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5143500" type="screen16x9"/>
  <p:notesSz cx="6858000" cy="9144000"/>
  <p:embeddedFontLst>
    <p:embeddedFont>
      <p:font typeface="Open Sans" panose="020B0606030504020204" pitchFamily="34" charset="0"/>
      <p:regular r:id="rId46"/>
      <p:bold r:id="rId47"/>
      <p:italic r:id="rId48"/>
      <p:boldItalic r:id="rId49"/>
    </p:embeddedFont>
    <p:embeddedFont>
      <p:font typeface="Trebuchet MS" panose="020B0703020202090204" pitchFamily="34" charset="0"/>
      <p:regular r:id="rId50"/>
      <p:bold r:id="rId51"/>
      <p: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84DEC2B-5509-4055-BB77-283C3F95ACC6}">
  <a:tblStyle styleId="{284DEC2B-5509-4055-BB77-283C3F95ACC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491b8e7895_0_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491b8e789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215900" algn="just" rtl="0">
              <a:spcBef>
                <a:spcPts val="0"/>
              </a:spcBef>
              <a:spcAft>
                <a:spcPts val="600"/>
              </a:spcAft>
              <a:buClr>
                <a:schemeClr val="dk1"/>
              </a:buClr>
              <a:buSzPts val="1100"/>
              <a:buFont typeface="Arial"/>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491b8e7895_0_1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491b8e789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506d201ae1_1_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506d201ae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506d201ae1_1_5: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506d201ae1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https://www.reuters.com/business/energy/equitrans-complete-us-mountain-valley-pipeline-2023-shares-soar-2022-08-02/</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491b8e7895_0_1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491b8e789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Methodology. [title card for next section]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491b8e7895_0_3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491b8e7895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91b8e7895_0_3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491b8e7895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Like the Sith Lord, what we really want is unlimited power [in our case energy in the non-evil sense] to run all of the preservation activities we can to ensure access. All preservation activities are constantly consuming power in ongoing storage for multiple copies, fixity and fixity frequency, ingest and restoration, migration, etc etc.</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5010ea1a03_0_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5010ea1a03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However, knowing that we need that energy to perform these activities means we need to use it carefully, Yoda-style. </a:t>
            </a:r>
            <a:endParaRPr/>
          </a:p>
          <a:p>
            <a:pPr marL="0" lvl="0" indent="0" algn="l" rtl="0">
              <a:spcBef>
                <a:spcPts val="0"/>
              </a:spcBef>
              <a:spcAft>
                <a:spcPts val="0"/>
              </a:spcAft>
              <a:buNone/>
            </a:pPr>
            <a:endParaRPr/>
          </a:p>
          <a:p>
            <a:pPr marL="0" lvl="0" indent="0" algn="l" rtl="0">
              <a:spcBef>
                <a:spcPts val="0"/>
              </a:spcBef>
              <a:spcAft>
                <a:spcPts val="0"/>
              </a:spcAft>
              <a:buNone/>
            </a:pPr>
            <a:r>
              <a:rPr lang="en"/>
              <a:t>The 2017 NDSA Fixity Survey indicated that 84.1% of respondents indicated that they run fixity at some point, jumping to 98% of respondents in the 2021 Fixity Survey. It’s interesting to note that neither NDSA nor the DPC provide a single best practice for the frequency of fixity, but we all agree that fixity is absolutely necessary for ingest and migration. Without a best practice, there are many combinations of fixity frequency that can be tailored to individual needs and resources.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5010ea1a03_0_1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5010ea1a03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Broadly speaking, there are three types of fixity frequency that are currently used by various organizations. </a:t>
            </a:r>
            <a:endParaRPr/>
          </a:p>
          <a:p>
            <a:pPr marL="0" lvl="0" indent="0" algn="l" rtl="0">
              <a:spcBef>
                <a:spcPts val="0"/>
              </a:spcBef>
              <a:spcAft>
                <a:spcPts val="0"/>
              </a:spcAft>
              <a:buNone/>
            </a:pPr>
            <a:endParaRPr/>
          </a:p>
          <a:p>
            <a:pPr marL="0" lvl="0" indent="0" algn="l" rtl="0">
              <a:spcBef>
                <a:spcPts val="0"/>
              </a:spcBef>
              <a:spcAft>
                <a:spcPts val="0"/>
              </a:spcAft>
              <a:buNone/>
            </a:pPr>
            <a:r>
              <a:rPr lang="en"/>
              <a:t>Frequent or Continuous Fixity provides faster repair and faster notifications, but is highly energy-consuming and cost-prohibitive particularly if calculations are performed in the cloud. In contrast minimal fixity, e.g. only checking upon migration from one location to another, is much slower to notify and repair, but is much less energy-consumptive and at a lower cost. Both of these methods open and read the entire file to look for issues. </a:t>
            </a:r>
            <a:endParaRPr/>
          </a:p>
          <a:p>
            <a:pPr marL="0" lvl="0" indent="0" algn="l" rtl="0">
              <a:spcBef>
                <a:spcPts val="0"/>
              </a:spcBef>
              <a:spcAft>
                <a:spcPts val="0"/>
              </a:spcAft>
              <a:buNone/>
            </a:pPr>
            <a:endParaRPr/>
          </a:p>
          <a:p>
            <a:pPr marL="0" lvl="0" indent="0" algn="l" rtl="0">
              <a:spcBef>
                <a:spcPts val="0"/>
              </a:spcBef>
              <a:spcAft>
                <a:spcPts val="0"/>
              </a:spcAft>
              <a:buNone/>
            </a:pPr>
            <a:r>
              <a:rPr lang="en"/>
              <a:t>The third method is Continuous Checking in a Canonical Fixity Store, which is notably used by the LOCKSS system. This is a self-healing process through multiple copies that uses less energy and bandwidth for individual checks because it does not need to open and read every file. However, this method requires greater cost in time and maintenance to keep all of the caches active and updated.</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5010ea1a03_0_21: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5010ea1a03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Just to give a little context to point of fixity checks at Virginia Tech, this is a simple diagram showing the standard migrations from location to location (noted in rectangles) and the reason and/or frequency at that stage (in the grey circles). This only shows migration and doesn’t include additional preservation activities.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5010ea1a03_0_81: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5010ea1a03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our investigation into the energy cost of fixity checking at Virginia Tech, we primarily draw from two different studies on similar previous work. The first study first tested different types of fixity and found that MD4 and MD5 are the less energy consumptive hash algorithms. They also tested various file sizes and found that “consumption increases with the size of the file” as noted in the two examples on the slide. Another concept they introduced was energy consumption is dependent on the energy source, e.g. coal, gas, petroleum) with coal being the most impactful, and on the time of day the fixity is run, e.g. during peak hours versus the middle of the night. </a:t>
            </a:r>
            <a:endParaRPr/>
          </a:p>
          <a:p>
            <a:pPr marL="0" lvl="0" indent="0" algn="l" rtl="0">
              <a:spcBef>
                <a:spcPts val="0"/>
              </a:spcBef>
              <a:spcAft>
                <a:spcPts val="0"/>
              </a:spcAft>
              <a:buNone/>
            </a:pPr>
            <a:endParaRPr/>
          </a:p>
          <a:p>
            <a:pPr marL="0" lvl="0" indent="0" algn="l" rtl="0">
              <a:spcBef>
                <a:spcPts val="0"/>
              </a:spcBef>
              <a:spcAft>
                <a:spcPts val="0"/>
              </a:spcAft>
              <a:buNone/>
            </a:pPr>
            <a:r>
              <a:rPr lang="en"/>
              <a:t>The second study is a little further removed from our goal in the project, but they examined the quality and energy efficiency in hashing algorithms of mobile devices found that ound a 29% difference in battery life between choosing the highest and least energy-consuming hash. This is important to note that there is a significant energy difference in using various forms of fixity checking.</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491b8e7895_0_4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491b8e7895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Moving on to Storage, we examined the number of copies we maintain because the number of copies directly affects the number of times fixity is calculated.</a:t>
            </a:r>
            <a:endParaRPr/>
          </a:p>
          <a:p>
            <a:pPr marL="0" lvl="0" indent="0" algn="l" rtl="0">
              <a:spcBef>
                <a:spcPts val="0"/>
              </a:spcBef>
              <a:spcAft>
                <a:spcPts val="0"/>
              </a:spcAft>
              <a:buNone/>
            </a:pPr>
            <a:endParaRPr/>
          </a:p>
          <a:p>
            <a:pPr marL="0" lvl="0" indent="0" algn="l" rtl="0">
              <a:spcBef>
                <a:spcPts val="0"/>
              </a:spcBef>
              <a:spcAft>
                <a:spcPts val="0"/>
              </a:spcAft>
              <a:buNone/>
            </a:pPr>
            <a:r>
              <a:rPr lang="en"/>
              <a:t>It’s been well-established that distributed digital preservation storage with administrative diversity and multiple copies is a best practice for preservation storage. NDSA currently indicates that a minimum of 3 copies is ideal and LOCKSS maintains 5 copies, previously 7 copies.</a:t>
            </a:r>
            <a:endParaRPr/>
          </a:p>
          <a:p>
            <a:pPr marL="0" lvl="0" indent="0" algn="l" rtl="0">
              <a:spcBef>
                <a:spcPts val="0"/>
              </a:spcBef>
              <a:spcAft>
                <a:spcPts val="0"/>
              </a:spcAft>
              <a:buNone/>
            </a:pPr>
            <a:endParaRPr/>
          </a:p>
          <a:p>
            <a:pPr marL="0" lvl="0" indent="0" algn="l" rtl="0">
              <a:spcBef>
                <a:spcPts val="0"/>
              </a:spcBef>
              <a:spcAft>
                <a:spcPts val="0"/>
              </a:spcAft>
              <a:buNone/>
            </a:pPr>
            <a:r>
              <a:rPr lang="en"/>
              <a:t>A third study we draw from was conducted by Bethany Scott at the University of Houston Libraries who</a:t>
            </a:r>
            <a:r>
              <a:rPr lang="en">
                <a:solidFill>
                  <a:schemeClr val="dk1"/>
                </a:solidFill>
              </a:rPr>
              <a:t> inventoried all of the hardware components of their access and preservation infrastructure to measure electricity usage. She concluded that focusing on ZFS fixity checking and decreasing file format resolutions would be the best way to optimize their local hardware to decrease environmental impact. The previously discussed studies indicated that the larger files consume more energy so we know that file size affects both storage and fixity.</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15010ea1a03_0_155: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15010ea1a03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this presentation, we can’t avoid discussing Virginia Tech’s reliance of AWS. AWS does claim to have a 72% reduction of carbon emissions from their data centers compared to other enterprise data centers, but in another study attempted to test these claims it was very difficult to measure the distribution of emissions over time due to the limited lifespan of a given server. It’s also interesting to note that other studies have claimed that cloud computing and storage is significantly more energy-consuming than saving to a disk, but that any security-driven disk server will consume more energy than an energy-saving disk server.</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491b8e7895_0_5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1491b8e789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491b8e7895_0_2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1491b8e7895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491b8e7895_0_5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491b8e7895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5010ea1a03_0_7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5010ea1a03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fixity results will be referring to several measurements so this table is only in here for future reference.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491b8e7895_0_6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491b8e7895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first calculation is assuming that library digital objects are of a larger size. This table shows the calculations for a 1 MB file and a 1 TB file using an MD5 checksum. A 1 MB file is very small and doesn’t have a great impact for a one-time fixity check; however, a 1 TB file or collection of files does produce a measure amount of carbon dioxide equivalent.</a:t>
            </a:r>
            <a:endParaRPr/>
          </a:p>
          <a:p>
            <a:pPr marL="0" lvl="0" indent="0" algn="l" rtl="0">
              <a:spcBef>
                <a:spcPts val="0"/>
              </a:spcBef>
              <a:spcAft>
                <a:spcPts val="0"/>
              </a:spcAft>
              <a:buNone/>
            </a:pPr>
            <a:endParaRPr/>
          </a:p>
          <a:p>
            <a:pPr marL="0" lvl="0" indent="0" algn="l" rtl="0">
              <a:spcBef>
                <a:spcPts val="0"/>
              </a:spcBef>
              <a:spcAft>
                <a:spcPts val="0"/>
              </a:spcAft>
              <a:buNone/>
            </a:pPr>
            <a:r>
              <a:rPr lang="en"/>
              <a:t>A neat tool on the United States Environmental Protection Agency lets you translate equivalent energy consumptions, showing that fixity on 1 TB of digital content is the equivalent to half of a gallon of gas, or 585 smart charges.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15010ea1a03_0_9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15010ea1a03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table, which is current to March 2020, summarized a single fixity check for each digital object (on average) in only the Virginia Tech Digital Library. With an approximate 33.5 TB of content and using the previous energy calculation, a single fixity for this amount of content is 88.87 kg of carbon dioxide equivalent.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5010ea1a03_0_10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15010ea1a03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Using the same equivalencies calculator from the EPA website, this is equivalent to 4.2 gallons of gas, or 4571 smartphone charges.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5010ea1a03_0_11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5010ea1a03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Ultimately, the environmental impact of running fixity is very complicated. These results are based on other’s research and validating even our small investigation would be a time-intensive study in collaboration with our IT division and vendors, which we currently do not have the support or bandwidth to perform. </a:t>
            </a:r>
            <a:endParaRPr/>
          </a:p>
          <a:p>
            <a:pPr marL="0" lvl="0" indent="0" algn="l" rtl="0">
              <a:spcBef>
                <a:spcPts val="0"/>
              </a:spcBef>
              <a:spcAft>
                <a:spcPts val="0"/>
              </a:spcAft>
              <a:buNone/>
            </a:pPr>
            <a:endParaRPr/>
          </a:p>
          <a:p>
            <a:pPr marL="0" lvl="0" indent="0" algn="l" rtl="0">
              <a:spcBef>
                <a:spcPts val="0"/>
              </a:spcBef>
              <a:spcAft>
                <a:spcPts val="0"/>
              </a:spcAft>
              <a:buNone/>
            </a:pPr>
            <a:r>
              <a:rPr lang="en"/>
              <a:t>However, if our result of 86.87 </a:t>
            </a:r>
            <a:r>
              <a:rPr lang="en">
                <a:solidFill>
                  <a:schemeClr val="dk1"/>
                </a:solidFill>
              </a:rPr>
              <a:t>kg of carbon dioxide equivalent is anywhere near accurate, this is concerning and is clear motivation for us to begin modifying our workflows.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91b8e7895_0_6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91b8e7895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terms of storage, VTUL has 4 levels of preservation ranging from no preservation action taken at level 0, all the way to maintaining 2 local copies, 2 cloud copies, and ingest into either APTrust or MetaArchive. Most of our content is in the middle at level 2.</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5010ea1a03_0_12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5010ea1a03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Within all of our storage locations, this table shows the location, medium, geographical location, purpose, and the minimum number of copies that might be maintained. We have a mix of cloud and disc storage spread throughout the United States for various purposes.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15010ea1a03_0_12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15010ea1a03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big question is that lots of copies AND lots of checksums do keep stuff safe, but can we really articulate the value of these choices and still account for the carbon footprint?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5010ea1a03_0_16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15010ea1a03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conclusion is “yes, but…” We believe we are following best practices for storage choices by having our local servers, AWS servers, and preservation subscriptions for strong storage diversity. We also commit to the number of copies we maintain.</a:t>
            </a:r>
            <a:endParaRPr/>
          </a:p>
          <a:p>
            <a:pPr marL="0" lvl="0" indent="0" algn="l" rtl="0">
              <a:spcBef>
                <a:spcPts val="0"/>
              </a:spcBef>
              <a:spcAft>
                <a:spcPts val="0"/>
              </a:spcAft>
              <a:buNone/>
            </a:pPr>
            <a:endParaRPr/>
          </a:p>
          <a:p>
            <a:pPr marL="0" lvl="0" indent="0" algn="l" rtl="0">
              <a:spcBef>
                <a:spcPts val="0"/>
              </a:spcBef>
              <a:spcAft>
                <a:spcPts val="0"/>
              </a:spcAft>
              <a:buNone/>
            </a:pPr>
            <a:r>
              <a:rPr lang="en"/>
              <a:t>However, we need better and more selective appraisal both in pre-digitization workflows and for preservation. We also need to better distribute preservation objects in our storage spaces to better optimize those spaces and decrease reliance on any one location.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5010ea1a03_0_13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15010ea1a03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One other quick thing to note is that AWS has recently released a Customer Carbon Footprint Tool to track carbon emissions or time and geographical location to measure direct and indirect emissions of content in AWS. We had to figure out how to get this and one of our amazing Systems Engineers finally got a hold of a copy of ours measuring from January 2020 to November 2021. The image on the right is the broad overview.</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15010ea1a03_0_141: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15010ea1a0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According to the breakdown from this tool, Virginia Tech emitted 0.6 megatons of carbon dioxide equivalent, and claims that we have saved 0.4 megatons by using them. S3 storage is generating the most carbon emissions.</a:t>
            </a:r>
            <a:endParaRPr/>
          </a:p>
          <a:p>
            <a:pPr marL="0" lvl="0" indent="0" algn="l" rtl="0">
              <a:spcBef>
                <a:spcPts val="0"/>
              </a:spcBef>
              <a:spcAft>
                <a:spcPts val="0"/>
              </a:spcAft>
              <a:buNone/>
            </a:pPr>
            <a:endParaRPr/>
          </a:p>
          <a:p>
            <a:pPr marL="0" lvl="0" indent="0" algn="l" rtl="0">
              <a:spcBef>
                <a:spcPts val="0"/>
              </a:spcBef>
              <a:spcAft>
                <a:spcPts val="0"/>
              </a:spcAft>
              <a:buNone/>
            </a:pPr>
            <a:r>
              <a:rPr lang="en"/>
              <a:t>This is a new feature and we really still don’t know what to do with it - we’re working on understanding the actual impact of these numbers and it’s something we can continue to monitor over time as we increase activity in AWS.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15010ea1a03_0_14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15010ea1a03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with fixity, environmental impact of digital library storage choices is also very difficult to define. We have not determined what Pendergrass et. al. describes as acceptable loss - the “level of acceptable loss in collection under [our] care” to make better use of what resources we do have, indicating improved and increased appraisal is necessary. Another aspect we found interesting to note is that energy efficiency is almost always measured by financial cost rather than by environmental cost. Libraries are businesses and energy consumption is usually conveyed in terms of money, but measuring the environmental impact would not only help us to decrease that impact, but could have a positive impact on financial costs as well.</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5010ea1a03_0_235: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15010ea1a03_0_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Really though, the big takeaway here is best summarized by Bill Nye. We’ve got a lot of problems and they’re all DIFFICULT.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1491b8e7895_0_7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1491b8e7895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have several broad recommendations that we believe will move VTUL into a greener state in terms of our digital libraries and workflows.</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15010ea1a03_0_16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15010ea1a03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First, we need to include climate consideration during the appraisal workflow for digital collections. Long-term impact of digitizing large collections is largely unknown and needs to be considered alongside other factors in collections selection.</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15010ea1a03_0_18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15010ea1a03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Reducing ongoing fixity checks is a conversation that has been happening more and more in the digital preservation field, and after this investigation into VTUL fixity practices, we recommend reducing scheduled fixity checks in AWS from every 90 days to possibly every 120 days, as a start. To account for this, we should increase spot-checking fixity from a randomly selected subset of files in each collection, and increase test restorations to account for the decreased fixity checking.</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5010ea1a03_0_19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15010ea1a03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Referring back to the Pendergrass et. al. paper, we must determine our acceptable loss. Our IT Division has similar protocols in their software, and the same should be applied to our collections. Simply, reducing security (e.g. hashes) will reduce energy consumption. We need to determine acceptable loss for each of the storage vendors we contract with and alter our workflows with mechanisms for faster healing to compensate for any loss.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15010ea1a03_0_19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15010ea1a03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noted in a previous slide, we must investigate stricter preservation appraisal methods by expanding on our current levels of preservation and modifying them to incorporate more direct appraisal. </a:t>
            </a:r>
            <a:r>
              <a:rPr lang="en">
                <a:solidFill>
                  <a:schemeClr val="dk1"/>
                </a:solidFill>
              </a:rPr>
              <a:t>Shoutout to Nathan Tallman in the room for already having resources available for preservation appraisal for us to begin working on this component!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15010ea1a03_0_17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15010ea1a03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15010ea1a03_0_18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15010ea1a03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15010ea1a03_0_20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15010ea1a03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15010ea1a03_0_21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15010ea1a03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15010ea1a03_0_21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15010ea1a03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491b8e7895_0_2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491b8e7895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All of our recommendations are broad but offer us a first step as an organization.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5010ea1a03_0_22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5010ea1a03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the long term, we do want to explore the time and money expended at all of these steps to really identify and reinforce areas of improvement. We also want to explore other preservation activities for energy consumption to determine what is justifiable to run more often and what should be performed sparingly. Finally, we would love to actually validate the energy consumption numbers in this investigation by collaborating with our IT Division and vendors.</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15010ea1a03_0_22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5010ea1a03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 you all for listening to our talk! We would love to answer any questions you have, and our contact information is on the slide. While Alex could not join in person today, she is in the chat ready for questions!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3" name="Google Shape;13;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Trebuchet MS"/>
              <a:buNone/>
              <a:defRPr>
                <a:latin typeface="Trebuchet MS"/>
                <a:ea typeface="Trebuchet MS"/>
                <a:cs typeface="Trebuchet MS"/>
                <a:sym typeface="Trebuchet M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1" name="Google Shape;21;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 name="Google Shape;29;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0" name="Google Shape;40;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Trebuchet MS"/>
              <a:buNone/>
              <a:defRPr sz="2800">
                <a:solidFill>
                  <a:schemeClr val="dk1"/>
                </a:solidFill>
                <a:latin typeface="Trebuchet MS"/>
                <a:ea typeface="Trebuchet MS"/>
                <a:cs typeface="Trebuchet MS"/>
                <a:sym typeface="Trebuchet M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3">
            <a:alphaModFix/>
          </a:blip>
          <a:stretch>
            <a:fillRect/>
          </a:stretch>
        </p:blipFill>
        <p:spPr>
          <a:xfrm>
            <a:off x="152400" y="4517081"/>
            <a:ext cx="1098395" cy="512119"/>
          </a:xfrm>
          <a:prstGeom prst="rect">
            <a:avLst/>
          </a:prstGeom>
          <a:noFill/>
          <a:ln>
            <a:noFill/>
          </a:ln>
        </p:spPr>
      </p:pic>
      <p:sp>
        <p:nvSpPr>
          <p:cNvPr id="10" name="Google Shape;10;p1"/>
          <p:cNvSpPr txBox="1"/>
          <p:nvPr/>
        </p:nvSpPr>
        <p:spPr>
          <a:xfrm>
            <a:off x="3875100" y="4756594"/>
            <a:ext cx="1393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666666"/>
                </a:solidFill>
              </a:rPr>
              <a:t>iPRES 2022</a:t>
            </a:r>
            <a:endParaRPr>
              <a:solidFill>
                <a:srgbClr val="666666"/>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lexk93@vt.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alanmun@vt.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pdfs.semanticscholar.org/7f43/7af19922bda1fe845b663290440e359d21ff.pdf"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digitalcommons.unf.edu/etd/598/"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hyperlink" Target="https://www.epa.gov/energy/greenhouse-gas-equivalencies-calculator" TargetMode="Externa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epa.gov/energy/greenhouse-gas-equivalencies-calculator"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mailto:alexk93@vt.edu" TargetMode="External"/><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openxmlformats.org/officeDocument/2006/relationships/hyperlink" Target="mailto:alanmun@v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latin typeface="Trebuchet MS"/>
                <a:ea typeface="Trebuchet MS"/>
                <a:cs typeface="Trebuchet MS"/>
                <a:sym typeface="Trebuchet MS"/>
              </a:rPr>
              <a:t>Green Goes with Anything</a:t>
            </a:r>
            <a:endParaRPr>
              <a:latin typeface="Trebuchet MS"/>
              <a:ea typeface="Trebuchet MS"/>
              <a:cs typeface="Trebuchet MS"/>
              <a:sym typeface="Trebuchet MS"/>
            </a:endParaRPr>
          </a:p>
          <a:p>
            <a:pPr marL="0" lvl="0" indent="0" algn="ctr" rtl="0">
              <a:spcBef>
                <a:spcPts val="0"/>
              </a:spcBef>
              <a:spcAft>
                <a:spcPts val="0"/>
              </a:spcAft>
              <a:buNone/>
            </a:pPr>
            <a:r>
              <a:rPr lang="en" sz="4000">
                <a:latin typeface="Trebuchet MS"/>
                <a:ea typeface="Trebuchet MS"/>
                <a:cs typeface="Trebuchet MS"/>
                <a:sym typeface="Trebuchet MS"/>
              </a:rPr>
              <a:t>Decreasing Environmental Impact of Digital Libraries at Virginia Tech</a:t>
            </a:r>
            <a:endParaRPr/>
          </a:p>
        </p:txBody>
      </p:sp>
      <p:sp>
        <p:nvSpPr>
          <p:cNvPr id="57" name="Google Shape;57;p13"/>
          <p:cNvSpPr txBox="1">
            <a:spLocks noGrp="1"/>
          </p:cNvSpPr>
          <p:nvPr>
            <p:ph type="subTitle" idx="1"/>
          </p:nvPr>
        </p:nvSpPr>
        <p:spPr>
          <a:xfrm>
            <a:off x="311700" y="3179172"/>
            <a:ext cx="8520600" cy="12174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0"/>
              </a:spcAft>
              <a:buNone/>
            </a:pPr>
            <a:r>
              <a:rPr lang="en" sz="2100"/>
              <a:t>September 13, 2022</a:t>
            </a:r>
            <a:endParaRPr sz="2100"/>
          </a:p>
          <a:p>
            <a:pPr marL="0" lvl="0" indent="0" algn="ctr" rtl="0">
              <a:spcBef>
                <a:spcPts val="0"/>
              </a:spcBef>
              <a:spcAft>
                <a:spcPts val="0"/>
              </a:spcAft>
              <a:buClr>
                <a:schemeClr val="dk1"/>
              </a:buClr>
              <a:buSzPct val="52380"/>
              <a:buFont typeface="Arial"/>
              <a:buNone/>
            </a:pPr>
            <a:endParaRPr sz="2100"/>
          </a:p>
          <a:p>
            <a:pPr marL="0" lvl="0" indent="0" algn="l" rtl="0">
              <a:spcBef>
                <a:spcPts val="0"/>
              </a:spcBef>
              <a:spcAft>
                <a:spcPts val="0"/>
              </a:spcAft>
              <a:buNone/>
            </a:pPr>
            <a:r>
              <a:rPr lang="en" sz="2100" b="1"/>
              <a:t>Alex Kinnaman</a:t>
            </a:r>
            <a:r>
              <a:rPr lang="en" sz="2100"/>
              <a:t>, Digital Preservation Coordinator, </a:t>
            </a:r>
            <a:r>
              <a:rPr lang="en" sz="2100" u="sng">
                <a:solidFill>
                  <a:schemeClr val="hlink"/>
                </a:solidFill>
                <a:hlinkClick r:id="rId3"/>
              </a:rPr>
              <a:t>alexk93@vt.edu</a:t>
            </a:r>
            <a:r>
              <a:rPr lang="en" sz="2100"/>
              <a:t> </a:t>
            </a:r>
            <a:endParaRPr sz="2100"/>
          </a:p>
          <a:p>
            <a:pPr marL="0" lvl="0" indent="0" algn="l" rtl="0">
              <a:spcBef>
                <a:spcPts val="0"/>
              </a:spcBef>
              <a:spcAft>
                <a:spcPts val="0"/>
              </a:spcAft>
              <a:buNone/>
            </a:pPr>
            <a:r>
              <a:rPr lang="en" sz="2100" b="1"/>
              <a:t>Alan Munshower</a:t>
            </a:r>
            <a:r>
              <a:rPr lang="en" sz="2100"/>
              <a:t>, Digital Collections Archivist, </a:t>
            </a:r>
            <a:r>
              <a:rPr lang="en" sz="2100" u="sng">
                <a:solidFill>
                  <a:schemeClr val="hlink"/>
                </a:solidFill>
                <a:hlinkClick r:id="rId4"/>
              </a:rPr>
              <a:t>alanmun@vt.edu</a:t>
            </a:r>
            <a:r>
              <a:rPr lang="en" sz="2100"/>
              <a:t> </a:t>
            </a:r>
            <a:endParaRPr sz="2100"/>
          </a:p>
          <a:p>
            <a:pPr marL="0" lvl="0" indent="0" algn="l" rtl="0">
              <a:spcBef>
                <a:spcPts val="0"/>
              </a:spcBef>
              <a:spcAft>
                <a:spcPts val="0"/>
              </a:spcAft>
              <a:buNone/>
            </a:pPr>
            <a:endParaRPr sz="2100"/>
          </a:p>
        </p:txBody>
      </p:sp>
      <p:cxnSp>
        <p:nvCxnSpPr>
          <p:cNvPr id="58" name="Google Shape;58;p13"/>
          <p:cNvCxnSpPr/>
          <p:nvPr/>
        </p:nvCxnSpPr>
        <p:spPr>
          <a:xfrm rot="10800000" flipH="1">
            <a:off x="2343450" y="2982816"/>
            <a:ext cx="4457100" cy="108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Introduction</a:t>
            </a:r>
            <a:endParaRPr/>
          </a:p>
        </p:txBody>
      </p:sp>
      <p:sp>
        <p:nvSpPr>
          <p:cNvPr id="64" name="Google Shape;64;p14"/>
          <p:cNvSpPr txBox="1">
            <a:spLocks noGrp="1"/>
          </p:cNvSpPr>
          <p:nvPr>
            <p:ph type="body" idx="1"/>
          </p:nvPr>
        </p:nvSpPr>
        <p:spPr>
          <a:xfrm>
            <a:off x="231325" y="1172575"/>
            <a:ext cx="82875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Reevaluating sustainability across digital curation practices library wide</a:t>
            </a:r>
            <a:endParaRPr/>
          </a:p>
          <a:p>
            <a:pPr marL="914400" lvl="1" indent="-317500" algn="l" rtl="0">
              <a:spcBef>
                <a:spcPts val="0"/>
              </a:spcBef>
              <a:spcAft>
                <a:spcPts val="0"/>
              </a:spcAft>
              <a:buSzPts val="1400"/>
              <a:buChar char="○"/>
            </a:pPr>
            <a:r>
              <a:rPr lang="en"/>
              <a:t>Inter-departmental nature of digital curation and digital lifecycle</a:t>
            </a:r>
            <a:endParaRPr/>
          </a:p>
          <a:p>
            <a:pPr marL="457200" lvl="0" indent="-342900" algn="l" rtl="0">
              <a:spcBef>
                <a:spcPts val="0"/>
              </a:spcBef>
              <a:spcAft>
                <a:spcPts val="0"/>
              </a:spcAft>
              <a:buSzPts val="1800"/>
              <a:buChar char="●"/>
            </a:pPr>
            <a:r>
              <a:rPr lang="en"/>
              <a:t>Prioritizing considerations for environmental sustainability</a:t>
            </a:r>
            <a:endParaRPr/>
          </a:p>
          <a:p>
            <a:pPr marL="457200" lvl="0" indent="-342900" algn="l" rtl="0">
              <a:spcBef>
                <a:spcPts val="0"/>
              </a:spcBef>
              <a:spcAft>
                <a:spcPts val="0"/>
              </a:spcAft>
              <a:buSzPts val="1800"/>
              <a:buChar char="●"/>
            </a:pPr>
            <a:r>
              <a:rPr lang="en"/>
              <a:t>Investigating workflows of appraisal, digitization, fixity checking, and storage choices</a:t>
            </a:r>
            <a:endParaRPr/>
          </a:p>
          <a:p>
            <a:pPr marL="457200" lvl="0" indent="-342900" algn="l" rtl="0">
              <a:spcBef>
                <a:spcPts val="0"/>
              </a:spcBef>
              <a:spcAft>
                <a:spcPts val="0"/>
              </a:spcAft>
              <a:buSzPts val="1800"/>
              <a:buChar char="●"/>
            </a:pPr>
            <a:r>
              <a:rPr lang="en"/>
              <a:t>Finding balance between best practices and environmental sustainability</a:t>
            </a:r>
            <a:endParaRPr/>
          </a:p>
          <a:p>
            <a:pPr marL="457200" lvl="0" indent="-342900" algn="l" rtl="0">
              <a:spcBef>
                <a:spcPts val="0"/>
              </a:spcBef>
              <a:spcAft>
                <a:spcPts val="0"/>
              </a:spcAft>
              <a:buSzPts val="1800"/>
              <a:buChar char="●"/>
            </a:pPr>
            <a:r>
              <a:rPr lang="en"/>
              <a:t>Using K. Pendergrass et al. “Towards Environmentally Sustainable Digital Preservation” as a guide</a:t>
            </a:r>
            <a:endParaRPr/>
          </a:p>
          <a:p>
            <a:pPr marL="0" lvl="0" indent="0" algn="l" rtl="0">
              <a:spcBef>
                <a:spcPts val="1200"/>
              </a:spcBef>
              <a:spcAft>
                <a:spcPts val="1200"/>
              </a:spcAft>
              <a:buNone/>
            </a:pPr>
            <a:endParaRPr/>
          </a:p>
        </p:txBody>
      </p:sp>
      <p:sp>
        <p:nvSpPr>
          <p:cNvPr id="65" name="Google Shape;6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114625" y="155531"/>
            <a:ext cx="4792500" cy="7017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SzPts val="990"/>
              <a:buNone/>
            </a:pPr>
            <a:r>
              <a:rPr lang="en" sz="3040"/>
              <a:t>Literature Review</a:t>
            </a:r>
            <a:endParaRPr sz="3040"/>
          </a:p>
        </p:txBody>
      </p:sp>
      <p:sp>
        <p:nvSpPr>
          <p:cNvPr id="71" name="Google Shape;7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
        <p:nvSpPr>
          <p:cNvPr id="72" name="Google Shape;72;p15"/>
          <p:cNvSpPr txBox="1"/>
          <p:nvPr/>
        </p:nvSpPr>
        <p:spPr>
          <a:xfrm>
            <a:off x="561600" y="818001"/>
            <a:ext cx="8020800" cy="37629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0"/>
              </a:spcAft>
              <a:buClr>
                <a:schemeClr val="dk2"/>
              </a:buClr>
              <a:buSzPts val="1500"/>
              <a:buChar char="●"/>
            </a:pPr>
            <a:r>
              <a:rPr lang="en" sz="1500">
                <a:solidFill>
                  <a:schemeClr val="dk2"/>
                </a:solidFill>
              </a:rPr>
              <a:t>US climate policy first emerged in early 1990’s, libraries and archives have been attentive decades prior</a:t>
            </a:r>
            <a:endParaRPr sz="1500">
              <a:solidFill>
                <a:schemeClr val="dk2"/>
              </a:solidFill>
            </a:endParaRPr>
          </a:p>
          <a:p>
            <a:pPr marL="457200" lvl="0" indent="0" algn="l" rtl="0">
              <a:spcBef>
                <a:spcPts val="0"/>
              </a:spcBef>
              <a:spcAft>
                <a:spcPts val="0"/>
              </a:spcAft>
              <a:buNone/>
            </a:pPr>
            <a:endParaRPr sz="1500">
              <a:solidFill>
                <a:schemeClr val="dk2"/>
              </a:solidFill>
            </a:endParaRPr>
          </a:p>
          <a:p>
            <a:pPr marL="457200" lvl="0" indent="-323850" algn="l" rtl="0">
              <a:spcBef>
                <a:spcPts val="0"/>
              </a:spcBef>
              <a:spcAft>
                <a:spcPts val="0"/>
              </a:spcAft>
              <a:buClr>
                <a:schemeClr val="dk2"/>
              </a:buClr>
              <a:buSzPts val="1500"/>
              <a:buChar char="●"/>
            </a:pPr>
            <a:r>
              <a:rPr lang="en" sz="1500">
                <a:solidFill>
                  <a:schemeClr val="dk2"/>
                </a:solidFill>
              </a:rPr>
              <a:t>Early sustainability efforts in management of library and archival materials was mostly reflected in building design and construction </a:t>
            </a:r>
            <a:endParaRPr sz="1500">
              <a:solidFill>
                <a:schemeClr val="dk2"/>
              </a:solidFill>
            </a:endParaRPr>
          </a:p>
          <a:p>
            <a:pPr marL="457200" lvl="0" indent="0" algn="l" rtl="0">
              <a:spcBef>
                <a:spcPts val="0"/>
              </a:spcBef>
              <a:spcAft>
                <a:spcPts val="0"/>
              </a:spcAft>
              <a:buNone/>
            </a:pPr>
            <a:endParaRPr sz="1500">
              <a:solidFill>
                <a:schemeClr val="dk2"/>
              </a:solidFill>
            </a:endParaRPr>
          </a:p>
          <a:p>
            <a:pPr marL="457200" lvl="0" indent="-323850" algn="l" rtl="0">
              <a:spcBef>
                <a:spcPts val="0"/>
              </a:spcBef>
              <a:spcAft>
                <a:spcPts val="0"/>
              </a:spcAft>
              <a:buClr>
                <a:schemeClr val="dk2"/>
              </a:buClr>
              <a:buSzPts val="1500"/>
              <a:buChar char="●"/>
            </a:pPr>
            <a:r>
              <a:rPr lang="en" sz="1500">
                <a:solidFill>
                  <a:schemeClr val="dk2"/>
                </a:solidFill>
              </a:rPr>
              <a:t>Proliferation of technology and digital materials has removed content managers from physical awareness of environmental impact of day-to–day work</a:t>
            </a:r>
            <a:endParaRPr sz="1500">
              <a:solidFill>
                <a:schemeClr val="dk2"/>
              </a:solidFill>
            </a:endParaRPr>
          </a:p>
          <a:p>
            <a:pPr marL="457200" lvl="0" indent="0" algn="l" rtl="0">
              <a:spcBef>
                <a:spcPts val="0"/>
              </a:spcBef>
              <a:spcAft>
                <a:spcPts val="0"/>
              </a:spcAft>
              <a:buNone/>
            </a:pPr>
            <a:endParaRPr sz="1500">
              <a:solidFill>
                <a:schemeClr val="dk2"/>
              </a:solidFill>
            </a:endParaRPr>
          </a:p>
          <a:p>
            <a:pPr marL="457200" lvl="0" indent="-323850" algn="l" rtl="0">
              <a:spcBef>
                <a:spcPts val="0"/>
              </a:spcBef>
              <a:spcAft>
                <a:spcPts val="0"/>
              </a:spcAft>
              <a:buClr>
                <a:schemeClr val="dk2"/>
              </a:buClr>
              <a:buSzPts val="1500"/>
              <a:buChar char="●"/>
            </a:pPr>
            <a:r>
              <a:rPr lang="en" sz="1500">
                <a:solidFill>
                  <a:schemeClr val="dk2"/>
                </a:solidFill>
              </a:rPr>
              <a:t>K. Pendergrass et al. “Toward Environmentally Sustainable Digital Preservation”</a:t>
            </a:r>
            <a:endParaRPr sz="1500">
              <a:solidFill>
                <a:schemeClr val="dk2"/>
              </a:solidFill>
            </a:endParaRPr>
          </a:p>
          <a:p>
            <a:pPr marL="914400" lvl="1" indent="-323850" algn="l" rtl="0">
              <a:spcBef>
                <a:spcPts val="0"/>
              </a:spcBef>
              <a:spcAft>
                <a:spcPts val="0"/>
              </a:spcAft>
              <a:buClr>
                <a:schemeClr val="dk2"/>
              </a:buClr>
              <a:buSzPts val="1500"/>
              <a:buChar char="○"/>
            </a:pPr>
            <a:r>
              <a:rPr lang="en" sz="1500">
                <a:solidFill>
                  <a:schemeClr val="dk2"/>
                </a:solidFill>
              </a:rPr>
              <a:t>Provides framework for organizations to shift to environmentally sustainable goals</a:t>
            </a:r>
            <a:endParaRPr sz="1500">
              <a:solidFill>
                <a:schemeClr val="dk2"/>
              </a:solidFill>
            </a:endParaRPr>
          </a:p>
          <a:p>
            <a:pPr marL="914400" lvl="0" indent="0" algn="l" rtl="0">
              <a:spcBef>
                <a:spcPts val="0"/>
              </a:spcBef>
              <a:spcAft>
                <a:spcPts val="0"/>
              </a:spcAft>
              <a:buNone/>
            </a:pPr>
            <a:endParaRPr sz="1500">
              <a:solidFill>
                <a:schemeClr val="dk2"/>
              </a:solidFill>
            </a:endParaRPr>
          </a:p>
          <a:p>
            <a:pPr marL="457200" lvl="0" indent="-323850" algn="l" rtl="0">
              <a:spcBef>
                <a:spcPts val="0"/>
              </a:spcBef>
              <a:spcAft>
                <a:spcPts val="0"/>
              </a:spcAft>
              <a:buClr>
                <a:schemeClr val="dk2"/>
              </a:buClr>
              <a:buSzPts val="1500"/>
              <a:buChar char="●"/>
            </a:pPr>
            <a:r>
              <a:rPr lang="en" sz="1500">
                <a:solidFill>
                  <a:schemeClr val="dk2"/>
                </a:solidFill>
              </a:rPr>
              <a:t>Large concern remains on the immediacy for new sustainable practices</a:t>
            </a:r>
            <a:endParaRPr sz="15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114625" y="155531"/>
            <a:ext cx="4792500" cy="7017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SzPts val="990"/>
              <a:buNone/>
            </a:pPr>
            <a:r>
              <a:rPr lang="en" sz="3040"/>
              <a:t>Literature Review</a:t>
            </a:r>
            <a:endParaRPr sz="3040"/>
          </a:p>
        </p:txBody>
      </p:sp>
      <p:sp>
        <p:nvSpPr>
          <p:cNvPr id="78" name="Google Shape;78;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
        <p:nvSpPr>
          <p:cNvPr id="79" name="Google Shape;79;p16"/>
          <p:cNvSpPr txBox="1"/>
          <p:nvPr/>
        </p:nvSpPr>
        <p:spPr>
          <a:xfrm>
            <a:off x="414000" y="1005048"/>
            <a:ext cx="8217600" cy="34251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0"/>
              </a:spcAft>
              <a:buClr>
                <a:schemeClr val="dk2"/>
              </a:buClr>
              <a:buSzPts val="1500"/>
              <a:buChar char="●"/>
            </a:pPr>
            <a:r>
              <a:rPr lang="en" sz="1500">
                <a:solidFill>
                  <a:schemeClr val="dk2"/>
                </a:solidFill>
              </a:rPr>
              <a:t>Society of American Archivist (SAA)</a:t>
            </a:r>
            <a:endParaRPr sz="1500">
              <a:solidFill>
                <a:schemeClr val="dk2"/>
              </a:solidFill>
            </a:endParaRPr>
          </a:p>
          <a:p>
            <a:pPr marL="914400" lvl="1" indent="-323850" algn="l" rtl="0">
              <a:spcBef>
                <a:spcPts val="0"/>
              </a:spcBef>
              <a:spcAft>
                <a:spcPts val="0"/>
              </a:spcAft>
              <a:buClr>
                <a:schemeClr val="dk2"/>
              </a:buClr>
              <a:buSzPts val="1500"/>
              <a:buChar char="○"/>
            </a:pPr>
            <a:r>
              <a:rPr lang="en" sz="1500">
                <a:solidFill>
                  <a:schemeClr val="dk2"/>
                </a:solidFill>
              </a:rPr>
              <a:t>“Devise environmentally sustainable techniques for preserving collections and serving communities”</a:t>
            </a:r>
            <a:endParaRPr sz="1500">
              <a:solidFill>
                <a:schemeClr val="dk2"/>
              </a:solidFill>
            </a:endParaRPr>
          </a:p>
          <a:p>
            <a:pPr marL="914400" lvl="1" indent="-323850" algn="l" rtl="0">
              <a:spcBef>
                <a:spcPts val="0"/>
              </a:spcBef>
              <a:spcAft>
                <a:spcPts val="0"/>
              </a:spcAft>
              <a:buClr>
                <a:schemeClr val="dk2"/>
              </a:buClr>
              <a:buSzPts val="1500"/>
              <a:buChar char="○"/>
            </a:pPr>
            <a:r>
              <a:rPr lang="en" sz="1500">
                <a:solidFill>
                  <a:schemeClr val="dk2"/>
                </a:solidFill>
              </a:rPr>
              <a:t>“Developing acquisition, processing, storage, and service models—must necessarily involve an ongoing awareness of the impact of archival work on the environment”</a:t>
            </a:r>
            <a:endParaRPr sz="1500">
              <a:solidFill>
                <a:schemeClr val="dk2"/>
              </a:solidFill>
            </a:endParaRPr>
          </a:p>
          <a:p>
            <a:pPr marL="914400" lvl="0" indent="0" algn="l" rtl="0">
              <a:spcBef>
                <a:spcPts val="0"/>
              </a:spcBef>
              <a:spcAft>
                <a:spcPts val="0"/>
              </a:spcAft>
              <a:buNone/>
            </a:pPr>
            <a:endParaRPr sz="1500">
              <a:solidFill>
                <a:schemeClr val="dk2"/>
              </a:solidFill>
            </a:endParaRPr>
          </a:p>
          <a:p>
            <a:pPr marL="457200" lvl="0" indent="-323850" algn="l" rtl="0">
              <a:spcBef>
                <a:spcPts val="0"/>
              </a:spcBef>
              <a:spcAft>
                <a:spcPts val="0"/>
              </a:spcAft>
              <a:buClr>
                <a:schemeClr val="dk2"/>
              </a:buClr>
              <a:buSzPts val="1500"/>
              <a:buChar char="●"/>
            </a:pPr>
            <a:r>
              <a:rPr lang="en" sz="1500">
                <a:solidFill>
                  <a:schemeClr val="dk2"/>
                </a:solidFill>
              </a:rPr>
              <a:t>Digital Preservation Services Collaborative (DPSC)</a:t>
            </a:r>
            <a:endParaRPr sz="1500">
              <a:solidFill>
                <a:schemeClr val="dk2"/>
              </a:solidFill>
            </a:endParaRPr>
          </a:p>
          <a:p>
            <a:pPr marL="914400" lvl="1" indent="-323850" algn="l" rtl="0">
              <a:spcBef>
                <a:spcPts val="0"/>
              </a:spcBef>
              <a:spcAft>
                <a:spcPts val="0"/>
              </a:spcAft>
              <a:buClr>
                <a:schemeClr val="dk2"/>
              </a:buClr>
              <a:buSzPts val="1500"/>
              <a:buChar char="○"/>
            </a:pPr>
            <a:r>
              <a:rPr lang="en" sz="1500">
                <a:solidFill>
                  <a:schemeClr val="dk2"/>
                </a:solidFill>
              </a:rPr>
              <a:t>Sustainability and Accountability are key values</a:t>
            </a:r>
            <a:endParaRPr sz="1500">
              <a:solidFill>
                <a:schemeClr val="dk2"/>
              </a:solidFill>
            </a:endParaRPr>
          </a:p>
          <a:p>
            <a:pPr marL="0" lvl="0" indent="0" algn="l" rtl="0">
              <a:spcBef>
                <a:spcPts val="0"/>
              </a:spcBef>
              <a:spcAft>
                <a:spcPts val="0"/>
              </a:spcAft>
              <a:buNone/>
            </a:pPr>
            <a:endParaRPr sz="1500">
              <a:solidFill>
                <a:schemeClr val="dk2"/>
              </a:solidFill>
            </a:endParaRPr>
          </a:p>
          <a:p>
            <a:pPr marL="457200" lvl="0" indent="-323850" algn="l" rtl="0">
              <a:spcBef>
                <a:spcPts val="0"/>
              </a:spcBef>
              <a:spcAft>
                <a:spcPts val="0"/>
              </a:spcAft>
              <a:buClr>
                <a:schemeClr val="dk2"/>
              </a:buClr>
              <a:buSzPts val="1500"/>
              <a:buChar char="●"/>
            </a:pPr>
            <a:r>
              <a:rPr lang="en" sz="1500">
                <a:solidFill>
                  <a:schemeClr val="dk2"/>
                </a:solidFill>
              </a:rPr>
              <a:t>National Archives and Records Administration of the United States (NARA)</a:t>
            </a:r>
            <a:endParaRPr sz="1500">
              <a:solidFill>
                <a:schemeClr val="dk2"/>
              </a:solidFill>
            </a:endParaRPr>
          </a:p>
          <a:p>
            <a:pPr marL="914400" lvl="1" indent="-323850" algn="l" rtl="0">
              <a:spcBef>
                <a:spcPts val="0"/>
              </a:spcBef>
              <a:spcAft>
                <a:spcPts val="0"/>
              </a:spcAft>
              <a:buClr>
                <a:schemeClr val="dk2"/>
              </a:buClr>
              <a:buSzPts val="1500"/>
              <a:buChar char="○"/>
            </a:pPr>
            <a:r>
              <a:rPr lang="en" sz="1500">
                <a:solidFill>
                  <a:schemeClr val="dk2"/>
                </a:solidFill>
              </a:rPr>
              <a:t>Climate Action Plan, with five action items</a:t>
            </a:r>
            <a:endParaRPr sz="1500">
              <a:solidFill>
                <a:schemeClr val="dk2"/>
              </a:solidFill>
            </a:endParaRPr>
          </a:p>
          <a:p>
            <a:pPr marL="1371600" lvl="2" indent="-323850" algn="l" rtl="0">
              <a:spcBef>
                <a:spcPts val="0"/>
              </a:spcBef>
              <a:spcAft>
                <a:spcPts val="0"/>
              </a:spcAft>
              <a:buClr>
                <a:schemeClr val="dk2"/>
              </a:buClr>
              <a:buSzPts val="1500"/>
              <a:buChar char="■"/>
            </a:pPr>
            <a:r>
              <a:rPr lang="en" sz="1500">
                <a:solidFill>
                  <a:schemeClr val="dk2"/>
                </a:solidFill>
              </a:rPr>
              <a:t>“strengthening of NARA’s climate resilience by leveraging cloud-based solutions.”</a:t>
            </a:r>
            <a:endParaRPr sz="1500">
              <a:solidFill>
                <a:schemeClr val="dk2"/>
              </a:solidFill>
            </a:endParaRPr>
          </a:p>
          <a:p>
            <a:pPr marL="0" lvl="0" indent="0" algn="l" rtl="0">
              <a:spcBef>
                <a:spcPts val="0"/>
              </a:spcBef>
              <a:spcAft>
                <a:spcPts val="0"/>
              </a:spcAft>
              <a:buNone/>
            </a:pPr>
            <a:endParaRPr sz="1500">
              <a:solidFill>
                <a:schemeClr val="dk2"/>
              </a:solidFill>
            </a:endParaRPr>
          </a:p>
          <a:p>
            <a:pPr marL="0" lvl="0" indent="0" algn="l" rtl="0">
              <a:spcBef>
                <a:spcPts val="0"/>
              </a:spcBef>
              <a:spcAft>
                <a:spcPts val="0"/>
              </a:spcAft>
              <a:buNone/>
            </a:pPr>
            <a:endParaRPr sz="15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114625" y="155531"/>
            <a:ext cx="4792500" cy="7017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SzPts val="990"/>
              <a:buNone/>
            </a:pPr>
            <a:r>
              <a:rPr lang="en" sz="3040"/>
              <a:t>Literature Review</a:t>
            </a:r>
            <a:endParaRPr sz="3040"/>
          </a:p>
        </p:txBody>
      </p:sp>
      <p:sp>
        <p:nvSpPr>
          <p:cNvPr id="85" name="Google Shape;8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
        <p:nvSpPr>
          <p:cNvPr id="86" name="Google Shape;86;p17"/>
          <p:cNvSpPr txBox="1"/>
          <p:nvPr/>
        </p:nvSpPr>
        <p:spPr>
          <a:xfrm>
            <a:off x="472975" y="975500"/>
            <a:ext cx="4318800" cy="153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dk2"/>
                </a:solidFill>
              </a:rPr>
              <a:t>Library and broader institutional commitment to sustainability in mission statements and goals</a:t>
            </a:r>
            <a:endParaRPr sz="2200">
              <a:solidFill>
                <a:schemeClr val="dk2"/>
              </a:solidFill>
            </a:endParaRPr>
          </a:p>
          <a:p>
            <a:pPr marL="0" lvl="0" indent="0" algn="l" rtl="0">
              <a:spcBef>
                <a:spcPts val="0"/>
              </a:spcBef>
              <a:spcAft>
                <a:spcPts val="0"/>
              </a:spcAft>
              <a:buNone/>
            </a:pPr>
            <a:endParaRPr sz="2400"/>
          </a:p>
        </p:txBody>
      </p:sp>
      <p:pic>
        <p:nvPicPr>
          <p:cNvPr id="87" name="Google Shape;87;p17"/>
          <p:cNvPicPr preferRelativeResize="0"/>
          <p:nvPr/>
        </p:nvPicPr>
        <p:blipFill>
          <a:blip r:embed="rId3">
            <a:alphaModFix/>
          </a:blip>
          <a:stretch>
            <a:fillRect/>
          </a:stretch>
        </p:blipFill>
        <p:spPr>
          <a:xfrm>
            <a:off x="4962201" y="1131024"/>
            <a:ext cx="3773424" cy="2515626"/>
          </a:xfrm>
          <a:prstGeom prst="rect">
            <a:avLst/>
          </a:prstGeom>
          <a:noFill/>
          <a:ln>
            <a:noFill/>
          </a:ln>
        </p:spPr>
      </p:pic>
      <p:sp>
        <p:nvSpPr>
          <p:cNvPr id="88" name="Google Shape;88;p17"/>
          <p:cNvSpPr txBox="1"/>
          <p:nvPr/>
        </p:nvSpPr>
        <p:spPr>
          <a:xfrm>
            <a:off x="472975" y="2307425"/>
            <a:ext cx="4238700" cy="198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200">
                <a:solidFill>
                  <a:schemeClr val="dk2"/>
                </a:solidFill>
              </a:rPr>
              <a:t>State and Regional considerations - historical dependence on fossil fuels</a:t>
            </a:r>
            <a:endParaRPr sz="1200">
              <a:solidFill>
                <a:schemeClr val="dk2"/>
              </a:solidFill>
            </a:endParaRPr>
          </a:p>
        </p:txBody>
      </p:sp>
      <p:sp>
        <p:nvSpPr>
          <p:cNvPr id="89" name="Google Shape;89;p17"/>
          <p:cNvSpPr txBox="1"/>
          <p:nvPr/>
        </p:nvSpPr>
        <p:spPr>
          <a:xfrm>
            <a:off x="4962200" y="3774350"/>
            <a:ext cx="35652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rgbClr val="666666"/>
                </a:solidFill>
              </a:rPr>
              <a:t>Workers construct the Mountain Valley Pipeline near Elliston, Virginia, U.S. September 30, 2019. Picture taken September 30, 2019. REUTERS/Charles Mostoller/File Photo</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2591400" y="2003063"/>
            <a:ext cx="3961200" cy="7164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Methodology</a:t>
            </a:r>
            <a:endParaRPr/>
          </a:p>
        </p:txBody>
      </p:sp>
      <p:sp>
        <p:nvSpPr>
          <p:cNvPr id="95" name="Google Shape;95;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Appraisal &amp; Digitization</a:t>
            </a:r>
            <a:endParaRPr/>
          </a:p>
        </p:txBody>
      </p:sp>
      <p:sp>
        <p:nvSpPr>
          <p:cNvPr id="101" name="Google Shape;101;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102" name="Google Shape;102;p19"/>
          <p:cNvSpPr txBox="1">
            <a:spLocks noGrp="1"/>
          </p:cNvSpPr>
          <p:nvPr>
            <p:ph type="body" idx="1"/>
          </p:nvPr>
        </p:nvSpPr>
        <p:spPr>
          <a:xfrm>
            <a:off x="241100" y="1152475"/>
            <a:ext cx="4581000" cy="3416400"/>
          </a:xfrm>
          <a:prstGeom prst="rect">
            <a:avLst/>
          </a:prstGeom>
        </p:spPr>
        <p:txBody>
          <a:bodyPr spcFirstLastPara="1" wrap="square" lIns="91425" tIns="91425" rIns="91425" bIns="91425" anchor="t" anchorCtr="0">
            <a:normAutofit/>
          </a:bodyPr>
          <a:lstStyle/>
          <a:p>
            <a:pPr marL="457200" lvl="0" indent="-323850" algn="l" rtl="0">
              <a:lnSpc>
                <a:spcPct val="115000"/>
              </a:lnSpc>
              <a:spcBef>
                <a:spcPts val="0"/>
              </a:spcBef>
              <a:spcAft>
                <a:spcPts val="0"/>
              </a:spcAft>
              <a:buSzPts val="1500"/>
              <a:buChar char="●"/>
            </a:pPr>
            <a:r>
              <a:rPr lang="en" sz="1500"/>
              <a:t>Stakeholders group reviews digitization proposals</a:t>
            </a:r>
            <a:endParaRPr sz="1500"/>
          </a:p>
          <a:p>
            <a:pPr marL="457200" lvl="0" indent="-323850" algn="l" rtl="0">
              <a:lnSpc>
                <a:spcPct val="115000"/>
              </a:lnSpc>
              <a:spcBef>
                <a:spcPts val="0"/>
              </a:spcBef>
              <a:spcAft>
                <a:spcPts val="0"/>
              </a:spcAft>
              <a:buSzPts val="1500"/>
              <a:buChar char="●"/>
            </a:pPr>
            <a:r>
              <a:rPr lang="en" sz="1500"/>
              <a:t>Digital Imaging Lab creates Preservation Digital Objects to serve as surrogate of original object</a:t>
            </a:r>
            <a:endParaRPr sz="1500"/>
          </a:p>
          <a:p>
            <a:pPr marL="914400" lvl="1" indent="-323850" algn="l" rtl="0">
              <a:lnSpc>
                <a:spcPct val="115000"/>
              </a:lnSpc>
              <a:spcBef>
                <a:spcPts val="0"/>
              </a:spcBef>
              <a:spcAft>
                <a:spcPts val="0"/>
              </a:spcAft>
              <a:buSzPts val="1500"/>
              <a:buChar char="○"/>
            </a:pPr>
            <a:r>
              <a:rPr lang="en" sz="1500"/>
              <a:t>FADGI, Metamorfoze and ISO imaging guidelines</a:t>
            </a:r>
            <a:endParaRPr sz="1500"/>
          </a:p>
          <a:p>
            <a:pPr marL="457200" lvl="0" indent="-323850" algn="l" rtl="0">
              <a:lnSpc>
                <a:spcPct val="115000"/>
              </a:lnSpc>
              <a:spcBef>
                <a:spcPts val="0"/>
              </a:spcBef>
              <a:spcAft>
                <a:spcPts val="0"/>
              </a:spcAft>
              <a:buSzPts val="1500"/>
              <a:buChar char="●"/>
            </a:pPr>
            <a:r>
              <a:rPr lang="en" sz="1500"/>
              <a:t>Production server and transfer of completed material to other departments managed by Digital Imaging Lab</a:t>
            </a:r>
            <a:endParaRPr sz="1500"/>
          </a:p>
        </p:txBody>
      </p:sp>
      <p:pic>
        <p:nvPicPr>
          <p:cNvPr id="103" name="Google Shape;103;p19"/>
          <p:cNvPicPr preferRelativeResize="0"/>
          <p:nvPr/>
        </p:nvPicPr>
        <p:blipFill>
          <a:blip r:embed="rId3">
            <a:alphaModFix/>
          </a:blip>
          <a:stretch>
            <a:fillRect/>
          </a:stretch>
        </p:blipFill>
        <p:spPr>
          <a:xfrm>
            <a:off x="5287275" y="445025"/>
            <a:ext cx="3545025" cy="3545025"/>
          </a:xfrm>
          <a:prstGeom prst="rect">
            <a:avLst/>
          </a:prstGeom>
          <a:noFill/>
          <a:ln>
            <a:noFill/>
          </a:ln>
          <a:effectLst>
            <a:outerShdw blurRad="57150" dist="19050" dir="5400000" algn="bl" rotWithShape="0">
              <a:srgbClr val="000000">
                <a:alpha val="50000"/>
              </a:srgbClr>
            </a:outerShdw>
          </a:effectLst>
        </p:spPr>
      </p:pic>
      <p:sp>
        <p:nvSpPr>
          <p:cNvPr id="104" name="Google Shape;104;p19"/>
          <p:cNvSpPr txBox="1"/>
          <p:nvPr/>
        </p:nvSpPr>
        <p:spPr>
          <a:xfrm>
            <a:off x="5287275" y="4214875"/>
            <a:ext cx="3229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https://makeameme.org/meme/ok-lets-digitalize</a:t>
            </a:r>
            <a:endParaRPr sz="5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311700" y="555600"/>
            <a:ext cx="2808000" cy="3936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Power Consumption</a:t>
            </a:r>
            <a:endParaRPr/>
          </a:p>
        </p:txBody>
      </p:sp>
      <p:sp>
        <p:nvSpPr>
          <p:cNvPr id="110" name="Google Shape;110;p20"/>
          <p:cNvSpPr txBox="1">
            <a:spLocks noGrp="1"/>
          </p:cNvSpPr>
          <p:nvPr>
            <p:ph type="body" idx="1"/>
          </p:nvPr>
        </p:nvSpPr>
        <p:spPr>
          <a:xfrm>
            <a:off x="311700" y="1234613"/>
            <a:ext cx="2808000" cy="33345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1800"/>
              <a:t>Preservation activities consume power constantly</a:t>
            </a:r>
            <a:endParaRPr sz="1800"/>
          </a:p>
          <a:p>
            <a:pPr marL="0" lvl="0" indent="0" algn="l" rtl="0">
              <a:spcBef>
                <a:spcPts val="1200"/>
              </a:spcBef>
              <a:spcAft>
                <a:spcPts val="0"/>
              </a:spcAft>
              <a:buNone/>
            </a:pPr>
            <a:r>
              <a:rPr lang="en" sz="1800"/>
              <a:t>Storage and number of copies, fixity and fixity frequency, ingest, restoration, migration, virus checking, file format verification, access, etc</a:t>
            </a:r>
            <a:endParaRPr sz="1800"/>
          </a:p>
          <a:p>
            <a:pPr marL="0" lvl="0" indent="0" algn="l" rtl="0">
              <a:spcBef>
                <a:spcPts val="1200"/>
              </a:spcBef>
              <a:spcAft>
                <a:spcPts val="1200"/>
              </a:spcAft>
              <a:buNone/>
            </a:pPr>
            <a:endParaRPr/>
          </a:p>
        </p:txBody>
      </p:sp>
      <p:sp>
        <p:nvSpPr>
          <p:cNvPr id="111" name="Google Shape;111;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pic>
        <p:nvPicPr>
          <p:cNvPr id="112" name="Google Shape;112;p20"/>
          <p:cNvPicPr preferRelativeResize="0"/>
          <p:nvPr/>
        </p:nvPicPr>
        <p:blipFill rotWithShape="1">
          <a:blip r:embed="rId3">
            <a:alphaModFix/>
          </a:blip>
          <a:srcRect r="15239"/>
          <a:stretch/>
        </p:blipFill>
        <p:spPr>
          <a:xfrm>
            <a:off x="3492500" y="1234613"/>
            <a:ext cx="5651501" cy="2814638"/>
          </a:xfrm>
          <a:prstGeom prst="rect">
            <a:avLst/>
          </a:prstGeom>
          <a:noFill/>
          <a:ln>
            <a:noFill/>
          </a:ln>
          <a:effectLst>
            <a:outerShdw blurRad="57150" dist="19050" dir="5400000" algn="bl" rotWithShape="0">
              <a:srgbClr val="000000">
                <a:alpha val="50000"/>
              </a:srgbClr>
            </a:outerShdw>
          </a:effectLst>
        </p:spPr>
      </p:pic>
      <p:sp>
        <p:nvSpPr>
          <p:cNvPr id="113" name="Google Shape;113;p20"/>
          <p:cNvSpPr txBox="1"/>
          <p:nvPr/>
        </p:nvSpPr>
        <p:spPr>
          <a:xfrm>
            <a:off x="4752475" y="4049250"/>
            <a:ext cx="4391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https://knowyourmeme.com/memes/darth-sidious-unlimited-power</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txBox="1">
            <a:spLocks noGrp="1"/>
          </p:cNvSpPr>
          <p:nvPr>
            <p:ph type="title"/>
          </p:nvPr>
        </p:nvSpPr>
        <p:spPr>
          <a:xfrm>
            <a:off x="311700" y="555600"/>
            <a:ext cx="2808000" cy="4623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Fixity</a:t>
            </a:r>
            <a:endParaRPr/>
          </a:p>
        </p:txBody>
      </p:sp>
      <p:sp>
        <p:nvSpPr>
          <p:cNvPr id="119" name="Google Shape;119;p21"/>
          <p:cNvSpPr txBox="1">
            <a:spLocks noGrp="1"/>
          </p:cNvSpPr>
          <p:nvPr>
            <p:ph type="body" idx="1"/>
          </p:nvPr>
        </p:nvSpPr>
        <p:spPr>
          <a:xfrm>
            <a:off x="311700" y="1017750"/>
            <a:ext cx="4821900" cy="3551400"/>
          </a:xfrm>
          <a:prstGeom prst="rect">
            <a:avLst/>
          </a:prstGeom>
        </p:spPr>
        <p:txBody>
          <a:bodyPr spcFirstLastPara="1" wrap="square" lIns="91425" tIns="91425" rIns="91425" bIns="91425" anchor="t" anchorCtr="0">
            <a:normAutofit fontScale="85000" lnSpcReduction="10000"/>
          </a:bodyPr>
          <a:lstStyle/>
          <a:p>
            <a:pPr marL="457200" lvl="0" indent="-325755" algn="l" rtl="0">
              <a:spcBef>
                <a:spcPts val="0"/>
              </a:spcBef>
              <a:spcAft>
                <a:spcPts val="0"/>
              </a:spcAft>
              <a:buSzPct val="100000"/>
              <a:buChar char="●"/>
            </a:pPr>
            <a:r>
              <a:rPr lang="en" sz="1800"/>
              <a:t>NDSA Fixity Survey 2017: 84.1% responded they run fixity</a:t>
            </a:r>
            <a:endParaRPr sz="1800"/>
          </a:p>
          <a:p>
            <a:pPr marL="457200" lvl="0" indent="-325755" algn="l" rtl="0">
              <a:spcBef>
                <a:spcPts val="0"/>
              </a:spcBef>
              <a:spcAft>
                <a:spcPts val="0"/>
              </a:spcAft>
              <a:buSzPct val="100000"/>
              <a:buChar char="●"/>
            </a:pPr>
            <a:r>
              <a:rPr lang="en" sz="1800"/>
              <a:t>NDSA Fixity Survey 2021: 98% responded they run fixity</a:t>
            </a:r>
            <a:endParaRPr sz="1800"/>
          </a:p>
          <a:p>
            <a:pPr marL="457200" lvl="0" indent="-325755" algn="l" rtl="0">
              <a:spcBef>
                <a:spcPts val="0"/>
              </a:spcBef>
              <a:spcAft>
                <a:spcPts val="0"/>
              </a:spcAft>
              <a:buSzPct val="100000"/>
              <a:buChar char="●"/>
            </a:pPr>
            <a:r>
              <a:rPr lang="en" sz="1800"/>
              <a:t>Neither NDSA nor DPC provide a best practice for frequency</a:t>
            </a:r>
            <a:endParaRPr sz="1800"/>
          </a:p>
          <a:p>
            <a:pPr marL="457200" lvl="0" indent="-325755" algn="l" rtl="0">
              <a:spcBef>
                <a:spcPts val="0"/>
              </a:spcBef>
              <a:spcAft>
                <a:spcPts val="0"/>
              </a:spcAft>
              <a:buSzPct val="100000"/>
              <a:buChar char="●"/>
            </a:pPr>
            <a:r>
              <a:rPr lang="en" sz="1800"/>
              <a:t>Most digital preservationists in agreement that fixity is necessary for ingest and migration</a:t>
            </a:r>
            <a:endParaRPr sz="1800"/>
          </a:p>
          <a:p>
            <a:pPr marL="457200" lvl="0" indent="-325755" algn="l" rtl="0">
              <a:spcBef>
                <a:spcPts val="0"/>
              </a:spcBef>
              <a:spcAft>
                <a:spcPts val="0"/>
              </a:spcAft>
              <a:buSzPct val="100000"/>
              <a:buChar char="●"/>
            </a:pPr>
            <a:r>
              <a:rPr lang="en" sz="1800"/>
              <a:t>Option to run fixity:</a:t>
            </a:r>
            <a:endParaRPr sz="1800"/>
          </a:p>
          <a:p>
            <a:pPr marL="914400" lvl="1" indent="-325755" algn="l" rtl="0">
              <a:spcBef>
                <a:spcPts val="0"/>
              </a:spcBef>
              <a:spcAft>
                <a:spcPts val="0"/>
              </a:spcAft>
              <a:buSzPct val="100000"/>
              <a:buChar char="○"/>
            </a:pPr>
            <a:r>
              <a:rPr lang="en" sz="1800"/>
              <a:t>Continuously</a:t>
            </a:r>
            <a:endParaRPr sz="1800"/>
          </a:p>
          <a:p>
            <a:pPr marL="914400" lvl="1" indent="-314007" algn="l" rtl="0">
              <a:spcBef>
                <a:spcPts val="0"/>
              </a:spcBef>
              <a:spcAft>
                <a:spcPts val="0"/>
              </a:spcAft>
              <a:buSzPct val="100000"/>
              <a:buChar char="○"/>
            </a:pPr>
            <a:r>
              <a:rPr lang="en" sz="1582"/>
              <a:t>Every XX days</a:t>
            </a:r>
            <a:endParaRPr sz="1582"/>
          </a:p>
          <a:p>
            <a:pPr marL="914400" lvl="1" indent="-302260" algn="l" rtl="0">
              <a:spcBef>
                <a:spcPts val="0"/>
              </a:spcBef>
              <a:spcAft>
                <a:spcPts val="0"/>
              </a:spcAft>
              <a:buSzPct val="100000"/>
              <a:buChar char="○"/>
            </a:pPr>
            <a:r>
              <a:rPr lang="en" sz="1364"/>
              <a:t>After any PREMIS event</a:t>
            </a:r>
            <a:endParaRPr sz="1364"/>
          </a:p>
          <a:p>
            <a:pPr marL="914400" lvl="1" indent="-303212" algn="l" rtl="0">
              <a:spcBef>
                <a:spcPts val="0"/>
              </a:spcBef>
              <a:spcAft>
                <a:spcPts val="0"/>
              </a:spcAft>
              <a:buSzPct val="100000"/>
              <a:buChar char="○"/>
            </a:pPr>
            <a:r>
              <a:rPr lang="en" sz="1382"/>
              <a:t>After ANY event</a:t>
            </a:r>
            <a:endParaRPr sz="1382"/>
          </a:p>
          <a:p>
            <a:pPr marL="914400" lvl="1" indent="-297814" algn="l" rtl="0">
              <a:spcBef>
                <a:spcPts val="0"/>
              </a:spcBef>
              <a:spcAft>
                <a:spcPts val="0"/>
              </a:spcAft>
              <a:buSzPct val="100000"/>
              <a:buChar char="○"/>
            </a:pPr>
            <a:r>
              <a:rPr lang="en" sz="1282"/>
              <a:t>Never</a:t>
            </a:r>
            <a:endParaRPr sz="1282"/>
          </a:p>
          <a:p>
            <a:pPr marL="914400" lvl="1" indent="-286067" algn="l" rtl="0">
              <a:spcBef>
                <a:spcPts val="0"/>
              </a:spcBef>
              <a:spcAft>
                <a:spcPts val="0"/>
              </a:spcAft>
              <a:buSzPct val="100000"/>
              <a:buChar char="○"/>
            </a:pPr>
            <a:r>
              <a:rPr lang="en" sz="1064"/>
              <a:t>Any combination, so many options</a:t>
            </a:r>
            <a:endParaRPr sz="1064"/>
          </a:p>
        </p:txBody>
      </p:sp>
      <p:sp>
        <p:nvSpPr>
          <p:cNvPr id="120" name="Google Shape;120;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pic>
        <p:nvPicPr>
          <p:cNvPr id="121" name="Google Shape;121;p21"/>
          <p:cNvPicPr preferRelativeResize="0"/>
          <p:nvPr/>
        </p:nvPicPr>
        <p:blipFill>
          <a:blip r:embed="rId3">
            <a:alphaModFix/>
          </a:blip>
          <a:stretch>
            <a:fillRect/>
          </a:stretch>
        </p:blipFill>
        <p:spPr>
          <a:xfrm>
            <a:off x="5908200" y="863550"/>
            <a:ext cx="2847000" cy="3416400"/>
          </a:xfrm>
          <a:prstGeom prst="rect">
            <a:avLst/>
          </a:prstGeom>
          <a:noFill/>
          <a:ln>
            <a:noFill/>
          </a:ln>
          <a:effectLst>
            <a:outerShdw blurRad="57150" dist="19050" dir="5400000" algn="bl" rotWithShape="0">
              <a:srgbClr val="000000">
                <a:alpha val="50000"/>
              </a:srgbClr>
            </a:outerShdw>
          </a:effectLst>
        </p:spPr>
      </p:pic>
      <p:sp>
        <p:nvSpPr>
          <p:cNvPr id="122" name="Google Shape;122;p21"/>
          <p:cNvSpPr txBox="1"/>
          <p:nvPr/>
        </p:nvSpPr>
        <p:spPr>
          <a:xfrm>
            <a:off x="5519400" y="4335150"/>
            <a:ext cx="3624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https://makeameme.org/meme/the-power-is-5b5a12</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Fixity </a:t>
            </a:r>
            <a:endParaRPr/>
          </a:p>
        </p:txBody>
      </p:sp>
      <p:sp>
        <p:nvSpPr>
          <p:cNvPr id="128" name="Google Shape;12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
        <p:nvSpPr>
          <p:cNvPr id="129" name="Google Shape;129;p22"/>
          <p:cNvSpPr txBox="1">
            <a:spLocks noGrp="1"/>
          </p:cNvSpPr>
          <p:nvPr>
            <p:ph type="body" idx="1"/>
          </p:nvPr>
        </p:nvSpPr>
        <p:spPr>
          <a:xfrm>
            <a:off x="468150" y="897338"/>
            <a:ext cx="8207700" cy="8169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Frequency best practices still up in the air and are based on need, resources available</a:t>
            </a:r>
            <a:endParaRPr/>
          </a:p>
          <a:p>
            <a:pPr marL="0" lvl="0" indent="0" algn="l" rtl="0">
              <a:spcBef>
                <a:spcPts val="1200"/>
              </a:spcBef>
              <a:spcAft>
                <a:spcPts val="1200"/>
              </a:spcAft>
              <a:buNone/>
            </a:pPr>
            <a:r>
              <a:rPr lang="en"/>
              <a:t>Neither NDSA nor DPC provide a single best practice for frequency</a:t>
            </a:r>
            <a:endParaRPr/>
          </a:p>
        </p:txBody>
      </p:sp>
      <p:graphicFrame>
        <p:nvGraphicFramePr>
          <p:cNvPr id="130" name="Google Shape;130;p22"/>
          <p:cNvGraphicFramePr/>
          <p:nvPr/>
        </p:nvGraphicFramePr>
        <p:xfrm>
          <a:off x="952500" y="1825688"/>
          <a:ext cx="3000000" cy="3000000"/>
        </p:xfrm>
        <a:graphic>
          <a:graphicData uri="http://schemas.openxmlformats.org/drawingml/2006/table">
            <a:tbl>
              <a:tblPr>
                <a:noFill/>
                <a:tableStyleId>{284DEC2B-5509-4055-BB77-283C3F95ACC6}</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285750">
                <a:tc>
                  <a:txBody>
                    <a:bodyPr/>
                    <a:lstStyle/>
                    <a:p>
                      <a:pPr marL="0" lvl="0" indent="0" algn="l" rtl="0">
                        <a:spcBef>
                          <a:spcPts val="0"/>
                        </a:spcBef>
                        <a:spcAft>
                          <a:spcPts val="0"/>
                        </a:spcAft>
                        <a:buNone/>
                      </a:pPr>
                      <a:r>
                        <a:rPr lang="en" sz="1100" b="1">
                          <a:solidFill>
                            <a:schemeClr val="dk2"/>
                          </a:solidFill>
                        </a:rPr>
                        <a:t>Frequent/Continuous Fixity</a:t>
                      </a:r>
                      <a:endParaRPr sz="1100" b="1">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100" b="1">
                          <a:solidFill>
                            <a:schemeClr val="dk2"/>
                          </a:solidFill>
                        </a:rPr>
                        <a:t>Minimal Fixity </a:t>
                      </a:r>
                      <a:endParaRPr sz="1100" b="1">
                        <a:solidFill>
                          <a:schemeClr val="dk2"/>
                        </a:solidFill>
                      </a:endParaRPr>
                    </a:p>
                    <a:p>
                      <a:pPr marL="0" lvl="0" indent="0" algn="l" rtl="0">
                        <a:spcBef>
                          <a:spcPts val="0"/>
                        </a:spcBef>
                        <a:spcAft>
                          <a:spcPts val="0"/>
                        </a:spcAft>
                        <a:buNone/>
                      </a:pPr>
                      <a:r>
                        <a:rPr lang="en" sz="1100">
                          <a:solidFill>
                            <a:schemeClr val="dk2"/>
                          </a:solidFill>
                        </a:rPr>
                        <a:t>(migration from one location to another)</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100" b="1">
                          <a:solidFill>
                            <a:schemeClr val="dk2"/>
                          </a:solidFill>
                        </a:rPr>
                        <a:t>Continuous Check in a Canonical Fixity Store</a:t>
                      </a:r>
                      <a:r>
                        <a:rPr lang="en" sz="1100">
                          <a:solidFill>
                            <a:schemeClr val="dk2"/>
                          </a:solidFill>
                        </a:rPr>
                        <a:t> (e.g. LOCKSS)</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285750">
                <a:tc>
                  <a:txBody>
                    <a:bodyPr/>
                    <a:lstStyle/>
                    <a:p>
                      <a:pPr marL="0" lvl="0" indent="0" algn="l" rtl="0">
                        <a:spcBef>
                          <a:spcPts val="0"/>
                        </a:spcBef>
                        <a:spcAft>
                          <a:spcPts val="0"/>
                        </a:spcAft>
                        <a:buNone/>
                      </a:pPr>
                      <a:r>
                        <a:rPr lang="en" sz="1100">
                          <a:solidFill>
                            <a:schemeClr val="dk2"/>
                          </a:solidFill>
                        </a:rPr>
                        <a:t>Faster repair</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100">
                          <a:solidFill>
                            <a:schemeClr val="dk2"/>
                          </a:solidFill>
                        </a:rPr>
                        <a:t>Slower notification and repair</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100">
                          <a:solidFill>
                            <a:schemeClr val="dk2"/>
                          </a:solidFill>
                        </a:rPr>
                        <a:t>Self-healing through multiple copies</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285750">
                <a:tc>
                  <a:txBody>
                    <a:bodyPr/>
                    <a:lstStyle/>
                    <a:p>
                      <a:pPr marL="0" lvl="0" indent="0" algn="l" rtl="0">
                        <a:spcBef>
                          <a:spcPts val="0"/>
                        </a:spcBef>
                        <a:spcAft>
                          <a:spcPts val="0"/>
                        </a:spcAft>
                        <a:buNone/>
                      </a:pPr>
                      <a:r>
                        <a:rPr lang="en" sz="1100">
                          <a:solidFill>
                            <a:schemeClr val="dk2"/>
                          </a:solidFill>
                        </a:rPr>
                        <a:t>Energy-consumptive</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100">
                          <a:solidFill>
                            <a:schemeClr val="dk2"/>
                          </a:solidFill>
                        </a:rPr>
                        <a:t>Intentional energy use</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100">
                          <a:solidFill>
                            <a:schemeClr val="dk2"/>
                          </a:solidFill>
                        </a:rPr>
                        <a:t>Low energy use/low bandwidth</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285750">
                <a:tc>
                  <a:txBody>
                    <a:bodyPr/>
                    <a:lstStyle/>
                    <a:p>
                      <a:pPr marL="0" lvl="0" indent="0" algn="l" rtl="0">
                        <a:spcBef>
                          <a:spcPts val="0"/>
                        </a:spcBef>
                        <a:spcAft>
                          <a:spcPts val="0"/>
                        </a:spcAft>
                        <a:buNone/>
                      </a:pPr>
                      <a:r>
                        <a:rPr lang="en" sz="1100">
                          <a:solidFill>
                            <a:schemeClr val="dk2"/>
                          </a:solidFill>
                        </a:rPr>
                        <a:t>Cost-prohibitive, particularly in the Cloud environment</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100">
                          <a:solidFill>
                            <a:schemeClr val="dk2"/>
                          </a:solidFill>
                        </a:rPr>
                        <a:t>Less costly</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100">
                          <a:solidFill>
                            <a:schemeClr val="dk2"/>
                          </a:solidFill>
                        </a:rPr>
                        <a:t>Requires lots of maintenance and time cost</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285750">
                <a:tc>
                  <a:txBody>
                    <a:bodyPr/>
                    <a:lstStyle/>
                    <a:p>
                      <a:pPr marL="0" lvl="0" indent="0" algn="l" rtl="0">
                        <a:spcBef>
                          <a:spcPts val="0"/>
                        </a:spcBef>
                        <a:spcAft>
                          <a:spcPts val="0"/>
                        </a:spcAft>
                        <a:buNone/>
                      </a:pPr>
                      <a:r>
                        <a:rPr lang="en" sz="1100">
                          <a:solidFill>
                            <a:schemeClr val="dk2"/>
                          </a:solidFill>
                        </a:rPr>
                        <a:t>Opens and reads the entire file</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100">
                          <a:solidFill>
                            <a:schemeClr val="dk2"/>
                          </a:solidFill>
                        </a:rPr>
                        <a:t>Opens and reads the entire file</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100">
                          <a:solidFill>
                            <a:schemeClr val="dk2"/>
                          </a:solidFill>
                        </a:rPr>
                        <a:t>Self-healing, does not need to open and read every file</a:t>
                      </a:r>
                      <a:endParaRPr sz="1100">
                        <a:solidFill>
                          <a:schemeClr val="dk2"/>
                        </a:solidFill>
                      </a:endParaRPr>
                    </a:p>
                  </a:txBody>
                  <a:tcPr marL="91425" marR="91425" marT="68575" marB="685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Virginia Tech Fixity</a:t>
            </a:r>
            <a:endParaRPr/>
          </a:p>
        </p:txBody>
      </p:sp>
      <p:sp>
        <p:nvSpPr>
          <p:cNvPr id="136" name="Google Shape;136;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grpSp>
        <p:nvGrpSpPr>
          <p:cNvPr id="137" name="Google Shape;137;p23"/>
          <p:cNvGrpSpPr/>
          <p:nvPr/>
        </p:nvGrpSpPr>
        <p:grpSpPr>
          <a:xfrm>
            <a:off x="862425" y="566494"/>
            <a:ext cx="7969875" cy="2492138"/>
            <a:chOff x="347550" y="1656950"/>
            <a:chExt cx="7969875" cy="3322850"/>
          </a:xfrm>
        </p:grpSpPr>
        <p:sp>
          <p:nvSpPr>
            <p:cNvPr id="138" name="Google Shape;138;p23"/>
            <p:cNvSpPr/>
            <p:nvPr/>
          </p:nvSpPr>
          <p:spPr>
            <a:xfrm>
              <a:off x="1550725" y="3128200"/>
              <a:ext cx="922500" cy="664200"/>
            </a:xfrm>
            <a:prstGeom prst="rect">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Staging server</a:t>
              </a:r>
              <a:endParaRPr/>
            </a:p>
          </p:txBody>
        </p:sp>
        <p:sp>
          <p:nvSpPr>
            <p:cNvPr id="139" name="Google Shape;139;p23"/>
            <p:cNvSpPr/>
            <p:nvPr/>
          </p:nvSpPr>
          <p:spPr>
            <a:xfrm>
              <a:off x="3229775" y="3128200"/>
              <a:ext cx="922500" cy="6642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AWS server</a:t>
              </a:r>
              <a:endParaRPr/>
            </a:p>
          </p:txBody>
        </p:sp>
        <p:sp>
          <p:nvSpPr>
            <p:cNvPr id="140" name="Google Shape;140;p23"/>
            <p:cNvSpPr/>
            <p:nvPr/>
          </p:nvSpPr>
          <p:spPr>
            <a:xfrm>
              <a:off x="2735450" y="4091650"/>
              <a:ext cx="922500" cy="875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Every 90 days</a:t>
              </a:r>
              <a:endParaRPr/>
            </a:p>
          </p:txBody>
        </p:sp>
        <p:sp>
          <p:nvSpPr>
            <p:cNvPr id="141" name="Google Shape;141;p23"/>
            <p:cNvSpPr/>
            <p:nvPr/>
          </p:nvSpPr>
          <p:spPr>
            <a:xfrm>
              <a:off x="3786888" y="4104100"/>
              <a:ext cx="922500" cy="875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Migration</a:t>
              </a:r>
              <a:endParaRPr/>
            </a:p>
          </p:txBody>
        </p:sp>
        <p:sp>
          <p:nvSpPr>
            <p:cNvPr id="142" name="Google Shape;142;p23"/>
            <p:cNvSpPr/>
            <p:nvPr/>
          </p:nvSpPr>
          <p:spPr>
            <a:xfrm>
              <a:off x="5705625" y="3074725"/>
              <a:ext cx="922500" cy="6642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APTrust</a:t>
              </a:r>
              <a:endParaRPr/>
            </a:p>
          </p:txBody>
        </p:sp>
        <p:sp>
          <p:nvSpPr>
            <p:cNvPr id="143" name="Google Shape;143;p23"/>
            <p:cNvSpPr/>
            <p:nvPr/>
          </p:nvSpPr>
          <p:spPr>
            <a:xfrm>
              <a:off x="7130325" y="3128200"/>
              <a:ext cx="1187100" cy="664200"/>
            </a:xfrm>
            <a:prstGeom prst="rect">
              <a:avLst/>
            </a:prstGeom>
            <a:solidFill>
              <a:srgbClr val="9FC5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MetaArchive</a:t>
              </a:r>
              <a:endParaRPr/>
            </a:p>
          </p:txBody>
        </p:sp>
        <p:sp>
          <p:nvSpPr>
            <p:cNvPr id="144" name="Google Shape;144;p23"/>
            <p:cNvSpPr/>
            <p:nvPr/>
          </p:nvSpPr>
          <p:spPr>
            <a:xfrm>
              <a:off x="4335325" y="2098900"/>
              <a:ext cx="1095000" cy="6642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AWS secondary</a:t>
              </a:r>
              <a:endParaRPr/>
            </a:p>
          </p:txBody>
        </p:sp>
        <p:sp>
          <p:nvSpPr>
            <p:cNvPr id="145" name="Google Shape;145;p23"/>
            <p:cNvSpPr/>
            <p:nvPr/>
          </p:nvSpPr>
          <p:spPr>
            <a:xfrm>
              <a:off x="347575" y="3128200"/>
              <a:ext cx="922500" cy="664200"/>
            </a:xfrm>
            <a:prstGeom prst="rect">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Local server</a:t>
              </a:r>
              <a:endParaRPr/>
            </a:p>
          </p:txBody>
        </p:sp>
        <p:sp>
          <p:nvSpPr>
            <p:cNvPr id="146" name="Google Shape;146;p23"/>
            <p:cNvSpPr/>
            <p:nvPr/>
          </p:nvSpPr>
          <p:spPr>
            <a:xfrm>
              <a:off x="5571950" y="1656950"/>
              <a:ext cx="922500" cy="875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Continuous</a:t>
              </a:r>
              <a:endParaRPr/>
            </a:p>
          </p:txBody>
        </p:sp>
        <p:sp>
          <p:nvSpPr>
            <p:cNvPr id="147" name="Google Shape;147;p23"/>
            <p:cNvSpPr/>
            <p:nvPr/>
          </p:nvSpPr>
          <p:spPr>
            <a:xfrm>
              <a:off x="5705625" y="4091650"/>
              <a:ext cx="922500" cy="875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Every 90 days</a:t>
              </a:r>
              <a:endParaRPr/>
            </a:p>
          </p:txBody>
        </p:sp>
        <p:sp>
          <p:nvSpPr>
            <p:cNvPr id="148" name="Google Shape;148;p23"/>
            <p:cNvSpPr/>
            <p:nvPr/>
          </p:nvSpPr>
          <p:spPr>
            <a:xfrm>
              <a:off x="1541500" y="4091650"/>
              <a:ext cx="922500" cy="875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Migration</a:t>
              </a:r>
              <a:endParaRPr/>
            </a:p>
          </p:txBody>
        </p:sp>
        <p:sp>
          <p:nvSpPr>
            <p:cNvPr id="149" name="Google Shape;149;p23"/>
            <p:cNvSpPr/>
            <p:nvPr/>
          </p:nvSpPr>
          <p:spPr>
            <a:xfrm>
              <a:off x="347550" y="4091650"/>
              <a:ext cx="922500" cy="875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post-digitization</a:t>
              </a:r>
              <a:endParaRPr/>
            </a:p>
          </p:txBody>
        </p:sp>
        <p:sp>
          <p:nvSpPr>
            <p:cNvPr id="150" name="Google Shape;150;p23"/>
            <p:cNvSpPr/>
            <p:nvPr/>
          </p:nvSpPr>
          <p:spPr>
            <a:xfrm>
              <a:off x="7262625" y="4091650"/>
              <a:ext cx="922500" cy="875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LOCKSS</a:t>
              </a:r>
              <a:endParaRPr/>
            </a:p>
          </p:txBody>
        </p:sp>
        <p:cxnSp>
          <p:nvCxnSpPr>
            <p:cNvPr id="151" name="Google Shape;151;p23"/>
            <p:cNvCxnSpPr>
              <a:stCxn id="145" idx="2"/>
              <a:endCxn id="149" idx="0"/>
            </p:cNvCxnSpPr>
            <p:nvPr/>
          </p:nvCxnSpPr>
          <p:spPr>
            <a:xfrm>
              <a:off x="808825" y="3792400"/>
              <a:ext cx="0" cy="299400"/>
            </a:xfrm>
            <a:prstGeom prst="straightConnector1">
              <a:avLst/>
            </a:prstGeom>
            <a:noFill/>
            <a:ln w="9525" cap="flat" cmpd="sng">
              <a:solidFill>
                <a:schemeClr val="dk2"/>
              </a:solidFill>
              <a:prstDash val="solid"/>
              <a:round/>
              <a:headEnd type="none" w="med" len="med"/>
              <a:tailEnd type="none" w="med" len="med"/>
            </a:ln>
          </p:spPr>
        </p:cxnSp>
        <p:cxnSp>
          <p:nvCxnSpPr>
            <p:cNvPr id="152" name="Google Shape;152;p23"/>
            <p:cNvCxnSpPr>
              <a:stCxn id="138" idx="2"/>
              <a:endCxn id="148" idx="0"/>
            </p:cNvCxnSpPr>
            <p:nvPr/>
          </p:nvCxnSpPr>
          <p:spPr>
            <a:xfrm flipH="1">
              <a:off x="2002675" y="3792400"/>
              <a:ext cx="9300" cy="299400"/>
            </a:xfrm>
            <a:prstGeom prst="straightConnector1">
              <a:avLst/>
            </a:prstGeom>
            <a:noFill/>
            <a:ln w="9525" cap="flat" cmpd="sng">
              <a:solidFill>
                <a:schemeClr val="dk2"/>
              </a:solidFill>
              <a:prstDash val="solid"/>
              <a:round/>
              <a:headEnd type="none" w="med" len="med"/>
              <a:tailEnd type="none" w="med" len="med"/>
            </a:ln>
          </p:spPr>
        </p:cxnSp>
        <p:cxnSp>
          <p:nvCxnSpPr>
            <p:cNvPr id="153" name="Google Shape;153;p23"/>
            <p:cNvCxnSpPr>
              <a:stCxn id="139" idx="2"/>
              <a:endCxn id="141" idx="0"/>
            </p:cNvCxnSpPr>
            <p:nvPr/>
          </p:nvCxnSpPr>
          <p:spPr>
            <a:xfrm>
              <a:off x="3691025" y="3792400"/>
              <a:ext cx="557100" cy="311700"/>
            </a:xfrm>
            <a:prstGeom prst="straightConnector1">
              <a:avLst/>
            </a:prstGeom>
            <a:noFill/>
            <a:ln w="9525" cap="flat" cmpd="sng">
              <a:solidFill>
                <a:schemeClr val="dk2"/>
              </a:solidFill>
              <a:prstDash val="solid"/>
              <a:round/>
              <a:headEnd type="none" w="med" len="med"/>
              <a:tailEnd type="none" w="med" len="med"/>
            </a:ln>
          </p:spPr>
        </p:cxnSp>
        <p:cxnSp>
          <p:nvCxnSpPr>
            <p:cNvPr id="154" name="Google Shape;154;p23"/>
            <p:cNvCxnSpPr>
              <a:stCxn id="139" idx="2"/>
              <a:endCxn id="140" idx="0"/>
            </p:cNvCxnSpPr>
            <p:nvPr/>
          </p:nvCxnSpPr>
          <p:spPr>
            <a:xfrm flipH="1">
              <a:off x="3196625" y="3792400"/>
              <a:ext cx="494400" cy="299400"/>
            </a:xfrm>
            <a:prstGeom prst="straightConnector1">
              <a:avLst/>
            </a:prstGeom>
            <a:noFill/>
            <a:ln w="9525" cap="flat" cmpd="sng">
              <a:solidFill>
                <a:schemeClr val="dk2"/>
              </a:solidFill>
              <a:prstDash val="solid"/>
              <a:round/>
              <a:headEnd type="none" w="med" len="med"/>
              <a:tailEnd type="none" w="med" len="med"/>
            </a:ln>
          </p:spPr>
        </p:cxnSp>
        <p:cxnSp>
          <p:nvCxnSpPr>
            <p:cNvPr id="155" name="Google Shape;155;p23"/>
            <p:cNvCxnSpPr>
              <a:stCxn id="144" idx="3"/>
              <a:endCxn id="146" idx="3"/>
            </p:cNvCxnSpPr>
            <p:nvPr/>
          </p:nvCxnSpPr>
          <p:spPr>
            <a:xfrm rot="10800000" flipH="1">
              <a:off x="5430325" y="2404300"/>
              <a:ext cx="276600" cy="26700"/>
            </a:xfrm>
            <a:prstGeom prst="straightConnector1">
              <a:avLst/>
            </a:prstGeom>
            <a:noFill/>
            <a:ln w="9525" cap="flat" cmpd="sng">
              <a:solidFill>
                <a:schemeClr val="dk2"/>
              </a:solidFill>
              <a:prstDash val="solid"/>
              <a:round/>
              <a:headEnd type="none" w="med" len="med"/>
              <a:tailEnd type="none" w="med" len="med"/>
            </a:ln>
          </p:spPr>
        </p:cxnSp>
        <p:cxnSp>
          <p:nvCxnSpPr>
            <p:cNvPr id="156" name="Google Shape;156;p23"/>
            <p:cNvCxnSpPr>
              <a:stCxn id="142" idx="2"/>
              <a:endCxn id="147" idx="0"/>
            </p:cNvCxnSpPr>
            <p:nvPr/>
          </p:nvCxnSpPr>
          <p:spPr>
            <a:xfrm>
              <a:off x="6166875" y="3738925"/>
              <a:ext cx="0" cy="352800"/>
            </a:xfrm>
            <a:prstGeom prst="straightConnector1">
              <a:avLst/>
            </a:prstGeom>
            <a:noFill/>
            <a:ln w="9525" cap="flat" cmpd="sng">
              <a:solidFill>
                <a:schemeClr val="dk2"/>
              </a:solidFill>
              <a:prstDash val="solid"/>
              <a:round/>
              <a:headEnd type="none" w="med" len="med"/>
              <a:tailEnd type="none" w="med" len="med"/>
            </a:ln>
          </p:spPr>
        </p:cxnSp>
        <p:cxnSp>
          <p:nvCxnSpPr>
            <p:cNvPr id="157" name="Google Shape;157;p23"/>
            <p:cNvCxnSpPr>
              <a:stCxn id="143" idx="2"/>
              <a:endCxn id="150" idx="0"/>
            </p:cNvCxnSpPr>
            <p:nvPr/>
          </p:nvCxnSpPr>
          <p:spPr>
            <a:xfrm>
              <a:off x="7723875" y="3792400"/>
              <a:ext cx="0" cy="299400"/>
            </a:xfrm>
            <a:prstGeom prst="straightConnector1">
              <a:avLst/>
            </a:prstGeom>
            <a:noFill/>
            <a:ln w="9525" cap="flat" cmpd="sng">
              <a:solidFill>
                <a:schemeClr val="dk2"/>
              </a:solidFill>
              <a:prstDash val="solid"/>
              <a:round/>
              <a:headEnd type="none" w="med" len="med"/>
              <a:tailEnd type="none" w="med" len="med"/>
            </a:ln>
          </p:spPr>
        </p:cxnSp>
        <p:cxnSp>
          <p:nvCxnSpPr>
            <p:cNvPr id="158" name="Google Shape;158;p23"/>
            <p:cNvCxnSpPr>
              <a:stCxn id="139" idx="0"/>
              <a:endCxn id="144" idx="1"/>
            </p:cNvCxnSpPr>
            <p:nvPr/>
          </p:nvCxnSpPr>
          <p:spPr>
            <a:xfrm rot="-5400000">
              <a:off x="3664625" y="2457400"/>
              <a:ext cx="697200" cy="644400"/>
            </a:xfrm>
            <a:prstGeom prst="curvedConnector2">
              <a:avLst/>
            </a:prstGeom>
            <a:noFill/>
            <a:ln w="9525" cap="flat" cmpd="sng">
              <a:solidFill>
                <a:schemeClr val="dk2"/>
              </a:solidFill>
              <a:prstDash val="solid"/>
              <a:round/>
              <a:headEnd type="none" w="med" len="med"/>
              <a:tailEnd type="triangle" w="med" len="med"/>
            </a:ln>
          </p:spPr>
        </p:cxnSp>
        <p:cxnSp>
          <p:nvCxnSpPr>
            <p:cNvPr id="159" name="Google Shape;159;p23"/>
            <p:cNvCxnSpPr>
              <a:stCxn id="139" idx="3"/>
              <a:endCxn id="142" idx="1"/>
            </p:cNvCxnSpPr>
            <p:nvPr/>
          </p:nvCxnSpPr>
          <p:spPr>
            <a:xfrm rot="10800000" flipH="1">
              <a:off x="4152275" y="3406900"/>
              <a:ext cx="1553400" cy="53400"/>
            </a:xfrm>
            <a:prstGeom prst="curvedConnector3">
              <a:avLst>
                <a:gd name="adj1" fmla="val 49998"/>
              </a:avLst>
            </a:prstGeom>
            <a:noFill/>
            <a:ln w="9525" cap="flat" cmpd="sng">
              <a:solidFill>
                <a:schemeClr val="dk2"/>
              </a:solidFill>
              <a:prstDash val="solid"/>
              <a:round/>
              <a:headEnd type="none" w="med" len="med"/>
              <a:tailEnd type="triangle" w="med" len="med"/>
            </a:ln>
          </p:spPr>
        </p:cxnSp>
        <p:cxnSp>
          <p:nvCxnSpPr>
            <p:cNvPr id="160" name="Google Shape;160;p23"/>
            <p:cNvCxnSpPr>
              <a:stCxn id="139" idx="3"/>
              <a:endCxn id="143" idx="0"/>
            </p:cNvCxnSpPr>
            <p:nvPr/>
          </p:nvCxnSpPr>
          <p:spPr>
            <a:xfrm rot="10800000" flipH="1">
              <a:off x="4152275" y="3128200"/>
              <a:ext cx="3571500" cy="332100"/>
            </a:xfrm>
            <a:prstGeom prst="curvedConnector4">
              <a:avLst>
                <a:gd name="adj1" fmla="val 41692"/>
                <a:gd name="adj2" fmla="val 171703"/>
              </a:avLst>
            </a:prstGeom>
            <a:noFill/>
            <a:ln w="9525" cap="flat" cmpd="sng">
              <a:solidFill>
                <a:schemeClr val="dk2"/>
              </a:solidFill>
              <a:prstDash val="solid"/>
              <a:round/>
              <a:headEnd type="none" w="med" len="med"/>
              <a:tailEnd type="triangle" w="med" len="med"/>
            </a:ln>
          </p:spPr>
        </p:cxnSp>
        <p:cxnSp>
          <p:nvCxnSpPr>
            <p:cNvPr id="161" name="Google Shape;161;p23"/>
            <p:cNvCxnSpPr>
              <a:stCxn id="145" idx="0"/>
              <a:endCxn id="138" idx="0"/>
            </p:cNvCxnSpPr>
            <p:nvPr/>
          </p:nvCxnSpPr>
          <p:spPr>
            <a:xfrm rot="-5400000" flipH="1">
              <a:off x="1410175" y="2526850"/>
              <a:ext cx="600" cy="1203300"/>
            </a:xfrm>
            <a:prstGeom prst="curvedConnector3">
              <a:avLst>
                <a:gd name="adj1" fmla="val -39687500"/>
              </a:avLst>
            </a:prstGeom>
            <a:noFill/>
            <a:ln w="9525" cap="flat" cmpd="sng">
              <a:solidFill>
                <a:schemeClr val="dk2"/>
              </a:solidFill>
              <a:prstDash val="solid"/>
              <a:round/>
              <a:headEnd type="none" w="med" len="med"/>
              <a:tailEnd type="triangle" w="med" len="med"/>
            </a:ln>
          </p:spPr>
        </p:cxnSp>
        <p:cxnSp>
          <p:nvCxnSpPr>
            <p:cNvPr id="162" name="Google Shape;162;p23"/>
            <p:cNvCxnSpPr>
              <a:stCxn id="138" idx="0"/>
              <a:endCxn id="139" idx="0"/>
            </p:cNvCxnSpPr>
            <p:nvPr/>
          </p:nvCxnSpPr>
          <p:spPr>
            <a:xfrm rot="-5400000" flipH="1">
              <a:off x="2851225" y="2288950"/>
              <a:ext cx="600" cy="1679100"/>
            </a:xfrm>
            <a:prstGeom prst="curvedConnector3">
              <a:avLst>
                <a:gd name="adj1" fmla="val -39687500"/>
              </a:avLst>
            </a:prstGeom>
            <a:noFill/>
            <a:ln w="9525" cap="flat" cmpd="sng">
              <a:solidFill>
                <a:schemeClr val="dk2"/>
              </a:solidFill>
              <a:prstDash val="solid"/>
              <a:round/>
              <a:headEnd type="none" w="med" len="med"/>
              <a:tailEnd type="triangle" w="med" len="med"/>
            </a:ln>
          </p:spPr>
        </p:cxnSp>
        <p:sp>
          <p:nvSpPr>
            <p:cNvPr id="163" name="Google Shape;163;p23"/>
            <p:cNvSpPr txBox="1"/>
            <p:nvPr/>
          </p:nvSpPr>
          <p:spPr>
            <a:xfrm>
              <a:off x="855575" y="2493250"/>
              <a:ext cx="1095000" cy="51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t>migrated to</a:t>
              </a:r>
              <a:endParaRPr sz="1300"/>
            </a:p>
          </p:txBody>
        </p:sp>
        <p:sp>
          <p:nvSpPr>
            <p:cNvPr id="164" name="Google Shape;164;p23"/>
            <p:cNvSpPr txBox="1"/>
            <p:nvPr/>
          </p:nvSpPr>
          <p:spPr>
            <a:xfrm>
              <a:off x="2273300" y="2493250"/>
              <a:ext cx="1095000" cy="51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t>copied to</a:t>
              </a:r>
              <a:endParaRPr sz="1300"/>
            </a:p>
          </p:txBody>
        </p:sp>
        <p:sp>
          <p:nvSpPr>
            <p:cNvPr id="165" name="Google Shape;165;p23"/>
            <p:cNvSpPr txBox="1"/>
            <p:nvPr/>
          </p:nvSpPr>
          <p:spPr>
            <a:xfrm>
              <a:off x="3422075" y="2157538"/>
              <a:ext cx="1095000" cy="51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t>synced to</a:t>
              </a:r>
              <a:endParaRPr sz="1300"/>
            </a:p>
          </p:txBody>
        </p:sp>
        <p:sp>
          <p:nvSpPr>
            <p:cNvPr id="166" name="Google Shape;166;p23"/>
            <p:cNvSpPr txBox="1"/>
            <p:nvPr/>
          </p:nvSpPr>
          <p:spPr>
            <a:xfrm>
              <a:off x="4429375" y="3406888"/>
              <a:ext cx="1095000" cy="820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ingested into either</a:t>
              </a:r>
              <a:endParaRPr/>
            </a:p>
          </p:txBody>
        </p:sp>
      </p:grpSp>
      <p:sp>
        <p:nvSpPr>
          <p:cNvPr id="167" name="Google Shape;167;p23"/>
          <p:cNvSpPr txBox="1"/>
          <p:nvPr/>
        </p:nvSpPr>
        <p:spPr>
          <a:xfrm rot="-5400000">
            <a:off x="-571800" y="1847325"/>
            <a:ext cx="1894800" cy="4464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700" b="1"/>
              <a:t>Content</a:t>
            </a:r>
            <a:endParaRPr sz="1700" b="1"/>
          </a:p>
        </p:txBody>
      </p:sp>
      <p:sp>
        <p:nvSpPr>
          <p:cNvPr id="168" name="Google Shape;168;p23"/>
          <p:cNvSpPr/>
          <p:nvPr/>
        </p:nvSpPr>
        <p:spPr>
          <a:xfrm>
            <a:off x="1985550" y="3669169"/>
            <a:ext cx="922500" cy="471600"/>
          </a:xfrm>
          <a:prstGeom prst="rect">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User</a:t>
            </a:r>
            <a:endParaRPr/>
          </a:p>
        </p:txBody>
      </p:sp>
      <p:sp>
        <p:nvSpPr>
          <p:cNvPr id="169" name="Google Shape;169;p23"/>
          <p:cNvSpPr/>
          <p:nvPr/>
        </p:nvSpPr>
        <p:spPr>
          <a:xfrm>
            <a:off x="3561700" y="3669169"/>
            <a:ext cx="922500" cy="4716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Figshare</a:t>
            </a:r>
            <a:endParaRPr/>
          </a:p>
        </p:txBody>
      </p:sp>
      <p:sp>
        <p:nvSpPr>
          <p:cNvPr id="170" name="Google Shape;170;p23"/>
          <p:cNvSpPr/>
          <p:nvPr/>
        </p:nvSpPr>
        <p:spPr>
          <a:xfrm>
            <a:off x="5137850" y="3669169"/>
            <a:ext cx="1145400" cy="4716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Chronopolis</a:t>
            </a:r>
            <a:endParaRPr/>
          </a:p>
        </p:txBody>
      </p:sp>
      <p:cxnSp>
        <p:nvCxnSpPr>
          <p:cNvPr id="171" name="Google Shape;171;p23"/>
          <p:cNvCxnSpPr>
            <a:stCxn id="168" idx="0"/>
            <a:endCxn id="169" idx="0"/>
          </p:cNvCxnSpPr>
          <p:nvPr/>
        </p:nvCxnSpPr>
        <p:spPr>
          <a:xfrm rot="-5400000" flipH="1">
            <a:off x="3234600" y="2881369"/>
            <a:ext cx="600" cy="1576200"/>
          </a:xfrm>
          <a:prstGeom prst="curvedConnector3">
            <a:avLst>
              <a:gd name="adj1" fmla="val -48916667"/>
            </a:avLst>
          </a:prstGeom>
          <a:noFill/>
          <a:ln w="9525" cap="flat" cmpd="sng">
            <a:solidFill>
              <a:schemeClr val="dk2"/>
            </a:solidFill>
            <a:prstDash val="solid"/>
            <a:round/>
            <a:headEnd type="none" w="med" len="med"/>
            <a:tailEnd type="triangle" w="med" len="med"/>
          </a:ln>
        </p:spPr>
      </p:cxnSp>
      <p:cxnSp>
        <p:nvCxnSpPr>
          <p:cNvPr id="172" name="Google Shape;172;p23"/>
          <p:cNvCxnSpPr>
            <a:stCxn id="169" idx="0"/>
            <a:endCxn id="170" idx="0"/>
          </p:cNvCxnSpPr>
          <p:nvPr/>
        </p:nvCxnSpPr>
        <p:spPr>
          <a:xfrm rot="-5400000" flipH="1">
            <a:off x="4866400" y="2825719"/>
            <a:ext cx="600" cy="1687500"/>
          </a:xfrm>
          <a:prstGeom prst="curvedConnector3">
            <a:avLst>
              <a:gd name="adj1" fmla="val -60054167"/>
            </a:avLst>
          </a:prstGeom>
          <a:noFill/>
          <a:ln w="9525" cap="flat" cmpd="sng">
            <a:solidFill>
              <a:schemeClr val="dk2"/>
            </a:solidFill>
            <a:prstDash val="solid"/>
            <a:round/>
            <a:headEnd type="none" w="med" len="med"/>
            <a:tailEnd type="triangle" w="med" len="med"/>
          </a:ln>
        </p:spPr>
      </p:cxnSp>
      <p:cxnSp>
        <p:nvCxnSpPr>
          <p:cNvPr id="173" name="Google Shape;173;p23"/>
          <p:cNvCxnSpPr>
            <a:stCxn id="169" idx="0"/>
            <a:endCxn id="142" idx="2"/>
          </p:cNvCxnSpPr>
          <p:nvPr/>
        </p:nvCxnSpPr>
        <p:spPr>
          <a:xfrm rot="-5400000">
            <a:off x="4581850" y="1569169"/>
            <a:ext cx="1541100" cy="2658900"/>
          </a:xfrm>
          <a:prstGeom prst="curvedConnector3">
            <a:avLst>
              <a:gd name="adj1" fmla="val 49998"/>
            </a:avLst>
          </a:prstGeom>
          <a:noFill/>
          <a:ln w="9525" cap="flat" cmpd="sng">
            <a:solidFill>
              <a:schemeClr val="dk2"/>
            </a:solidFill>
            <a:prstDash val="solid"/>
            <a:round/>
            <a:headEnd type="none" w="med" len="med"/>
            <a:tailEnd type="triangle" w="med" len="med"/>
          </a:ln>
        </p:spPr>
      </p:cxnSp>
      <p:sp>
        <p:nvSpPr>
          <p:cNvPr id="174" name="Google Shape;174;p23"/>
          <p:cNvSpPr/>
          <p:nvPr/>
        </p:nvSpPr>
        <p:spPr>
          <a:xfrm>
            <a:off x="5249300" y="4399969"/>
            <a:ext cx="922500" cy="656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Continuous</a:t>
            </a:r>
            <a:endParaRPr/>
          </a:p>
        </p:txBody>
      </p:sp>
      <p:sp>
        <p:nvSpPr>
          <p:cNvPr id="175" name="Google Shape;175;p23"/>
          <p:cNvSpPr/>
          <p:nvPr/>
        </p:nvSpPr>
        <p:spPr>
          <a:xfrm>
            <a:off x="80200" y="4411575"/>
            <a:ext cx="5057700" cy="732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3"/>
          <p:cNvSpPr/>
          <p:nvPr/>
        </p:nvSpPr>
        <p:spPr>
          <a:xfrm>
            <a:off x="3561688" y="4399969"/>
            <a:ext cx="922500" cy="656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Migration</a:t>
            </a:r>
            <a:endParaRPr/>
          </a:p>
        </p:txBody>
      </p:sp>
      <p:cxnSp>
        <p:nvCxnSpPr>
          <p:cNvPr id="177" name="Google Shape;177;p23"/>
          <p:cNvCxnSpPr>
            <a:stCxn id="169" idx="2"/>
            <a:endCxn id="176" idx="0"/>
          </p:cNvCxnSpPr>
          <p:nvPr/>
        </p:nvCxnSpPr>
        <p:spPr>
          <a:xfrm rot="-5400000" flipH="1">
            <a:off x="3893650" y="4270069"/>
            <a:ext cx="259200" cy="600"/>
          </a:xfrm>
          <a:prstGeom prst="curvedConnector3">
            <a:avLst>
              <a:gd name="adj1" fmla="val 50000"/>
            </a:avLst>
          </a:prstGeom>
          <a:noFill/>
          <a:ln w="9525" cap="flat" cmpd="sng">
            <a:solidFill>
              <a:schemeClr val="dk2"/>
            </a:solidFill>
            <a:prstDash val="solid"/>
            <a:round/>
            <a:headEnd type="none" w="med" len="med"/>
            <a:tailEnd type="none" w="med" len="med"/>
          </a:ln>
        </p:spPr>
      </p:cxnSp>
      <p:cxnSp>
        <p:nvCxnSpPr>
          <p:cNvPr id="178" name="Google Shape;178;p23"/>
          <p:cNvCxnSpPr>
            <a:stCxn id="170" idx="2"/>
            <a:endCxn id="174" idx="0"/>
          </p:cNvCxnSpPr>
          <p:nvPr/>
        </p:nvCxnSpPr>
        <p:spPr>
          <a:xfrm>
            <a:off x="5710550" y="4140769"/>
            <a:ext cx="0" cy="259200"/>
          </a:xfrm>
          <a:prstGeom prst="straightConnector1">
            <a:avLst/>
          </a:prstGeom>
          <a:noFill/>
          <a:ln w="9525" cap="flat" cmpd="sng">
            <a:solidFill>
              <a:schemeClr val="dk2"/>
            </a:solidFill>
            <a:prstDash val="solid"/>
            <a:round/>
            <a:headEnd type="none" w="med" len="med"/>
            <a:tailEnd type="none" w="med" len="med"/>
          </a:ln>
        </p:spPr>
      </p:cxnSp>
      <p:sp>
        <p:nvSpPr>
          <p:cNvPr id="179" name="Google Shape;179;p23"/>
          <p:cNvSpPr txBox="1"/>
          <p:nvPr/>
        </p:nvSpPr>
        <p:spPr>
          <a:xfrm>
            <a:off x="2662200" y="3107500"/>
            <a:ext cx="11454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t>uploads to</a:t>
            </a:r>
            <a:endParaRPr sz="1300"/>
          </a:p>
        </p:txBody>
      </p:sp>
      <p:sp>
        <p:nvSpPr>
          <p:cNvPr id="180" name="Google Shape;180;p23"/>
          <p:cNvSpPr txBox="1"/>
          <p:nvPr/>
        </p:nvSpPr>
        <p:spPr>
          <a:xfrm>
            <a:off x="5645675" y="3285019"/>
            <a:ext cx="1279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t>synced to</a:t>
            </a:r>
            <a:endParaRPr sz="1300"/>
          </a:p>
        </p:txBody>
      </p:sp>
      <p:sp>
        <p:nvSpPr>
          <p:cNvPr id="181" name="Google Shape;181;p23"/>
          <p:cNvSpPr txBox="1"/>
          <p:nvPr/>
        </p:nvSpPr>
        <p:spPr>
          <a:xfrm rot="-977802">
            <a:off x="4862971" y="2853814"/>
            <a:ext cx="1243356" cy="3922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t>ingested into</a:t>
            </a:r>
            <a:endParaRPr sz="1300"/>
          </a:p>
        </p:txBody>
      </p:sp>
      <p:sp>
        <p:nvSpPr>
          <p:cNvPr id="182" name="Google Shape;182;p23"/>
          <p:cNvSpPr txBox="1"/>
          <p:nvPr/>
        </p:nvSpPr>
        <p:spPr>
          <a:xfrm rot="-5400000">
            <a:off x="-417300" y="3783525"/>
            <a:ext cx="1585800" cy="4464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700" b="1"/>
              <a:t>Data</a:t>
            </a:r>
            <a:endParaRPr sz="1700"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Assumptions for Calculations</a:t>
            </a:r>
            <a:endParaRPr/>
          </a:p>
        </p:txBody>
      </p:sp>
      <p:sp>
        <p:nvSpPr>
          <p:cNvPr id="188" name="Google Shape;188;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Based on a study (1) examining energy measurements of standard security functions, </a:t>
            </a:r>
            <a:r>
              <a:rPr lang="en" b="1"/>
              <a:t>MD4 and MD5 are the least energy-consumptive</a:t>
            </a:r>
            <a:r>
              <a:rPr lang="en"/>
              <a:t> hash algorithms</a:t>
            </a:r>
            <a:endParaRPr/>
          </a:p>
          <a:p>
            <a:pPr marL="0" lvl="0" indent="0" algn="l" rtl="0">
              <a:spcBef>
                <a:spcPts val="1200"/>
              </a:spcBef>
              <a:spcAft>
                <a:spcPts val="0"/>
              </a:spcAft>
              <a:buNone/>
            </a:pPr>
            <a:r>
              <a:rPr lang="en"/>
              <a:t>Hash for a 10kb file consumed ~5mj</a:t>
            </a:r>
            <a:endParaRPr/>
          </a:p>
          <a:p>
            <a:pPr marL="0" lvl="0" indent="0" algn="l" rtl="0">
              <a:spcBef>
                <a:spcPts val="1200"/>
              </a:spcBef>
              <a:spcAft>
                <a:spcPts val="0"/>
              </a:spcAft>
              <a:buNone/>
            </a:pPr>
            <a:r>
              <a:rPr lang="en"/>
              <a:t>Hash for a 1mb file consumed 40mj</a:t>
            </a:r>
            <a:endParaRPr/>
          </a:p>
          <a:p>
            <a:pPr marL="0" lvl="0" indent="0" algn="l" rtl="0">
              <a:spcBef>
                <a:spcPts val="1200"/>
              </a:spcBef>
              <a:spcAft>
                <a:spcPts val="0"/>
              </a:spcAft>
              <a:buNone/>
            </a:pPr>
            <a:r>
              <a:rPr lang="en"/>
              <a:t>Energy consumption also dependent on </a:t>
            </a:r>
            <a:r>
              <a:rPr lang="en" b="1"/>
              <a:t>energy source</a:t>
            </a:r>
            <a:r>
              <a:rPr lang="en"/>
              <a:t> (coal, gas, petroleum) with coal having the highest impact at 54%; and on </a:t>
            </a:r>
            <a:r>
              <a:rPr lang="en" b="1"/>
              <a:t>time of day</a:t>
            </a:r>
            <a:r>
              <a:rPr lang="en"/>
              <a:t> (peak hours vs. middle of the night)</a:t>
            </a:r>
            <a:endParaRPr/>
          </a:p>
          <a:p>
            <a:pPr marL="0" lvl="0" indent="0" algn="l" rtl="0">
              <a:spcBef>
                <a:spcPts val="1200"/>
              </a:spcBef>
              <a:spcAft>
                <a:spcPts val="0"/>
              </a:spcAft>
              <a:buNone/>
            </a:pPr>
            <a:r>
              <a:rPr lang="en"/>
              <a:t>Second study (2) quality and energy efficiency in hashing algorithms of mobile devices found that ound a </a:t>
            </a:r>
            <a:r>
              <a:rPr lang="en" b="1"/>
              <a:t>29% difference in battery life between choosing the highest and least energy-consuming hash</a:t>
            </a:r>
            <a:r>
              <a:rPr lang="en"/>
              <a:t>.</a:t>
            </a:r>
            <a:endParaRPr/>
          </a:p>
          <a:p>
            <a:pPr marL="0" lvl="0" indent="0" algn="l" rtl="0">
              <a:spcBef>
                <a:spcPts val="1200"/>
              </a:spcBef>
              <a:spcAft>
                <a:spcPts val="1200"/>
              </a:spcAft>
              <a:buNone/>
            </a:pPr>
            <a:endParaRPr/>
          </a:p>
        </p:txBody>
      </p:sp>
      <p:sp>
        <p:nvSpPr>
          <p:cNvPr id="189" name="Google Shape;189;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
        <p:nvSpPr>
          <p:cNvPr id="190" name="Google Shape;190;p24"/>
          <p:cNvSpPr txBox="1"/>
          <p:nvPr/>
        </p:nvSpPr>
        <p:spPr>
          <a:xfrm>
            <a:off x="4208675" y="3955425"/>
            <a:ext cx="4935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dk1"/>
                </a:solidFill>
                <a:latin typeface="Open Sans"/>
                <a:ea typeface="Open Sans"/>
                <a:cs typeface="Open Sans"/>
                <a:sym typeface="Open Sans"/>
              </a:rPr>
              <a:t>1. R. Damasevicius , G. Ziberkas, V. Stuikys, and J. Toldinas, “Energy consumption of hash functions,” Elektronika ir Electrotechnika, vol. 18, no. 12, pp. 81-84, April 2012. </a:t>
            </a:r>
            <a:r>
              <a:rPr lang="en" sz="800" u="sng">
                <a:solidFill>
                  <a:schemeClr val="hlink"/>
                </a:solidFill>
                <a:latin typeface="Open Sans"/>
                <a:ea typeface="Open Sans"/>
                <a:cs typeface="Open Sans"/>
                <a:sym typeface="Open Sans"/>
                <a:hlinkClick r:id="rId3"/>
              </a:rPr>
              <a:t>https://pdfs.semanticscholar.org/7f43/7af19922bda1fe845b663290440e359d21ff.pdf</a:t>
            </a:r>
            <a:endParaRPr sz="800">
              <a:solidFill>
                <a:schemeClr val="dk1"/>
              </a:solidFill>
              <a:latin typeface="Open Sans"/>
              <a:ea typeface="Open Sans"/>
              <a:cs typeface="Open Sans"/>
              <a:sym typeface="Open Sans"/>
            </a:endParaRPr>
          </a:p>
          <a:p>
            <a:pPr marL="0" lvl="0" indent="0" algn="l" rtl="0">
              <a:spcBef>
                <a:spcPts val="0"/>
              </a:spcBef>
              <a:spcAft>
                <a:spcPts val="0"/>
              </a:spcAft>
              <a:buNone/>
            </a:pPr>
            <a:endParaRPr sz="800">
              <a:solidFill>
                <a:schemeClr val="dk1"/>
              </a:solidFill>
              <a:latin typeface="Open Sans"/>
              <a:ea typeface="Open Sans"/>
              <a:cs typeface="Open Sans"/>
              <a:sym typeface="Open Sans"/>
            </a:endParaRPr>
          </a:p>
          <a:p>
            <a:pPr marL="0" lvl="0" indent="0" algn="l" rtl="0">
              <a:spcBef>
                <a:spcPts val="0"/>
              </a:spcBef>
              <a:spcAft>
                <a:spcPts val="0"/>
              </a:spcAft>
              <a:buNone/>
            </a:pPr>
            <a:r>
              <a:rPr lang="en" sz="800">
                <a:latin typeface="Open Sans"/>
                <a:ea typeface="Open Sans"/>
                <a:cs typeface="Open Sans"/>
                <a:sym typeface="Open Sans"/>
              </a:rPr>
              <a:t>2. P. Harish, “Towards designing energy-efficient secure hashes,” University of North Florida Digital Commons Graduate Theses and Dissertations, 2015. </a:t>
            </a:r>
            <a:r>
              <a:rPr lang="en" sz="800" u="sng">
                <a:solidFill>
                  <a:schemeClr val="hlink"/>
                </a:solidFill>
                <a:latin typeface="Open Sans"/>
                <a:ea typeface="Open Sans"/>
                <a:cs typeface="Open Sans"/>
                <a:sym typeface="Open Sans"/>
                <a:hlinkClick r:id="rId4"/>
              </a:rPr>
              <a:t>https://digitalcommons.unf.edu/etd/598/</a:t>
            </a:r>
            <a:endParaRPr sz="800">
              <a:latin typeface="Open Sans"/>
              <a:ea typeface="Open Sans"/>
              <a:cs typeface="Open Sans"/>
              <a:sym typeface="Open Sans"/>
            </a:endParaRPr>
          </a:p>
        </p:txBody>
      </p:sp>
      <p:sp>
        <p:nvSpPr>
          <p:cNvPr id="191" name="Google Shape;191;p24"/>
          <p:cNvSpPr txBox="1"/>
          <p:nvPr/>
        </p:nvSpPr>
        <p:spPr>
          <a:xfrm>
            <a:off x="4433300" y="1809328"/>
            <a:ext cx="36549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rgbClr val="666666"/>
                </a:solidFill>
              </a:rPr>
              <a:t>“Consumption increases with the size of the file”</a:t>
            </a:r>
            <a:endParaRPr sz="1600">
              <a:solidFill>
                <a:srgbClr val="666666"/>
              </a:solidFill>
            </a:endParaRPr>
          </a:p>
        </p:txBody>
      </p:sp>
      <p:sp>
        <p:nvSpPr>
          <p:cNvPr id="192" name="Google Shape;192;p24"/>
          <p:cNvSpPr/>
          <p:nvPr/>
        </p:nvSpPr>
        <p:spPr>
          <a:xfrm>
            <a:off x="3659975" y="1924825"/>
            <a:ext cx="548700" cy="561600"/>
          </a:xfrm>
          <a:prstGeom prst="homePlate">
            <a:avLst>
              <a:gd name="adj" fmla="val 73197"/>
            </a:avLst>
          </a:prstGeom>
          <a:solidFill>
            <a:srgbClr val="A64D7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Storage</a:t>
            </a:r>
            <a:endParaRPr/>
          </a:p>
        </p:txBody>
      </p:sp>
      <p:sp>
        <p:nvSpPr>
          <p:cNvPr id="198" name="Google Shape;19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Storage choices and number of copies intertwines directly with fixity</a:t>
            </a:r>
            <a:endParaRPr/>
          </a:p>
          <a:p>
            <a:pPr marL="0" lvl="0" indent="0" algn="l" rtl="0">
              <a:spcBef>
                <a:spcPts val="1200"/>
              </a:spcBef>
              <a:spcAft>
                <a:spcPts val="0"/>
              </a:spcAft>
              <a:buNone/>
            </a:pPr>
            <a:r>
              <a:rPr lang="en"/>
              <a:t>Robust digital preservation means distributed digital preservation storage, preferably with administrative diversity, and multiple copies</a:t>
            </a:r>
            <a:endParaRPr/>
          </a:p>
          <a:p>
            <a:pPr marL="457200" lvl="0" indent="-325755" algn="l" rtl="0">
              <a:spcBef>
                <a:spcPts val="1200"/>
              </a:spcBef>
              <a:spcAft>
                <a:spcPts val="0"/>
              </a:spcAft>
              <a:buSzPct val="100000"/>
              <a:buChar char="●"/>
            </a:pPr>
            <a:r>
              <a:rPr lang="en"/>
              <a:t>NDSA Levels of Preservation V2 recommends a minimum of 3 copies and LOCKSS maintains 5 copies</a:t>
            </a:r>
            <a:endParaRPr/>
          </a:p>
          <a:p>
            <a:pPr marL="0" lvl="0" indent="0" algn="l" rtl="0">
              <a:spcBef>
                <a:spcPts val="1200"/>
              </a:spcBef>
              <a:spcAft>
                <a:spcPts val="0"/>
              </a:spcAft>
              <a:buNone/>
            </a:pPr>
            <a:r>
              <a:rPr lang="en"/>
              <a:t>Bethany Scott at the University of Houston Libraries inventoried all of the hardware components of their access and preservation infrastructure to measure electricity usage</a:t>
            </a:r>
            <a:endParaRPr/>
          </a:p>
          <a:p>
            <a:pPr marL="457200" lvl="0" indent="-325755" algn="l" rtl="0">
              <a:spcBef>
                <a:spcPts val="1200"/>
              </a:spcBef>
              <a:spcAft>
                <a:spcPts val="0"/>
              </a:spcAft>
              <a:buSzPct val="100000"/>
              <a:buChar char="●"/>
            </a:pPr>
            <a:r>
              <a:rPr lang="en"/>
              <a:t>She concluded that focusing on ZFS fixity checking and decreasing file format resolutions would be the best way to optimize their local hardware to decrease environmental impact</a:t>
            </a:r>
            <a:endParaRPr/>
          </a:p>
          <a:p>
            <a:pPr marL="457200" lvl="0" indent="0" algn="l" rtl="0">
              <a:spcBef>
                <a:spcPts val="1200"/>
              </a:spcBef>
              <a:spcAft>
                <a:spcPts val="1200"/>
              </a:spcAft>
              <a:buNone/>
            </a:pPr>
            <a:endParaRPr/>
          </a:p>
        </p:txBody>
      </p:sp>
      <p:sp>
        <p:nvSpPr>
          <p:cNvPr id="199" name="Google Shape;199;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AWS Storage</a:t>
            </a:r>
            <a:endParaRPr/>
          </a:p>
        </p:txBody>
      </p:sp>
      <p:sp>
        <p:nvSpPr>
          <p:cNvPr id="205" name="Google Shape;205;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VTUL is highly reliant on AWS </a:t>
            </a:r>
            <a:endParaRPr/>
          </a:p>
          <a:p>
            <a:pPr marL="457200" lvl="0" indent="-342900" algn="l" rtl="0">
              <a:spcBef>
                <a:spcPts val="0"/>
              </a:spcBef>
              <a:spcAft>
                <a:spcPts val="0"/>
              </a:spcAft>
              <a:buSzPts val="1800"/>
              <a:buChar char="●"/>
            </a:pPr>
            <a:r>
              <a:rPr lang="en"/>
              <a:t>AWS claims to have a 72% reduction of carbon emissions from their data centers when compared to other enterprise data centers</a:t>
            </a:r>
            <a:endParaRPr/>
          </a:p>
          <a:p>
            <a:pPr marL="457200" lvl="0" indent="-342900" algn="l" rtl="0">
              <a:spcBef>
                <a:spcPts val="0"/>
              </a:spcBef>
              <a:spcAft>
                <a:spcPts val="0"/>
              </a:spcAft>
              <a:buSzPts val="1800"/>
              <a:buChar char="●"/>
            </a:pPr>
            <a:r>
              <a:rPr lang="en"/>
              <a:t>A research team attempted to test these claims by building a dataset of CO2e emissions from AWS’s EC2 hardware to attempt to estimate the impact of EC2 hardware on carbon emissions. </a:t>
            </a:r>
            <a:endParaRPr/>
          </a:p>
          <a:p>
            <a:pPr marL="914400" lvl="1" indent="-317500" algn="l" rtl="0">
              <a:spcBef>
                <a:spcPts val="0"/>
              </a:spcBef>
              <a:spcAft>
                <a:spcPts val="0"/>
              </a:spcAft>
              <a:buSzPts val="1400"/>
              <a:buChar char="○"/>
            </a:pPr>
            <a:r>
              <a:rPr lang="en"/>
              <a:t>They found that it was difficult to measure the distribution of emissions over time due to the limited lifespan of a server, but ultimately produced a dataset available for revalidation and manipulation. </a:t>
            </a:r>
            <a:endParaRPr/>
          </a:p>
          <a:p>
            <a:pPr marL="914400" lvl="1" indent="-317500" algn="l" rtl="0">
              <a:spcBef>
                <a:spcPts val="0"/>
              </a:spcBef>
              <a:spcAft>
                <a:spcPts val="0"/>
              </a:spcAft>
              <a:buSzPts val="1400"/>
              <a:buChar char="○"/>
            </a:pPr>
            <a:r>
              <a:rPr lang="en"/>
              <a:t>Others have claimed that cloud computing and storage is significantly more energy-consuming than saving to a disk, but that any security-driven disk server will consume more energy than an energy-saving disk server</a:t>
            </a:r>
            <a:endParaRPr/>
          </a:p>
        </p:txBody>
      </p:sp>
      <p:sp>
        <p:nvSpPr>
          <p:cNvPr id="206" name="Google Shape;206;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
        <p:nvSpPr>
          <p:cNvPr id="207" name="Google Shape;207;p26"/>
          <p:cNvSpPr txBox="1"/>
          <p:nvPr/>
        </p:nvSpPr>
        <p:spPr>
          <a:xfrm>
            <a:off x="5608050" y="4231094"/>
            <a:ext cx="3489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rgbClr val="666666"/>
                </a:solidFill>
                <a:latin typeface="Open Sans"/>
                <a:ea typeface="Open Sans"/>
                <a:cs typeface="Open Sans"/>
                <a:sym typeface="Open Sans"/>
              </a:rPr>
              <a:t>D. Bizo, “The carbon reduction opportunity of moving to Amazon Web Services,” AWS, October 2019. https://sustainability.aboutamazon.com/carbon_reduction_aws.pdf </a:t>
            </a:r>
            <a:endParaRPr sz="800">
              <a:solidFill>
                <a:srgbClr val="666666"/>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Limitations</a:t>
            </a:r>
            <a:endParaRPr/>
          </a:p>
        </p:txBody>
      </p:sp>
      <p:sp>
        <p:nvSpPr>
          <p:cNvPr id="213" name="Google Shape;213;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Scope: Archival appraisal; digitization workflows; fixity frequency; storage options</a:t>
            </a:r>
            <a:endParaRPr/>
          </a:p>
          <a:p>
            <a:pPr marL="457200" lvl="0" indent="-342900" algn="l" rtl="0">
              <a:spcBef>
                <a:spcPts val="0"/>
              </a:spcBef>
              <a:spcAft>
                <a:spcPts val="0"/>
              </a:spcAft>
              <a:buSzPts val="1800"/>
              <a:buChar char="●"/>
            </a:pPr>
            <a:r>
              <a:rPr lang="en"/>
              <a:t>Out of scope: All other data lifecycle activities; cloud computing actions; financial cost</a:t>
            </a:r>
            <a:endParaRPr/>
          </a:p>
          <a:p>
            <a:pPr marL="457200" lvl="0" indent="-342900" algn="l" rtl="0">
              <a:spcBef>
                <a:spcPts val="0"/>
              </a:spcBef>
              <a:spcAft>
                <a:spcPts val="0"/>
              </a:spcAft>
              <a:buSzPts val="1800"/>
              <a:buChar char="●"/>
            </a:pPr>
            <a:r>
              <a:rPr lang="en"/>
              <a:t>Using approximate numbers based on others’ research </a:t>
            </a:r>
            <a:endParaRPr/>
          </a:p>
          <a:p>
            <a:pPr marL="457200" lvl="0" indent="-342900" algn="l" rtl="0">
              <a:spcBef>
                <a:spcPts val="0"/>
              </a:spcBef>
              <a:spcAft>
                <a:spcPts val="0"/>
              </a:spcAft>
              <a:buSzPts val="1800"/>
              <a:buChar char="●"/>
            </a:pPr>
            <a:r>
              <a:rPr lang="en"/>
              <a:t>Highly qualitative to provide recommendations and new areas of exploration</a:t>
            </a:r>
            <a:endParaRPr/>
          </a:p>
        </p:txBody>
      </p:sp>
      <p:sp>
        <p:nvSpPr>
          <p:cNvPr id="214" name="Google Shape;214;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Results</a:t>
            </a:r>
            <a:endParaRPr/>
          </a:p>
        </p:txBody>
      </p:sp>
      <p:sp>
        <p:nvSpPr>
          <p:cNvPr id="220" name="Google Shape;220;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Appraisal &amp; Digitization Methods</a:t>
            </a:r>
            <a:endParaRPr/>
          </a:p>
        </p:txBody>
      </p:sp>
      <p:sp>
        <p:nvSpPr>
          <p:cNvPr id="226" name="Google Shape;226;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
        <p:nvSpPr>
          <p:cNvPr id="227" name="Google Shape;227;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30200" algn="l" rtl="0">
              <a:spcBef>
                <a:spcPts val="0"/>
              </a:spcBef>
              <a:spcAft>
                <a:spcPts val="0"/>
              </a:spcAft>
              <a:buSzPts val="1600"/>
              <a:buChar char="●"/>
            </a:pPr>
            <a:r>
              <a:rPr lang="en" sz="1600"/>
              <a:t>VTUL SCUA mission to provide materials in digital format “when possible”</a:t>
            </a:r>
            <a:endParaRPr sz="1600"/>
          </a:p>
          <a:p>
            <a:pPr marL="457200" lvl="0" indent="-330200" algn="l" rtl="0">
              <a:spcBef>
                <a:spcPts val="0"/>
              </a:spcBef>
              <a:spcAft>
                <a:spcPts val="0"/>
              </a:spcAft>
              <a:buSzPts val="1600"/>
              <a:buChar char="●"/>
            </a:pPr>
            <a:r>
              <a:rPr lang="en" sz="1600"/>
              <a:t>Advisory Council for Digital Collections selection rubric focuses on mission-specific projects and technical details</a:t>
            </a:r>
            <a:endParaRPr sz="1600"/>
          </a:p>
          <a:p>
            <a:pPr marL="914400" lvl="1" indent="-330200" algn="l" rtl="0">
              <a:spcBef>
                <a:spcPts val="0"/>
              </a:spcBef>
              <a:spcAft>
                <a:spcPts val="0"/>
              </a:spcAft>
              <a:buSzPts val="1600"/>
              <a:buChar char="○"/>
            </a:pPr>
            <a:r>
              <a:rPr lang="en" sz="1600"/>
              <a:t>Could be a logical check on unsustainable digital projects in pipeline</a:t>
            </a:r>
            <a:endParaRPr sz="1600"/>
          </a:p>
          <a:p>
            <a:pPr marL="457200" lvl="0" indent="-330200" algn="l" rtl="0">
              <a:spcBef>
                <a:spcPts val="0"/>
              </a:spcBef>
              <a:spcAft>
                <a:spcPts val="0"/>
              </a:spcAft>
              <a:buSzPts val="1600"/>
              <a:buChar char="●"/>
            </a:pPr>
            <a:r>
              <a:rPr lang="en" sz="1600"/>
              <a:t>Departmental collection digitization prioritization focuses on time/effort, access restrictions, copyright, uniqueness, etc</a:t>
            </a:r>
            <a:endParaRPr sz="1600"/>
          </a:p>
          <a:p>
            <a:pPr marL="914400" lvl="1" indent="-330200" algn="l" rtl="0">
              <a:spcBef>
                <a:spcPts val="0"/>
              </a:spcBef>
              <a:spcAft>
                <a:spcPts val="0"/>
              </a:spcAft>
              <a:buSzPts val="1600"/>
              <a:buChar char="○"/>
            </a:pPr>
            <a:r>
              <a:rPr lang="en" sz="1600"/>
              <a:t>Sustainability goals not a component of prioritization</a:t>
            </a:r>
            <a:endParaRPr sz="1600"/>
          </a:p>
          <a:p>
            <a:pPr marL="914400" lvl="1" indent="-330200" algn="l" rtl="0">
              <a:spcBef>
                <a:spcPts val="0"/>
              </a:spcBef>
              <a:spcAft>
                <a:spcPts val="0"/>
              </a:spcAft>
              <a:buSzPts val="1600"/>
              <a:buChar char="○"/>
            </a:pPr>
            <a:r>
              <a:rPr lang="en" sz="1600"/>
              <a:t>Clarify prioritization decisions when submitting proposals</a:t>
            </a:r>
            <a:endParaRPr sz="1600"/>
          </a:p>
          <a:p>
            <a:pPr marL="457200" lvl="0" indent="-330200" algn="l" rtl="0">
              <a:spcBef>
                <a:spcPts val="0"/>
              </a:spcBef>
              <a:spcAft>
                <a:spcPts val="0"/>
              </a:spcAft>
              <a:buSzPts val="1600"/>
              <a:buChar char="●"/>
            </a:pPr>
            <a:r>
              <a:rPr lang="en" sz="1600"/>
              <a:t>Cleanup of preservation copies to reduce redundancy </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Fixity Estimation References</a:t>
            </a:r>
            <a:endParaRPr/>
          </a:p>
        </p:txBody>
      </p:sp>
      <p:sp>
        <p:nvSpPr>
          <p:cNvPr id="233" name="Google Shape;233;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graphicFrame>
        <p:nvGraphicFramePr>
          <p:cNvPr id="234" name="Google Shape;234;p30"/>
          <p:cNvGraphicFramePr/>
          <p:nvPr/>
        </p:nvGraphicFramePr>
        <p:xfrm>
          <a:off x="952500" y="1558313"/>
          <a:ext cx="3000000" cy="3000000"/>
        </p:xfrm>
        <a:graphic>
          <a:graphicData uri="http://schemas.openxmlformats.org/drawingml/2006/table">
            <a:tbl>
              <a:tblPr>
                <a:noFill/>
                <a:tableStyleId>{284DEC2B-5509-4055-BB77-283C3F95ACC6}</a:tableStyleId>
              </a:tblPr>
              <a:tblGrid>
                <a:gridCol w="1196475">
                  <a:extLst>
                    <a:ext uri="{9D8B030D-6E8A-4147-A177-3AD203B41FA5}">
                      <a16:colId xmlns:a16="http://schemas.microsoft.com/office/drawing/2014/main" val="20000"/>
                    </a:ext>
                  </a:extLst>
                </a:gridCol>
                <a:gridCol w="2653625">
                  <a:extLst>
                    <a:ext uri="{9D8B030D-6E8A-4147-A177-3AD203B41FA5}">
                      <a16:colId xmlns:a16="http://schemas.microsoft.com/office/drawing/2014/main" val="20001"/>
                    </a:ext>
                  </a:extLst>
                </a:gridCol>
                <a:gridCol w="3388900">
                  <a:extLst>
                    <a:ext uri="{9D8B030D-6E8A-4147-A177-3AD203B41FA5}">
                      <a16:colId xmlns:a16="http://schemas.microsoft.com/office/drawing/2014/main" val="20002"/>
                    </a:ext>
                  </a:extLst>
                </a:gridCol>
              </a:tblGrid>
              <a:tr h="285750">
                <a:tc>
                  <a:txBody>
                    <a:bodyPr/>
                    <a:lstStyle/>
                    <a:p>
                      <a:pPr marL="0" lvl="0" indent="0" algn="ctr" rtl="0">
                        <a:spcBef>
                          <a:spcPts val="0"/>
                        </a:spcBef>
                        <a:spcAft>
                          <a:spcPts val="0"/>
                        </a:spcAft>
                        <a:buNone/>
                      </a:pPr>
                      <a:r>
                        <a:rPr lang="en" sz="1100"/>
                        <a:t>mj</a:t>
                      </a:r>
                      <a:endParaRPr sz="1100"/>
                    </a:p>
                  </a:txBody>
                  <a:tcPr marL="91425" marR="91425" marT="68575" marB="68575" anchor="ctr"/>
                </a:tc>
                <a:tc>
                  <a:txBody>
                    <a:bodyPr/>
                    <a:lstStyle/>
                    <a:p>
                      <a:pPr marL="0" lvl="0" indent="0" algn="ctr" rtl="0">
                        <a:spcBef>
                          <a:spcPts val="0"/>
                        </a:spcBef>
                        <a:spcAft>
                          <a:spcPts val="0"/>
                        </a:spcAft>
                        <a:buNone/>
                      </a:pPr>
                      <a:r>
                        <a:rPr lang="en" sz="1100"/>
                        <a:t>millijoule</a:t>
                      </a:r>
                      <a:endParaRPr sz="1100"/>
                    </a:p>
                  </a:txBody>
                  <a:tcPr marL="91425" marR="91425" marT="68575" marB="68575" anchor="ctr"/>
                </a:tc>
                <a:tc>
                  <a:txBody>
                    <a:bodyPr/>
                    <a:lstStyle/>
                    <a:p>
                      <a:pPr marL="0" lvl="0" indent="0" algn="ctr" rtl="0">
                        <a:spcBef>
                          <a:spcPts val="0"/>
                        </a:spcBef>
                        <a:spcAft>
                          <a:spcPts val="0"/>
                        </a:spcAft>
                        <a:buNone/>
                      </a:pPr>
                      <a:r>
                        <a:rPr lang="en" sz="1100"/>
                        <a:t>One thousandth of a joule “the derived unit of energy, work and heat”</a:t>
                      </a:r>
                      <a:endParaRPr sz="1100"/>
                    </a:p>
                  </a:txBody>
                  <a:tcPr marL="91425" marR="91425" marT="68575" marB="68575" anchor="ctr"/>
                </a:tc>
                <a:extLst>
                  <a:ext uri="{0D108BD9-81ED-4DB2-BD59-A6C34878D82A}">
                    <a16:rowId xmlns:a16="http://schemas.microsoft.com/office/drawing/2014/main" val="10000"/>
                  </a:ext>
                </a:extLst>
              </a:tr>
              <a:tr h="285750">
                <a:tc>
                  <a:txBody>
                    <a:bodyPr/>
                    <a:lstStyle/>
                    <a:p>
                      <a:pPr marL="0" lvl="0" indent="0" algn="ctr" rtl="0">
                        <a:spcBef>
                          <a:spcPts val="0"/>
                        </a:spcBef>
                        <a:spcAft>
                          <a:spcPts val="0"/>
                        </a:spcAft>
                        <a:buNone/>
                      </a:pPr>
                      <a:r>
                        <a:rPr lang="en" sz="1100"/>
                        <a:t>w*s</a:t>
                      </a:r>
                      <a:endParaRPr sz="1100"/>
                    </a:p>
                  </a:txBody>
                  <a:tcPr marL="91425" marR="91425" marT="68575" marB="68575" anchor="ctr"/>
                </a:tc>
                <a:tc>
                  <a:txBody>
                    <a:bodyPr/>
                    <a:lstStyle/>
                    <a:p>
                      <a:pPr marL="0" lvl="0" indent="0" algn="ctr" rtl="0">
                        <a:spcBef>
                          <a:spcPts val="0"/>
                        </a:spcBef>
                        <a:spcAft>
                          <a:spcPts val="0"/>
                        </a:spcAft>
                        <a:buNone/>
                      </a:pPr>
                      <a:r>
                        <a:rPr lang="en" sz="1100"/>
                        <a:t>watt-second</a:t>
                      </a:r>
                      <a:endParaRPr sz="1100"/>
                    </a:p>
                  </a:txBody>
                  <a:tcPr marL="91425" marR="91425" marT="68575" marB="68575" anchor="ctr"/>
                </a:tc>
                <a:tc>
                  <a:txBody>
                    <a:bodyPr/>
                    <a:lstStyle/>
                    <a:p>
                      <a:pPr marL="0" lvl="0" indent="0" algn="ctr" rtl="0">
                        <a:spcBef>
                          <a:spcPts val="0"/>
                        </a:spcBef>
                        <a:spcAft>
                          <a:spcPts val="0"/>
                        </a:spcAft>
                        <a:buNone/>
                      </a:pPr>
                      <a:r>
                        <a:rPr lang="en" sz="1100"/>
                        <a:t>The power of one watt sustained for one second</a:t>
                      </a:r>
                      <a:endParaRPr sz="1100"/>
                    </a:p>
                  </a:txBody>
                  <a:tcPr marL="91425" marR="91425" marT="68575" marB="68575" anchor="ctr"/>
                </a:tc>
                <a:extLst>
                  <a:ext uri="{0D108BD9-81ED-4DB2-BD59-A6C34878D82A}">
                    <a16:rowId xmlns:a16="http://schemas.microsoft.com/office/drawing/2014/main" val="10001"/>
                  </a:ext>
                </a:extLst>
              </a:tr>
              <a:tr h="285750">
                <a:tc>
                  <a:txBody>
                    <a:bodyPr/>
                    <a:lstStyle/>
                    <a:p>
                      <a:pPr marL="0" lvl="0" indent="0" algn="ctr" rtl="0">
                        <a:spcBef>
                          <a:spcPts val="0"/>
                        </a:spcBef>
                        <a:spcAft>
                          <a:spcPts val="0"/>
                        </a:spcAft>
                        <a:buNone/>
                      </a:pPr>
                      <a:r>
                        <a:rPr lang="en" sz="1100"/>
                        <a:t>kWh</a:t>
                      </a:r>
                      <a:endParaRPr sz="1100"/>
                    </a:p>
                  </a:txBody>
                  <a:tcPr marL="91425" marR="91425" marT="68575" marB="68575" anchor="ctr"/>
                </a:tc>
                <a:tc>
                  <a:txBody>
                    <a:bodyPr/>
                    <a:lstStyle/>
                    <a:p>
                      <a:pPr marL="0" lvl="0" indent="0" algn="ctr" rtl="0">
                        <a:spcBef>
                          <a:spcPts val="0"/>
                        </a:spcBef>
                        <a:spcAft>
                          <a:spcPts val="0"/>
                        </a:spcAft>
                        <a:buNone/>
                      </a:pPr>
                      <a:r>
                        <a:rPr lang="en" sz="1100"/>
                        <a:t>watt-hour</a:t>
                      </a:r>
                      <a:endParaRPr sz="1100"/>
                    </a:p>
                  </a:txBody>
                  <a:tcPr marL="91425" marR="91425" marT="68575" marB="68575" anchor="ctr"/>
                </a:tc>
                <a:tc>
                  <a:txBody>
                    <a:bodyPr/>
                    <a:lstStyle/>
                    <a:p>
                      <a:pPr marL="0" lvl="0" indent="0" algn="ctr" rtl="0">
                        <a:spcBef>
                          <a:spcPts val="0"/>
                        </a:spcBef>
                        <a:spcAft>
                          <a:spcPts val="0"/>
                        </a:spcAft>
                        <a:buNone/>
                      </a:pPr>
                      <a:r>
                        <a:rPr lang="en" sz="1100">
                          <a:solidFill>
                            <a:schemeClr val="dk1"/>
                          </a:solidFill>
                        </a:rPr>
                        <a:t>The power of one watt sustained for one hour</a:t>
                      </a:r>
                      <a:endParaRPr sz="1100"/>
                    </a:p>
                  </a:txBody>
                  <a:tcPr marL="91425" marR="91425" marT="68575" marB="68575" anchor="ctr"/>
                </a:tc>
                <a:extLst>
                  <a:ext uri="{0D108BD9-81ED-4DB2-BD59-A6C34878D82A}">
                    <a16:rowId xmlns:a16="http://schemas.microsoft.com/office/drawing/2014/main" val="10002"/>
                  </a:ext>
                </a:extLst>
              </a:tr>
              <a:tr h="285750">
                <a:tc>
                  <a:txBody>
                    <a:bodyPr/>
                    <a:lstStyle/>
                    <a:p>
                      <a:pPr marL="0" lvl="0" indent="0" algn="ctr" rtl="0">
                        <a:spcBef>
                          <a:spcPts val="0"/>
                        </a:spcBef>
                        <a:spcAft>
                          <a:spcPts val="0"/>
                        </a:spcAft>
                        <a:buNone/>
                      </a:pPr>
                      <a:r>
                        <a:rPr lang="en" sz="1100"/>
                        <a:t>MT</a:t>
                      </a:r>
                      <a:endParaRPr sz="1100"/>
                    </a:p>
                  </a:txBody>
                  <a:tcPr marL="91425" marR="91425" marT="68575" marB="68575" anchor="ctr"/>
                </a:tc>
                <a:tc>
                  <a:txBody>
                    <a:bodyPr/>
                    <a:lstStyle/>
                    <a:p>
                      <a:pPr marL="0" lvl="0" indent="0" algn="ctr" rtl="0">
                        <a:spcBef>
                          <a:spcPts val="0"/>
                        </a:spcBef>
                        <a:spcAft>
                          <a:spcPts val="0"/>
                        </a:spcAft>
                        <a:buNone/>
                      </a:pPr>
                      <a:r>
                        <a:rPr lang="en" sz="1100"/>
                        <a:t>megatonne</a:t>
                      </a:r>
                      <a:endParaRPr sz="1100"/>
                    </a:p>
                  </a:txBody>
                  <a:tcPr marL="91425" marR="91425" marT="68575" marB="68575" anchor="ctr"/>
                </a:tc>
                <a:tc>
                  <a:txBody>
                    <a:bodyPr/>
                    <a:lstStyle/>
                    <a:p>
                      <a:pPr marL="0" lvl="0" indent="0" algn="ctr" rtl="0">
                        <a:spcBef>
                          <a:spcPts val="0"/>
                        </a:spcBef>
                        <a:spcAft>
                          <a:spcPts val="0"/>
                        </a:spcAft>
                        <a:buNone/>
                      </a:pPr>
                      <a:r>
                        <a:rPr lang="en" sz="1100"/>
                        <a:t>One million tons</a:t>
                      </a:r>
                      <a:endParaRPr sz="1100"/>
                    </a:p>
                  </a:txBody>
                  <a:tcPr marL="91425" marR="91425" marT="68575" marB="68575" anchor="ctr"/>
                </a:tc>
                <a:extLst>
                  <a:ext uri="{0D108BD9-81ED-4DB2-BD59-A6C34878D82A}">
                    <a16:rowId xmlns:a16="http://schemas.microsoft.com/office/drawing/2014/main" val="10003"/>
                  </a:ext>
                </a:extLst>
              </a:tr>
              <a:tr h="285750">
                <a:tc>
                  <a:txBody>
                    <a:bodyPr/>
                    <a:lstStyle/>
                    <a:p>
                      <a:pPr marL="0" lvl="0" indent="0" algn="ctr" rtl="0">
                        <a:spcBef>
                          <a:spcPts val="0"/>
                        </a:spcBef>
                        <a:spcAft>
                          <a:spcPts val="0"/>
                        </a:spcAft>
                        <a:buNone/>
                      </a:pPr>
                      <a:r>
                        <a:rPr lang="en" sz="1100"/>
                        <a:t>CO2e</a:t>
                      </a:r>
                      <a:endParaRPr sz="1100"/>
                    </a:p>
                  </a:txBody>
                  <a:tcPr marL="91425" marR="91425" marT="68575" marB="68575" anchor="ctr"/>
                </a:tc>
                <a:tc>
                  <a:txBody>
                    <a:bodyPr/>
                    <a:lstStyle/>
                    <a:p>
                      <a:pPr marL="0" lvl="0" indent="0" algn="ctr" rtl="0">
                        <a:spcBef>
                          <a:spcPts val="0"/>
                        </a:spcBef>
                        <a:spcAft>
                          <a:spcPts val="0"/>
                        </a:spcAft>
                        <a:buNone/>
                      </a:pPr>
                      <a:r>
                        <a:rPr lang="en" sz="1100"/>
                        <a:t>carbon dioxide equivalent</a:t>
                      </a:r>
                      <a:endParaRPr sz="1100"/>
                    </a:p>
                  </a:txBody>
                  <a:tcPr marL="91425" marR="91425" marT="68575" marB="68575" anchor="ctr"/>
                </a:tc>
                <a:tc>
                  <a:txBody>
                    <a:bodyPr/>
                    <a:lstStyle/>
                    <a:p>
                      <a:pPr marL="0" lvl="0" indent="0" algn="ctr" rtl="0">
                        <a:spcBef>
                          <a:spcPts val="0"/>
                        </a:spcBef>
                        <a:spcAft>
                          <a:spcPts val="0"/>
                        </a:spcAft>
                        <a:buNone/>
                      </a:pPr>
                      <a:r>
                        <a:rPr lang="en" sz="1100"/>
                        <a:t>the number of metric tons of CO2 emissions with the same global warming potential as one metric ton of another greenhouse gas</a:t>
                      </a:r>
                      <a:endParaRPr sz="1100"/>
                    </a:p>
                  </a:txBody>
                  <a:tcPr marL="91425" marR="91425" marT="68575" marB="6857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Fixity Calculations</a:t>
            </a:r>
            <a:endParaRPr/>
          </a:p>
        </p:txBody>
      </p:sp>
      <p:sp>
        <p:nvSpPr>
          <p:cNvPr id="240" name="Google Shape;240;p31"/>
          <p:cNvSpPr txBox="1">
            <a:spLocks noGrp="1"/>
          </p:cNvSpPr>
          <p:nvPr>
            <p:ph type="body" idx="1"/>
          </p:nvPr>
        </p:nvSpPr>
        <p:spPr>
          <a:xfrm>
            <a:off x="311700" y="932450"/>
            <a:ext cx="8520600" cy="3636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Assuming library digital objects are of a larger size, this example is a calculation for a 1 MB file and 1 TB file with an </a:t>
            </a:r>
            <a:r>
              <a:rPr lang="en" b="1"/>
              <a:t>MD5 checksum</a:t>
            </a:r>
            <a:endParaRPr b="1"/>
          </a:p>
          <a:p>
            <a:pPr marL="0" lvl="0" indent="0" algn="l" rtl="0">
              <a:spcBef>
                <a:spcPts val="1200"/>
              </a:spcBef>
              <a:spcAft>
                <a:spcPts val="1200"/>
              </a:spcAft>
              <a:buNone/>
            </a:pPr>
            <a:endParaRPr/>
          </a:p>
        </p:txBody>
      </p:sp>
      <p:sp>
        <p:nvSpPr>
          <p:cNvPr id="241" name="Google Shape;241;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graphicFrame>
        <p:nvGraphicFramePr>
          <p:cNvPr id="242" name="Google Shape;242;p31"/>
          <p:cNvGraphicFramePr/>
          <p:nvPr/>
        </p:nvGraphicFramePr>
        <p:xfrm>
          <a:off x="952500" y="1784272"/>
          <a:ext cx="3000000" cy="3000000"/>
        </p:xfrm>
        <a:graphic>
          <a:graphicData uri="http://schemas.openxmlformats.org/drawingml/2006/table">
            <a:tbl>
              <a:tblPr>
                <a:noFill/>
                <a:tableStyleId>{284DEC2B-5509-4055-BB77-283C3F95ACC6}</a:tableStyleId>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85750">
                <a:tc>
                  <a:txBody>
                    <a:bodyPr/>
                    <a:lstStyle/>
                    <a:p>
                      <a:pPr marL="0" lvl="0" indent="0" algn="ctr" rtl="0">
                        <a:spcBef>
                          <a:spcPts val="0"/>
                        </a:spcBef>
                        <a:spcAft>
                          <a:spcPts val="0"/>
                        </a:spcAft>
                        <a:buNone/>
                      </a:pPr>
                      <a:r>
                        <a:rPr lang="en" sz="1100" b="1"/>
                        <a:t>Size</a:t>
                      </a:r>
                      <a:endParaRPr sz="1100" b="1"/>
                    </a:p>
                  </a:txBody>
                  <a:tcPr marL="91425" marR="91425" marT="68575" marB="68575"/>
                </a:tc>
                <a:tc>
                  <a:txBody>
                    <a:bodyPr/>
                    <a:lstStyle/>
                    <a:p>
                      <a:pPr marL="0" lvl="0" indent="0" algn="ctr" rtl="0">
                        <a:spcBef>
                          <a:spcPts val="0"/>
                        </a:spcBef>
                        <a:spcAft>
                          <a:spcPts val="0"/>
                        </a:spcAft>
                        <a:buNone/>
                      </a:pPr>
                      <a:r>
                        <a:rPr lang="en" sz="1100" b="1"/>
                        <a:t>Millijoule</a:t>
                      </a:r>
                      <a:endParaRPr sz="1100" b="1"/>
                    </a:p>
                  </a:txBody>
                  <a:tcPr marL="91425" marR="91425" marT="68575" marB="68575"/>
                </a:tc>
                <a:tc>
                  <a:txBody>
                    <a:bodyPr/>
                    <a:lstStyle/>
                    <a:p>
                      <a:pPr marL="0" lvl="0" indent="0" algn="ctr" rtl="0">
                        <a:spcBef>
                          <a:spcPts val="0"/>
                        </a:spcBef>
                        <a:spcAft>
                          <a:spcPts val="0"/>
                        </a:spcAft>
                        <a:buNone/>
                      </a:pPr>
                      <a:r>
                        <a:rPr lang="en" sz="1100" b="1"/>
                        <a:t>Wass-second</a:t>
                      </a:r>
                      <a:endParaRPr sz="1100" b="1"/>
                    </a:p>
                  </a:txBody>
                  <a:tcPr marL="91425" marR="91425" marT="68575" marB="68575"/>
                </a:tc>
                <a:tc>
                  <a:txBody>
                    <a:bodyPr/>
                    <a:lstStyle/>
                    <a:p>
                      <a:pPr marL="0" lvl="0" indent="0" algn="ctr" rtl="0">
                        <a:spcBef>
                          <a:spcPts val="0"/>
                        </a:spcBef>
                        <a:spcAft>
                          <a:spcPts val="0"/>
                        </a:spcAft>
                        <a:buNone/>
                      </a:pPr>
                      <a:r>
                        <a:rPr lang="en" sz="1100" b="1"/>
                        <a:t>Watt-hour</a:t>
                      </a:r>
                      <a:endParaRPr sz="1100" b="1"/>
                    </a:p>
                  </a:txBody>
                  <a:tcPr marL="91425" marR="91425" marT="68575" marB="68575"/>
                </a:tc>
                <a:tc>
                  <a:txBody>
                    <a:bodyPr/>
                    <a:lstStyle/>
                    <a:p>
                      <a:pPr marL="0" lvl="0" indent="0" algn="ctr" rtl="0">
                        <a:spcBef>
                          <a:spcPts val="0"/>
                        </a:spcBef>
                        <a:spcAft>
                          <a:spcPts val="0"/>
                        </a:spcAft>
                        <a:buNone/>
                      </a:pPr>
                      <a:r>
                        <a:rPr lang="en" sz="1100" b="1"/>
                        <a:t>Kilogram</a:t>
                      </a:r>
                      <a:endParaRPr sz="1100" b="1"/>
                    </a:p>
                  </a:txBody>
                  <a:tcPr marL="91425" marR="91425" marT="68575" marB="68575"/>
                </a:tc>
                <a:extLst>
                  <a:ext uri="{0D108BD9-81ED-4DB2-BD59-A6C34878D82A}">
                    <a16:rowId xmlns:a16="http://schemas.microsoft.com/office/drawing/2014/main" val="10000"/>
                  </a:ext>
                </a:extLst>
              </a:tr>
              <a:tr h="285750">
                <a:tc>
                  <a:txBody>
                    <a:bodyPr/>
                    <a:lstStyle/>
                    <a:p>
                      <a:pPr marL="0" lvl="0" indent="0" algn="ctr" rtl="0">
                        <a:spcBef>
                          <a:spcPts val="0"/>
                        </a:spcBef>
                        <a:spcAft>
                          <a:spcPts val="0"/>
                        </a:spcAft>
                        <a:buNone/>
                      </a:pPr>
                      <a:r>
                        <a:rPr lang="en" sz="1100"/>
                        <a:t>1 MB</a:t>
                      </a:r>
                      <a:endParaRPr sz="1100"/>
                    </a:p>
                  </a:txBody>
                  <a:tcPr marL="91425" marR="91425" marT="68575" marB="68575"/>
                </a:tc>
                <a:tc>
                  <a:txBody>
                    <a:bodyPr/>
                    <a:lstStyle/>
                    <a:p>
                      <a:pPr marL="0" lvl="0" indent="0" algn="ctr" rtl="0">
                        <a:spcBef>
                          <a:spcPts val="0"/>
                        </a:spcBef>
                        <a:spcAft>
                          <a:spcPts val="0"/>
                        </a:spcAft>
                        <a:buNone/>
                      </a:pPr>
                      <a:r>
                        <a:rPr lang="en" sz="1100"/>
                        <a:t>40mj</a:t>
                      </a:r>
                      <a:endParaRPr sz="1100"/>
                    </a:p>
                  </a:txBody>
                  <a:tcPr marL="91425" marR="91425" marT="68575" marB="68575"/>
                </a:tc>
                <a:tc>
                  <a:txBody>
                    <a:bodyPr/>
                    <a:lstStyle/>
                    <a:p>
                      <a:pPr marL="0" lvl="0" indent="0" algn="ctr" rtl="0">
                        <a:spcBef>
                          <a:spcPts val="0"/>
                        </a:spcBef>
                        <a:spcAft>
                          <a:spcPts val="0"/>
                        </a:spcAft>
                        <a:buNone/>
                      </a:pPr>
                      <a:r>
                        <a:rPr lang="en" sz="1100"/>
                        <a:t>0.05 W*s</a:t>
                      </a:r>
                      <a:endParaRPr sz="1100"/>
                    </a:p>
                  </a:txBody>
                  <a:tcPr marL="91425" marR="91425" marT="68575" marB="68575"/>
                </a:tc>
                <a:tc>
                  <a:txBody>
                    <a:bodyPr/>
                    <a:lstStyle/>
                    <a:p>
                      <a:pPr marL="0" lvl="0" indent="0" algn="ctr" rtl="0">
                        <a:spcBef>
                          <a:spcPts val="0"/>
                        </a:spcBef>
                        <a:spcAft>
                          <a:spcPts val="0"/>
                        </a:spcAft>
                        <a:buNone/>
                      </a:pPr>
                      <a:r>
                        <a:rPr lang="en" sz="1100"/>
                        <a:t>1.111111111E-8 kW*h</a:t>
                      </a:r>
                      <a:endParaRPr sz="1100"/>
                    </a:p>
                  </a:txBody>
                  <a:tcPr marL="91425" marR="91425" marT="68575" marB="68575"/>
                </a:tc>
                <a:tc>
                  <a:txBody>
                    <a:bodyPr/>
                    <a:lstStyle/>
                    <a:p>
                      <a:pPr marL="0" lvl="0" indent="0" algn="ctr" rtl="0">
                        <a:spcBef>
                          <a:spcPts val="0"/>
                        </a:spcBef>
                        <a:spcAft>
                          <a:spcPts val="0"/>
                        </a:spcAft>
                        <a:buNone/>
                      </a:pPr>
                      <a:r>
                        <a:rPr lang="en" sz="1100"/>
                        <a:t>--</a:t>
                      </a:r>
                      <a:endParaRPr sz="1100"/>
                    </a:p>
                  </a:txBody>
                  <a:tcPr marL="91425" marR="91425" marT="68575" marB="68575"/>
                </a:tc>
                <a:extLst>
                  <a:ext uri="{0D108BD9-81ED-4DB2-BD59-A6C34878D82A}">
                    <a16:rowId xmlns:a16="http://schemas.microsoft.com/office/drawing/2014/main" val="10001"/>
                  </a:ext>
                </a:extLst>
              </a:tr>
              <a:tr h="285750">
                <a:tc>
                  <a:txBody>
                    <a:bodyPr/>
                    <a:lstStyle/>
                    <a:p>
                      <a:pPr marL="0" lvl="0" indent="0" algn="ctr" rtl="0">
                        <a:spcBef>
                          <a:spcPts val="0"/>
                        </a:spcBef>
                        <a:spcAft>
                          <a:spcPts val="0"/>
                        </a:spcAft>
                        <a:buNone/>
                      </a:pPr>
                      <a:r>
                        <a:rPr lang="en" sz="1100"/>
                        <a:t>1 TB / 1,000,000 MB</a:t>
                      </a:r>
                      <a:endParaRPr sz="1100"/>
                    </a:p>
                  </a:txBody>
                  <a:tcPr marL="91425" marR="91425" marT="68575" marB="68575"/>
                </a:tc>
                <a:tc>
                  <a:txBody>
                    <a:bodyPr/>
                    <a:lstStyle/>
                    <a:p>
                      <a:pPr marL="0" lvl="0" indent="0" algn="ctr" rtl="0">
                        <a:spcBef>
                          <a:spcPts val="0"/>
                        </a:spcBef>
                        <a:spcAft>
                          <a:spcPts val="0"/>
                        </a:spcAft>
                        <a:buNone/>
                      </a:pPr>
                      <a:r>
                        <a:rPr lang="en" sz="1100"/>
                        <a:t>40,000,000mj</a:t>
                      </a:r>
                      <a:endParaRPr sz="1100"/>
                    </a:p>
                  </a:txBody>
                  <a:tcPr marL="91425" marR="91425" marT="68575" marB="68575"/>
                </a:tc>
                <a:tc>
                  <a:txBody>
                    <a:bodyPr/>
                    <a:lstStyle/>
                    <a:p>
                      <a:pPr marL="0" lvl="0" indent="0" algn="ctr" rtl="0">
                        <a:spcBef>
                          <a:spcPts val="0"/>
                        </a:spcBef>
                        <a:spcAft>
                          <a:spcPts val="0"/>
                        </a:spcAft>
                        <a:buNone/>
                      </a:pPr>
                      <a:r>
                        <a:rPr lang="en" sz="1100"/>
                        <a:t>40,000 W*s</a:t>
                      </a:r>
                      <a:endParaRPr sz="1100"/>
                    </a:p>
                  </a:txBody>
                  <a:tcPr marL="91425" marR="91425" marT="68575" marB="68575"/>
                </a:tc>
                <a:tc>
                  <a:txBody>
                    <a:bodyPr/>
                    <a:lstStyle/>
                    <a:p>
                      <a:pPr marL="0" lvl="0" indent="0" algn="ctr" rtl="0">
                        <a:spcBef>
                          <a:spcPts val="0"/>
                        </a:spcBef>
                        <a:spcAft>
                          <a:spcPts val="0"/>
                        </a:spcAft>
                        <a:buNone/>
                      </a:pPr>
                      <a:r>
                        <a:rPr lang="en" sz="1100"/>
                        <a:t>11.111111 kW*h</a:t>
                      </a:r>
                      <a:endParaRPr sz="1100"/>
                    </a:p>
                  </a:txBody>
                  <a:tcPr marL="91425" marR="91425" marT="68575" marB="68575"/>
                </a:tc>
                <a:tc>
                  <a:txBody>
                    <a:bodyPr/>
                    <a:lstStyle/>
                    <a:p>
                      <a:pPr marL="0" lvl="0" indent="0" algn="ctr" rtl="0">
                        <a:spcBef>
                          <a:spcPts val="0"/>
                        </a:spcBef>
                        <a:spcAft>
                          <a:spcPts val="0"/>
                        </a:spcAft>
                        <a:buNone/>
                      </a:pPr>
                      <a:r>
                        <a:rPr lang="en" sz="1100" b="1"/>
                        <a:t>2.59 kg CO2e</a:t>
                      </a:r>
                      <a:endParaRPr sz="1100" b="1"/>
                    </a:p>
                  </a:txBody>
                  <a:tcPr marL="91425" marR="91425" marT="68575" marB="68575"/>
                </a:tc>
                <a:extLst>
                  <a:ext uri="{0D108BD9-81ED-4DB2-BD59-A6C34878D82A}">
                    <a16:rowId xmlns:a16="http://schemas.microsoft.com/office/drawing/2014/main" val="10002"/>
                  </a:ext>
                </a:extLst>
              </a:tr>
            </a:tbl>
          </a:graphicData>
        </a:graphic>
      </p:graphicFrame>
      <p:pic>
        <p:nvPicPr>
          <p:cNvPr id="243" name="Google Shape;243;p31"/>
          <p:cNvPicPr preferRelativeResize="0"/>
          <p:nvPr/>
        </p:nvPicPr>
        <p:blipFill>
          <a:blip r:embed="rId3">
            <a:alphaModFix/>
          </a:blip>
          <a:stretch>
            <a:fillRect/>
          </a:stretch>
        </p:blipFill>
        <p:spPr>
          <a:xfrm>
            <a:off x="-18050" y="3372522"/>
            <a:ext cx="4513849" cy="1067894"/>
          </a:xfrm>
          <a:prstGeom prst="rect">
            <a:avLst/>
          </a:prstGeom>
          <a:noFill/>
          <a:ln>
            <a:noFill/>
          </a:ln>
        </p:spPr>
      </p:pic>
      <p:pic>
        <p:nvPicPr>
          <p:cNvPr id="244" name="Google Shape;244;p31"/>
          <p:cNvPicPr preferRelativeResize="0"/>
          <p:nvPr/>
        </p:nvPicPr>
        <p:blipFill>
          <a:blip r:embed="rId4">
            <a:alphaModFix/>
          </a:blip>
          <a:stretch>
            <a:fillRect/>
          </a:stretch>
        </p:blipFill>
        <p:spPr>
          <a:xfrm>
            <a:off x="4603522" y="3372525"/>
            <a:ext cx="4513849" cy="1041643"/>
          </a:xfrm>
          <a:prstGeom prst="rect">
            <a:avLst/>
          </a:prstGeom>
          <a:noFill/>
          <a:ln>
            <a:noFill/>
          </a:ln>
        </p:spPr>
      </p:pic>
      <p:sp>
        <p:nvSpPr>
          <p:cNvPr id="245" name="Google Shape;245;p31"/>
          <p:cNvSpPr txBox="1"/>
          <p:nvPr/>
        </p:nvSpPr>
        <p:spPr>
          <a:xfrm>
            <a:off x="757350" y="3033913"/>
            <a:ext cx="76293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b="1" u="sng">
                <a:solidFill>
                  <a:schemeClr val="hlink"/>
                </a:solidFill>
                <a:hlinkClick r:id="rId5"/>
              </a:rPr>
              <a:t>epa.gov/energy/greenhouse-gas-equivalencies-calculator</a:t>
            </a:r>
            <a:r>
              <a:rPr lang="en" sz="1500" b="1"/>
              <a:t> </a:t>
            </a:r>
            <a:endParaRPr sz="1500"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Fixity Estimations for Virginia Tech digital library*</a:t>
            </a:r>
            <a:endParaRPr/>
          </a:p>
        </p:txBody>
      </p:sp>
      <p:sp>
        <p:nvSpPr>
          <p:cNvPr id="251" name="Google Shape;251;p32"/>
          <p:cNvSpPr txBox="1">
            <a:spLocks noGrp="1"/>
          </p:cNvSpPr>
          <p:nvPr>
            <p:ph type="body" idx="1"/>
          </p:nvPr>
        </p:nvSpPr>
        <p:spPr>
          <a:xfrm>
            <a:off x="311700" y="892350"/>
            <a:ext cx="8520600" cy="367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*Current to March 2020</a:t>
            </a:r>
            <a:endParaRPr/>
          </a:p>
          <a:p>
            <a:pPr marL="0" lvl="0" indent="0" algn="l" rtl="0">
              <a:spcBef>
                <a:spcPts val="1200"/>
              </a:spcBef>
              <a:spcAft>
                <a:spcPts val="1200"/>
              </a:spcAft>
              <a:buNone/>
            </a:pPr>
            <a:r>
              <a:rPr lang="en"/>
              <a:t>Summarizes </a:t>
            </a:r>
            <a:r>
              <a:rPr lang="en" b="1"/>
              <a:t>a single fixity check</a:t>
            </a:r>
            <a:r>
              <a:rPr lang="en"/>
              <a:t> for </a:t>
            </a:r>
            <a:r>
              <a:rPr lang="en" b="1"/>
              <a:t>each digital object</a:t>
            </a:r>
            <a:r>
              <a:rPr lang="en"/>
              <a:t> in </a:t>
            </a:r>
            <a:r>
              <a:rPr lang="en" b="1"/>
              <a:t>one</a:t>
            </a:r>
            <a:r>
              <a:rPr lang="en"/>
              <a:t> VTUL digital library</a:t>
            </a:r>
            <a:endParaRPr/>
          </a:p>
        </p:txBody>
      </p:sp>
      <p:sp>
        <p:nvSpPr>
          <p:cNvPr id="252" name="Google Shape;252;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graphicFrame>
        <p:nvGraphicFramePr>
          <p:cNvPr id="253" name="Google Shape;253;p32"/>
          <p:cNvGraphicFramePr/>
          <p:nvPr/>
        </p:nvGraphicFramePr>
        <p:xfrm>
          <a:off x="952500" y="2082100"/>
          <a:ext cx="3000000" cy="3000000"/>
        </p:xfrm>
        <a:graphic>
          <a:graphicData uri="http://schemas.openxmlformats.org/drawingml/2006/table">
            <a:tbl>
              <a:tblPr>
                <a:noFill/>
                <a:tableStyleId>{284DEC2B-5509-4055-BB77-283C3F95ACC6}</a:tableStyleId>
              </a:tblPr>
              <a:tblGrid>
                <a:gridCol w="1809750">
                  <a:extLst>
                    <a:ext uri="{9D8B030D-6E8A-4147-A177-3AD203B41FA5}">
                      <a16:colId xmlns:a16="http://schemas.microsoft.com/office/drawing/2014/main" val="20000"/>
                    </a:ext>
                  </a:extLst>
                </a:gridCol>
                <a:gridCol w="2397975">
                  <a:extLst>
                    <a:ext uri="{9D8B030D-6E8A-4147-A177-3AD203B41FA5}">
                      <a16:colId xmlns:a16="http://schemas.microsoft.com/office/drawing/2014/main" val="20001"/>
                    </a:ext>
                  </a:extLst>
                </a:gridCol>
                <a:gridCol w="1221525">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285750">
                <a:tc>
                  <a:txBody>
                    <a:bodyPr/>
                    <a:lstStyle/>
                    <a:p>
                      <a:pPr marL="0" lvl="0" indent="0" algn="l" rtl="0">
                        <a:spcBef>
                          <a:spcPts val="0"/>
                        </a:spcBef>
                        <a:spcAft>
                          <a:spcPts val="0"/>
                        </a:spcAft>
                        <a:buNone/>
                      </a:pPr>
                      <a:r>
                        <a:rPr lang="en" sz="1100" b="1"/>
                        <a:t>Storage Location</a:t>
                      </a:r>
                      <a:endParaRPr sz="1100" b="1"/>
                    </a:p>
                  </a:txBody>
                  <a:tcPr marL="91425" marR="91425" marT="68575" marB="68575"/>
                </a:tc>
                <a:tc>
                  <a:txBody>
                    <a:bodyPr/>
                    <a:lstStyle/>
                    <a:p>
                      <a:pPr marL="0" lvl="0" indent="0" algn="l" rtl="0">
                        <a:spcBef>
                          <a:spcPts val="0"/>
                        </a:spcBef>
                        <a:spcAft>
                          <a:spcPts val="0"/>
                        </a:spcAft>
                        <a:buNone/>
                      </a:pPr>
                      <a:r>
                        <a:rPr lang="en" sz="1100" b="1"/>
                        <a:t>Fixity Freq.</a:t>
                      </a:r>
                      <a:endParaRPr sz="1100" b="1"/>
                    </a:p>
                  </a:txBody>
                  <a:tcPr marL="91425" marR="91425" marT="68575" marB="68575"/>
                </a:tc>
                <a:tc>
                  <a:txBody>
                    <a:bodyPr/>
                    <a:lstStyle/>
                    <a:p>
                      <a:pPr marL="0" lvl="0" indent="0" algn="l" rtl="0">
                        <a:spcBef>
                          <a:spcPts val="0"/>
                        </a:spcBef>
                        <a:spcAft>
                          <a:spcPts val="0"/>
                        </a:spcAft>
                        <a:buNone/>
                      </a:pPr>
                      <a:r>
                        <a:rPr lang="en" sz="1100" b="1"/>
                        <a:t>Size in TB</a:t>
                      </a:r>
                      <a:endParaRPr sz="1100" b="1"/>
                    </a:p>
                  </a:txBody>
                  <a:tcPr marL="91425" marR="91425" marT="68575" marB="68575"/>
                </a:tc>
                <a:tc>
                  <a:txBody>
                    <a:bodyPr/>
                    <a:lstStyle/>
                    <a:p>
                      <a:pPr marL="0" lvl="0" indent="0" algn="l" rtl="0">
                        <a:spcBef>
                          <a:spcPts val="0"/>
                        </a:spcBef>
                        <a:spcAft>
                          <a:spcPts val="0"/>
                        </a:spcAft>
                        <a:buNone/>
                      </a:pPr>
                      <a:r>
                        <a:rPr lang="en" sz="1100" b="1"/>
                        <a:t>Kilogram CO2e</a:t>
                      </a:r>
                      <a:endParaRPr sz="1100" b="1"/>
                    </a:p>
                  </a:txBody>
                  <a:tcPr marL="91425" marR="91425" marT="68575" marB="68575"/>
                </a:tc>
                <a:extLst>
                  <a:ext uri="{0D108BD9-81ED-4DB2-BD59-A6C34878D82A}">
                    <a16:rowId xmlns:a16="http://schemas.microsoft.com/office/drawing/2014/main" val="10000"/>
                  </a:ext>
                </a:extLst>
              </a:tr>
              <a:tr h="285750">
                <a:tc>
                  <a:txBody>
                    <a:bodyPr/>
                    <a:lstStyle/>
                    <a:p>
                      <a:pPr marL="0" lvl="0" indent="0" algn="l" rtl="0">
                        <a:spcBef>
                          <a:spcPts val="0"/>
                        </a:spcBef>
                        <a:spcAft>
                          <a:spcPts val="0"/>
                        </a:spcAft>
                        <a:buNone/>
                      </a:pPr>
                      <a:r>
                        <a:rPr lang="en" sz="1100"/>
                        <a:t>Local high speed server</a:t>
                      </a:r>
                      <a:endParaRPr sz="1100"/>
                    </a:p>
                  </a:txBody>
                  <a:tcPr marL="91425" marR="91425" marT="68575" marB="68575"/>
                </a:tc>
                <a:tc>
                  <a:txBody>
                    <a:bodyPr/>
                    <a:lstStyle/>
                    <a:p>
                      <a:pPr marL="0" lvl="0" indent="0" algn="l" rtl="0">
                        <a:spcBef>
                          <a:spcPts val="0"/>
                        </a:spcBef>
                        <a:spcAft>
                          <a:spcPts val="0"/>
                        </a:spcAft>
                        <a:buNone/>
                      </a:pPr>
                      <a:r>
                        <a:rPr lang="en" sz="1100"/>
                        <a:t>Nightly</a:t>
                      </a:r>
                      <a:endParaRPr sz="1100"/>
                    </a:p>
                  </a:txBody>
                  <a:tcPr marL="91425" marR="91425" marT="68575" marB="68575"/>
                </a:tc>
                <a:tc>
                  <a:txBody>
                    <a:bodyPr/>
                    <a:lstStyle/>
                    <a:p>
                      <a:pPr marL="0" lvl="0" indent="0" algn="l" rtl="0">
                        <a:spcBef>
                          <a:spcPts val="0"/>
                        </a:spcBef>
                        <a:spcAft>
                          <a:spcPts val="0"/>
                        </a:spcAft>
                        <a:buNone/>
                      </a:pPr>
                      <a:r>
                        <a:rPr lang="en" sz="1100"/>
                        <a:t>11</a:t>
                      </a:r>
                      <a:endParaRPr sz="1100"/>
                    </a:p>
                  </a:txBody>
                  <a:tcPr marL="91425" marR="91425" marT="68575" marB="68575"/>
                </a:tc>
                <a:tc>
                  <a:txBody>
                    <a:bodyPr/>
                    <a:lstStyle/>
                    <a:p>
                      <a:pPr marL="0" lvl="0" indent="0" algn="l" rtl="0">
                        <a:spcBef>
                          <a:spcPts val="0"/>
                        </a:spcBef>
                        <a:spcAft>
                          <a:spcPts val="0"/>
                        </a:spcAft>
                        <a:buNone/>
                      </a:pPr>
                      <a:r>
                        <a:rPr lang="en" sz="1100"/>
                        <a:t>28.59 CO2e</a:t>
                      </a:r>
                      <a:endParaRPr sz="1100"/>
                    </a:p>
                  </a:txBody>
                  <a:tcPr marL="91425" marR="91425" marT="68575" marB="68575"/>
                </a:tc>
                <a:extLst>
                  <a:ext uri="{0D108BD9-81ED-4DB2-BD59-A6C34878D82A}">
                    <a16:rowId xmlns:a16="http://schemas.microsoft.com/office/drawing/2014/main" val="10001"/>
                  </a:ext>
                </a:extLst>
              </a:tr>
              <a:tr h="285750">
                <a:tc>
                  <a:txBody>
                    <a:bodyPr/>
                    <a:lstStyle/>
                    <a:p>
                      <a:pPr marL="0" lvl="0" indent="0" algn="l" rtl="0">
                        <a:spcBef>
                          <a:spcPts val="0"/>
                        </a:spcBef>
                        <a:spcAft>
                          <a:spcPts val="0"/>
                        </a:spcAft>
                        <a:buNone/>
                      </a:pPr>
                      <a:r>
                        <a:rPr lang="en" sz="1100"/>
                        <a:t>Local NAS server</a:t>
                      </a:r>
                      <a:endParaRPr sz="1100"/>
                    </a:p>
                  </a:txBody>
                  <a:tcPr marL="91425" marR="91425" marT="68575" marB="68575"/>
                </a:tc>
                <a:tc>
                  <a:txBody>
                    <a:bodyPr/>
                    <a:lstStyle/>
                    <a:p>
                      <a:pPr marL="0" lvl="0" indent="0" algn="l" rtl="0">
                        <a:spcBef>
                          <a:spcPts val="0"/>
                        </a:spcBef>
                        <a:spcAft>
                          <a:spcPts val="0"/>
                        </a:spcAft>
                        <a:buNone/>
                      </a:pPr>
                      <a:r>
                        <a:rPr lang="en" sz="1100"/>
                        <a:t>Nightly</a:t>
                      </a:r>
                      <a:endParaRPr sz="1100"/>
                    </a:p>
                  </a:txBody>
                  <a:tcPr marL="91425" marR="91425" marT="68575" marB="68575"/>
                </a:tc>
                <a:tc>
                  <a:txBody>
                    <a:bodyPr/>
                    <a:lstStyle/>
                    <a:p>
                      <a:pPr marL="0" lvl="0" indent="0" algn="l" rtl="0">
                        <a:spcBef>
                          <a:spcPts val="0"/>
                        </a:spcBef>
                        <a:spcAft>
                          <a:spcPts val="0"/>
                        </a:spcAft>
                        <a:buNone/>
                      </a:pPr>
                      <a:r>
                        <a:rPr lang="en" sz="1100"/>
                        <a:t>10</a:t>
                      </a:r>
                      <a:endParaRPr sz="1100"/>
                    </a:p>
                  </a:txBody>
                  <a:tcPr marL="91425" marR="91425" marT="68575" marB="68575"/>
                </a:tc>
                <a:tc>
                  <a:txBody>
                    <a:bodyPr/>
                    <a:lstStyle/>
                    <a:p>
                      <a:pPr marL="0" lvl="0" indent="0" algn="l" rtl="0">
                        <a:spcBef>
                          <a:spcPts val="0"/>
                        </a:spcBef>
                        <a:spcAft>
                          <a:spcPts val="0"/>
                        </a:spcAft>
                        <a:buNone/>
                      </a:pPr>
                      <a:r>
                        <a:rPr lang="en" sz="1100"/>
                        <a:t>25.9 kg CO2e</a:t>
                      </a:r>
                      <a:endParaRPr sz="1100"/>
                    </a:p>
                  </a:txBody>
                  <a:tcPr marL="91425" marR="91425" marT="68575" marB="68575"/>
                </a:tc>
                <a:extLst>
                  <a:ext uri="{0D108BD9-81ED-4DB2-BD59-A6C34878D82A}">
                    <a16:rowId xmlns:a16="http://schemas.microsoft.com/office/drawing/2014/main" val="10002"/>
                  </a:ext>
                </a:extLst>
              </a:tr>
              <a:tr h="285750">
                <a:tc>
                  <a:txBody>
                    <a:bodyPr/>
                    <a:lstStyle/>
                    <a:p>
                      <a:pPr marL="0" lvl="0" indent="0" algn="l" rtl="0">
                        <a:spcBef>
                          <a:spcPts val="0"/>
                        </a:spcBef>
                        <a:spcAft>
                          <a:spcPts val="0"/>
                        </a:spcAft>
                        <a:buNone/>
                      </a:pPr>
                      <a:r>
                        <a:rPr lang="en" sz="1100"/>
                        <a:t>AWS East Region</a:t>
                      </a:r>
                      <a:endParaRPr sz="1100"/>
                    </a:p>
                  </a:txBody>
                  <a:tcPr marL="91425" marR="91425" marT="68575" marB="68575"/>
                </a:tc>
                <a:tc>
                  <a:txBody>
                    <a:bodyPr/>
                    <a:lstStyle/>
                    <a:p>
                      <a:pPr marL="0" lvl="0" indent="0" algn="l" rtl="0">
                        <a:spcBef>
                          <a:spcPts val="0"/>
                        </a:spcBef>
                        <a:spcAft>
                          <a:spcPts val="0"/>
                        </a:spcAft>
                        <a:buNone/>
                      </a:pPr>
                      <a:r>
                        <a:rPr lang="en" sz="1100"/>
                        <a:t>Every 90 days</a:t>
                      </a:r>
                      <a:endParaRPr sz="1100"/>
                    </a:p>
                  </a:txBody>
                  <a:tcPr marL="91425" marR="91425" marT="68575" marB="68575"/>
                </a:tc>
                <a:tc>
                  <a:txBody>
                    <a:bodyPr/>
                    <a:lstStyle/>
                    <a:p>
                      <a:pPr marL="0" lvl="0" indent="0" algn="l" rtl="0">
                        <a:spcBef>
                          <a:spcPts val="0"/>
                        </a:spcBef>
                        <a:spcAft>
                          <a:spcPts val="0"/>
                        </a:spcAft>
                        <a:buNone/>
                      </a:pPr>
                      <a:r>
                        <a:rPr lang="en" sz="1100"/>
                        <a:t>1</a:t>
                      </a:r>
                      <a:endParaRPr sz="1100"/>
                    </a:p>
                  </a:txBody>
                  <a:tcPr marL="91425" marR="91425" marT="68575" marB="68575"/>
                </a:tc>
                <a:tc>
                  <a:txBody>
                    <a:bodyPr/>
                    <a:lstStyle/>
                    <a:p>
                      <a:pPr marL="0" lvl="0" indent="0" algn="l" rtl="0">
                        <a:spcBef>
                          <a:spcPts val="0"/>
                        </a:spcBef>
                        <a:spcAft>
                          <a:spcPts val="0"/>
                        </a:spcAft>
                        <a:buNone/>
                      </a:pPr>
                      <a:r>
                        <a:rPr lang="en" sz="1100"/>
                        <a:t>2.59 kg CO2e</a:t>
                      </a:r>
                      <a:endParaRPr sz="1100"/>
                    </a:p>
                  </a:txBody>
                  <a:tcPr marL="91425" marR="91425" marT="68575" marB="68575"/>
                </a:tc>
                <a:extLst>
                  <a:ext uri="{0D108BD9-81ED-4DB2-BD59-A6C34878D82A}">
                    <a16:rowId xmlns:a16="http://schemas.microsoft.com/office/drawing/2014/main" val="10003"/>
                  </a:ext>
                </a:extLst>
              </a:tr>
              <a:tr h="285750">
                <a:tc>
                  <a:txBody>
                    <a:bodyPr/>
                    <a:lstStyle/>
                    <a:p>
                      <a:pPr marL="0" lvl="0" indent="0" algn="l" rtl="0">
                        <a:spcBef>
                          <a:spcPts val="0"/>
                        </a:spcBef>
                        <a:spcAft>
                          <a:spcPts val="0"/>
                        </a:spcAft>
                        <a:buNone/>
                      </a:pPr>
                      <a:r>
                        <a:rPr lang="en" sz="1100"/>
                        <a:t>AWS West Region</a:t>
                      </a:r>
                      <a:endParaRPr sz="1100"/>
                    </a:p>
                  </a:txBody>
                  <a:tcPr marL="91425" marR="91425" marT="68575" marB="68575"/>
                </a:tc>
                <a:tc>
                  <a:txBody>
                    <a:bodyPr/>
                    <a:lstStyle/>
                    <a:p>
                      <a:pPr marL="0" lvl="0" indent="0" algn="l" rtl="0">
                        <a:spcBef>
                          <a:spcPts val="0"/>
                        </a:spcBef>
                        <a:spcAft>
                          <a:spcPts val="0"/>
                        </a:spcAft>
                        <a:buClr>
                          <a:schemeClr val="dk1"/>
                        </a:buClr>
                        <a:buSzPts val="1100"/>
                        <a:buFont typeface="Arial"/>
                        <a:buNone/>
                      </a:pPr>
                      <a:r>
                        <a:rPr lang="en" sz="1100">
                          <a:solidFill>
                            <a:schemeClr val="dk1"/>
                          </a:solidFill>
                        </a:rPr>
                        <a:t>Every 90 days </a:t>
                      </a:r>
                      <a:endParaRPr sz="1100"/>
                    </a:p>
                  </a:txBody>
                  <a:tcPr marL="91425" marR="91425" marT="68575" marB="68575"/>
                </a:tc>
                <a:tc>
                  <a:txBody>
                    <a:bodyPr/>
                    <a:lstStyle/>
                    <a:p>
                      <a:pPr marL="0" lvl="0" indent="0" algn="l" rtl="0">
                        <a:spcBef>
                          <a:spcPts val="0"/>
                        </a:spcBef>
                        <a:spcAft>
                          <a:spcPts val="0"/>
                        </a:spcAft>
                        <a:buNone/>
                      </a:pPr>
                      <a:r>
                        <a:rPr lang="en" sz="1100"/>
                        <a:t>.5</a:t>
                      </a:r>
                      <a:endParaRPr sz="1100"/>
                    </a:p>
                  </a:txBody>
                  <a:tcPr marL="91425" marR="91425" marT="68575" marB="68575"/>
                </a:tc>
                <a:tc>
                  <a:txBody>
                    <a:bodyPr/>
                    <a:lstStyle/>
                    <a:p>
                      <a:pPr marL="0" lvl="0" indent="0" algn="l" rtl="0">
                        <a:spcBef>
                          <a:spcPts val="0"/>
                        </a:spcBef>
                        <a:spcAft>
                          <a:spcPts val="0"/>
                        </a:spcAft>
                        <a:buNone/>
                      </a:pPr>
                      <a:r>
                        <a:rPr lang="en" sz="1100"/>
                        <a:t>1.3 kg CO2e</a:t>
                      </a:r>
                      <a:endParaRPr sz="1100"/>
                    </a:p>
                  </a:txBody>
                  <a:tcPr marL="91425" marR="91425" marT="68575" marB="68575"/>
                </a:tc>
                <a:extLst>
                  <a:ext uri="{0D108BD9-81ED-4DB2-BD59-A6C34878D82A}">
                    <a16:rowId xmlns:a16="http://schemas.microsoft.com/office/drawing/2014/main" val="10004"/>
                  </a:ext>
                </a:extLst>
              </a:tr>
              <a:tr h="285750">
                <a:tc>
                  <a:txBody>
                    <a:bodyPr/>
                    <a:lstStyle/>
                    <a:p>
                      <a:pPr marL="0" lvl="0" indent="0" algn="l" rtl="0">
                        <a:spcBef>
                          <a:spcPts val="0"/>
                        </a:spcBef>
                        <a:spcAft>
                          <a:spcPts val="0"/>
                        </a:spcAft>
                        <a:buNone/>
                      </a:pPr>
                      <a:r>
                        <a:rPr lang="en" sz="1100"/>
                        <a:t>APTrust</a:t>
                      </a:r>
                      <a:endParaRPr sz="1100"/>
                    </a:p>
                  </a:txBody>
                  <a:tcPr marL="91425" marR="91425" marT="68575" marB="68575"/>
                </a:tc>
                <a:tc>
                  <a:txBody>
                    <a:bodyPr/>
                    <a:lstStyle/>
                    <a:p>
                      <a:pPr marL="0" lvl="0" indent="0" algn="l" rtl="0">
                        <a:spcBef>
                          <a:spcPts val="0"/>
                        </a:spcBef>
                        <a:spcAft>
                          <a:spcPts val="0"/>
                        </a:spcAft>
                        <a:buClr>
                          <a:schemeClr val="dk1"/>
                        </a:buClr>
                        <a:buSzPts val="1100"/>
                        <a:buFont typeface="Arial"/>
                        <a:buNone/>
                      </a:pPr>
                      <a:r>
                        <a:rPr lang="en" sz="1100">
                          <a:solidFill>
                            <a:schemeClr val="dk1"/>
                          </a:solidFill>
                        </a:rPr>
                        <a:t>Every 90 days</a:t>
                      </a:r>
                      <a:endParaRPr sz="1100"/>
                    </a:p>
                  </a:txBody>
                  <a:tcPr marL="91425" marR="91425" marT="68575" marB="68575"/>
                </a:tc>
                <a:tc>
                  <a:txBody>
                    <a:bodyPr/>
                    <a:lstStyle/>
                    <a:p>
                      <a:pPr marL="0" lvl="0" indent="0" algn="l" rtl="0">
                        <a:spcBef>
                          <a:spcPts val="0"/>
                        </a:spcBef>
                        <a:spcAft>
                          <a:spcPts val="0"/>
                        </a:spcAft>
                        <a:buNone/>
                      </a:pPr>
                      <a:r>
                        <a:rPr lang="en" sz="1100"/>
                        <a:t>6</a:t>
                      </a:r>
                      <a:endParaRPr sz="1100"/>
                    </a:p>
                  </a:txBody>
                  <a:tcPr marL="91425" marR="91425" marT="68575" marB="68575"/>
                </a:tc>
                <a:tc>
                  <a:txBody>
                    <a:bodyPr/>
                    <a:lstStyle/>
                    <a:p>
                      <a:pPr marL="0" lvl="0" indent="0" algn="l" rtl="0">
                        <a:spcBef>
                          <a:spcPts val="0"/>
                        </a:spcBef>
                        <a:spcAft>
                          <a:spcPts val="0"/>
                        </a:spcAft>
                        <a:buNone/>
                      </a:pPr>
                      <a:r>
                        <a:rPr lang="en" sz="1100"/>
                        <a:t>15.54 kg CO2e</a:t>
                      </a:r>
                      <a:endParaRPr sz="1100"/>
                    </a:p>
                  </a:txBody>
                  <a:tcPr marL="91425" marR="91425" marT="68575" marB="68575"/>
                </a:tc>
                <a:extLst>
                  <a:ext uri="{0D108BD9-81ED-4DB2-BD59-A6C34878D82A}">
                    <a16:rowId xmlns:a16="http://schemas.microsoft.com/office/drawing/2014/main" val="10005"/>
                  </a:ext>
                </a:extLst>
              </a:tr>
              <a:tr h="285750">
                <a:tc>
                  <a:txBody>
                    <a:bodyPr/>
                    <a:lstStyle/>
                    <a:p>
                      <a:pPr marL="0" lvl="0" indent="0" algn="l" rtl="0">
                        <a:spcBef>
                          <a:spcPts val="0"/>
                        </a:spcBef>
                        <a:spcAft>
                          <a:spcPts val="0"/>
                        </a:spcAft>
                        <a:buNone/>
                      </a:pPr>
                      <a:r>
                        <a:rPr lang="en" sz="1100"/>
                        <a:t>MetaArchive</a:t>
                      </a:r>
                      <a:endParaRPr sz="1100"/>
                    </a:p>
                  </a:txBody>
                  <a:tcPr marL="91425" marR="91425" marT="68575" marB="68575"/>
                </a:tc>
                <a:tc>
                  <a:txBody>
                    <a:bodyPr/>
                    <a:lstStyle/>
                    <a:p>
                      <a:pPr marL="0" lvl="0" indent="0" algn="l" rtl="0">
                        <a:spcBef>
                          <a:spcPts val="0"/>
                        </a:spcBef>
                        <a:spcAft>
                          <a:spcPts val="0"/>
                        </a:spcAft>
                        <a:buClr>
                          <a:schemeClr val="dk1"/>
                        </a:buClr>
                        <a:buSzPts val="1100"/>
                        <a:buFont typeface="Arial"/>
                        <a:buNone/>
                      </a:pPr>
                      <a:r>
                        <a:rPr lang="en" sz="1100">
                          <a:solidFill>
                            <a:schemeClr val="dk1"/>
                          </a:solidFill>
                        </a:rPr>
                        <a:t>Every 90 days </a:t>
                      </a:r>
                      <a:endParaRPr sz="1100"/>
                    </a:p>
                  </a:txBody>
                  <a:tcPr marL="91425" marR="91425" marT="68575" marB="68575"/>
                </a:tc>
                <a:tc>
                  <a:txBody>
                    <a:bodyPr/>
                    <a:lstStyle/>
                    <a:p>
                      <a:pPr marL="0" lvl="0" indent="0" algn="l" rtl="0">
                        <a:spcBef>
                          <a:spcPts val="0"/>
                        </a:spcBef>
                        <a:spcAft>
                          <a:spcPts val="0"/>
                        </a:spcAft>
                        <a:buNone/>
                      </a:pPr>
                      <a:r>
                        <a:rPr lang="en" sz="1100"/>
                        <a:t>5</a:t>
                      </a:r>
                      <a:endParaRPr sz="1100"/>
                    </a:p>
                  </a:txBody>
                  <a:tcPr marL="91425" marR="91425" marT="68575" marB="68575"/>
                </a:tc>
                <a:tc>
                  <a:txBody>
                    <a:bodyPr/>
                    <a:lstStyle/>
                    <a:p>
                      <a:pPr marL="0" lvl="0" indent="0" algn="l" rtl="0">
                        <a:spcBef>
                          <a:spcPts val="0"/>
                        </a:spcBef>
                        <a:spcAft>
                          <a:spcPts val="0"/>
                        </a:spcAft>
                        <a:buNone/>
                      </a:pPr>
                      <a:r>
                        <a:rPr lang="en" sz="1100"/>
                        <a:t>12.95 kg CO2e</a:t>
                      </a:r>
                      <a:endParaRPr sz="1100"/>
                    </a:p>
                  </a:txBody>
                  <a:tcPr marL="91425" marR="91425" marT="68575" marB="68575"/>
                </a:tc>
                <a:extLst>
                  <a:ext uri="{0D108BD9-81ED-4DB2-BD59-A6C34878D82A}">
                    <a16:rowId xmlns:a16="http://schemas.microsoft.com/office/drawing/2014/main" val="10006"/>
                  </a:ext>
                </a:extLst>
              </a:tr>
              <a:tr h="285750">
                <a:tc>
                  <a:txBody>
                    <a:bodyPr/>
                    <a:lstStyle/>
                    <a:p>
                      <a:pPr marL="0" lvl="0" indent="0" algn="l" rtl="0">
                        <a:spcBef>
                          <a:spcPts val="0"/>
                        </a:spcBef>
                        <a:spcAft>
                          <a:spcPts val="0"/>
                        </a:spcAft>
                        <a:buNone/>
                      </a:pPr>
                      <a:endParaRPr sz="1100"/>
                    </a:p>
                  </a:txBody>
                  <a:tcPr marL="91425" marR="91425" marT="68575" marB="68575"/>
                </a:tc>
                <a:tc>
                  <a:txBody>
                    <a:bodyPr/>
                    <a:lstStyle/>
                    <a:p>
                      <a:pPr marL="0" lvl="0" indent="0" algn="l" rtl="0">
                        <a:spcBef>
                          <a:spcPts val="0"/>
                        </a:spcBef>
                        <a:spcAft>
                          <a:spcPts val="0"/>
                        </a:spcAft>
                        <a:buNone/>
                      </a:pPr>
                      <a:endParaRPr sz="1100"/>
                    </a:p>
                  </a:txBody>
                  <a:tcPr marL="91425" marR="91425" marT="68575" marB="68575"/>
                </a:tc>
                <a:tc>
                  <a:txBody>
                    <a:bodyPr/>
                    <a:lstStyle/>
                    <a:p>
                      <a:pPr marL="0" lvl="0" indent="0" algn="l" rtl="0">
                        <a:spcBef>
                          <a:spcPts val="0"/>
                        </a:spcBef>
                        <a:spcAft>
                          <a:spcPts val="0"/>
                        </a:spcAft>
                        <a:buNone/>
                      </a:pPr>
                      <a:endParaRPr sz="1100"/>
                    </a:p>
                  </a:txBody>
                  <a:tcPr marL="91425" marR="91425" marT="68575" marB="68575"/>
                </a:tc>
                <a:tc>
                  <a:txBody>
                    <a:bodyPr/>
                    <a:lstStyle/>
                    <a:p>
                      <a:pPr marL="0" lvl="0" indent="0" algn="l" rtl="0">
                        <a:spcBef>
                          <a:spcPts val="0"/>
                        </a:spcBef>
                        <a:spcAft>
                          <a:spcPts val="0"/>
                        </a:spcAft>
                        <a:buNone/>
                      </a:pPr>
                      <a:r>
                        <a:rPr lang="en" sz="1100" b="1"/>
                        <a:t>86.87 kg CO2e</a:t>
                      </a:r>
                      <a:endParaRPr sz="1100" b="1"/>
                    </a:p>
                  </a:txBody>
                  <a:tcPr marL="91425" marR="91425" marT="68575" marB="68575"/>
                </a:tc>
                <a:extLst>
                  <a:ext uri="{0D108BD9-81ED-4DB2-BD59-A6C34878D82A}">
                    <a16:rowId xmlns:a16="http://schemas.microsoft.com/office/drawing/2014/main" val="10007"/>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3"/>
          <p:cNvSpPr txBox="1">
            <a:spLocks noGrp="1"/>
          </p:cNvSpPr>
          <p:nvPr>
            <p:ph type="title"/>
          </p:nvPr>
        </p:nvSpPr>
        <p:spPr>
          <a:xfrm>
            <a:off x="311700" y="1299875"/>
            <a:ext cx="8520600" cy="196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10000"/>
              <a:t>86.87 kg </a:t>
            </a:r>
            <a:endParaRPr sz="10000"/>
          </a:p>
          <a:p>
            <a:pPr marL="0" lvl="0" indent="0" algn="ctr" rtl="0">
              <a:spcBef>
                <a:spcPts val="0"/>
              </a:spcBef>
              <a:spcAft>
                <a:spcPts val="0"/>
              </a:spcAft>
              <a:buSzPts val="990"/>
              <a:buNone/>
            </a:pPr>
            <a:r>
              <a:rPr lang="en" sz="10000"/>
              <a:t>CO2e</a:t>
            </a:r>
            <a:endParaRPr sz="10000"/>
          </a:p>
        </p:txBody>
      </p:sp>
      <p:sp>
        <p:nvSpPr>
          <p:cNvPr id="259" name="Google Shape;259;p33"/>
          <p:cNvSpPr txBox="1">
            <a:spLocks noGrp="1"/>
          </p:cNvSpPr>
          <p:nvPr>
            <p:ph type="body" idx="1"/>
          </p:nvPr>
        </p:nvSpPr>
        <p:spPr>
          <a:xfrm>
            <a:off x="311700" y="4361114"/>
            <a:ext cx="8520600" cy="302100"/>
          </a:xfrm>
          <a:prstGeom prst="rect">
            <a:avLst/>
          </a:prstGeom>
        </p:spPr>
        <p:txBody>
          <a:bodyPr spcFirstLastPara="1" wrap="square" lIns="91425" tIns="91425" rIns="91425" bIns="91425" anchor="t" anchorCtr="0">
            <a:normAutofit fontScale="47500" lnSpcReduction="10000"/>
          </a:bodyPr>
          <a:lstStyle/>
          <a:p>
            <a:pPr marL="0" lvl="0" indent="0" algn="ctr" rtl="0">
              <a:lnSpc>
                <a:spcPct val="100000"/>
              </a:lnSpc>
              <a:spcBef>
                <a:spcPts val="0"/>
              </a:spcBef>
              <a:spcAft>
                <a:spcPts val="0"/>
              </a:spcAft>
              <a:buClr>
                <a:schemeClr val="dk1"/>
              </a:buClr>
              <a:buSzPct val="61111"/>
              <a:buFont typeface="Arial"/>
              <a:buNone/>
            </a:pPr>
            <a:r>
              <a:rPr lang="en" b="1" u="sng">
                <a:solidFill>
                  <a:schemeClr val="accent5"/>
                </a:solidFill>
                <a:hlinkClick r:id="rId3">
                  <a:extLst>
                    <a:ext uri="{A12FA001-AC4F-418D-AE19-62706E023703}">
                      <ahyp:hlinkClr xmlns:ahyp="http://schemas.microsoft.com/office/drawing/2018/hyperlinkcolor" val="tx"/>
                    </a:ext>
                  </a:extLst>
                </a:hlinkClick>
              </a:rPr>
              <a:t>epa.gov/energy/greenhouse-gas-equivalencies-calculator</a:t>
            </a:r>
            <a:endParaRPr/>
          </a:p>
        </p:txBody>
      </p:sp>
      <p:sp>
        <p:nvSpPr>
          <p:cNvPr id="260" name="Google Shape;260;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pic>
        <p:nvPicPr>
          <p:cNvPr id="261" name="Google Shape;261;p33"/>
          <p:cNvPicPr preferRelativeResize="0"/>
          <p:nvPr/>
        </p:nvPicPr>
        <p:blipFill>
          <a:blip r:embed="rId4">
            <a:alphaModFix/>
          </a:blip>
          <a:stretch>
            <a:fillRect/>
          </a:stretch>
        </p:blipFill>
        <p:spPr>
          <a:xfrm>
            <a:off x="0" y="3263373"/>
            <a:ext cx="4629218" cy="1088150"/>
          </a:xfrm>
          <a:prstGeom prst="rect">
            <a:avLst/>
          </a:prstGeom>
          <a:noFill/>
          <a:ln>
            <a:noFill/>
          </a:ln>
        </p:spPr>
      </p:pic>
      <p:pic>
        <p:nvPicPr>
          <p:cNvPr id="262" name="Google Shape;262;p33"/>
          <p:cNvPicPr preferRelativeResize="0"/>
          <p:nvPr/>
        </p:nvPicPr>
        <p:blipFill>
          <a:blip r:embed="rId5">
            <a:alphaModFix/>
          </a:blip>
          <a:stretch>
            <a:fillRect/>
          </a:stretch>
        </p:blipFill>
        <p:spPr>
          <a:xfrm>
            <a:off x="4694853" y="3263380"/>
            <a:ext cx="4449151" cy="108814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Fixity Results</a:t>
            </a:r>
            <a:endParaRPr/>
          </a:p>
        </p:txBody>
      </p:sp>
      <p:sp>
        <p:nvSpPr>
          <p:cNvPr id="268" name="Google Shape;268;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The environmental impact of running fixity is very complicated to define</a:t>
            </a:r>
            <a:endParaRPr/>
          </a:p>
          <a:p>
            <a:pPr marL="457200" lvl="0" indent="-342900" algn="l" rtl="0">
              <a:spcBef>
                <a:spcPts val="0"/>
              </a:spcBef>
              <a:spcAft>
                <a:spcPts val="0"/>
              </a:spcAft>
              <a:buSzPts val="1800"/>
              <a:buChar char="●"/>
            </a:pPr>
            <a:r>
              <a:rPr lang="en"/>
              <a:t>Validating these results would involve a time-intensive research study in collaboration with our IT division, vendors, and preservation vendors</a:t>
            </a:r>
            <a:endParaRPr/>
          </a:p>
          <a:p>
            <a:pPr marL="914400" lvl="1" indent="-317500" algn="l" rtl="0">
              <a:spcBef>
                <a:spcPts val="0"/>
              </a:spcBef>
              <a:spcAft>
                <a:spcPts val="0"/>
              </a:spcAft>
              <a:buSzPts val="1400"/>
              <a:buChar char="○"/>
            </a:pPr>
            <a:r>
              <a:rPr lang="en"/>
              <a:t>Currently no support or bandwidth to perform</a:t>
            </a:r>
            <a:endParaRPr/>
          </a:p>
          <a:p>
            <a:pPr marL="457200" lvl="0" indent="-342900" algn="l" rtl="0">
              <a:spcBef>
                <a:spcPts val="0"/>
              </a:spcBef>
              <a:spcAft>
                <a:spcPts val="0"/>
              </a:spcAft>
              <a:buSzPts val="1800"/>
              <a:buChar char="●"/>
            </a:pPr>
            <a:r>
              <a:rPr lang="en"/>
              <a:t>If our final result of 86.87 kg CO2e for running a single fixity check on all of our approximate data is even close to accurate, this is cause for concern and an a motivation to modify workflows</a:t>
            </a:r>
            <a:endParaRPr/>
          </a:p>
        </p:txBody>
      </p:sp>
      <p:sp>
        <p:nvSpPr>
          <p:cNvPr id="269" name="Google Shape;269;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Storage Considerations</a:t>
            </a:r>
            <a:endParaRPr/>
          </a:p>
        </p:txBody>
      </p:sp>
      <p:sp>
        <p:nvSpPr>
          <p:cNvPr id="275" name="Google Shape;275;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VTUL has designated 4 levels of preservation</a:t>
            </a:r>
            <a:endParaRPr/>
          </a:p>
          <a:p>
            <a:pPr marL="457200" lvl="0" indent="-342900" algn="l" rtl="0">
              <a:spcBef>
                <a:spcPts val="0"/>
              </a:spcBef>
              <a:spcAft>
                <a:spcPts val="0"/>
              </a:spcAft>
              <a:buSzPts val="1800"/>
              <a:buChar char="●"/>
            </a:pPr>
            <a:r>
              <a:rPr lang="en"/>
              <a:t>Not all content is maintained at all levels </a:t>
            </a:r>
            <a:endParaRPr/>
          </a:p>
          <a:p>
            <a:pPr marL="457200" lvl="0" indent="-342900" algn="l" rtl="0">
              <a:spcBef>
                <a:spcPts val="0"/>
              </a:spcBef>
              <a:spcAft>
                <a:spcPts val="0"/>
              </a:spcAft>
              <a:buSzPts val="1800"/>
              <a:buChar char="●"/>
            </a:pPr>
            <a:r>
              <a:rPr lang="en"/>
              <a:t>In terms of the number of storage locations, the levels are as follows: </a:t>
            </a:r>
            <a:endParaRPr/>
          </a:p>
          <a:p>
            <a:pPr marL="914400" lvl="1" indent="-317500" algn="l" rtl="0">
              <a:spcBef>
                <a:spcPts val="0"/>
              </a:spcBef>
              <a:spcAft>
                <a:spcPts val="0"/>
              </a:spcAft>
              <a:buSzPts val="1400"/>
              <a:buChar char="○"/>
            </a:pPr>
            <a:r>
              <a:rPr lang="en"/>
              <a:t>Level 0 is no preservation action taken; </a:t>
            </a:r>
            <a:endParaRPr/>
          </a:p>
          <a:p>
            <a:pPr marL="914400" lvl="1" indent="-317500" algn="l" rtl="0">
              <a:spcBef>
                <a:spcPts val="0"/>
              </a:spcBef>
              <a:spcAft>
                <a:spcPts val="0"/>
              </a:spcAft>
              <a:buSzPts val="1400"/>
              <a:buChar char="○"/>
            </a:pPr>
            <a:r>
              <a:rPr lang="en"/>
              <a:t>Level 1 basic preservation is 1-2 local copies, 1 cloud copy; </a:t>
            </a:r>
            <a:endParaRPr/>
          </a:p>
          <a:p>
            <a:pPr marL="914400" lvl="1" indent="-317500" algn="l" rtl="0">
              <a:spcBef>
                <a:spcPts val="0"/>
              </a:spcBef>
              <a:spcAft>
                <a:spcPts val="0"/>
              </a:spcAft>
              <a:buSzPts val="1400"/>
              <a:buChar char="○"/>
            </a:pPr>
            <a:r>
              <a:rPr lang="en"/>
              <a:t>Level 2 extended preservation is 2 local and 2 cloud copies; </a:t>
            </a:r>
            <a:endParaRPr/>
          </a:p>
          <a:p>
            <a:pPr marL="914400" lvl="1" indent="-317500" algn="l" rtl="0">
              <a:spcBef>
                <a:spcPts val="0"/>
              </a:spcBef>
              <a:spcAft>
                <a:spcPts val="0"/>
              </a:spcAft>
              <a:buSzPts val="1400"/>
              <a:buChar char="○"/>
            </a:pPr>
            <a:r>
              <a:rPr lang="en"/>
              <a:t>Level 3 Advanced preservation is 2 local copies, 2 cloud copies, and ingest into one of our two distributed storage locations, APTrust or MetaArchive </a:t>
            </a:r>
            <a:endParaRPr/>
          </a:p>
          <a:p>
            <a:pPr marL="457200" lvl="0" indent="-342900" algn="l" rtl="0">
              <a:spcBef>
                <a:spcPts val="0"/>
              </a:spcBef>
              <a:spcAft>
                <a:spcPts val="0"/>
              </a:spcAft>
              <a:buSzPts val="1800"/>
              <a:buChar char="●"/>
            </a:pPr>
            <a:r>
              <a:rPr lang="en"/>
              <a:t>Most of our content is designated at a Level 2</a:t>
            </a:r>
            <a:endParaRPr/>
          </a:p>
          <a:p>
            <a:pPr marL="0" lvl="0" indent="0" algn="l" rtl="0">
              <a:spcBef>
                <a:spcPts val="1200"/>
              </a:spcBef>
              <a:spcAft>
                <a:spcPts val="1200"/>
              </a:spcAft>
              <a:buNone/>
            </a:pPr>
            <a:endParaRPr/>
          </a:p>
        </p:txBody>
      </p:sp>
      <p:sp>
        <p:nvSpPr>
          <p:cNvPr id="276" name="Google Shape;276;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Minimum Number of Copies</a:t>
            </a:r>
            <a:endParaRPr/>
          </a:p>
        </p:txBody>
      </p:sp>
      <p:sp>
        <p:nvSpPr>
          <p:cNvPr id="282" name="Google Shape;282;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24</a:t>
            </a:fld>
            <a:endParaRPr/>
          </a:p>
        </p:txBody>
      </p:sp>
      <p:graphicFrame>
        <p:nvGraphicFramePr>
          <p:cNvPr id="283" name="Google Shape;283;p36"/>
          <p:cNvGraphicFramePr/>
          <p:nvPr/>
        </p:nvGraphicFramePr>
        <p:xfrm>
          <a:off x="668300" y="1017717"/>
          <a:ext cx="3000000" cy="3000000"/>
        </p:xfrm>
        <a:graphic>
          <a:graphicData uri="http://schemas.openxmlformats.org/drawingml/2006/table">
            <a:tbl>
              <a:tblPr>
                <a:noFill/>
                <a:tableStyleId>{284DEC2B-5509-4055-BB77-283C3F95ACC6}</a:tableStyleId>
              </a:tblPr>
              <a:tblGrid>
                <a:gridCol w="1561475">
                  <a:extLst>
                    <a:ext uri="{9D8B030D-6E8A-4147-A177-3AD203B41FA5}">
                      <a16:colId xmlns:a16="http://schemas.microsoft.com/office/drawing/2014/main" val="20000"/>
                    </a:ext>
                  </a:extLst>
                </a:gridCol>
                <a:gridCol w="1199200">
                  <a:extLst>
                    <a:ext uri="{9D8B030D-6E8A-4147-A177-3AD203B41FA5}">
                      <a16:colId xmlns:a16="http://schemas.microsoft.com/office/drawing/2014/main" val="20001"/>
                    </a:ext>
                  </a:extLst>
                </a:gridCol>
                <a:gridCol w="1793400">
                  <a:extLst>
                    <a:ext uri="{9D8B030D-6E8A-4147-A177-3AD203B41FA5}">
                      <a16:colId xmlns:a16="http://schemas.microsoft.com/office/drawing/2014/main" val="20002"/>
                    </a:ext>
                  </a:extLst>
                </a:gridCol>
                <a:gridCol w="1885000">
                  <a:extLst>
                    <a:ext uri="{9D8B030D-6E8A-4147-A177-3AD203B41FA5}">
                      <a16:colId xmlns:a16="http://schemas.microsoft.com/office/drawing/2014/main" val="20003"/>
                    </a:ext>
                  </a:extLst>
                </a:gridCol>
                <a:gridCol w="1368300">
                  <a:extLst>
                    <a:ext uri="{9D8B030D-6E8A-4147-A177-3AD203B41FA5}">
                      <a16:colId xmlns:a16="http://schemas.microsoft.com/office/drawing/2014/main" val="20004"/>
                    </a:ext>
                  </a:extLst>
                </a:gridCol>
              </a:tblGrid>
              <a:tr h="529800">
                <a:tc>
                  <a:txBody>
                    <a:bodyPr/>
                    <a:lstStyle/>
                    <a:p>
                      <a:pPr marL="0" lvl="0" indent="0" algn="ctr" rtl="0">
                        <a:spcBef>
                          <a:spcPts val="0"/>
                        </a:spcBef>
                        <a:spcAft>
                          <a:spcPts val="0"/>
                        </a:spcAft>
                        <a:buNone/>
                      </a:pPr>
                      <a:r>
                        <a:rPr lang="en" sz="1100" b="1"/>
                        <a:t>Storage Location</a:t>
                      </a:r>
                      <a:endParaRPr sz="1100" b="1"/>
                    </a:p>
                  </a:txBody>
                  <a:tcPr marL="91425" marR="91425" marT="68575" marB="68575" anchor="ctr"/>
                </a:tc>
                <a:tc>
                  <a:txBody>
                    <a:bodyPr/>
                    <a:lstStyle/>
                    <a:p>
                      <a:pPr marL="0" lvl="0" indent="0" algn="ctr" rtl="0">
                        <a:spcBef>
                          <a:spcPts val="0"/>
                        </a:spcBef>
                        <a:spcAft>
                          <a:spcPts val="0"/>
                        </a:spcAft>
                        <a:buNone/>
                      </a:pPr>
                      <a:r>
                        <a:rPr lang="en" sz="1100" b="1"/>
                        <a:t>Medium</a:t>
                      </a:r>
                      <a:endParaRPr sz="1100" b="1"/>
                    </a:p>
                  </a:txBody>
                  <a:tcPr marL="91425" marR="91425" marT="68575" marB="68575" anchor="ctr"/>
                </a:tc>
                <a:tc>
                  <a:txBody>
                    <a:bodyPr/>
                    <a:lstStyle/>
                    <a:p>
                      <a:pPr marL="0" lvl="0" indent="0" algn="ctr" rtl="0">
                        <a:spcBef>
                          <a:spcPts val="0"/>
                        </a:spcBef>
                        <a:spcAft>
                          <a:spcPts val="0"/>
                        </a:spcAft>
                        <a:buNone/>
                      </a:pPr>
                      <a:r>
                        <a:rPr lang="en" sz="1100" b="1"/>
                        <a:t>Geographical Location</a:t>
                      </a:r>
                      <a:endParaRPr sz="1100" b="1"/>
                    </a:p>
                  </a:txBody>
                  <a:tcPr marL="91425" marR="91425" marT="68575" marB="68575" anchor="ctr"/>
                </a:tc>
                <a:tc>
                  <a:txBody>
                    <a:bodyPr/>
                    <a:lstStyle/>
                    <a:p>
                      <a:pPr marL="0" lvl="0" indent="0" algn="ctr" rtl="0">
                        <a:spcBef>
                          <a:spcPts val="0"/>
                        </a:spcBef>
                        <a:spcAft>
                          <a:spcPts val="0"/>
                        </a:spcAft>
                        <a:buNone/>
                      </a:pPr>
                      <a:r>
                        <a:rPr lang="en" sz="1100" b="1"/>
                        <a:t>Purpose</a:t>
                      </a:r>
                      <a:endParaRPr sz="1100" b="1"/>
                    </a:p>
                  </a:txBody>
                  <a:tcPr marL="91425" marR="91425" marT="68575" marB="68575" anchor="ctr"/>
                </a:tc>
                <a:tc>
                  <a:txBody>
                    <a:bodyPr/>
                    <a:lstStyle/>
                    <a:p>
                      <a:pPr marL="0" lvl="0" indent="0" algn="ctr" rtl="0">
                        <a:spcBef>
                          <a:spcPts val="0"/>
                        </a:spcBef>
                        <a:spcAft>
                          <a:spcPts val="0"/>
                        </a:spcAft>
                        <a:buNone/>
                      </a:pPr>
                      <a:r>
                        <a:rPr lang="en" sz="1100" b="1"/>
                        <a:t>Minimum Number of Copies</a:t>
                      </a:r>
                      <a:endParaRPr sz="1100" b="1"/>
                    </a:p>
                  </a:txBody>
                  <a:tcPr marL="91425" marR="91425" marT="68575" marB="68575" anchor="ctr"/>
                </a:tc>
                <a:extLst>
                  <a:ext uri="{0D108BD9-81ED-4DB2-BD59-A6C34878D82A}">
                    <a16:rowId xmlns:a16="http://schemas.microsoft.com/office/drawing/2014/main" val="10000"/>
                  </a:ext>
                </a:extLst>
              </a:tr>
              <a:tr h="448175">
                <a:tc>
                  <a:txBody>
                    <a:bodyPr/>
                    <a:lstStyle/>
                    <a:p>
                      <a:pPr marL="0" lvl="0" indent="0" algn="ctr" rtl="0">
                        <a:spcBef>
                          <a:spcPts val="0"/>
                        </a:spcBef>
                        <a:spcAft>
                          <a:spcPts val="0"/>
                        </a:spcAft>
                        <a:buNone/>
                      </a:pPr>
                      <a:r>
                        <a:rPr lang="en" sz="1100"/>
                        <a:t>Local NAS</a:t>
                      </a:r>
                      <a:endParaRPr sz="1100"/>
                    </a:p>
                  </a:txBody>
                  <a:tcPr marL="91425" marR="91425" marT="68575" marB="68575" anchor="ctr"/>
                </a:tc>
                <a:tc>
                  <a:txBody>
                    <a:bodyPr/>
                    <a:lstStyle/>
                    <a:p>
                      <a:pPr marL="0" lvl="0" indent="0" algn="ctr" rtl="0">
                        <a:spcBef>
                          <a:spcPts val="0"/>
                        </a:spcBef>
                        <a:spcAft>
                          <a:spcPts val="0"/>
                        </a:spcAft>
                        <a:buNone/>
                      </a:pPr>
                      <a:r>
                        <a:rPr lang="en" sz="1100"/>
                        <a:t>Disc</a:t>
                      </a:r>
                      <a:endParaRPr sz="1100"/>
                    </a:p>
                  </a:txBody>
                  <a:tcPr marL="91425" marR="91425" marT="68575" marB="68575" anchor="ctr"/>
                </a:tc>
                <a:tc>
                  <a:txBody>
                    <a:bodyPr/>
                    <a:lstStyle/>
                    <a:p>
                      <a:pPr marL="0" lvl="0" indent="0" algn="ctr" rtl="0">
                        <a:spcBef>
                          <a:spcPts val="0"/>
                        </a:spcBef>
                        <a:spcAft>
                          <a:spcPts val="0"/>
                        </a:spcAft>
                        <a:buNone/>
                      </a:pPr>
                      <a:r>
                        <a:rPr lang="en" sz="1100"/>
                        <a:t>Virginia</a:t>
                      </a:r>
                      <a:endParaRPr sz="1100"/>
                    </a:p>
                  </a:txBody>
                  <a:tcPr marL="91425" marR="91425" marT="68575" marB="68575" anchor="ctr"/>
                </a:tc>
                <a:tc>
                  <a:txBody>
                    <a:bodyPr/>
                    <a:lstStyle/>
                    <a:p>
                      <a:pPr marL="0" lvl="0" indent="0" algn="ctr" rtl="0">
                        <a:spcBef>
                          <a:spcPts val="0"/>
                        </a:spcBef>
                        <a:spcAft>
                          <a:spcPts val="0"/>
                        </a:spcAft>
                        <a:buNone/>
                      </a:pPr>
                      <a:r>
                        <a:rPr lang="en" sz="1100"/>
                        <a:t>Working/staging server</a:t>
                      </a:r>
                      <a:endParaRPr sz="1100"/>
                    </a:p>
                  </a:txBody>
                  <a:tcPr marL="91425" marR="91425" marT="68575" marB="68575" anchor="ctr"/>
                </a:tc>
                <a:tc>
                  <a:txBody>
                    <a:bodyPr/>
                    <a:lstStyle/>
                    <a:p>
                      <a:pPr marL="0" lvl="0" indent="0" algn="ctr" rtl="0">
                        <a:spcBef>
                          <a:spcPts val="0"/>
                        </a:spcBef>
                        <a:spcAft>
                          <a:spcPts val="0"/>
                        </a:spcAft>
                        <a:buNone/>
                      </a:pPr>
                      <a:r>
                        <a:rPr lang="en" sz="1100"/>
                        <a:t>1</a:t>
                      </a:r>
                      <a:endParaRPr sz="1100"/>
                    </a:p>
                  </a:txBody>
                  <a:tcPr marL="91425" marR="91425" marT="68575" marB="68575" anchor="ctr"/>
                </a:tc>
                <a:extLst>
                  <a:ext uri="{0D108BD9-81ED-4DB2-BD59-A6C34878D82A}">
                    <a16:rowId xmlns:a16="http://schemas.microsoft.com/office/drawing/2014/main" val="10001"/>
                  </a:ext>
                </a:extLst>
              </a:tr>
              <a:tr h="448175">
                <a:tc>
                  <a:txBody>
                    <a:bodyPr/>
                    <a:lstStyle/>
                    <a:p>
                      <a:pPr marL="0" lvl="0" indent="0" algn="ctr" rtl="0">
                        <a:spcBef>
                          <a:spcPts val="0"/>
                        </a:spcBef>
                        <a:spcAft>
                          <a:spcPts val="0"/>
                        </a:spcAft>
                        <a:buNone/>
                      </a:pPr>
                      <a:r>
                        <a:rPr lang="en" sz="1100"/>
                        <a:t>AWS East Region</a:t>
                      </a:r>
                      <a:endParaRPr sz="1100"/>
                    </a:p>
                  </a:txBody>
                  <a:tcPr marL="91425" marR="91425" marT="68575" marB="68575" anchor="ctr"/>
                </a:tc>
                <a:tc>
                  <a:txBody>
                    <a:bodyPr/>
                    <a:lstStyle/>
                    <a:p>
                      <a:pPr marL="0" lvl="0" indent="0" algn="ctr" rtl="0">
                        <a:spcBef>
                          <a:spcPts val="0"/>
                        </a:spcBef>
                        <a:spcAft>
                          <a:spcPts val="0"/>
                        </a:spcAft>
                        <a:buNone/>
                      </a:pPr>
                      <a:r>
                        <a:rPr lang="en" sz="1100"/>
                        <a:t>Cloud</a:t>
                      </a:r>
                      <a:endParaRPr sz="1100"/>
                    </a:p>
                  </a:txBody>
                  <a:tcPr marL="91425" marR="91425" marT="68575" marB="68575" anchor="ctr"/>
                </a:tc>
                <a:tc>
                  <a:txBody>
                    <a:bodyPr/>
                    <a:lstStyle/>
                    <a:p>
                      <a:pPr marL="0" lvl="0" indent="0" algn="ctr" rtl="0">
                        <a:spcBef>
                          <a:spcPts val="0"/>
                        </a:spcBef>
                        <a:spcAft>
                          <a:spcPts val="0"/>
                        </a:spcAft>
                        <a:buNone/>
                      </a:pPr>
                      <a:r>
                        <a:rPr lang="en" sz="1100"/>
                        <a:t>Virginia </a:t>
                      </a:r>
                      <a:endParaRPr sz="1100"/>
                    </a:p>
                  </a:txBody>
                  <a:tcPr marL="91425" marR="91425" marT="68575" marB="68575" anchor="ctr"/>
                </a:tc>
                <a:tc>
                  <a:txBody>
                    <a:bodyPr/>
                    <a:lstStyle/>
                    <a:p>
                      <a:pPr marL="0" lvl="0" indent="0" algn="ctr" rtl="0">
                        <a:spcBef>
                          <a:spcPts val="0"/>
                        </a:spcBef>
                        <a:spcAft>
                          <a:spcPts val="0"/>
                        </a:spcAft>
                        <a:buNone/>
                      </a:pPr>
                      <a:r>
                        <a:rPr lang="en" sz="1100"/>
                        <a:t>Primary cloud storage</a:t>
                      </a:r>
                      <a:endParaRPr sz="1100"/>
                    </a:p>
                  </a:txBody>
                  <a:tcPr marL="91425" marR="91425" marT="68575" marB="68575" anchor="ctr"/>
                </a:tc>
                <a:tc>
                  <a:txBody>
                    <a:bodyPr/>
                    <a:lstStyle/>
                    <a:p>
                      <a:pPr marL="0" lvl="0" indent="0" algn="ctr" rtl="0">
                        <a:spcBef>
                          <a:spcPts val="0"/>
                        </a:spcBef>
                        <a:spcAft>
                          <a:spcPts val="0"/>
                        </a:spcAft>
                        <a:buNone/>
                      </a:pPr>
                      <a:r>
                        <a:rPr lang="en" sz="1100"/>
                        <a:t>1</a:t>
                      </a:r>
                      <a:endParaRPr sz="1100"/>
                    </a:p>
                  </a:txBody>
                  <a:tcPr marL="91425" marR="91425" marT="68575" marB="68575" anchor="ctr"/>
                </a:tc>
                <a:extLst>
                  <a:ext uri="{0D108BD9-81ED-4DB2-BD59-A6C34878D82A}">
                    <a16:rowId xmlns:a16="http://schemas.microsoft.com/office/drawing/2014/main" val="10002"/>
                  </a:ext>
                </a:extLst>
              </a:tr>
              <a:tr h="448175">
                <a:tc>
                  <a:txBody>
                    <a:bodyPr/>
                    <a:lstStyle/>
                    <a:p>
                      <a:pPr marL="0" lvl="0" indent="0" algn="ctr" rtl="0">
                        <a:spcBef>
                          <a:spcPts val="0"/>
                        </a:spcBef>
                        <a:spcAft>
                          <a:spcPts val="0"/>
                        </a:spcAft>
                        <a:buNone/>
                      </a:pPr>
                      <a:r>
                        <a:rPr lang="en" sz="1100"/>
                        <a:t>AWS West Region</a:t>
                      </a:r>
                      <a:endParaRPr sz="1100"/>
                    </a:p>
                  </a:txBody>
                  <a:tcPr marL="91425" marR="91425" marT="68575" marB="68575" anchor="ctr"/>
                </a:tc>
                <a:tc>
                  <a:txBody>
                    <a:bodyPr/>
                    <a:lstStyle/>
                    <a:p>
                      <a:pPr marL="0" lvl="0" indent="0" algn="ctr" rtl="0">
                        <a:spcBef>
                          <a:spcPts val="0"/>
                        </a:spcBef>
                        <a:spcAft>
                          <a:spcPts val="0"/>
                        </a:spcAft>
                        <a:buNone/>
                      </a:pPr>
                      <a:r>
                        <a:rPr lang="en" sz="1100"/>
                        <a:t>Cloud</a:t>
                      </a:r>
                      <a:endParaRPr sz="1100"/>
                    </a:p>
                  </a:txBody>
                  <a:tcPr marL="91425" marR="91425" marT="68575" marB="68575" anchor="ctr"/>
                </a:tc>
                <a:tc>
                  <a:txBody>
                    <a:bodyPr/>
                    <a:lstStyle/>
                    <a:p>
                      <a:pPr marL="0" lvl="0" indent="0" algn="ctr" rtl="0">
                        <a:spcBef>
                          <a:spcPts val="0"/>
                        </a:spcBef>
                        <a:spcAft>
                          <a:spcPts val="0"/>
                        </a:spcAft>
                        <a:buNone/>
                      </a:pPr>
                      <a:r>
                        <a:rPr lang="en" sz="1100"/>
                        <a:t>Oregon</a:t>
                      </a:r>
                      <a:endParaRPr sz="1100"/>
                    </a:p>
                  </a:txBody>
                  <a:tcPr marL="91425" marR="91425" marT="68575" marB="68575" anchor="ctr"/>
                </a:tc>
                <a:tc>
                  <a:txBody>
                    <a:bodyPr/>
                    <a:lstStyle/>
                    <a:p>
                      <a:pPr marL="0" lvl="0" indent="0" algn="ctr" rtl="0">
                        <a:spcBef>
                          <a:spcPts val="0"/>
                        </a:spcBef>
                        <a:spcAft>
                          <a:spcPts val="0"/>
                        </a:spcAft>
                        <a:buNone/>
                      </a:pPr>
                      <a:r>
                        <a:rPr lang="en" sz="1100"/>
                        <a:t>Secondary cloud storage</a:t>
                      </a:r>
                      <a:endParaRPr sz="1100"/>
                    </a:p>
                  </a:txBody>
                  <a:tcPr marL="91425" marR="91425" marT="68575" marB="68575" anchor="ctr"/>
                </a:tc>
                <a:tc>
                  <a:txBody>
                    <a:bodyPr/>
                    <a:lstStyle/>
                    <a:p>
                      <a:pPr marL="0" lvl="0" indent="0" algn="ctr" rtl="0">
                        <a:spcBef>
                          <a:spcPts val="0"/>
                        </a:spcBef>
                        <a:spcAft>
                          <a:spcPts val="0"/>
                        </a:spcAft>
                        <a:buNone/>
                      </a:pPr>
                      <a:r>
                        <a:rPr lang="en" sz="1100"/>
                        <a:t>1</a:t>
                      </a:r>
                      <a:endParaRPr sz="1100"/>
                    </a:p>
                  </a:txBody>
                  <a:tcPr marL="91425" marR="91425" marT="68575" marB="68575" anchor="ctr"/>
                </a:tc>
                <a:extLst>
                  <a:ext uri="{0D108BD9-81ED-4DB2-BD59-A6C34878D82A}">
                    <a16:rowId xmlns:a16="http://schemas.microsoft.com/office/drawing/2014/main" val="10003"/>
                  </a:ext>
                </a:extLst>
              </a:tr>
              <a:tr h="605075">
                <a:tc>
                  <a:txBody>
                    <a:bodyPr/>
                    <a:lstStyle/>
                    <a:p>
                      <a:pPr marL="0" lvl="0" indent="0" algn="ctr" rtl="0">
                        <a:spcBef>
                          <a:spcPts val="0"/>
                        </a:spcBef>
                        <a:spcAft>
                          <a:spcPts val="0"/>
                        </a:spcAft>
                        <a:buNone/>
                      </a:pPr>
                      <a:r>
                        <a:rPr lang="en" sz="1100"/>
                        <a:t>APTrust </a:t>
                      </a:r>
                      <a:endParaRPr sz="1100"/>
                    </a:p>
                    <a:p>
                      <a:pPr marL="0" lvl="0" indent="0" algn="ctr" rtl="0">
                        <a:spcBef>
                          <a:spcPts val="0"/>
                        </a:spcBef>
                        <a:spcAft>
                          <a:spcPts val="0"/>
                        </a:spcAft>
                        <a:buNone/>
                      </a:pPr>
                      <a:r>
                        <a:rPr lang="en" sz="1100"/>
                        <a:t>(AWS)</a:t>
                      </a:r>
                      <a:endParaRPr sz="1100"/>
                    </a:p>
                  </a:txBody>
                  <a:tcPr marL="91425" marR="91425" marT="68575" marB="68575" anchor="ctr"/>
                </a:tc>
                <a:tc>
                  <a:txBody>
                    <a:bodyPr/>
                    <a:lstStyle/>
                    <a:p>
                      <a:pPr marL="0" lvl="0" indent="0" algn="ctr" rtl="0">
                        <a:spcBef>
                          <a:spcPts val="0"/>
                        </a:spcBef>
                        <a:spcAft>
                          <a:spcPts val="0"/>
                        </a:spcAft>
                        <a:buNone/>
                      </a:pPr>
                      <a:r>
                        <a:rPr lang="en" sz="1100"/>
                        <a:t>Cloud</a:t>
                      </a:r>
                      <a:endParaRPr sz="1100"/>
                    </a:p>
                  </a:txBody>
                  <a:tcPr marL="91425" marR="91425" marT="68575" marB="68575" anchor="ctr"/>
                </a:tc>
                <a:tc>
                  <a:txBody>
                    <a:bodyPr/>
                    <a:lstStyle/>
                    <a:p>
                      <a:pPr marL="0" lvl="0" indent="0" algn="ctr" rtl="0">
                        <a:spcBef>
                          <a:spcPts val="0"/>
                        </a:spcBef>
                        <a:spcAft>
                          <a:spcPts val="0"/>
                        </a:spcAft>
                        <a:buNone/>
                      </a:pPr>
                      <a:r>
                        <a:rPr lang="en" sz="1100"/>
                        <a:t>Virginia, Oregon</a:t>
                      </a:r>
                      <a:endParaRPr sz="1100"/>
                    </a:p>
                  </a:txBody>
                  <a:tcPr marL="91425" marR="91425" marT="68575" marB="68575" anchor="ctr"/>
                </a:tc>
                <a:tc>
                  <a:txBody>
                    <a:bodyPr/>
                    <a:lstStyle/>
                    <a:p>
                      <a:pPr marL="0" lvl="0" indent="0" algn="ctr" rtl="0">
                        <a:spcBef>
                          <a:spcPts val="0"/>
                        </a:spcBef>
                        <a:spcAft>
                          <a:spcPts val="0"/>
                        </a:spcAft>
                        <a:buNone/>
                      </a:pPr>
                      <a:r>
                        <a:rPr lang="en" sz="1100"/>
                        <a:t>Preservation storage, admin. diversity</a:t>
                      </a:r>
                      <a:endParaRPr sz="1100"/>
                    </a:p>
                  </a:txBody>
                  <a:tcPr marL="91425" marR="91425" marT="68575" marB="68575" anchor="ctr"/>
                </a:tc>
                <a:tc>
                  <a:txBody>
                    <a:bodyPr/>
                    <a:lstStyle/>
                    <a:p>
                      <a:pPr marL="0" lvl="0" indent="0" algn="ctr" rtl="0">
                        <a:spcBef>
                          <a:spcPts val="0"/>
                        </a:spcBef>
                        <a:spcAft>
                          <a:spcPts val="0"/>
                        </a:spcAft>
                        <a:buNone/>
                      </a:pPr>
                      <a:r>
                        <a:rPr lang="en" sz="1100"/>
                        <a:t>3</a:t>
                      </a:r>
                      <a:endParaRPr sz="1100"/>
                    </a:p>
                  </a:txBody>
                  <a:tcPr marL="91425" marR="91425" marT="68575" marB="68575" anchor="ctr"/>
                </a:tc>
                <a:extLst>
                  <a:ext uri="{0D108BD9-81ED-4DB2-BD59-A6C34878D82A}">
                    <a16:rowId xmlns:a16="http://schemas.microsoft.com/office/drawing/2014/main" val="10004"/>
                  </a:ext>
                </a:extLst>
              </a:tr>
              <a:tr h="463150">
                <a:tc>
                  <a:txBody>
                    <a:bodyPr/>
                    <a:lstStyle/>
                    <a:p>
                      <a:pPr marL="0" lvl="0" indent="0" algn="ctr" rtl="0">
                        <a:spcBef>
                          <a:spcPts val="0"/>
                        </a:spcBef>
                        <a:spcAft>
                          <a:spcPts val="0"/>
                        </a:spcAft>
                        <a:buNone/>
                      </a:pPr>
                      <a:r>
                        <a:rPr lang="en" sz="1100"/>
                        <a:t>MetaArchive (LOCKSS)</a:t>
                      </a:r>
                      <a:endParaRPr sz="1100"/>
                    </a:p>
                  </a:txBody>
                  <a:tcPr marL="91425" marR="91425" marT="68575" marB="68575" anchor="ctr"/>
                </a:tc>
                <a:tc>
                  <a:txBody>
                    <a:bodyPr/>
                    <a:lstStyle/>
                    <a:p>
                      <a:pPr marL="0" lvl="0" indent="0" algn="ctr" rtl="0">
                        <a:spcBef>
                          <a:spcPts val="0"/>
                        </a:spcBef>
                        <a:spcAft>
                          <a:spcPts val="0"/>
                        </a:spcAft>
                        <a:buNone/>
                      </a:pPr>
                      <a:r>
                        <a:rPr lang="en" sz="1100"/>
                        <a:t>Various disc</a:t>
                      </a:r>
                      <a:endParaRPr sz="1100"/>
                    </a:p>
                  </a:txBody>
                  <a:tcPr marL="91425" marR="91425" marT="68575" marB="68575" anchor="ctr"/>
                </a:tc>
                <a:tc>
                  <a:txBody>
                    <a:bodyPr/>
                    <a:lstStyle/>
                    <a:p>
                      <a:pPr marL="0" lvl="0" indent="0" algn="ctr" rtl="0">
                        <a:spcBef>
                          <a:spcPts val="0"/>
                        </a:spcBef>
                        <a:spcAft>
                          <a:spcPts val="0"/>
                        </a:spcAft>
                        <a:buNone/>
                      </a:pPr>
                      <a:r>
                        <a:rPr lang="en" sz="1100"/>
                        <a:t>Varies</a:t>
                      </a:r>
                      <a:endParaRPr sz="1100"/>
                    </a:p>
                  </a:txBody>
                  <a:tcPr marL="91425" marR="91425" marT="68575" marB="68575" anchor="ctr"/>
                </a:tc>
                <a:tc>
                  <a:txBody>
                    <a:bodyPr/>
                    <a:lstStyle/>
                    <a:p>
                      <a:pPr marL="0" lvl="0" indent="0" algn="ctr" rtl="0">
                        <a:spcBef>
                          <a:spcPts val="0"/>
                        </a:spcBef>
                        <a:spcAft>
                          <a:spcPts val="0"/>
                        </a:spcAft>
                        <a:buNone/>
                      </a:pPr>
                      <a:r>
                        <a:rPr lang="en" sz="1100"/>
                        <a:t>Distributed preservation storage</a:t>
                      </a:r>
                      <a:endParaRPr sz="1100"/>
                    </a:p>
                  </a:txBody>
                  <a:tcPr marL="91425" marR="91425" marT="68575" marB="68575" anchor="ctr"/>
                </a:tc>
                <a:tc>
                  <a:txBody>
                    <a:bodyPr/>
                    <a:lstStyle/>
                    <a:p>
                      <a:pPr marL="0" lvl="0" indent="0" algn="ctr" rtl="0">
                        <a:spcBef>
                          <a:spcPts val="0"/>
                        </a:spcBef>
                        <a:spcAft>
                          <a:spcPts val="0"/>
                        </a:spcAft>
                        <a:buNone/>
                      </a:pPr>
                      <a:r>
                        <a:rPr lang="en" sz="1100"/>
                        <a:t>5</a:t>
                      </a:r>
                      <a:endParaRPr sz="1100"/>
                    </a:p>
                  </a:txBody>
                  <a:tcPr marL="91425" marR="91425" marT="68575" marB="68575" anchor="ctr"/>
                </a:tc>
                <a:extLst>
                  <a:ext uri="{0D108BD9-81ED-4DB2-BD59-A6C34878D82A}">
                    <a16:rowId xmlns:a16="http://schemas.microsoft.com/office/drawing/2014/main" val="10005"/>
                  </a:ext>
                </a:extLst>
              </a:tr>
              <a:tr h="463150">
                <a:tc>
                  <a:txBody>
                    <a:bodyPr/>
                    <a:lstStyle/>
                    <a:p>
                      <a:pPr marL="0" lvl="0" indent="0" algn="ctr" rtl="0">
                        <a:spcBef>
                          <a:spcPts val="0"/>
                        </a:spcBef>
                        <a:spcAft>
                          <a:spcPts val="0"/>
                        </a:spcAft>
                        <a:buNone/>
                      </a:pPr>
                      <a:r>
                        <a:rPr lang="en" sz="1100"/>
                        <a:t>Chronopolis (Figshare)</a:t>
                      </a:r>
                      <a:endParaRPr sz="1100"/>
                    </a:p>
                  </a:txBody>
                  <a:tcPr marL="91425" marR="91425" marT="68575" marB="68575" anchor="ctr"/>
                </a:tc>
                <a:tc>
                  <a:txBody>
                    <a:bodyPr/>
                    <a:lstStyle/>
                    <a:p>
                      <a:pPr marL="0" lvl="0" indent="0" algn="ctr" rtl="0">
                        <a:spcBef>
                          <a:spcPts val="0"/>
                        </a:spcBef>
                        <a:spcAft>
                          <a:spcPts val="0"/>
                        </a:spcAft>
                        <a:buNone/>
                      </a:pPr>
                      <a:r>
                        <a:rPr lang="en" sz="1100"/>
                        <a:t>Cloud + Disc</a:t>
                      </a:r>
                      <a:endParaRPr sz="1100"/>
                    </a:p>
                  </a:txBody>
                  <a:tcPr marL="91425" marR="91425" marT="68575" marB="68575" anchor="ctr"/>
                </a:tc>
                <a:tc>
                  <a:txBody>
                    <a:bodyPr/>
                    <a:lstStyle/>
                    <a:p>
                      <a:pPr marL="0" lvl="0" indent="0" algn="ctr" rtl="0">
                        <a:spcBef>
                          <a:spcPts val="0"/>
                        </a:spcBef>
                        <a:spcAft>
                          <a:spcPts val="0"/>
                        </a:spcAft>
                        <a:buNone/>
                      </a:pPr>
                      <a:r>
                        <a:rPr lang="en" sz="1100"/>
                        <a:t>Virginia, Oregon, California</a:t>
                      </a:r>
                      <a:endParaRPr sz="1100"/>
                    </a:p>
                  </a:txBody>
                  <a:tcPr marL="91425" marR="91425" marT="68575" marB="68575" anchor="ctr"/>
                </a:tc>
                <a:tc>
                  <a:txBody>
                    <a:bodyPr/>
                    <a:lstStyle/>
                    <a:p>
                      <a:pPr marL="0" lvl="0" indent="0" algn="ctr" rtl="0">
                        <a:spcBef>
                          <a:spcPts val="0"/>
                        </a:spcBef>
                        <a:spcAft>
                          <a:spcPts val="0"/>
                        </a:spcAft>
                        <a:buNone/>
                      </a:pPr>
                      <a:r>
                        <a:rPr lang="en" sz="1100"/>
                        <a:t>Figshare preservation</a:t>
                      </a:r>
                      <a:endParaRPr sz="1100"/>
                    </a:p>
                  </a:txBody>
                  <a:tcPr marL="91425" marR="91425" marT="68575" marB="68575" anchor="ctr"/>
                </a:tc>
                <a:tc>
                  <a:txBody>
                    <a:bodyPr/>
                    <a:lstStyle/>
                    <a:p>
                      <a:pPr marL="0" lvl="0" indent="0" algn="ctr" rtl="0">
                        <a:spcBef>
                          <a:spcPts val="0"/>
                        </a:spcBef>
                        <a:spcAft>
                          <a:spcPts val="0"/>
                        </a:spcAft>
                        <a:buNone/>
                      </a:pPr>
                      <a:r>
                        <a:rPr lang="en" sz="1100"/>
                        <a:t>1</a:t>
                      </a:r>
                      <a:endParaRPr sz="1100"/>
                    </a:p>
                  </a:txBody>
                  <a:tcPr marL="91425" marR="91425" marT="68575" marB="68575"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7"/>
          <p:cNvSpPr txBox="1">
            <a:spLocks noGrp="1"/>
          </p:cNvSpPr>
          <p:nvPr>
            <p:ph type="body" idx="1"/>
          </p:nvPr>
        </p:nvSpPr>
        <p:spPr>
          <a:xfrm>
            <a:off x="311700" y="863550"/>
            <a:ext cx="7759500" cy="3416400"/>
          </a:xfrm>
          <a:prstGeom prst="rect">
            <a:avLst/>
          </a:prstGeom>
        </p:spPr>
        <p:txBody>
          <a:bodyPr spcFirstLastPara="1" wrap="square" lIns="91425" tIns="91425" rIns="91425" bIns="91425" anchor="t" anchorCtr="0">
            <a:normAutofit fontScale="40000" lnSpcReduction="20000"/>
          </a:bodyPr>
          <a:lstStyle/>
          <a:p>
            <a:pPr marL="0" lvl="0" indent="0" algn="l" rtl="0">
              <a:spcBef>
                <a:spcPts val="0"/>
              </a:spcBef>
              <a:spcAft>
                <a:spcPts val="0"/>
              </a:spcAft>
              <a:buNone/>
            </a:pPr>
            <a:r>
              <a:rPr lang="en" sz="9389"/>
              <a:t>Lots of copies and lots of checksums do keep stuff safe, but can we articulate the value of these choices and still account for the carbon footprint?</a:t>
            </a:r>
            <a:endParaRPr sz="9389"/>
          </a:p>
          <a:p>
            <a:pPr marL="0" lvl="0" indent="0" algn="l" rtl="0">
              <a:spcBef>
                <a:spcPts val="1200"/>
              </a:spcBef>
              <a:spcAft>
                <a:spcPts val="1200"/>
              </a:spcAft>
              <a:buNone/>
            </a:pPr>
            <a:endParaRPr/>
          </a:p>
        </p:txBody>
      </p:sp>
      <p:sp>
        <p:nvSpPr>
          <p:cNvPr id="289" name="Google Shape;289;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Yes [but] </a:t>
            </a:r>
            <a:endParaRPr/>
          </a:p>
        </p:txBody>
      </p:sp>
      <p:sp>
        <p:nvSpPr>
          <p:cNvPr id="295" name="Google Shape;295;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a:t>Yes we still value our digital library storage choices</a:t>
            </a:r>
            <a:endParaRPr/>
          </a:p>
          <a:p>
            <a:pPr marL="457200" lvl="0" indent="-325755" algn="l" rtl="0">
              <a:spcBef>
                <a:spcPts val="1200"/>
              </a:spcBef>
              <a:spcAft>
                <a:spcPts val="0"/>
              </a:spcAft>
              <a:buSzPct val="100000"/>
              <a:buChar char="●"/>
            </a:pPr>
            <a:r>
              <a:rPr lang="en"/>
              <a:t>Our local servers are for creating and staging content for ingest</a:t>
            </a:r>
            <a:endParaRPr/>
          </a:p>
          <a:p>
            <a:pPr marL="457200" lvl="0" indent="-325755" algn="l" rtl="0">
              <a:spcBef>
                <a:spcPts val="0"/>
              </a:spcBef>
              <a:spcAft>
                <a:spcPts val="0"/>
              </a:spcAft>
              <a:buSzPct val="100000"/>
              <a:buChar char="●"/>
            </a:pPr>
            <a:r>
              <a:rPr lang="en"/>
              <a:t>Our AWS serves as both a backup for our disc servers as well as access and preservation for our digital library</a:t>
            </a:r>
            <a:endParaRPr/>
          </a:p>
          <a:p>
            <a:pPr marL="457200" lvl="0" indent="-325755" algn="l" rtl="0">
              <a:spcBef>
                <a:spcPts val="0"/>
              </a:spcBef>
              <a:spcAft>
                <a:spcPts val="0"/>
              </a:spcAft>
              <a:buSzPct val="100000"/>
              <a:buChar char="●"/>
            </a:pPr>
            <a:r>
              <a:rPr lang="en"/>
              <a:t>All of our preservation options are for geographically distributed preservation storage, administrative diversity, and technology diversity</a:t>
            </a:r>
            <a:endParaRPr/>
          </a:p>
          <a:p>
            <a:pPr marL="457200" lvl="0" indent="-325755" algn="l" rtl="0">
              <a:spcBef>
                <a:spcPts val="0"/>
              </a:spcBef>
              <a:spcAft>
                <a:spcPts val="0"/>
              </a:spcAft>
              <a:buSzPct val="100000"/>
              <a:buChar char="●"/>
            </a:pPr>
            <a:r>
              <a:rPr lang="en"/>
              <a:t>We commit to the number of copies we maintain and the storage we have chosen</a:t>
            </a:r>
            <a:endParaRPr/>
          </a:p>
          <a:p>
            <a:pPr marL="0" lvl="0" indent="0" algn="l" rtl="0">
              <a:spcBef>
                <a:spcPts val="1200"/>
              </a:spcBef>
              <a:spcAft>
                <a:spcPts val="0"/>
              </a:spcAft>
              <a:buNone/>
            </a:pPr>
            <a:r>
              <a:rPr lang="en"/>
              <a:t>But</a:t>
            </a:r>
            <a:endParaRPr/>
          </a:p>
          <a:p>
            <a:pPr marL="457200" lvl="0" indent="-325755" algn="l" rtl="0">
              <a:spcBef>
                <a:spcPts val="1200"/>
              </a:spcBef>
              <a:spcAft>
                <a:spcPts val="0"/>
              </a:spcAft>
              <a:buSzPct val="100000"/>
              <a:buChar char="●"/>
            </a:pPr>
            <a:r>
              <a:rPr lang="en"/>
              <a:t>We need transition to relying more on our appraisal system, both pre-digitization and for preservation</a:t>
            </a:r>
            <a:endParaRPr/>
          </a:p>
          <a:p>
            <a:pPr marL="457200" lvl="0" indent="-325755" algn="l" rtl="0">
              <a:spcBef>
                <a:spcPts val="0"/>
              </a:spcBef>
              <a:spcAft>
                <a:spcPts val="0"/>
              </a:spcAft>
              <a:buSzPct val="100000"/>
              <a:buChar char="●"/>
            </a:pPr>
            <a:r>
              <a:rPr lang="en"/>
              <a:t>We need to better distribute preservation objects within our storage spaces to optimize those storage spaces</a:t>
            </a:r>
            <a:endParaRPr/>
          </a:p>
        </p:txBody>
      </p:sp>
      <p:sp>
        <p:nvSpPr>
          <p:cNvPr id="296" name="Google Shape;296;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Amazon Web Services Customer Carbon Footprint Tool</a:t>
            </a:r>
            <a:endParaRPr/>
          </a:p>
        </p:txBody>
      </p:sp>
      <p:sp>
        <p:nvSpPr>
          <p:cNvPr id="302" name="Google Shape;302;p39"/>
          <p:cNvSpPr txBox="1">
            <a:spLocks noGrp="1"/>
          </p:cNvSpPr>
          <p:nvPr>
            <p:ph type="body" idx="1"/>
          </p:nvPr>
        </p:nvSpPr>
        <p:spPr>
          <a:xfrm>
            <a:off x="311700" y="1884488"/>
            <a:ext cx="3752400" cy="1865400"/>
          </a:xfrm>
          <a:prstGeom prst="rect">
            <a:avLst/>
          </a:prstGeom>
        </p:spPr>
        <p:txBody>
          <a:bodyPr spcFirstLastPara="1" wrap="square" lIns="91425" tIns="91425" rIns="91425" bIns="91425" anchor="t" anchorCtr="0">
            <a:normAutofit lnSpcReduction="20000"/>
          </a:bodyPr>
          <a:lstStyle/>
          <a:p>
            <a:pPr marL="0" lvl="0" indent="0" algn="l" rtl="0">
              <a:lnSpc>
                <a:spcPct val="115000"/>
              </a:lnSpc>
              <a:spcBef>
                <a:spcPts val="0"/>
              </a:spcBef>
              <a:spcAft>
                <a:spcPts val="1200"/>
              </a:spcAft>
              <a:buNone/>
            </a:pPr>
            <a:r>
              <a:rPr lang="en"/>
              <a:t>New tool to track carbon emissions over time and over geographic location, specially measuring Scope 1 and Scope 2, or direct emissions and indirect emissions, of content in AWS</a:t>
            </a:r>
            <a:endParaRPr/>
          </a:p>
        </p:txBody>
      </p:sp>
      <p:sp>
        <p:nvSpPr>
          <p:cNvPr id="303" name="Google Shape;303;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27</a:t>
            </a:fld>
            <a:endParaRPr/>
          </a:p>
        </p:txBody>
      </p:sp>
      <p:pic>
        <p:nvPicPr>
          <p:cNvPr id="304" name="Google Shape;304;p39"/>
          <p:cNvPicPr preferRelativeResize="0"/>
          <p:nvPr/>
        </p:nvPicPr>
        <p:blipFill>
          <a:blip r:embed="rId3">
            <a:alphaModFix/>
          </a:blip>
          <a:stretch>
            <a:fillRect/>
          </a:stretch>
        </p:blipFill>
        <p:spPr>
          <a:xfrm>
            <a:off x="4959150" y="912400"/>
            <a:ext cx="3812576" cy="423117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Amazon Web Services Customer Carbon Footprint Tool</a:t>
            </a:r>
            <a:endParaRPr/>
          </a:p>
        </p:txBody>
      </p:sp>
      <p:sp>
        <p:nvSpPr>
          <p:cNvPr id="310" name="Google Shape;310;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We emitted 0.6 MTCO2e and AWS claims that we have saved 0.4 MT CO2e as compared to “on-premises computing equivalents” </a:t>
            </a:r>
            <a:endParaRPr/>
          </a:p>
          <a:p>
            <a:pPr marL="457200" lvl="0" indent="-342900" algn="l" rtl="0">
              <a:spcBef>
                <a:spcPts val="0"/>
              </a:spcBef>
              <a:spcAft>
                <a:spcPts val="0"/>
              </a:spcAft>
              <a:buSzPts val="1800"/>
              <a:buChar char="●"/>
            </a:pPr>
            <a:r>
              <a:rPr lang="en"/>
              <a:t>S3 is the feature generating the most carbon emissions</a:t>
            </a:r>
            <a:endParaRPr/>
          </a:p>
          <a:p>
            <a:pPr marL="457200" lvl="0" indent="-342900" algn="l" rtl="0">
              <a:spcBef>
                <a:spcPts val="0"/>
              </a:spcBef>
              <a:spcAft>
                <a:spcPts val="0"/>
              </a:spcAft>
              <a:buSzPts val="1800"/>
              <a:buChar char="●"/>
            </a:pPr>
            <a:r>
              <a:rPr lang="en"/>
              <a:t>As it is a new feature we are still learning how to read the information and understand the true impacts of the numbers, and we will continue to monitor it as we increase activity in AWS</a:t>
            </a:r>
            <a:endParaRPr/>
          </a:p>
          <a:p>
            <a:pPr marL="0" lvl="0" indent="0" algn="l" rtl="0">
              <a:spcBef>
                <a:spcPts val="1200"/>
              </a:spcBef>
              <a:spcAft>
                <a:spcPts val="1200"/>
              </a:spcAft>
              <a:buNone/>
            </a:pPr>
            <a:endParaRPr/>
          </a:p>
        </p:txBody>
      </p:sp>
      <p:sp>
        <p:nvSpPr>
          <p:cNvPr id="311" name="Google Shape;311;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28</a:t>
            </a:fld>
            <a:endParaRPr/>
          </a:p>
        </p:txBody>
      </p:sp>
      <p:pic>
        <p:nvPicPr>
          <p:cNvPr id="312" name="Google Shape;312;p40"/>
          <p:cNvPicPr preferRelativeResize="0"/>
          <p:nvPr/>
        </p:nvPicPr>
        <p:blipFill>
          <a:blip r:embed="rId3">
            <a:alphaModFix/>
          </a:blip>
          <a:stretch>
            <a:fillRect/>
          </a:stretch>
        </p:blipFill>
        <p:spPr>
          <a:xfrm>
            <a:off x="1408701" y="3183650"/>
            <a:ext cx="6605392" cy="19598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Storage Results</a:t>
            </a:r>
            <a:endParaRPr/>
          </a:p>
        </p:txBody>
      </p:sp>
      <p:sp>
        <p:nvSpPr>
          <p:cNvPr id="318" name="Google Shape;318;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The environmental impact of digital library storage choice is, surprisingly, very complicated to define and is impacted by the various workflows, number of copies, distribution of copies, and independent needs of the collection</a:t>
            </a:r>
            <a:endParaRPr/>
          </a:p>
          <a:p>
            <a:pPr marL="457200" lvl="0" indent="-342900" algn="l" rtl="0">
              <a:spcBef>
                <a:spcPts val="0"/>
              </a:spcBef>
              <a:spcAft>
                <a:spcPts val="0"/>
              </a:spcAft>
              <a:buSzPts val="1800"/>
              <a:buChar char="●"/>
            </a:pPr>
            <a:r>
              <a:rPr lang="en"/>
              <a:t>We a have not determined what Pendergrass et. al. describes as acceptable loss - the “level of acceptable loss in collection under [our] care” to make better use of what resources we do have</a:t>
            </a:r>
            <a:endParaRPr/>
          </a:p>
          <a:p>
            <a:pPr marL="457200" lvl="0" indent="-342900" algn="l" rtl="0">
              <a:spcBef>
                <a:spcPts val="0"/>
              </a:spcBef>
              <a:spcAft>
                <a:spcPts val="0"/>
              </a:spcAft>
              <a:buSzPts val="1800"/>
              <a:buChar char="●"/>
            </a:pPr>
            <a:r>
              <a:rPr lang="en"/>
              <a:t>Appraisal at all workflow steps is key</a:t>
            </a:r>
            <a:endParaRPr/>
          </a:p>
          <a:p>
            <a:pPr marL="457200" lvl="0" indent="-342900" algn="l" rtl="0">
              <a:spcBef>
                <a:spcPts val="0"/>
              </a:spcBef>
              <a:spcAft>
                <a:spcPts val="0"/>
              </a:spcAft>
              <a:buSzPts val="1800"/>
              <a:buChar char="●"/>
            </a:pPr>
            <a:r>
              <a:rPr lang="en"/>
              <a:t>Energy efficiency is predominantly measured by financial cost rather than environmental cost</a:t>
            </a:r>
            <a:endParaRPr/>
          </a:p>
          <a:p>
            <a:pPr marL="914400" lvl="1" indent="-317500" algn="l" rtl="0">
              <a:spcBef>
                <a:spcPts val="0"/>
              </a:spcBef>
              <a:spcAft>
                <a:spcPts val="0"/>
              </a:spcAft>
              <a:buSzPts val="1400"/>
              <a:buChar char="○"/>
            </a:pPr>
            <a:r>
              <a:rPr lang="en"/>
              <a:t>E.g., the AWS Carbon tool is located in the AWS Billing Console under Cost &amp; Usage Reports, emphasizing financial cost</a:t>
            </a:r>
            <a:endParaRPr/>
          </a:p>
        </p:txBody>
      </p:sp>
      <p:sp>
        <p:nvSpPr>
          <p:cNvPr id="319" name="Google Shape;319;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2"/>
          <p:cNvSpPr txBox="1">
            <a:spLocks noGrp="1"/>
          </p:cNvSpPr>
          <p:nvPr>
            <p:ph type="title"/>
          </p:nvPr>
        </p:nvSpPr>
        <p:spPr>
          <a:xfrm>
            <a:off x="311700" y="445025"/>
            <a:ext cx="3658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Real Result…</a:t>
            </a:r>
            <a:endParaRPr/>
          </a:p>
        </p:txBody>
      </p:sp>
      <p:sp>
        <p:nvSpPr>
          <p:cNvPr id="325" name="Google Shape;325;p42"/>
          <p:cNvSpPr txBox="1">
            <a:spLocks noGrp="1"/>
          </p:cNvSpPr>
          <p:nvPr>
            <p:ph type="body" idx="1"/>
          </p:nvPr>
        </p:nvSpPr>
        <p:spPr>
          <a:xfrm>
            <a:off x="311700" y="1890000"/>
            <a:ext cx="3658800" cy="1363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GIF from Bill Nye's Global Meltdown Climate Change Documentary</a:t>
            </a:r>
            <a:endParaRPr/>
          </a:p>
        </p:txBody>
      </p:sp>
      <p:sp>
        <p:nvSpPr>
          <p:cNvPr id="326" name="Google Shape;326;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30</a:t>
            </a:fld>
            <a:endParaRPr/>
          </a:p>
        </p:txBody>
      </p:sp>
      <p:pic>
        <p:nvPicPr>
          <p:cNvPr id="327" name="Google Shape;327;p42"/>
          <p:cNvPicPr preferRelativeResize="0"/>
          <p:nvPr/>
        </p:nvPicPr>
        <p:blipFill>
          <a:blip r:embed="rId3">
            <a:alphaModFix/>
          </a:blip>
          <a:stretch>
            <a:fillRect/>
          </a:stretch>
        </p:blipFill>
        <p:spPr>
          <a:xfrm>
            <a:off x="4030456" y="0"/>
            <a:ext cx="5113539" cy="5143501"/>
          </a:xfrm>
          <a:prstGeom prst="rect">
            <a:avLst/>
          </a:prstGeom>
          <a:noFill/>
          <a:ln>
            <a:noFill/>
          </a:ln>
          <a:effectLst>
            <a:outerShdw blurRad="57150" dist="19050" dir="5400000" algn="bl" rotWithShape="0">
              <a:srgbClr val="000000">
                <a:alpha val="50000"/>
              </a:srgbClr>
            </a:outerShdw>
          </a:effectLst>
        </p:spPr>
      </p:pic>
      <p:sp>
        <p:nvSpPr>
          <p:cNvPr id="328" name="Google Shape;328;p42"/>
          <p:cNvSpPr txBox="1"/>
          <p:nvPr/>
        </p:nvSpPr>
        <p:spPr>
          <a:xfrm>
            <a:off x="1373600" y="4612100"/>
            <a:ext cx="26169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dk2"/>
                </a:solidFill>
              </a:rPr>
              <a:t>https://giphy.com/gifs/netflix-jay-z-xUA7b6VK1kfM5QxYNq</a:t>
            </a:r>
            <a:endParaRPr sz="1000">
              <a:solidFill>
                <a:schemeClr val="dk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Recommendations</a:t>
            </a:r>
            <a:endParaRPr/>
          </a:p>
        </p:txBody>
      </p:sp>
      <p:sp>
        <p:nvSpPr>
          <p:cNvPr id="334" name="Google Shape;334;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Include climate considerations in appraisal of digital collection projects</a:t>
            </a:r>
            <a:endParaRPr/>
          </a:p>
        </p:txBody>
      </p:sp>
      <p:sp>
        <p:nvSpPr>
          <p:cNvPr id="340" name="Google Shape;340;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32</a:t>
            </a:fld>
            <a:endParaRPr/>
          </a:p>
        </p:txBody>
      </p:sp>
      <p:sp>
        <p:nvSpPr>
          <p:cNvPr id="341" name="Google Shape;341;p44"/>
          <p:cNvSpPr txBox="1">
            <a:spLocks noGrp="1"/>
          </p:cNvSpPr>
          <p:nvPr>
            <p:ph type="body" idx="1"/>
          </p:nvPr>
        </p:nvSpPr>
        <p:spPr>
          <a:xfrm>
            <a:off x="311700" y="1684425"/>
            <a:ext cx="8520600" cy="17448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SzPts val="2000"/>
              <a:buChar char="➔"/>
            </a:pPr>
            <a:r>
              <a:rPr lang="en" sz="2000"/>
              <a:t>The long term environmental impact of digitizing a collection should be considered alongside other factors in collection selection.</a:t>
            </a:r>
            <a:endParaRPr sz="20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Reduce ongoing fixity checks</a:t>
            </a:r>
            <a:endParaRPr/>
          </a:p>
        </p:txBody>
      </p:sp>
      <p:sp>
        <p:nvSpPr>
          <p:cNvPr id="347" name="Google Shape;347;p45"/>
          <p:cNvSpPr txBox="1">
            <a:spLocks noGrp="1"/>
          </p:cNvSpPr>
          <p:nvPr>
            <p:ph type="body" idx="1"/>
          </p:nvPr>
        </p:nvSpPr>
        <p:spPr>
          <a:xfrm>
            <a:off x="311700" y="1152471"/>
            <a:ext cx="8520600" cy="2296500"/>
          </a:xfrm>
          <a:prstGeom prst="rect">
            <a:avLst/>
          </a:prstGeom>
        </p:spPr>
        <p:txBody>
          <a:bodyPr spcFirstLastPara="1" wrap="square" lIns="91425" tIns="91425" rIns="91425" bIns="91425" anchor="ctr" anchorCtr="0">
            <a:normAutofit/>
          </a:bodyPr>
          <a:lstStyle/>
          <a:p>
            <a:pPr marL="457200" lvl="0" indent="-342900" algn="l" rtl="0">
              <a:spcBef>
                <a:spcPts val="0"/>
              </a:spcBef>
              <a:spcAft>
                <a:spcPts val="0"/>
              </a:spcAft>
              <a:buSzPts val="1800"/>
              <a:buChar char="➔"/>
            </a:pPr>
            <a:r>
              <a:rPr lang="en"/>
              <a:t>We recommend reducing scheduled fixity checks of all AWS objects from every 90 days to every 120 days or possibly more</a:t>
            </a:r>
            <a:endParaRPr/>
          </a:p>
          <a:p>
            <a:pPr marL="457200" lvl="0" indent="-342900" algn="l" rtl="0">
              <a:spcBef>
                <a:spcPts val="0"/>
              </a:spcBef>
              <a:spcAft>
                <a:spcPts val="0"/>
              </a:spcAft>
              <a:buSzPts val="1800"/>
              <a:buChar char="➔"/>
            </a:pPr>
            <a:r>
              <a:rPr lang="en"/>
              <a:t>Increase spot-checking fixity from a randomly selected subset of files in each digital collection</a:t>
            </a:r>
            <a:endParaRPr/>
          </a:p>
          <a:p>
            <a:pPr marL="457200" lvl="0" indent="-342900" algn="l" rtl="0">
              <a:spcBef>
                <a:spcPts val="0"/>
              </a:spcBef>
              <a:spcAft>
                <a:spcPts val="0"/>
              </a:spcAft>
              <a:buSzPts val="1800"/>
              <a:buChar char="➔"/>
            </a:pPr>
            <a:r>
              <a:rPr lang="en"/>
              <a:t>Increase test restorations to account for the decreased fixity checking.</a:t>
            </a:r>
            <a:endParaRPr/>
          </a:p>
        </p:txBody>
      </p:sp>
      <p:sp>
        <p:nvSpPr>
          <p:cNvPr id="348" name="Google Shape;348;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Determine acceptable loss</a:t>
            </a:r>
            <a:endParaRPr/>
          </a:p>
        </p:txBody>
      </p:sp>
      <p:sp>
        <p:nvSpPr>
          <p:cNvPr id="354" name="Google Shape;354;p46"/>
          <p:cNvSpPr txBox="1">
            <a:spLocks noGrp="1"/>
          </p:cNvSpPr>
          <p:nvPr>
            <p:ph type="body" idx="1"/>
          </p:nvPr>
        </p:nvSpPr>
        <p:spPr>
          <a:xfrm>
            <a:off x="311700" y="1152471"/>
            <a:ext cx="8520600" cy="2296500"/>
          </a:xfrm>
          <a:prstGeom prst="rect">
            <a:avLst/>
          </a:prstGeom>
        </p:spPr>
        <p:txBody>
          <a:bodyPr spcFirstLastPara="1" wrap="square" lIns="91425" tIns="91425" rIns="91425" bIns="91425" anchor="ctr" anchorCtr="0">
            <a:normAutofit/>
          </a:bodyPr>
          <a:lstStyle/>
          <a:p>
            <a:pPr marL="457200" lvl="0" indent="-342900" algn="l" rtl="0">
              <a:spcBef>
                <a:spcPts val="0"/>
              </a:spcBef>
              <a:spcAft>
                <a:spcPts val="0"/>
              </a:spcAft>
              <a:buSzPts val="1800"/>
              <a:buChar char="➔"/>
            </a:pPr>
            <a:r>
              <a:rPr lang="en"/>
              <a:t>Reducing security will reduce energy consumption</a:t>
            </a:r>
            <a:endParaRPr/>
          </a:p>
          <a:p>
            <a:pPr marL="457200" lvl="0" indent="-342900" algn="l" rtl="0">
              <a:spcBef>
                <a:spcPts val="0"/>
              </a:spcBef>
              <a:spcAft>
                <a:spcPts val="0"/>
              </a:spcAft>
              <a:buSzPts val="1800"/>
              <a:buChar char="➔"/>
            </a:pPr>
            <a:r>
              <a:rPr lang="en"/>
              <a:t>We need to determine acceptable loss for each of the storage vendors we contract with and alter our workflows with mechanisms for faster healing to compensate for any loss</a:t>
            </a:r>
            <a:endParaRPr/>
          </a:p>
          <a:p>
            <a:pPr marL="0" lvl="0" indent="0" algn="l" rtl="0">
              <a:spcBef>
                <a:spcPts val="1200"/>
              </a:spcBef>
              <a:spcAft>
                <a:spcPts val="1200"/>
              </a:spcAft>
              <a:buNone/>
            </a:pPr>
            <a:endParaRPr/>
          </a:p>
        </p:txBody>
      </p:sp>
      <p:sp>
        <p:nvSpPr>
          <p:cNvPr id="355" name="Google Shape;355;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Preservation appraisal</a:t>
            </a:r>
            <a:endParaRPr/>
          </a:p>
        </p:txBody>
      </p:sp>
      <p:sp>
        <p:nvSpPr>
          <p:cNvPr id="361" name="Google Shape;361;p47"/>
          <p:cNvSpPr txBox="1">
            <a:spLocks noGrp="1"/>
          </p:cNvSpPr>
          <p:nvPr>
            <p:ph type="body" idx="1"/>
          </p:nvPr>
        </p:nvSpPr>
        <p:spPr>
          <a:xfrm>
            <a:off x="311700" y="1152471"/>
            <a:ext cx="8520600" cy="2286600"/>
          </a:xfrm>
          <a:prstGeom prst="rect">
            <a:avLst/>
          </a:prstGeom>
        </p:spPr>
        <p:txBody>
          <a:bodyPr spcFirstLastPara="1" wrap="square" lIns="91425" tIns="91425" rIns="91425" bIns="91425" anchor="ctr" anchorCtr="0">
            <a:normAutofit/>
          </a:bodyPr>
          <a:lstStyle/>
          <a:p>
            <a:pPr marL="457200" lvl="0" indent="-342900" algn="l" rtl="0">
              <a:spcBef>
                <a:spcPts val="0"/>
              </a:spcBef>
              <a:spcAft>
                <a:spcPts val="0"/>
              </a:spcAft>
              <a:buSzPts val="1800"/>
              <a:buChar char="➔"/>
            </a:pPr>
            <a:r>
              <a:rPr lang="en"/>
              <a:t>Expand on our defined levels of preservation</a:t>
            </a:r>
            <a:endParaRPr/>
          </a:p>
          <a:p>
            <a:pPr marL="457200" lvl="0" indent="-342900" algn="l" rtl="0">
              <a:spcBef>
                <a:spcPts val="0"/>
              </a:spcBef>
              <a:spcAft>
                <a:spcPts val="0"/>
              </a:spcAft>
              <a:buSzPts val="1800"/>
              <a:buChar char="➔"/>
            </a:pPr>
            <a:r>
              <a:rPr lang="en"/>
              <a:t>Modifying them to include more direct appraisal strategies and a determination of acceptable loss for each level</a:t>
            </a:r>
            <a:endParaRPr/>
          </a:p>
          <a:p>
            <a:pPr marL="0" lvl="0" indent="0" algn="l" rtl="0">
              <a:spcBef>
                <a:spcPts val="1200"/>
              </a:spcBef>
              <a:spcAft>
                <a:spcPts val="1200"/>
              </a:spcAft>
              <a:buNone/>
            </a:pPr>
            <a:endParaRPr/>
          </a:p>
        </p:txBody>
      </p:sp>
      <p:sp>
        <p:nvSpPr>
          <p:cNvPr id="362" name="Google Shape;362;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Revist collection policies and institutional mission</a:t>
            </a:r>
            <a:endParaRPr/>
          </a:p>
        </p:txBody>
      </p:sp>
      <p:sp>
        <p:nvSpPr>
          <p:cNvPr id="368" name="Google Shape;368;p48"/>
          <p:cNvSpPr txBox="1">
            <a:spLocks noGrp="1"/>
          </p:cNvSpPr>
          <p:nvPr>
            <p:ph type="body" idx="1"/>
          </p:nvPr>
        </p:nvSpPr>
        <p:spPr>
          <a:xfrm>
            <a:off x="311700" y="1152474"/>
            <a:ext cx="8520600" cy="2316600"/>
          </a:xfrm>
          <a:prstGeom prst="rect">
            <a:avLst/>
          </a:prstGeom>
        </p:spPr>
        <p:txBody>
          <a:bodyPr spcFirstLastPara="1" wrap="square" lIns="91425" tIns="91425" rIns="91425" bIns="91425" anchor="ctr" anchorCtr="0">
            <a:normAutofit/>
          </a:bodyPr>
          <a:lstStyle/>
          <a:p>
            <a:pPr marL="457200" lvl="0" indent="-342900" algn="l" rtl="0">
              <a:spcBef>
                <a:spcPts val="0"/>
              </a:spcBef>
              <a:spcAft>
                <a:spcPts val="0"/>
              </a:spcAft>
              <a:buSzPts val="1800"/>
              <a:buChar char="➔"/>
            </a:pPr>
            <a:r>
              <a:rPr lang="en"/>
              <a:t>Adjusting an existing collection policy or mission to reflect a commitment to sustainably manage digital resources and guide future decision-making</a:t>
            </a:r>
            <a:endParaRPr/>
          </a:p>
          <a:p>
            <a:pPr marL="457200" lvl="0" indent="-342900" algn="l" rtl="0">
              <a:spcBef>
                <a:spcPts val="0"/>
              </a:spcBef>
              <a:spcAft>
                <a:spcPts val="0"/>
              </a:spcAft>
              <a:buSzPts val="1800"/>
              <a:buChar char="➔"/>
            </a:pPr>
            <a:r>
              <a:rPr lang="en"/>
              <a:t>This may include a goal to reduce carbon emissions from the digital library, reflecting new methods for appraisal</a:t>
            </a:r>
            <a:endParaRPr/>
          </a:p>
        </p:txBody>
      </p:sp>
      <p:sp>
        <p:nvSpPr>
          <p:cNvPr id="369" name="Google Shape;369;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Decrease redundancy of working files</a:t>
            </a:r>
            <a:endParaRPr/>
          </a:p>
        </p:txBody>
      </p:sp>
      <p:sp>
        <p:nvSpPr>
          <p:cNvPr id="375" name="Google Shape;375;p49"/>
          <p:cNvSpPr txBox="1">
            <a:spLocks noGrp="1"/>
          </p:cNvSpPr>
          <p:nvPr>
            <p:ph type="body" idx="1"/>
          </p:nvPr>
        </p:nvSpPr>
        <p:spPr>
          <a:xfrm>
            <a:off x="311700" y="1152471"/>
            <a:ext cx="8520600" cy="2296500"/>
          </a:xfrm>
          <a:prstGeom prst="rect">
            <a:avLst/>
          </a:prstGeom>
        </p:spPr>
        <p:txBody>
          <a:bodyPr spcFirstLastPara="1" wrap="square" lIns="91425" tIns="91425" rIns="91425" bIns="91425" anchor="ctr" anchorCtr="0">
            <a:normAutofit/>
          </a:bodyPr>
          <a:lstStyle/>
          <a:p>
            <a:pPr marL="457200" lvl="0" indent="-342900" algn="l" rtl="0">
              <a:spcBef>
                <a:spcPts val="0"/>
              </a:spcBef>
              <a:spcAft>
                <a:spcPts val="0"/>
              </a:spcAft>
              <a:buSzPts val="1800"/>
              <a:buChar char="➔"/>
            </a:pPr>
            <a:r>
              <a:rPr lang="en"/>
              <a:t>Streamlining the transfer process to minimize the multi-department storage redundancy of working files</a:t>
            </a:r>
            <a:endParaRPr/>
          </a:p>
          <a:p>
            <a:pPr marL="457200" lvl="0" indent="-342900" algn="l" rtl="0">
              <a:spcBef>
                <a:spcPts val="0"/>
              </a:spcBef>
              <a:spcAft>
                <a:spcPts val="0"/>
              </a:spcAft>
              <a:buSzPts val="1800"/>
              <a:buChar char="➔"/>
            </a:pPr>
            <a:r>
              <a:rPr lang="en"/>
              <a:t>Understanding that redundancy is a necessity, determine which stages of the collection management process should be the most secure</a:t>
            </a:r>
            <a:endParaRPr/>
          </a:p>
          <a:p>
            <a:pPr marL="457200" lvl="0" indent="-342900" algn="l" rtl="0">
              <a:spcBef>
                <a:spcPts val="0"/>
              </a:spcBef>
              <a:spcAft>
                <a:spcPts val="0"/>
              </a:spcAft>
              <a:buSzPts val="1800"/>
              <a:buChar char="➔"/>
            </a:pPr>
            <a:r>
              <a:rPr lang="en"/>
              <a:t>Schedule a process for deletion after migration and quality assurance</a:t>
            </a:r>
            <a:endParaRPr/>
          </a:p>
        </p:txBody>
      </p:sp>
      <p:sp>
        <p:nvSpPr>
          <p:cNvPr id="376" name="Google Shape;376;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Investigate smaller object sizes</a:t>
            </a:r>
            <a:endParaRPr/>
          </a:p>
        </p:txBody>
      </p:sp>
      <p:sp>
        <p:nvSpPr>
          <p:cNvPr id="382" name="Google Shape;382;p50"/>
          <p:cNvSpPr txBox="1">
            <a:spLocks noGrp="1"/>
          </p:cNvSpPr>
          <p:nvPr>
            <p:ph type="body" idx="1"/>
          </p:nvPr>
        </p:nvSpPr>
        <p:spPr>
          <a:xfrm>
            <a:off x="311700" y="1152471"/>
            <a:ext cx="8520600" cy="2286600"/>
          </a:xfrm>
          <a:prstGeom prst="rect">
            <a:avLst/>
          </a:prstGeom>
        </p:spPr>
        <p:txBody>
          <a:bodyPr spcFirstLastPara="1" wrap="square" lIns="91425" tIns="91425" rIns="91425" bIns="91425" anchor="ctr" anchorCtr="0">
            <a:normAutofit/>
          </a:bodyPr>
          <a:lstStyle/>
          <a:p>
            <a:pPr marL="457200" lvl="0" indent="-342900" algn="l" rtl="0">
              <a:spcBef>
                <a:spcPts val="0"/>
              </a:spcBef>
              <a:spcAft>
                <a:spcPts val="0"/>
              </a:spcAft>
              <a:buSzPts val="1800"/>
              <a:buChar char="➔"/>
            </a:pPr>
            <a:r>
              <a:rPr lang="en"/>
              <a:t>The size of a digital object directly impacts the energy consumed in running fixity, transferring between storage locations, and ongoing storage maintenance</a:t>
            </a:r>
            <a:endParaRPr/>
          </a:p>
          <a:p>
            <a:pPr marL="457200" lvl="0" indent="-342900" algn="l" rtl="0">
              <a:spcBef>
                <a:spcPts val="0"/>
              </a:spcBef>
              <a:spcAft>
                <a:spcPts val="0"/>
              </a:spcAft>
              <a:buSzPts val="1800"/>
              <a:buChar char="➔"/>
            </a:pPr>
            <a:r>
              <a:rPr lang="en"/>
              <a:t>Explore collections or data types where there are options for creating lower resolution or otherwise smaller objects</a:t>
            </a:r>
            <a:endParaRPr/>
          </a:p>
          <a:p>
            <a:pPr marL="0" lvl="0" indent="0" algn="l" rtl="0">
              <a:spcBef>
                <a:spcPts val="1200"/>
              </a:spcBef>
              <a:spcAft>
                <a:spcPts val="1200"/>
              </a:spcAft>
              <a:buNone/>
            </a:pPr>
            <a:endParaRPr/>
          </a:p>
        </p:txBody>
      </p:sp>
      <p:sp>
        <p:nvSpPr>
          <p:cNvPr id="383" name="Google Shape;383;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Sustainability commitment</a:t>
            </a:r>
            <a:endParaRPr/>
          </a:p>
        </p:txBody>
      </p:sp>
      <p:sp>
        <p:nvSpPr>
          <p:cNvPr id="389" name="Google Shape;389;p51"/>
          <p:cNvSpPr txBox="1">
            <a:spLocks noGrp="1"/>
          </p:cNvSpPr>
          <p:nvPr>
            <p:ph type="body" idx="1"/>
          </p:nvPr>
        </p:nvSpPr>
        <p:spPr>
          <a:xfrm>
            <a:off x="311700" y="1152471"/>
            <a:ext cx="8520600" cy="2296500"/>
          </a:xfrm>
          <a:prstGeom prst="rect">
            <a:avLst/>
          </a:prstGeom>
        </p:spPr>
        <p:txBody>
          <a:bodyPr spcFirstLastPara="1" wrap="square" lIns="91425" tIns="91425" rIns="91425" bIns="91425" anchor="ctr" anchorCtr="0">
            <a:normAutofit/>
          </a:bodyPr>
          <a:lstStyle/>
          <a:p>
            <a:pPr marL="457200" lvl="0" indent="-342900" algn="l" rtl="0">
              <a:spcBef>
                <a:spcPts val="0"/>
              </a:spcBef>
              <a:spcAft>
                <a:spcPts val="0"/>
              </a:spcAft>
              <a:buSzPts val="1800"/>
              <a:buChar char="➔"/>
            </a:pPr>
            <a:r>
              <a:rPr lang="en"/>
              <a:t>As an organization, we recommend that VTUL develop a Sustainability Statement for the Digital Libraries at VTUL to scope our work and to emphasize not only the importance of but the immediate need for greener digital library curation strategies</a:t>
            </a:r>
            <a:endParaRPr/>
          </a:p>
          <a:p>
            <a:pPr marL="0" lvl="0" indent="0" algn="l" rtl="0">
              <a:spcBef>
                <a:spcPts val="1200"/>
              </a:spcBef>
              <a:spcAft>
                <a:spcPts val="1200"/>
              </a:spcAft>
              <a:buNone/>
            </a:pPr>
            <a:endParaRPr/>
          </a:p>
        </p:txBody>
      </p:sp>
      <p:sp>
        <p:nvSpPr>
          <p:cNvPr id="390" name="Google Shape;390;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Community training</a:t>
            </a:r>
            <a:endParaRPr/>
          </a:p>
        </p:txBody>
      </p:sp>
      <p:sp>
        <p:nvSpPr>
          <p:cNvPr id="396" name="Google Shape;396;p52"/>
          <p:cNvSpPr txBox="1">
            <a:spLocks noGrp="1"/>
          </p:cNvSpPr>
          <p:nvPr>
            <p:ph type="body" idx="1"/>
          </p:nvPr>
        </p:nvSpPr>
        <p:spPr>
          <a:xfrm>
            <a:off x="311700" y="1152471"/>
            <a:ext cx="8520600" cy="2276700"/>
          </a:xfrm>
          <a:prstGeom prst="rect">
            <a:avLst/>
          </a:prstGeom>
        </p:spPr>
        <p:txBody>
          <a:bodyPr spcFirstLastPara="1" wrap="square" lIns="91425" tIns="91425" rIns="91425" bIns="91425" anchor="ctr" anchorCtr="0">
            <a:normAutofit/>
          </a:bodyPr>
          <a:lstStyle/>
          <a:p>
            <a:pPr marL="457200" lvl="0" indent="-342900" algn="l" rtl="0">
              <a:spcBef>
                <a:spcPts val="0"/>
              </a:spcBef>
              <a:spcAft>
                <a:spcPts val="0"/>
              </a:spcAft>
              <a:buSzPts val="1800"/>
              <a:buChar char="➔"/>
            </a:pPr>
            <a:r>
              <a:rPr lang="en"/>
              <a:t>The Libraries are responsible for keeping up with digital trends and practices and educating the University and larger community</a:t>
            </a:r>
            <a:endParaRPr/>
          </a:p>
          <a:p>
            <a:pPr marL="457200" lvl="0" indent="-342900" algn="l" rtl="0">
              <a:spcBef>
                <a:spcPts val="0"/>
              </a:spcBef>
              <a:spcAft>
                <a:spcPts val="0"/>
              </a:spcAft>
              <a:buSzPts val="1800"/>
              <a:buChar char="➔"/>
            </a:pPr>
            <a:r>
              <a:rPr lang="en"/>
              <a:t>Develop regular Professional Development Network training sessions on ensuring good practices in personal and professional archiving that also emphasize environmental sustainability</a:t>
            </a:r>
            <a:endParaRPr/>
          </a:p>
        </p:txBody>
      </p:sp>
      <p:sp>
        <p:nvSpPr>
          <p:cNvPr id="397" name="Google Shape;397;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Next Steps</a:t>
            </a:r>
            <a:endParaRPr/>
          </a:p>
        </p:txBody>
      </p:sp>
      <p:sp>
        <p:nvSpPr>
          <p:cNvPr id="403" name="Google Shape;403;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Long-Term Goals</a:t>
            </a:r>
            <a:endParaRPr/>
          </a:p>
        </p:txBody>
      </p:sp>
      <p:sp>
        <p:nvSpPr>
          <p:cNvPr id="409" name="Google Shape;409;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42</a:t>
            </a:fld>
            <a:endParaRPr/>
          </a:p>
        </p:txBody>
      </p:sp>
      <p:sp>
        <p:nvSpPr>
          <p:cNvPr id="410" name="Google Shape;410;p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Exploring time and money spent on all of these steps to reinforce the areas where we need improvement on multiple levels</a:t>
            </a:r>
            <a:endParaRPr/>
          </a:p>
          <a:p>
            <a:pPr marL="457200" lvl="0" indent="-342900" algn="l" rtl="0">
              <a:spcBef>
                <a:spcPts val="0"/>
              </a:spcBef>
              <a:spcAft>
                <a:spcPts val="0"/>
              </a:spcAft>
              <a:buSzPts val="1800"/>
              <a:buChar char="●"/>
            </a:pPr>
            <a:r>
              <a:rPr lang="en"/>
              <a:t>Explore other preservation activities including migration, restoration, transfer and syncing, file format verification, alternate storage opportunities, and appraisal</a:t>
            </a:r>
            <a:endParaRPr/>
          </a:p>
          <a:p>
            <a:pPr marL="457200" lvl="0" indent="-342900" algn="l" rtl="0">
              <a:spcBef>
                <a:spcPts val="0"/>
              </a:spcBef>
              <a:spcAft>
                <a:spcPts val="0"/>
              </a:spcAft>
              <a:buSzPts val="1800"/>
              <a:buChar char="●"/>
            </a:pPr>
            <a:r>
              <a:rPr lang="en"/>
              <a:t>Validate energy consumption numbers by collaborating with our IT Division and vendors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55"/>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Thank you!</a:t>
            </a:r>
            <a:endParaRPr/>
          </a:p>
        </p:txBody>
      </p:sp>
      <p:sp>
        <p:nvSpPr>
          <p:cNvPr id="416" name="Google Shape;416;p55"/>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fontScale="77500" lnSpcReduction="20000"/>
          </a:bodyPr>
          <a:lstStyle/>
          <a:p>
            <a:pPr marL="0" lvl="0" indent="0" algn="l" rtl="0">
              <a:lnSpc>
                <a:spcPct val="100000"/>
              </a:lnSpc>
              <a:spcBef>
                <a:spcPts val="0"/>
              </a:spcBef>
              <a:spcAft>
                <a:spcPts val="0"/>
              </a:spcAft>
              <a:buNone/>
            </a:pPr>
            <a:r>
              <a:rPr lang="en" b="1"/>
              <a:t>Alex Kinnaman</a:t>
            </a:r>
            <a:endParaRPr b="1"/>
          </a:p>
          <a:p>
            <a:pPr marL="0" lvl="0" indent="0" algn="l" rtl="0">
              <a:lnSpc>
                <a:spcPct val="100000"/>
              </a:lnSpc>
              <a:spcBef>
                <a:spcPts val="1200"/>
              </a:spcBef>
              <a:spcAft>
                <a:spcPts val="0"/>
              </a:spcAft>
              <a:buNone/>
            </a:pPr>
            <a:r>
              <a:rPr lang="en"/>
              <a:t>Digital Preservation Coordinator</a:t>
            </a:r>
            <a:endParaRPr/>
          </a:p>
          <a:p>
            <a:pPr marL="0" lvl="0" indent="0" algn="l" rtl="0">
              <a:lnSpc>
                <a:spcPct val="100000"/>
              </a:lnSpc>
              <a:spcBef>
                <a:spcPts val="1200"/>
              </a:spcBef>
              <a:spcAft>
                <a:spcPts val="0"/>
              </a:spcAft>
              <a:buNone/>
            </a:pPr>
            <a:r>
              <a:rPr lang="en"/>
              <a:t>Virginia Tech University Libraries</a:t>
            </a:r>
            <a:endParaRPr/>
          </a:p>
          <a:p>
            <a:pPr marL="0" lvl="0" indent="0" algn="l" rtl="0">
              <a:lnSpc>
                <a:spcPct val="100000"/>
              </a:lnSpc>
              <a:spcBef>
                <a:spcPts val="1200"/>
              </a:spcBef>
              <a:spcAft>
                <a:spcPts val="0"/>
              </a:spcAft>
              <a:buNone/>
            </a:pPr>
            <a:r>
              <a:rPr lang="en" u="sng">
                <a:solidFill>
                  <a:schemeClr val="hlink"/>
                </a:solidFill>
                <a:hlinkClick r:id="rId3"/>
              </a:rPr>
              <a:t>alexk93@vt.edu</a:t>
            </a:r>
            <a:endParaRPr/>
          </a:p>
          <a:p>
            <a:pPr marL="0" lvl="0" indent="0" algn="l" rtl="0">
              <a:lnSpc>
                <a:spcPct val="100000"/>
              </a:lnSpc>
              <a:spcBef>
                <a:spcPts val="1200"/>
              </a:spcBef>
              <a:spcAft>
                <a:spcPts val="0"/>
              </a:spcAft>
              <a:buNone/>
            </a:pPr>
            <a:r>
              <a:rPr lang="en"/>
              <a:t>@alex_kinnaman</a:t>
            </a:r>
            <a:endParaRPr/>
          </a:p>
          <a:p>
            <a:pPr marL="0" lvl="0" indent="0" algn="l" rtl="0">
              <a:lnSpc>
                <a:spcPct val="100000"/>
              </a:lnSpc>
              <a:spcBef>
                <a:spcPts val="1200"/>
              </a:spcBef>
              <a:spcAft>
                <a:spcPts val="0"/>
              </a:spcAft>
              <a:buNone/>
            </a:pPr>
            <a:endParaRPr/>
          </a:p>
          <a:p>
            <a:pPr marL="0" lvl="0" indent="0" algn="l" rtl="0">
              <a:lnSpc>
                <a:spcPct val="100000"/>
              </a:lnSpc>
              <a:spcBef>
                <a:spcPts val="1200"/>
              </a:spcBef>
              <a:spcAft>
                <a:spcPts val="0"/>
              </a:spcAft>
              <a:buNone/>
            </a:pPr>
            <a:r>
              <a:rPr lang="en" b="1"/>
              <a:t>Alan Munshower</a:t>
            </a:r>
            <a:endParaRPr b="1"/>
          </a:p>
          <a:p>
            <a:pPr marL="0" lvl="0" indent="0" algn="l" rtl="0">
              <a:lnSpc>
                <a:spcPct val="100000"/>
              </a:lnSpc>
              <a:spcBef>
                <a:spcPts val="1200"/>
              </a:spcBef>
              <a:spcAft>
                <a:spcPts val="0"/>
              </a:spcAft>
              <a:buNone/>
            </a:pPr>
            <a:r>
              <a:rPr lang="en"/>
              <a:t>Digital Collections Archivist</a:t>
            </a:r>
            <a:endParaRPr/>
          </a:p>
          <a:p>
            <a:pPr marL="0" lvl="0" indent="0" algn="l" rtl="0">
              <a:lnSpc>
                <a:spcPct val="100000"/>
              </a:lnSpc>
              <a:spcBef>
                <a:spcPts val="1200"/>
              </a:spcBef>
              <a:spcAft>
                <a:spcPts val="0"/>
              </a:spcAft>
              <a:buNone/>
            </a:pPr>
            <a:r>
              <a:rPr lang="en"/>
              <a:t>Virginia Tech University Libraries</a:t>
            </a:r>
            <a:endParaRPr/>
          </a:p>
          <a:p>
            <a:pPr marL="0" lvl="0" indent="0" algn="l" rtl="0">
              <a:lnSpc>
                <a:spcPct val="100000"/>
              </a:lnSpc>
              <a:spcBef>
                <a:spcPts val="1200"/>
              </a:spcBef>
              <a:spcAft>
                <a:spcPts val="0"/>
              </a:spcAft>
              <a:buNone/>
            </a:pPr>
            <a:r>
              <a:rPr lang="en" u="sng">
                <a:solidFill>
                  <a:schemeClr val="hlink"/>
                </a:solidFill>
                <a:hlinkClick r:id="rId4"/>
              </a:rPr>
              <a:t>alanmun@vt.edu</a:t>
            </a:r>
            <a:endParaRPr/>
          </a:p>
          <a:p>
            <a:pPr marL="0" lvl="0" indent="0" algn="l" rtl="0">
              <a:spcBef>
                <a:spcPts val="1200"/>
              </a:spcBef>
              <a:spcAft>
                <a:spcPts val="1200"/>
              </a:spcAft>
              <a:buNone/>
            </a:pPr>
            <a:endParaRPr/>
          </a:p>
        </p:txBody>
      </p:sp>
      <p:sp>
        <p:nvSpPr>
          <p:cNvPr id="417" name="Google Shape;417;p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43</a:t>
            </a:fld>
            <a:endParaRPr/>
          </a:p>
        </p:txBody>
      </p:sp>
      <p:sp>
        <p:nvSpPr>
          <p:cNvPr id="418" name="Google Shape;418;p55"/>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Questions?</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4872</Words>
  <Application>Microsoft Macintosh PowerPoint</Application>
  <PresentationFormat>On-screen Show (16:9)</PresentationFormat>
  <Paragraphs>429</Paragraphs>
  <Slides>43</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Open Sans</vt:lpstr>
      <vt:lpstr>Arial</vt:lpstr>
      <vt:lpstr>Trebuchet MS</vt:lpstr>
      <vt:lpstr>Simple Light</vt:lpstr>
      <vt:lpstr>Green Goes with Anything Decreasing Environmental Impact of Digital Libraries at Virginia Tech</vt:lpstr>
      <vt:lpstr>Introduction</vt:lpstr>
      <vt:lpstr>Literature Review</vt:lpstr>
      <vt:lpstr>Literature Review</vt:lpstr>
      <vt:lpstr>Literature Review</vt:lpstr>
      <vt:lpstr>Methodology</vt:lpstr>
      <vt:lpstr>Appraisal &amp; Digitization</vt:lpstr>
      <vt:lpstr>Power Consumption</vt:lpstr>
      <vt:lpstr>Fixity</vt:lpstr>
      <vt:lpstr>Fixity </vt:lpstr>
      <vt:lpstr>Virginia Tech Fixity</vt:lpstr>
      <vt:lpstr>Assumptions for Calculations</vt:lpstr>
      <vt:lpstr>Storage</vt:lpstr>
      <vt:lpstr>AWS Storage</vt:lpstr>
      <vt:lpstr>Limitations</vt:lpstr>
      <vt:lpstr>Results</vt:lpstr>
      <vt:lpstr>Appraisal &amp; Digitization Methods</vt:lpstr>
      <vt:lpstr>Fixity Estimation References</vt:lpstr>
      <vt:lpstr>Fixity Calculations</vt:lpstr>
      <vt:lpstr>Fixity Estimations for Virginia Tech digital library*</vt:lpstr>
      <vt:lpstr>86.87 kg  CO2e</vt:lpstr>
      <vt:lpstr>Fixity Results</vt:lpstr>
      <vt:lpstr>Storage Considerations</vt:lpstr>
      <vt:lpstr>Minimum Number of Copies</vt:lpstr>
      <vt:lpstr>PowerPoint Presentation</vt:lpstr>
      <vt:lpstr>Yes [but] </vt:lpstr>
      <vt:lpstr>Amazon Web Services Customer Carbon Footprint Tool</vt:lpstr>
      <vt:lpstr>Amazon Web Services Customer Carbon Footprint Tool</vt:lpstr>
      <vt:lpstr>Storage Results</vt:lpstr>
      <vt:lpstr>The Real Result…</vt:lpstr>
      <vt:lpstr>Recommendations</vt:lpstr>
      <vt:lpstr>Include climate considerations in appraisal of digital collection projects</vt:lpstr>
      <vt:lpstr>Reduce ongoing fixity checks</vt:lpstr>
      <vt:lpstr>Determine acceptable loss</vt:lpstr>
      <vt:lpstr>Preservation appraisal</vt:lpstr>
      <vt:lpstr>Revist collection policies and institutional mission</vt:lpstr>
      <vt:lpstr>Decrease redundancy of working files</vt:lpstr>
      <vt:lpstr>Investigate smaller object sizes</vt:lpstr>
      <vt:lpstr>Sustainability commitment</vt:lpstr>
      <vt:lpstr>Community training</vt:lpstr>
      <vt:lpstr>Next Steps</vt:lpstr>
      <vt:lpstr>Long-Term Goals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Goes with Anything Decreasing Environmental Impact of Digital Libraries at Virginia Tech</dc:title>
  <cp:lastModifiedBy>Kinnaman, Alex</cp:lastModifiedBy>
  <cp:revision>1</cp:revision>
  <dcterms:modified xsi:type="dcterms:W3CDTF">2022-11-08T07:43:46Z</dcterms:modified>
</cp:coreProperties>
</file>