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7" r:id="rId6"/>
    <p:sldId id="273" r:id="rId7"/>
    <p:sldId id="260" r:id="rId8"/>
    <p:sldId id="261" r:id="rId9"/>
    <p:sldId id="263" r:id="rId10"/>
    <p:sldId id="262" r:id="rId11"/>
    <p:sldId id="266" r:id="rId12"/>
    <p:sldId id="267" r:id="rId13"/>
    <p:sldId id="264" r:id="rId14"/>
    <p:sldId id="265" r:id="rId15"/>
    <p:sldId id="268" r:id="rId16"/>
    <p:sldId id="269" r:id="rId17"/>
    <p:sldId id="271" r:id="rId18"/>
    <p:sldId id="272" r:id="rId19"/>
    <p:sldId id="276" r:id="rId20"/>
    <p:sldId id="270" r:id="rId21"/>
    <p:sldId id="274" r:id="rId22"/>
    <p:sldId id="275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7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6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2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5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7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9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5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5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6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3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8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D0EF5-CCF4-45F2-810F-40365181287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EAB65-E626-4CBB-B664-12ED7812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Raw Milk:</a:t>
            </a:r>
            <a:br>
              <a:rPr lang="en-US" dirty="0" smtClean="0"/>
            </a:br>
            <a:r>
              <a:rPr lang="en-US" dirty="0" smtClean="0"/>
              <a:t>Health Craze or Just Crazy?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Dr. Andy Overbay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Teacher Recertification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11, 2016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1981200" cy="25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Dairy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5895876" cy="4419600"/>
          </a:xfrm>
        </p:spPr>
      </p:pic>
    </p:spTree>
    <p:extLst>
      <p:ext uri="{BB962C8B-B14F-4D97-AF65-F5344CB8AC3E}">
        <p14:creationId xmlns:p14="http://schemas.microsoft.com/office/powerpoint/2010/main" val="40237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Barn Moving Day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267200"/>
            <a:ext cx="3581400" cy="2387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3860800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99972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7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 Math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76400"/>
            <a:ext cx="2641600" cy="1981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24000"/>
            <a:ext cx="2856555" cy="2133600"/>
          </a:xfrm>
          <a:prstGeom prst="rect">
            <a:avLst/>
          </a:prstGeom>
        </p:spPr>
      </p:pic>
      <p:sp>
        <p:nvSpPr>
          <p:cNvPr id="6" name="Plus 5"/>
          <p:cNvSpPr/>
          <p:nvPr/>
        </p:nvSpPr>
        <p:spPr>
          <a:xfrm>
            <a:off x="4114800" y="2286000"/>
            <a:ext cx="9906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qual 6"/>
          <p:cNvSpPr/>
          <p:nvPr/>
        </p:nvSpPr>
        <p:spPr>
          <a:xfrm>
            <a:off x="3933732" y="4114800"/>
            <a:ext cx="1352734" cy="838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22229" y="5410200"/>
            <a:ext cx="3175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Pathogens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74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00"/>
            <a:ext cx="9007914" cy="3733800"/>
          </a:xfrm>
        </p:spPr>
      </p:pic>
      <p:cxnSp>
        <p:nvCxnSpPr>
          <p:cNvPr id="6" name="Straight Connector 5"/>
          <p:cNvCxnSpPr/>
          <p:nvPr/>
        </p:nvCxnSpPr>
        <p:spPr>
          <a:xfrm>
            <a:off x="533400" y="5410200"/>
            <a:ext cx="7315200" cy="0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41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Ouch!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800"/>
            <a:ext cx="9179442" cy="2819400"/>
          </a:xfrm>
        </p:spPr>
      </p:pic>
    </p:spTree>
    <p:extLst>
      <p:ext uri="{BB962C8B-B14F-4D97-AF65-F5344CB8AC3E}">
        <p14:creationId xmlns:p14="http://schemas.microsoft.com/office/powerpoint/2010/main" val="73404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Cow Shares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724400"/>
            <a:ext cx="2857500" cy="1905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5656796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 in a Mason Jar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05000"/>
            <a:ext cx="6593015" cy="4038600"/>
          </a:xfrm>
        </p:spPr>
      </p:pic>
    </p:spTree>
    <p:extLst>
      <p:ext uri="{BB962C8B-B14F-4D97-AF65-F5344CB8AC3E}">
        <p14:creationId xmlns:p14="http://schemas.microsoft.com/office/powerpoint/2010/main" val="404367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 Handling???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5407742" cy="4191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505200"/>
            <a:ext cx="3124200" cy="3124200"/>
          </a:xfrm>
          <a:prstGeom prst="rect">
            <a:avLst/>
          </a:prstGeom>
        </p:spPr>
      </p:pic>
      <p:sp>
        <p:nvSpPr>
          <p:cNvPr id="6" name="Bent Arrow 5"/>
          <p:cNvSpPr/>
          <p:nvPr/>
        </p:nvSpPr>
        <p:spPr>
          <a:xfrm rot="4513219">
            <a:off x="6107253" y="1854964"/>
            <a:ext cx="1418866" cy="188565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7" name="Picture 3" descr="C:\Users\aoverbay\AppData\Local\Microsoft\Windows\Temporary Internet Files\Content.IE5\JLIPDXH1\question-mark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3276600"/>
            <a:ext cx="35814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1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Is an excellent insulator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Lets UV light through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Requires sterilization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18" y="2286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 over Safety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6" y="1676400"/>
            <a:ext cx="9008534" cy="5791200"/>
          </a:xfrm>
        </p:spPr>
      </p:pic>
    </p:spTree>
    <p:extLst>
      <p:ext uri="{BB962C8B-B14F-4D97-AF65-F5344CB8AC3E}">
        <p14:creationId xmlns:p14="http://schemas.microsoft.com/office/powerpoint/2010/main" val="7050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was raised on raw milk”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7533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Poor Handling and Bad Advice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6883768" cy="5181600"/>
          </a:xfrm>
        </p:spPr>
      </p:pic>
    </p:spTree>
    <p:extLst>
      <p:ext uri="{BB962C8B-B14F-4D97-AF65-F5344CB8AC3E}">
        <p14:creationId xmlns:p14="http://schemas.microsoft.com/office/powerpoint/2010/main" val="14684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Attack on Freedom?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and Drug Administration</a:t>
            </a:r>
          </a:p>
          <a:p>
            <a:r>
              <a:rPr lang="en-US" dirty="0" smtClean="0"/>
              <a:t>Centers for Disease Control</a:t>
            </a:r>
          </a:p>
          <a:p>
            <a:r>
              <a:rPr lang="en-US" dirty="0" smtClean="0"/>
              <a:t>American Medical Association</a:t>
            </a:r>
          </a:p>
          <a:p>
            <a:r>
              <a:rPr lang="en-US" dirty="0" smtClean="0"/>
              <a:t>American Association of Pediatrics</a:t>
            </a:r>
          </a:p>
          <a:p>
            <a:r>
              <a:rPr lang="en-US" dirty="0" smtClean="0"/>
              <a:t>State Departments of Public Health</a:t>
            </a:r>
          </a:p>
          <a:p>
            <a:r>
              <a:rPr lang="en-US" dirty="0" smtClean="0"/>
              <a:t>Extension Nutritionists</a:t>
            </a:r>
          </a:p>
          <a:p>
            <a:r>
              <a:rPr lang="en-US" dirty="0" smtClean="0"/>
              <a:t>Food Science and Technology Departments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8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 smtClean="0">
                <a:solidFill>
                  <a:srgbClr val="FF0000"/>
                </a:solidFill>
              </a:rPr>
              <a:t>Abundant evidence has shown that raw milk serves as the source of bacteria that cause outbreaks of disease in humans</a:t>
            </a:r>
            <a:r>
              <a:rPr lang="en-US" dirty="0" smtClean="0"/>
              <a:t>: in recent years, most frequently salmonellosis and campylobacteriosis. </a:t>
            </a:r>
          </a:p>
          <a:p>
            <a:pPr marL="0" indent="0">
              <a:buNone/>
            </a:pPr>
            <a:r>
              <a:rPr lang="en-US" dirty="0" smtClean="0"/>
              <a:t>In the investigations of such outbreaks, the epidemiologic evidence, combined with knowledge about the occurrence of specific pathogens in cattle and the isolation of some of these pathogens from raw milk, </a:t>
            </a:r>
            <a:r>
              <a:rPr lang="en-US" dirty="0" smtClean="0">
                <a:solidFill>
                  <a:srgbClr val="FF0000"/>
                </a:solidFill>
              </a:rPr>
              <a:t>leaves no doubt that raw milk is a vehicle for disease in humans."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What’s Your Deductible?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362200"/>
            <a:ext cx="2971800" cy="370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9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question of immunity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33500"/>
            <a:ext cx="4273378" cy="3162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362200"/>
            <a:ext cx="2819400" cy="421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5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Lesson on Immunity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05000"/>
            <a:ext cx="5633049" cy="41148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E. Coli</a:t>
            </a:r>
          </a:p>
          <a:p>
            <a:r>
              <a:rPr lang="en-US" dirty="0" smtClean="0"/>
              <a:t>Salmonella</a:t>
            </a:r>
          </a:p>
          <a:p>
            <a:r>
              <a:rPr lang="en-US" dirty="0" smtClean="0"/>
              <a:t>Listeria</a:t>
            </a:r>
          </a:p>
          <a:p>
            <a:r>
              <a:rPr lang="en-US" dirty="0" smtClean="0"/>
              <a:t>Campylobacter</a:t>
            </a:r>
          </a:p>
          <a:p>
            <a:r>
              <a:rPr lang="en-US" dirty="0" smtClean="0"/>
              <a:t>Cryptosporidium</a:t>
            </a:r>
          </a:p>
          <a:p>
            <a:r>
              <a:rPr lang="en-US" dirty="0" smtClean="0"/>
              <a:t>Brucellosis</a:t>
            </a:r>
          </a:p>
          <a:p>
            <a:r>
              <a:rPr lang="en-US" dirty="0" smtClean="0"/>
              <a:t>Tuberculosis</a:t>
            </a:r>
          </a:p>
          <a:p>
            <a:r>
              <a:rPr lang="en-US" dirty="0" smtClean="0"/>
              <a:t>Staphlococcus</a:t>
            </a:r>
          </a:p>
          <a:p>
            <a:r>
              <a:rPr lang="en-US" dirty="0" smtClean="0"/>
              <a:t>Streptococcus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3968751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66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Agars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2643981" cy="264398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4478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026" y="3089243"/>
            <a:ext cx="3577175" cy="34395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0160" y="4485874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BLOOD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4485874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MILK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858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 the healthiest cow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57375"/>
            <a:ext cx="3318387" cy="1905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507" y="4107711"/>
            <a:ext cx="2838450" cy="2466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90975"/>
            <a:ext cx="4084320" cy="25928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88571"/>
            <a:ext cx="4084264" cy="230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70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“Our farm is pathogen free!”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564777" cy="4345663"/>
          </a:xfrm>
        </p:spPr>
      </p:pic>
    </p:spTree>
    <p:extLst>
      <p:ext uri="{BB962C8B-B14F-4D97-AF65-F5344CB8AC3E}">
        <p14:creationId xmlns:p14="http://schemas.microsoft.com/office/powerpoint/2010/main" val="317627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199"/>
            <a:ext cx="8382000" cy="6278989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9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219</Words>
  <Application>Microsoft Office PowerPoint</Application>
  <PresentationFormat>On-screen Show (4:3)</PresentationFormat>
  <Paragraphs>52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Raw Milk: Health Craze or Just Crazy?</vt:lpstr>
      <vt:lpstr>“I was raised on raw milk”</vt:lpstr>
      <vt:lpstr>It’s a question of immunity</vt:lpstr>
      <vt:lpstr>Modern Lesson on Immunity</vt:lpstr>
      <vt:lpstr>Pathogen Possibilities</vt:lpstr>
      <vt:lpstr>Two Agars</vt:lpstr>
      <vt:lpstr>Pick out the healthiest cow</vt:lpstr>
      <vt:lpstr>“Our farm is pathogen free!”</vt:lpstr>
      <vt:lpstr>PowerPoint Presentation</vt:lpstr>
      <vt:lpstr>Portable Dairy</vt:lpstr>
      <vt:lpstr>Barn Moving Day</vt:lpstr>
      <vt:lpstr>Pathogen Math</vt:lpstr>
      <vt:lpstr>Oops?</vt:lpstr>
      <vt:lpstr>Ouch!</vt:lpstr>
      <vt:lpstr>Cow Shares</vt:lpstr>
      <vt:lpstr>Milk in a Mason Jar</vt:lpstr>
      <vt:lpstr>Milk Handling???</vt:lpstr>
      <vt:lpstr>Glass</vt:lpstr>
      <vt:lpstr>Profit over Safety</vt:lpstr>
      <vt:lpstr>Poor Handling and Bad Advice</vt:lpstr>
      <vt:lpstr>An Attack on Freedom?</vt:lpstr>
      <vt:lpstr>CDC</vt:lpstr>
      <vt:lpstr>Final Thought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Raw Milk: Health Craze or Just Crazy?</dc:title>
  <dc:creator>aghelp</dc:creator>
  <cp:lastModifiedBy>aghelp</cp:lastModifiedBy>
  <cp:revision>13</cp:revision>
  <dcterms:created xsi:type="dcterms:W3CDTF">2016-07-05T12:45:29Z</dcterms:created>
  <dcterms:modified xsi:type="dcterms:W3CDTF">2016-07-06T15:36:30Z</dcterms:modified>
</cp:coreProperties>
</file>