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2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361963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96680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David</a:t>
            </a:r>
          </a:p>
        </p:txBody>
      </p:sp>
    </p:spTree>
    <p:extLst>
      <p:ext uri="{BB962C8B-B14F-4D97-AF65-F5344CB8AC3E}">
        <p14:creationId xmlns:p14="http://schemas.microsoft.com/office/powerpoint/2010/main" val="1349181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David: Talk about how to index and reference this</a:t>
            </a:r>
          </a:p>
        </p:txBody>
      </p:sp>
    </p:spTree>
    <p:extLst>
      <p:ext uri="{BB962C8B-B14F-4D97-AF65-F5344CB8AC3E}">
        <p14:creationId xmlns:p14="http://schemas.microsoft.com/office/powerpoint/2010/main" val="1531473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David</a:t>
            </a:r>
          </a:p>
        </p:txBody>
      </p:sp>
    </p:spTree>
    <p:extLst>
      <p:ext uri="{BB962C8B-B14F-4D97-AF65-F5344CB8AC3E}">
        <p14:creationId xmlns:p14="http://schemas.microsoft.com/office/powerpoint/2010/main" val="4184153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David</a:t>
            </a:r>
          </a:p>
        </p:txBody>
      </p:sp>
    </p:spTree>
    <p:extLst>
      <p:ext uri="{BB962C8B-B14F-4D97-AF65-F5344CB8AC3E}">
        <p14:creationId xmlns:p14="http://schemas.microsoft.com/office/powerpoint/2010/main" val="1483102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Sam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Xpantrac uses a search engine API to expand a given text document to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multiple (likely) relevant documents (i.e., merged webpage descriptions), after which they are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processed to extract topic tags.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5222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David</a:t>
            </a:r>
          </a:p>
        </p:txBody>
      </p:sp>
    </p:spTree>
    <p:extLst>
      <p:ext uri="{BB962C8B-B14F-4D97-AF65-F5344CB8AC3E}">
        <p14:creationId xmlns:p14="http://schemas.microsoft.com/office/powerpoint/2010/main" val="19167288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Erika</a:t>
            </a:r>
          </a:p>
        </p:txBody>
      </p:sp>
    </p:spTree>
    <p:extLst>
      <p:ext uri="{BB962C8B-B14F-4D97-AF65-F5344CB8AC3E}">
        <p14:creationId xmlns:p14="http://schemas.microsoft.com/office/powerpoint/2010/main" val="556000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Erika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30334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11132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7577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Erika</a:t>
            </a:r>
          </a:p>
        </p:txBody>
      </p:sp>
    </p:spTree>
    <p:extLst>
      <p:ext uri="{BB962C8B-B14F-4D97-AF65-F5344CB8AC3E}">
        <p14:creationId xmlns:p14="http://schemas.microsoft.com/office/powerpoint/2010/main" val="1538100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Sloane</a:t>
            </a:r>
          </a:p>
        </p:txBody>
      </p:sp>
    </p:spTree>
    <p:extLst>
      <p:ext uri="{BB962C8B-B14F-4D97-AF65-F5344CB8AC3E}">
        <p14:creationId xmlns:p14="http://schemas.microsoft.com/office/powerpoint/2010/main" val="3265657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Sloane</a:t>
            </a:r>
          </a:p>
        </p:txBody>
      </p:sp>
    </p:spTree>
    <p:extLst>
      <p:ext uri="{BB962C8B-B14F-4D97-AF65-F5344CB8AC3E}">
        <p14:creationId xmlns:p14="http://schemas.microsoft.com/office/powerpoint/2010/main" val="2008421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Sloane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Discussion about “Document Corpus” here…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Looks up every 5 (or any number specified) RELEVANT words and expands it to multiple XML files.</a:t>
            </a:r>
          </a:p>
        </p:txBody>
      </p:sp>
    </p:spTree>
    <p:extLst>
      <p:ext uri="{BB962C8B-B14F-4D97-AF65-F5344CB8AC3E}">
        <p14:creationId xmlns:p14="http://schemas.microsoft.com/office/powerpoint/2010/main" val="2513430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Sam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Takes about 50 - 150 seconds per article right now using the Yahoo! Search API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Search API acts as “External Knowledge Collector”</a:t>
            </a:r>
          </a:p>
        </p:txBody>
      </p:sp>
    </p:spTree>
    <p:extLst>
      <p:ext uri="{BB962C8B-B14F-4D97-AF65-F5344CB8AC3E}">
        <p14:creationId xmlns:p14="http://schemas.microsoft.com/office/powerpoint/2010/main" val="4109146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Erika</a:t>
            </a:r>
          </a:p>
        </p:txBody>
      </p:sp>
    </p:spTree>
    <p:extLst>
      <p:ext uri="{BB962C8B-B14F-4D97-AF65-F5344CB8AC3E}">
        <p14:creationId xmlns:p14="http://schemas.microsoft.com/office/powerpoint/2010/main" val="3350239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Sam</a:t>
            </a:r>
          </a:p>
        </p:txBody>
      </p:sp>
    </p:spTree>
    <p:extLst>
      <p:ext uri="{BB962C8B-B14F-4D97-AF65-F5344CB8AC3E}">
        <p14:creationId xmlns:p14="http://schemas.microsoft.com/office/powerpoint/2010/main" val="3046558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Sam</a:t>
            </a:r>
          </a:p>
        </p:txBody>
      </p:sp>
    </p:spTree>
    <p:extLst>
      <p:ext uri="{BB962C8B-B14F-4D97-AF65-F5344CB8AC3E}">
        <p14:creationId xmlns:p14="http://schemas.microsoft.com/office/powerpoint/2010/main" val="1571572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334900" y="2314323"/>
            <a:ext cx="8447100" cy="247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435893" y="765323"/>
            <a:ext cx="8245199" cy="11064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marL="0" marR="0" indent="0" algn="l" rtl="0">
              <a:spcBef>
                <a:spcPts val="0"/>
              </a:spcBef>
              <a:buClr>
                <a:schemeClr val="accent1"/>
              </a:buClr>
              <a:buFont typeface="Cabi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435895" y="1871583"/>
            <a:ext cx="8245199" cy="4427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0" marR="0" indent="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None/>
              <a:defRPr/>
            </a:lvl1pPr>
            <a:lvl2pPr marL="342900" marR="0" indent="0" algn="ctr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None/>
              <a:defRPr/>
            </a:lvl2pPr>
            <a:lvl3pPr marL="685800" marR="0" indent="0" algn="ctr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None/>
              <a:defRPr/>
            </a:lvl3pPr>
            <a:lvl4pPr marL="1028700" marR="0" indent="0" algn="ctr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None/>
              <a:defRPr/>
            </a:lvl4pPr>
            <a:lvl5pPr marL="1371600" marR="0" indent="0" algn="ctr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None/>
              <a:defRPr/>
            </a:lvl5pPr>
            <a:lvl6pPr marL="1714500" marR="0" indent="0" algn="ctr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None/>
              <a:defRPr/>
            </a:lvl6pPr>
            <a:lvl7pPr marL="2057400" marR="0" indent="0" algn="ctr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None/>
              <a:defRPr/>
            </a:lvl7pPr>
            <a:lvl8pPr marL="2400300" marR="0" indent="0" algn="ctr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None/>
              <a:defRPr/>
            </a:lvl8pPr>
            <a:lvl9pPr marL="2743200" marR="0" indent="0" algn="ctr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None/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5704462" y="4467102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435893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7918725" y="4467102"/>
            <a:ext cx="762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330214" y="460805"/>
            <a:ext cx="8481900" cy="891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35893" y="526616"/>
            <a:ext cx="8272200" cy="7601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3250956" y="-1063047"/>
            <a:ext cx="2642099" cy="82722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algn="l" rtl="0">
              <a:spcBef>
                <a:spcPts val="0"/>
              </a:spcBef>
              <a:defRPr/>
            </a:lvl1pPr>
            <a:lvl2pPr algn="l" rtl="0">
              <a:spcBef>
                <a:spcPts val="0"/>
              </a:spcBef>
              <a:defRPr/>
            </a:lvl2pPr>
            <a:lvl3pPr algn="l" rtl="0">
              <a:spcBef>
                <a:spcPts val="0"/>
              </a:spcBef>
              <a:defRPr/>
            </a:lvl3pPr>
            <a:lvl4pPr algn="l" rtl="0">
              <a:spcBef>
                <a:spcPts val="0"/>
              </a:spcBef>
              <a:defRPr/>
            </a:lvl4pPr>
            <a:lvl5pPr algn="l"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5704462" y="4467102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435893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7918725" y="4467102"/>
            <a:ext cx="789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/>
        </p:nvSpPr>
        <p:spPr>
          <a:xfrm>
            <a:off x="6629400" y="449793"/>
            <a:ext cx="2180100" cy="4362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 rot="5400000">
            <a:off x="5437323" y="1698994"/>
            <a:ext cx="3887399" cy="15029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 rot="5400000">
            <a:off x="1598551" y="-510655"/>
            <a:ext cx="3887399" cy="59222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228600" indent="-152400" algn="l" rtl="0">
              <a:spcBef>
                <a:spcPts val="3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1pPr>
            <a:lvl2pPr marL="469900" indent="-1651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2pPr>
            <a:lvl3pPr marL="6731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3pPr>
            <a:lvl4pPr marL="9271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4pPr>
            <a:lvl5pPr marL="12065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5pPr>
            <a:lvl6pPr marL="14224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6pPr>
            <a:lvl7pPr marL="16510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7pPr>
            <a:lvl8pPr marL="18796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8pPr>
            <a:lvl9pPr marL="2095500" indent="-1143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xfrm>
            <a:off x="6745254" y="4467102"/>
            <a:ext cx="9959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xfrm>
            <a:off x="581192" y="4463858"/>
            <a:ext cx="5922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7834960" y="4467102"/>
            <a:ext cx="8730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330214" y="460805"/>
            <a:ext cx="8481900" cy="891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35893" y="526616"/>
            <a:ext cx="8272200" cy="7601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35893" y="1635372"/>
            <a:ext cx="8272200" cy="27588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228600" indent="-152400" algn="l" rtl="0">
              <a:spcBef>
                <a:spcPts val="3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1pPr>
            <a:lvl2pPr marL="469900" indent="-1651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2pPr>
            <a:lvl3pPr marL="6731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3pPr>
            <a:lvl4pPr marL="9271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4pPr>
            <a:lvl5pPr marL="12065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5pPr>
            <a:lvl6pPr marL="14224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6pPr>
            <a:lvl7pPr marL="16510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7pPr>
            <a:lvl8pPr marL="18796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8pPr>
            <a:lvl9pPr marL="2095500" indent="-1143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5704462" y="4467102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35893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7918725" y="4467102"/>
            <a:ext cx="789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335862" y="3856480"/>
            <a:ext cx="8468100" cy="944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35894" y="2282932"/>
            <a:ext cx="8272200" cy="11231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35893" y="3406062"/>
            <a:ext cx="8272200" cy="4502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0" indent="0" algn="l" rtl="0">
              <a:spcBef>
                <a:spcPts val="0"/>
              </a:spcBef>
              <a:buClr>
                <a:schemeClr val="accent2"/>
              </a:buClr>
              <a:buFont typeface="Cabin"/>
              <a:buNone/>
              <a:defRPr/>
            </a:lvl1pPr>
            <a:lvl2pPr marL="342900" indent="0" rtl="0">
              <a:spcBef>
                <a:spcPts val="0"/>
              </a:spcBef>
              <a:buClr>
                <a:srgbClr val="888888"/>
              </a:buClr>
              <a:buFont typeface="Cabin"/>
              <a:buNone/>
              <a:defRPr/>
            </a:lvl2pPr>
            <a:lvl3pPr marL="685800" indent="0" rtl="0">
              <a:spcBef>
                <a:spcPts val="0"/>
              </a:spcBef>
              <a:buClr>
                <a:srgbClr val="888888"/>
              </a:buClr>
              <a:buFont typeface="Cabin"/>
              <a:buNone/>
              <a:defRPr/>
            </a:lvl3pPr>
            <a:lvl4pPr marL="1028700" indent="0" rtl="0">
              <a:spcBef>
                <a:spcPts val="0"/>
              </a:spcBef>
              <a:buClr>
                <a:srgbClr val="888888"/>
              </a:buClr>
              <a:buFont typeface="Cabin"/>
              <a:buNone/>
              <a:defRPr/>
            </a:lvl4pPr>
            <a:lvl5pPr marL="1371600" indent="0" rtl="0">
              <a:spcBef>
                <a:spcPts val="0"/>
              </a:spcBef>
              <a:buClr>
                <a:srgbClr val="888888"/>
              </a:buClr>
              <a:buFont typeface="Cabin"/>
              <a:buNone/>
              <a:defRPr/>
            </a:lvl5pPr>
            <a:lvl6pPr marL="1714500" indent="0" rtl="0">
              <a:spcBef>
                <a:spcPts val="0"/>
              </a:spcBef>
              <a:buClr>
                <a:srgbClr val="888888"/>
              </a:buClr>
              <a:buFont typeface="Cabin"/>
              <a:buNone/>
              <a:defRPr/>
            </a:lvl6pPr>
            <a:lvl7pPr marL="2057400" indent="0" rtl="0">
              <a:spcBef>
                <a:spcPts val="0"/>
              </a:spcBef>
              <a:buClr>
                <a:srgbClr val="888888"/>
              </a:buClr>
              <a:buFont typeface="Cabin"/>
              <a:buNone/>
              <a:defRPr/>
            </a:lvl7pPr>
            <a:lvl8pPr marL="2400300" indent="0" rtl="0">
              <a:spcBef>
                <a:spcPts val="0"/>
              </a:spcBef>
              <a:buClr>
                <a:srgbClr val="888888"/>
              </a:buClr>
              <a:buFont typeface="Cabin"/>
              <a:buNone/>
              <a:defRPr/>
            </a:lvl8pPr>
            <a:lvl9pPr marL="2743200" indent="0" rtl="0">
              <a:spcBef>
                <a:spcPts val="0"/>
              </a:spcBef>
              <a:buClr>
                <a:srgbClr val="888888"/>
              </a:buClr>
              <a:buFont typeface="Cabin"/>
              <a:buNone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5704462" y="4467102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435893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7918725" y="4467102"/>
            <a:ext cx="789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334486" y="454915"/>
            <a:ext cx="8475000" cy="944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35894" y="547243"/>
            <a:ext cx="8272200" cy="7412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35894" y="1671002"/>
            <a:ext cx="4066799" cy="27248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228600" indent="-152400" algn="l" rtl="0">
              <a:spcBef>
                <a:spcPts val="3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1pPr>
            <a:lvl2pPr marL="469900" indent="-1651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2pPr>
            <a:lvl3pPr marL="6731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3pPr>
            <a:lvl4pPr marL="9271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4pPr>
            <a:lvl5pPr marL="12065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5pPr>
            <a:lvl6pPr marL="14224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6pPr>
            <a:lvl7pPr marL="16510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7pPr>
            <a:lvl8pPr marL="18796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8pPr>
            <a:lvl9pPr marL="2095500" indent="-1143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1312" y="1671002"/>
            <a:ext cx="4066799" cy="27248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228600" indent="-152400" algn="l" rtl="0">
              <a:spcBef>
                <a:spcPts val="3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1pPr>
            <a:lvl2pPr marL="469900" indent="-1651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2pPr>
            <a:lvl3pPr marL="6731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3pPr>
            <a:lvl4pPr marL="9271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4pPr>
            <a:lvl5pPr marL="12065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5pPr>
            <a:lvl6pPr marL="14224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6pPr>
            <a:lvl7pPr marL="16510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7pPr>
            <a:lvl8pPr marL="18796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8pPr>
            <a:lvl9pPr marL="2095500" indent="-1143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5704462" y="4467102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35893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7918725" y="4467102"/>
            <a:ext cx="789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334486" y="454915"/>
            <a:ext cx="8475000" cy="944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35894" y="547243"/>
            <a:ext cx="8272200" cy="7412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65414" y="1688168"/>
            <a:ext cx="3815400" cy="4020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marL="0" indent="0" rtl="0">
              <a:spcBef>
                <a:spcPts val="0"/>
              </a:spcBef>
              <a:buClr>
                <a:schemeClr val="accent2"/>
              </a:buClr>
              <a:buFont typeface="Cabin"/>
              <a:buNone/>
              <a:defRPr/>
            </a:lvl1pPr>
            <a:lvl2pPr marL="342900" indent="0" rtl="0">
              <a:spcBef>
                <a:spcPts val="0"/>
              </a:spcBef>
              <a:buFont typeface="Cabin"/>
              <a:buNone/>
              <a:defRPr/>
            </a:lvl2pPr>
            <a:lvl3pPr marL="685800" indent="0" rtl="0">
              <a:spcBef>
                <a:spcPts val="0"/>
              </a:spcBef>
              <a:buFont typeface="Cabin"/>
              <a:buNone/>
              <a:defRPr/>
            </a:lvl3pPr>
            <a:lvl4pPr marL="1028700" indent="0" rtl="0">
              <a:spcBef>
                <a:spcPts val="0"/>
              </a:spcBef>
              <a:buFont typeface="Cabin"/>
              <a:buNone/>
              <a:defRPr/>
            </a:lvl4pPr>
            <a:lvl5pPr marL="1371600" indent="0" rtl="0">
              <a:spcBef>
                <a:spcPts val="0"/>
              </a:spcBef>
              <a:buFont typeface="Cabin"/>
              <a:buNone/>
              <a:defRPr/>
            </a:lvl5pPr>
            <a:lvl6pPr marL="1714500" indent="0" rtl="0">
              <a:spcBef>
                <a:spcPts val="0"/>
              </a:spcBef>
              <a:buFont typeface="Cabin"/>
              <a:buNone/>
              <a:defRPr/>
            </a:lvl6pPr>
            <a:lvl7pPr marL="2057400" indent="0" rtl="0">
              <a:spcBef>
                <a:spcPts val="0"/>
              </a:spcBef>
              <a:buFont typeface="Cabin"/>
              <a:buNone/>
              <a:defRPr/>
            </a:lvl7pPr>
            <a:lvl8pPr marL="2400300" indent="0" rtl="0">
              <a:spcBef>
                <a:spcPts val="0"/>
              </a:spcBef>
              <a:buFont typeface="Cabin"/>
              <a:buNone/>
              <a:defRPr/>
            </a:lvl8pPr>
            <a:lvl9pPr marL="2743200" indent="0" rtl="0">
              <a:spcBef>
                <a:spcPts val="0"/>
              </a:spcBef>
              <a:buFont typeface="Cabin"/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35895" y="2194539"/>
            <a:ext cx="4044899" cy="22010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228600" indent="-152400" algn="l" rtl="0">
              <a:spcBef>
                <a:spcPts val="3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1pPr>
            <a:lvl2pPr marL="469900" indent="-1651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2pPr>
            <a:lvl3pPr marL="6731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3pPr>
            <a:lvl4pPr marL="9271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4pPr>
            <a:lvl5pPr marL="12065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5pPr>
            <a:lvl6pPr marL="14224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6pPr>
            <a:lvl7pPr marL="16510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7pPr>
            <a:lvl8pPr marL="18796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8pPr>
            <a:lvl9pPr marL="2095500" indent="-1143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3"/>
          </p:nvPr>
        </p:nvSpPr>
        <p:spPr>
          <a:xfrm>
            <a:off x="4892801" y="1688168"/>
            <a:ext cx="3815400" cy="414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marL="0" indent="0" rtl="0">
              <a:spcBef>
                <a:spcPts val="0"/>
              </a:spcBef>
              <a:buClr>
                <a:schemeClr val="accent2"/>
              </a:buClr>
              <a:buFont typeface="Cabin"/>
              <a:buNone/>
              <a:defRPr/>
            </a:lvl1pPr>
            <a:lvl2pPr marL="342900" indent="0" rtl="0">
              <a:spcBef>
                <a:spcPts val="0"/>
              </a:spcBef>
              <a:buFont typeface="Cabin"/>
              <a:buNone/>
              <a:defRPr/>
            </a:lvl2pPr>
            <a:lvl3pPr marL="685800" indent="0" rtl="0">
              <a:spcBef>
                <a:spcPts val="0"/>
              </a:spcBef>
              <a:buFont typeface="Cabin"/>
              <a:buNone/>
              <a:defRPr/>
            </a:lvl3pPr>
            <a:lvl4pPr marL="1028700" indent="0" rtl="0">
              <a:spcBef>
                <a:spcPts val="0"/>
              </a:spcBef>
              <a:buFont typeface="Cabin"/>
              <a:buNone/>
              <a:defRPr/>
            </a:lvl4pPr>
            <a:lvl5pPr marL="1371600" indent="0" rtl="0">
              <a:spcBef>
                <a:spcPts val="0"/>
              </a:spcBef>
              <a:buFont typeface="Cabin"/>
              <a:buNone/>
              <a:defRPr/>
            </a:lvl5pPr>
            <a:lvl6pPr marL="1714500" indent="0" rtl="0">
              <a:spcBef>
                <a:spcPts val="0"/>
              </a:spcBef>
              <a:buFont typeface="Cabin"/>
              <a:buNone/>
              <a:defRPr/>
            </a:lvl6pPr>
            <a:lvl7pPr marL="2057400" indent="0" rtl="0">
              <a:spcBef>
                <a:spcPts val="0"/>
              </a:spcBef>
              <a:buFont typeface="Cabin"/>
              <a:buNone/>
              <a:defRPr/>
            </a:lvl7pPr>
            <a:lvl8pPr marL="2400300" indent="0" rtl="0">
              <a:spcBef>
                <a:spcPts val="0"/>
              </a:spcBef>
              <a:buFont typeface="Cabin"/>
              <a:buNone/>
              <a:defRPr/>
            </a:lvl8pPr>
            <a:lvl9pPr marL="2743200" indent="0" rtl="0">
              <a:spcBef>
                <a:spcPts val="0"/>
              </a:spcBef>
              <a:buFont typeface="Cabin"/>
              <a:buNone/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4"/>
          </p:nvPr>
        </p:nvSpPr>
        <p:spPr>
          <a:xfrm>
            <a:off x="4663281" y="2194539"/>
            <a:ext cx="4044899" cy="22010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228600" indent="-152400" algn="l" rtl="0">
              <a:spcBef>
                <a:spcPts val="3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1pPr>
            <a:lvl2pPr marL="469900" indent="-1651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2pPr>
            <a:lvl3pPr marL="6731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3pPr>
            <a:lvl4pPr marL="9271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4pPr>
            <a:lvl5pPr marL="1206500" indent="-1397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5pPr>
            <a:lvl6pPr marL="14224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6pPr>
            <a:lvl7pPr marL="16510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7pPr>
            <a:lvl8pPr marL="1879600" indent="-1270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8pPr>
            <a:lvl9pPr marL="2095500" indent="-11430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Font typeface="Cabin"/>
              <a:buChar char="◼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5704462" y="4467102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435893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7918725" y="4467102"/>
            <a:ext cx="789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330512" y="454915"/>
            <a:ext cx="8475000" cy="944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31920" y="547243"/>
            <a:ext cx="8272200" cy="7412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5704462" y="4467102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435893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7918725" y="4467102"/>
            <a:ext cx="789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5704462" y="4467102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435893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7918725" y="4467102"/>
            <a:ext cx="789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335862" y="3856479"/>
            <a:ext cx="8473500" cy="9560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35893" y="3946721"/>
            <a:ext cx="3682199" cy="5171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35862" y="450900"/>
            <a:ext cx="8469599" cy="31536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2"/>
          </p:nvPr>
        </p:nvSpPr>
        <p:spPr>
          <a:xfrm>
            <a:off x="4305617" y="3946721"/>
            <a:ext cx="4402499" cy="5171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indent="0" algn="r"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1pPr>
            <a:lvl2pPr marL="342900" indent="0" rtl="0">
              <a:spcBef>
                <a:spcPts val="0"/>
              </a:spcBef>
              <a:buFont typeface="Cabin"/>
              <a:buNone/>
              <a:defRPr/>
            </a:lvl2pPr>
            <a:lvl3pPr marL="685800" indent="0" rtl="0">
              <a:spcBef>
                <a:spcPts val="0"/>
              </a:spcBef>
              <a:buFont typeface="Cabin"/>
              <a:buNone/>
              <a:defRPr/>
            </a:lvl3pPr>
            <a:lvl4pPr marL="1028700" indent="0" rtl="0">
              <a:spcBef>
                <a:spcPts val="0"/>
              </a:spcBef>
              <a:buFont typeface="Cabin"/>
              <a:buNone/>
              <a:defRPr/>
            </a:lvl4pPr>
            <a:lvl5pPr marL="1371600" indent="0" rtl="0">
              <a:spcBef>
                <a:spcPts val="0"/>
              </a:spcBef>
              <a:buFont typeface="Cabin"/>
              <a:buNone/>
              <a:defRPr/>
            </a:lvl5pPr>
            <a:lvl6pPr marL="1714500" indent="0" rtl="0">
              <a:spcBef>
                <a:spcPts val="0"/>
              </a:spcBef>
              <a:buFont typeface="Cabin"/>
              <a:buNone/>
              <a:defRPr/>
            </a:lvl6pPr>
            <a:lvl7pPr marL="2057400" indent="0" rtl="0">
              <a:spcBef>
                <a:spcPts val="0"/>
              </a:spcBef>
              <a:buFont typeface="Cabin"/>
              <a:buNone/>
              <a:defRPr/>
            </a:lvl7pPr>
            <a:lvl8pPr marL="2400300" indent="0" rtl="0">
              <a:spcBef>
                <a:spcPts val="0"/>
              </a:spcBef>
              <a:buFont typeface="Cabin"/>
              <a:buNone/>
              <a:defRPr/>
            </a:lvl8pPr>
            <a:lvl9pPr marL="2743200" indent="0" rtl="0">
              <a:spcBef>
                <a:spcPts val="0"/>
              </a:spcBef>
              <a:buFont typeface="Cabin"/>
              <a:buNone/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xfrm>
            <a:off x="5704462" y="4467102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435893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7918725" y="4467102"/>
            <a:ext cx="789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35894" y="3520041"/>
            <a:ext cx="8272200" cy="4250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335862" y="449793"/>
            <a:ext cx="8468100" cy="2667899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435893" y="3945095"/>
            <a:ext cx="8272200" cy="4491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indent="0" rtl="0">
              <a:spcBef>
                <a:spcPts val="0"/>
              </a:spcBef>
              <a:buFont typeface="Cabin"/>
              <a:buNone/>
              <a:defRPr/>
            </a:lvl1pPr>
            <a:lvl2pPr marL="342900" indent="0" rtl="0">
              <a:spcBef>
                <a:spcPts val="0"/>
              </a:spcBef>
              <a:buFont typeface="Cabin"/>
              <a:buNone/>
              <a:defRPr/>
            </a:lvl2pPr>
            <a:lvl3pPr marL="685800" indent="0" rtl="0">
              <a:spcBef>
                <a:spcPts val="0"/>
              </a:spcBef>
              <a:buFont typeface="Cabin"/>
              <a:buNone/>
              <a:defRPr/>
            </a:lvl3pPr>
            <a:lvl4pPr marL="1028700" indent="0" rtl="0">
              <a:spcBef>
                <a:spcPts val="0"/>
              </a:spcBef>
              <a:buFont typeface="Cabin"/>
              <a:buNone/>
              <a:defRPr/>
            </a:lvl4pPr>
            <a:lvl5pPr marL="1371600" indent="0" rtl="0">
              <a:spcBef>
                <a:spcPts val="0"/>
              </a:spcBef>
              <a:buFont typeface="Cabin"/>
              <a:buNone/>
              <a:defRPr/>
            </a:lvl5pPr>
            <a:lvl6pPr marL="1714500" indent="0" rtl="0">
              <a:spcBef>
                <a:spcPts val="0"/>
              </a:spcBef>
              <a:buFont typeface="Cabin"/>
              <a:buNone/>
              <a:defRPr/>
            </a:lvl6pPr>
            <a:lvl7pPr marL="2057400" indent="0" rtl="0">
              <a:spcBef>
                <a:spcPts val="0"/>
              </a:spcBef>
              <a:buFont typeface="Cabin"/>
              <a:buNone/>
              <a:defRPr/>
            </a:lvl7pPr>
            <a:lvl8pPr marL="2400300" indent="0" rtl="0">
              <a:spcBef>
                <a:spcPts val="0"/>
              </a:spcBef>
              <a:buFont typeface="Cabin"/>
              <a:buNone/>
              <a:defRPr/>
            </a:lvl8pPr>
            <a:lvl9pPr marL="2743200" indent="0" rtl="0">
              <a:spcBef>
                <a:spcPts val="0"/>
              </a:spcBef>
              <a:buFont typeface="Cabin"/>
              <a:buNone/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5704462" y="4467102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435893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7918725" y="4467102"/>
            <a:ext cx="789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342900" marR="0" indent="0" algn="l" rtl="0">
              <a:spcBef>
                <a:spcPts val="0"/>
              </a:spcBef>
              <a:defRPr/>
            </a:lvl2pPr>
            <a:lvl3pPr marL="685800" marR="0" indent="0" algn="l" rtl="0">
              <a:spcBef>
                <a:spcPts val="0"/>
              </a:spcBef>
              <a:defRPr/>
            </a:lvl3pPr>
            <a:lvl4pPr marL="1028700" marR="0" indent="0" algn="l" rtl="0">
              <a:spcBef>
                <a:spcPts val="0"/>
              </a:spcBef>
              <a:defRPr/>
            </a:lvl4pPr>
            <a:lvl5pPr marL="1371600" marR="0" indent="0" algn="l" rtl="0">
              <a:spcBef>
                <a:spcPts val="0"/>
              </a:spcBef>
              <a:defRPr/>
            </a:lvl5pPr>
            <a:lvl6pPr marL="1714500" marR="0" indent="0" algn="l" rtl="0">
              <a:spcBef>
                <a:spcPts val="0"/>
              </a:spcBef>
              <a:defRPr/>
            </a:lvl6pPr>
            <a:lvl7pPr marL="2057400" marR="0" indent="0" algn="l" rtl="0">
              <a:spcBef>
                <a:spcPts val="0"/>
              </a:spcBef>
              <a:defRPr/>
            </a:lvl7pPr>
            <a:lvl8pPr marL="2400300" marR="0" indent="0" algn="l" rtl="0">
              <a:spcBef>
                <a:spcPts val="0"/>
              </a:spcBef>
              <a:defRPr/>
            </a:lvl8pPr>
            <a:lvl9pPr marL="27432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35893" y="528843"/>
            <a:ext cx="8272200" cy="8921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marL="0" marR="0" indent="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  <a:defRPr sz="1100"/>
            </a:lvl1pPr>
            <a:lvl2pPr marL="0" marR="0" indent="0" algn="l" rtl="0">
              <a:spcBef>
                <a:spcPts val="0"/>
              </a:spcBef>
              <a:buSzPct val="100000"/>
              <a:defRPr sz="1100"/>
            </a:lvl2pPr>
            <a:lvl3pPr marL="0" marR="0" indent="0" algn="l" rtl="0">
              <a:spcBef>
                <a:spcPts val="0"/>
              </a:spcBef>
              <a:buSzPct val="100000"/>
              <a:defRPr sz="1100"/>
            </a:lvl3pPr>
            <a:lvl4pPr marL="0" marR="0" indent="0" algn="l" rtl="0">
              <a:spcBef>
                <a:spcPts val="0"/>
              </a:spcBef>
              <a:buSzPct val="100000"/>
              <a:defRPr sz="1100"/>
            </a:lvl4pPr>
            <a:lvl5pPr marL="0" marR="0" indent="0" algn="l" rtl="0">
              <a:spcBef>
                <a:spcPts val="0"/>
              </a:spcBef>
              <a:buSzPct val="100000"/>
              <a:defRPr sz="1100"/>
            </a:lvl5pPr>
            <a:lvl6pPr marL="0" marR="0" indent="0" algn="l" rtl="0">
              <a:spcBef>
                <a:spcPts val="0"/>
              </a:spcBef>
              <a:buSzPct val="100000"/>
              <a:defRPr sz="1100"/>
            </a:lvl6pPr>
            <a:lvl7pPr marL="0" marR="0" indent="0" algn="l" rtl="0">
              <a:spcBef>
                <a:spcPts val="0"/>
              </a:spcBef>
              <a:buSzPct val="100000"/>
              <a:defRPr sz="1100"/>
            </a:lvl7pPr>
            <a:lvl8pPr marL="0" marR="0" indent="0" algn="l" rtl="0">
              <a:spcBef>
                <a:spcPts val="0"/>
              </a:spcBef>
              <a:buSzPct val="100000"/>
              <a:defRPr sz="1100"/>
            </a:lvl8pPr>
            <a:lvl9pPr marL="0" marR="0" indent="0" algn="l" rtl="0">
              <a:spcBef>
                <a:spcPts val="0"/>
              </a:spcBef>
              <a:buSzPct val="100000"/>
              <a:defRPr sz="110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35893" y="1752002"/>
            <a:ext cx="8272200" cy="26420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228600" marR="0" indent="-222250" algn="l" rtl="0">
              <a:spcBef>
                <a:spcPts val="3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Cabin"/>
              <a:buChar char="◼"/>
              <a:defRPr sz="1100"/>
            </a:lvl1pPr>
            <a:lvl2pPr marL="469900" marR="0" indent="-23495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Cabin"/>
              <a:buChar char="◼"/>
              <a:defRPr sz="1100"/>
            </a:lvl2pPr>
            <a:lvl3pPr marL="673100" marR="0" indent="-20955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Cabin"/>
              <a:buChar char="◼"/>
              <a:defRPr sz="1100"/>
            </a:lvl3pPr>
            <a:lvl4pPr marL="927100" marR="0" indent="-19685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Cabin"/>
              <a:buChar char="◼"/>
              <a:defRPr sz="1100"/>
            </a:lvl4pPr>
            <a:lvl5pPr marL="1206500" marR="0" indent="-20955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Cabin"/>
              <a:buChar char="◼"/>
              <a:defRPr sz="1100"/>
            </a:lvl5pPr>
            <a:lvl6pPr marL="1422400" marR="0" indent="-19685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Cabin"/>
              <a:buChar char="◼"/>
              <a:defRPr sz="1100"/>
            </a:lvl6pPr>
            <a:lvl7pPr marL="1651000" marR="0" indent="-19685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Cabin"/>
              <a:buChar char="◼"/>
              <a:defRPr sz="1100"/>
            </a:lvl7pPr>
            <a:lvl8pPr marL="1879600" marR="0" indent="-19685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Cabin"/>
              <a:buChar char="◼"/>
              <a:defRPr sz="1100"/>
            </a:lvl8pPr>
            <a:lvl9pPr marL="2095500" marR="0" indent="-184150" algn="l" rtl="0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Cabin"/>
              <a:buChar char="◼"/>
              <a:defRPr sz="11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5704462" y="4467102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buSzPct val="100000"/>
              <a:defRPr sz="1100"/>
            </a:lvl1pPr>
            <a:lvl2pPr marL="342900" marR="0" indent="0" algn="l" rtl="0">
              <a:spcBef>
                <a:spcPts val="0"/>
              </a:spcBef>
              <a:buSzPct val="100000"/>
              <a:defRPr sz="1100"/>
            </a:lvl2pPr>
            <a:lvl3pPr marL="685800" marR="0" indent="0" algn="l" rtl="0">
              <a:spcBef>
                <a:spcPts val="0"/>
              </a:spcBef>
              <a:buSzPct val="100000"/>
              <a:defRPr sz="1100"/>
            </a:lvl3pPr>
            <a:lvl4pPr marL="1028700" marR="0" indent="0" algn="l" rtl="0">
              <a:spcBef>
                <a:spcPts val="0"/>
              </a:spcBef>
              <a:buSzPct val="100000"/>
              <a:defRPr sz="1100"/>
            </a:lvl4pPr>
            <a:lvl5pPr marL="1371600" marR="0" indent="0" algn="l" rtl="0">
              <a:spcBef>
                <a:spcPts val="0"/>
              </a:spcBef>
              <a:buSzPct val="100000"/>
              <a:defRPr sz="1100"/>
            </a:lvl5pPr>
            <a:lvl6pPr marL="1714500" marR="0" indent="0" algn="l" rtl="0">
              <a:spcBef>
                <a:spcPts val="0"/>
              </a:spcBef>
              <a:buSzPct val="100000"/>
              <a:defRPr sz="1100"/>
            </a:lvl6pPr>
            <a:lvl7pPr marL="2057400" marR="0" indent="0" algn="l" rtl="0">
              <a:spcBef>
                <a:spcPts val="0"/>
              </a:spcBef>
              <a:buSzPct val="100000"/>
              <a:defRPr sz="1100"/>
            </a:lvl7pPr>
            <a:lvl8pPr marL="2400300" marR="0" indent="0" algn="l" rtl="0">
              <a:spcBef>
                <a:spcPts val="0"/>
              </a:spcBef>
              <a:buSzPct val="100000"/>
              <a:defRPr sz="1100"/>
            </a:lvl8pPr>
            <a:lvl9pPr marL="2743200" marR="0" indent="0" algn="l" rtl="0">
              <a:spcBef>
                <a:spcPts val="0"/>
              </a:spcBef>
              <a:buSzPct val="100000"/>
              <a:defRPr sz="11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435893" y="4463858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spcBef>
                <a:spcPts val="0"/>
              </a:spcBef>
              <a:buSzPct val="100000"/>
              <a:defRPr sz="1100"/>
            </a:lvl1pPr>
            <a:lvl2pPr marL="342900" marR="0" indent="0" algn="l" rtl="0">
              <a:spcBef>
                <a:spcPts val="0"/>
              </a:spcBef>
              <a:buSzPct val="100000"/>
              <a:defRPr sz="1100"/>
            </a:lvl2pPr>
            <a:lvl3pPr marL="685800" marR="0" indent="0" algn="l" rtl="0">
              <a:spcBef>
                <a:spcPts val="0"/>
              </a:spcBef>
              <a:buSzPct val="100000"/>
              <a:defRPr sz="1100"/>
            </a:lvl3pPr>
            <a:lvl4pPr marL="1028700" marR="0" indent="0" algn="l" rtl="0">
              <a:spcBef>
                <a:spcPts val="0"/>
              </a:spcBef>
              <a:buSzPct val="100000"/>
              <a:defRPr sz="1100"/>
            </a:lvl4pPr>
            <a:lvl5pPr marL="1371600" marR="0" indent="0" algn="l" rtl="0">
              <a:spcBef>
                <a:spcPts val="0"/>
              </a:spcBef>
              <a:buSzPct val="100000"/>
              <a:defRPr sz="1100"/>
            </a:lvl5pPr>
            <a:lvl6pPr marL="1714500" marR="0" indent="0" algn="l" rtl="0">
              <a:spcBef>
                <a:spcPts val="0"/>
              </a:spcBef>
              <a:buSzPct val="100000"/>
              <a:defRPr sz="1100"/>
            </a:lvl6pPr>
            <a:lvl7pPr marL="2057400" marR="0" indent="0" algn="l" rtl="0">
              <a:spcBef>
                <a:spcPts val="0"/>
              </a:spcBef>
              <a:buSzPct val="100000"/>
              <a:defRPr sz="1100"/>
            </a:lvl7pPr>
            <a:lvl8pPr marL="2400300" marR="0" indent="0" algn="l" rtl="0">
              <a:spcBef>
                <a:spcPts val="0"/>
              </a:spcBef>
              <a:buSzPct val="100000"/>
              <a:defRPr sz="1100"/>
            </a:lvl8pPr>
            <a:lvl9pPr marL="2743200" marR="0" indent="0" algn="l" rtl="0">
              <a:spcBef>
                <a:spcPts val="0"/>
              </a:spcBef>
              <a:buSzPct val="100000"/>
              <a:defRPr sz="11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7918725" y="4467102"/>
            <a:ext cx="7892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spcBef>
                <a:spcPts val="0"/>
              </a:spcBef>
              <a:buSzPct val="100000"/>
              <a:defRPr sz="1100"/>
            </a:lvl1pPr>
            <a:lvl2pPr marL="342900" marR="0" indent="0" algn="l" rtl="0">
              <a:spcBef>
                <a:spcPts val="0"/>
              </a:spcBef>
              <a:buSzPct val="100000"/>
              <a:defRPr sz="1100"/>
            </a:lvl2pPr>
            <a:lvl3pPr marL="685800" marR="0" indent="0" algn="l" rtl="0">
              <a:spcBef>
                <a:spcPts val="0"/>
              </a:spcBef>
              <a:buSzPct val="100000"/>
              <a:defRPr sz="1100"/>
            </a:lvl3pPr>
            <a:lvl4pPr marL="1028700" marR="0" indent="0" algn="l" rtl="0">
              <a:spcBef>
                <a:spcPts val="0"/>
              </a:spcBef>
              <a:buSzPct val="100000"/>
              <a:defRPr sz="1100"/>
            </a:lvl4pPr>
            <a:lvl5pPr marL="1371600" marR="0" indent="0" algn="l" rtl="0">
              <a:spcBef>
                <a:spcPts val="0"/>
              </a:spcBef>
              <a:buSzPct val="100000"/>
              <a:defRPr sz="1100"/>
            </a:lvl5pPr>
            <a:lvl6pPr marL="1714500" marR="0" indent="0" algn="l" rtl="0">
              <a:spcBef>
                <a:spcPts val="0"/>
              </a:spcBef>
              <a:buSzPct val="100000"/>
              <a:defRPr sz="1100"/>
            </a:lvl6pPr>
            <a:lvl7pPr marL="2057400" marR="0" indent="0" algn="l" rtl="0">
              <a:spcBef>
                <a:spcPts val="0"/>
              </a:spcBef>
              <a:buSzPct val="100000"/>
              <a:defRPr sz="1100"/>
            </a:lvl7pPr>
            <a:lvl8pPr marL="2400300" marR="0" indent="0" algn="l" rtl="0">
              <a:spcBef>
                <a:spcPts val="0"/>
              </a:spcBef>
              <a:buSzPct val="100000"/>
              <a:defRPr sz="1100"/>
            </a:lvl8pPr>
            <a:lvl9pPr marL="2743200" marR="0" indent="0" algn="l" rtl="0">
              <a:spcBef>
                <a:spcPts val="0"/>
              </a:spcBef>
              <a:buSzPct val="100000"/>
              <a:defRPr sz="1100"/>
            </a:lvl9pPr>
          </a:lstStyle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334900" y="342900"/>
            <a:ext cx="2777400" cy="71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6031610" y="340232"/>
            <a:ext cx="2777400" cy="737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3181372" y="342900"/>
            <a:ext cx="2777400" cy="6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lucene.apache.org/solr/tutorial.htm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Vector_space_mode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435900" y="765325"/>
            <a:ext cx="8245199" cy="14393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chemeClr val="accent1"/>
                </a:solidFill>
                <a:latin typeface="Droid Sans"/>
                <a:ea typeface="Droid Sans"/>
                <a:cs typeface="Droid Sans"/>
                <a:sym typeface="Droid Sans"/>
              </a:rPr>
              <a:t>Xpantrac connection with IDEAL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subTitle" idx="1"/>
          </p:nvPr>
        </p:nvSpPr>
        <p:spPr>
          <a:xfrm>
            <a:off x="449400" y="2424275"/>
            <a:ext cx="8245199" cy="2230199"/>
          </a:xfrm>
          <a:prstGeom prst="rect">
            <a:avLst/>
          </a:prstGeom>
        </p:spPr>
        <p:txBody>
          <a:bodyPr lIns="68575" tIns="68575" rIns="68575" bIns="6857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Sloane Neidig, Samantha Johnson, David Cabrera, Erika Hoffman</a:t>
            </a: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chemeClr val="lt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chemeClr val="lt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chemeClr val="lt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chemeClr val="lt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chemeClr val="lt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CS 4624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3/6/2014</a:t>
            </a:r>
          </a:p>
          <a:p>
            <a:pPr lvl="0" rtl="0">
              <a:spcBef>
                <a:spcPts val="0"/>
              </a:spcBef>
              <a:buNone/>
            </a:pPr>
            <a:endParaRPr sz="1400">
              <a:solidFill>
                <a:schemeClr val="lt1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435893" y="5266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What is Apache Solr?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365843" y="1635372"/>
            <a:ext cx="8272200" cy="2758800"/>
          </a:xfrm>
          <a:prstGeom prst="rect">
            <a:avLst/>
          </a:prstGeom>
        </p:spPr>
        <p:txBody>
          <a:bodyPr lIns="68575" tIns="68575" rIns="68575" bIns="68575" anchor="ctr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Cabin"/>
              <a:buChar char="➔"/>
            </a:pPr>
            <a:r>
              <a:rPr lang="en" sz="1800"/>
              <a:t>Solr is a popular enterprise search platform that allows you to index and search documents.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/>
          </a:p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Cabin"/>
              <a:buChar char="➔"/>
            </a:pPr>
            <a:r>
              <a:rPr lang="en" sz="1800"/>
              <a:t>Allows for an easy creation of a search engine for websites, databases, and user provided files.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/>
          </a:p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Cabin"/>
              <a:buChar char="➔"/>
            </a:pPr>
            <a:r>
              <a:rPr lang="en" sz="1800"/>
              <a:t>Offers features such as:</a:t>
            </a:r>
          </a:p>
          <a:p>
            <a:pPr marL="914400" lvl="1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Cabin"/>
              <a:buChar char="◆"/>
            </a:pPr>
            <a:r>
              <a:rPr lang="en" sz="1800"/>
              <a:t>Full Text Searching</a:t>
            </a:r>
          </a:p>
          <a:p>
            <a:pPr marL="914400" lvl="1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Cabin"/>
              <a:buChar char="◆"/>
            </a:pPr>
            <a:r>
              <a:rPr lang="en" sz="1800"/>
              <a:t>Rich Document Parsing and Indexing (such as Word, PDF, etc)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/>
              <a:t>	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435893" y="482241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Indexing With Solr</a:t>
            </a:r>
          </a:p>
        </p:txBody>
      </p:sp>
      <p:pic>
        <p:nvPicPr>
          <p:cNvPr id="161" name="Shape 16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683725" y="1444125"/>
            <a:ext cx="5776548" cy="3531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35893" y="5079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Querying With Solr</a:t>
            </a:r>
          </a:p>
        </p:txBody>
      </p:sp>
      <p:pic>
        <p:nvPicPr>
          <p:cNvPr id="167" name="Shape 16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16036" y="1635375"/>
            <a:ext cx="8511925" cy="575724"/>
          </a:xfrm>
          <a:prstGeom prst="rect">
            <a:avLst/>
          </a:prstGeom>
        </p:spPr>
      </p:pic>
      <p:sp>
        <p:nvSpPr>
          <p:cNvPr id="168" name="Shape 168"/>
          <p:cNvSpPr txBox="1"/>
          <p:nvPr/>
        </p:nvSpPr>
        <p:spPr>
          <a:xfrm>
            <a:off x="435900" y="2283900"/>
            <a:ext cx="8272200" cy="683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Droid Sans"/>
              <a:buChar char="➔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A SOLR API query to retrieve a text document in JSON format</a:t>
            </a:r>
          </a:p>
          <a:p>
            <a:pPr marL="914400" lvl="1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Droid Sans"/>
              <a:buChar char="◆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Can also use the web interface</a:t>
            </a:r>
          </a:p>
          <a:p>
            <a:pPr lvl="0">
              <a:spcBef>
                <a:spcPts val="0"/>
              </a:spcBef>
              <a:buNone/>
            </a:pP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Shape 17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226350" y="1395999"/>
            <a:ext cx="4493324" cy="3283774"/>
          </a:xfrm>
          <a:prstGeom prst="rect">
            <a:avLst/>
          </a:prstGeom>
        </p:spPr>
      </p:pic>
      <p:sp>
        <p:nvSpPr>
          <p:cNvPr id="174" name="Shape 174"/>
          <p:cNvSpPr txBox="1"/>
          <p:nvPr/>
        </p:nvSpPr>
        <p:spPr>
          <a:xfrm>
            <a:off x="2226350" y="4788950"/>
            <a:ext cx="4493399" cy="245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Resulting JSON object retrieved from SOLR query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35893" y="5079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Querying Results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435893" y="5079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How Solr Fits Into The Puzzle</a:t>
            </a:r>
          </a:p>
        </p:txBody>
      </p:sp>
      <p:pic>
        <p:nvPicPr>
          <p:cNvPr id="181" name="Shape 18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168275" y="1574600"/>
            <a:ext cx="7172549" cy="1882699"/>
          </a:xfrm>
          <a:prstGeom prst="rect">
            <a:avLst/>
          </a:prstGeom>
        </p:spPr>
      </p:pic>
      <p:sp>
        <p:nvSpPr>
          <p:cNvPr id="182" name="Shape 182"/>
          <p:cNvSpPr txBox="1"/>
          <p:nvPr/>
        </p:nvSpPr>
        <p:spPr>
          <a:xfrm>
            <a:off x="1168275" y="3639075"/>
            <a:ext cx="7539899" cy="625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A diagram showing the indexing of documents and expanded documents using SOLR to emulate a search engine API.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435900" y="1635375"/>
            <a:ext cx="8272200" cy="3028200"/>
          </a:xfrm>
          <a:prstGeom prst="rect">
            <a:avLst/>
          </a:prstGeom>
        </p:spPr>
        <p:txBody>
          <a:bodyPr lIns="68575" tIns="68575" rIns="68575" bIns="68575" anchor="ctr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In order to use Xpantrac with Apache Solr, two constraints must be followed</a:t>
            </a:r>
          </a:p>
          <a:p>
            <a:pPr marL="914400" lvl="1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It should index a massive number of documents, so that any documents from users could be expanded based on indexed information</a:t>
            </a:r>
          </a:p>
          <a:p>
            <a:pPr marL="914400" lvl="1" indent="-34290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It should return the most relevant portion of the matching documents, for a query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435893" y="5079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Constraints of Using Xpantrac With Solr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435893" y="5266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Deadlines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435893" y="1951631"/>
            <a:ext cx="8272200" cy="2758800"/>
          </a:xfrm>
          <a:prstGeom prst="rect">
            <a:avLst/>
          </a:prstGeom>
        </p:spPr>
        <p:txBody>
          <a:bodyPr lIns="68575" tIns="68575" rIns="68575" bIns="68575" anchor="ctr" anchorCtr="0">
            <a:noAutofit/>
          </a:bodyPr>
          <a:lstStyle/>
          <a:p>
            <a:pPr marL="457200" lvl="0" indent="-342900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 b="1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February</a:t>
            </a:r>
          </a:p>
          <a:p>
            <a:pPr marL="914400" lvl="1" indent="-330200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1</a:t>
            </a:r>
            <a:r>
              <a:rPr lang="en" sz="1600" baseline="300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st</a:t>
            </a: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: Determine topic, Get client approval</a:t>
            </a:r>
          </a:p>
          <a:p>
            <a:pPr marL="914400" lvl="1" indent="-330200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15</a:t>
            </a:r>
            <a:r>
              <a:rPr lang="en" sz="1600" baseline="300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th</a:t>
            </a: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: Discuss roles &amp; timelines; Get instructor approval; Try out Apache Solr</a:t>
            </a:r>
          </a:p>
          <a:p>
            <a:pPr marL="0" lvl="0" indent="0" rtl="0">
              <a:spcBef>
                <a:spcPts val="600"/>
              </a:spcBef>
              <a:spcAft>
                <a:spcPts val="600"/>
              </a:spcAft>
              <a:buNone/>
            </a:pPr>
            <a:endParaRPr sz="1600" dirty="0">
              <a:solidFill>
                <a:srgbClr val="3D3D3D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marL="457200" lvl="0" indent="-342900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 b="1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March</a:t>
            </a:r>
          </a:p>
          <a:p>
            <a:pPr marL="914400" lvl="1" indent="-330200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88888"/>
              <a:buFont typeface="Droid Sans"/>
              <a:buChar char="◆"/>
            </a:pPr>
            <a:r>
              <a:rPr lang="en" sz="18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1</a:t>
            </a:r>
            <a:r>
              <a:rPr lang="en" sz="1800" baseline="300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st</a:t>
            </a:r>
            <a:r>
              <a:rPr lang="en" sz="18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: </a:t>
            </a: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Decompress files (with IDEALpages); Begin working with Xpantrac</a:t>
            </a:r>
          </a:p>
          <a:p>
            <a:pPr marL="914400" lvl="1" indent="-330200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15</a:t>
            </a:r>
            <a:r>
              <a:rPr lang="en" sz="1600" baseline="300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th</a:t>
            </a: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: Xpantrac - Begin Batch &amp; Interactive Modes</a:t>
            </a:r>
          </a:p>
          <a:p>
            <a:pPr marL="914400" lvl="1" indent="-330200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29</a:t>
            </a:r>
            <a:r>
              <a:rPr lang="en" sz="1600" baseline="300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th</a:t>
            </a: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: Xpantrac - Continue Batch &amp; Interactive Modes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435893" y="5266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Deadlines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435893" y="1958506"/>
            <a:ext cx="8272200" cy="2758800"/>
          </a:xfrm>
          <a:prstGeom prst="rect">
            <a:avLst/>
          </a:prstGeom>
        </p:spPr>
        <p:txBody>
          <a:bodyPr lIns="68575" tIns="68575" rIns="68575" bIns="68575" anchor="ctr" anchorCtr="0">
            <a:noAutofit/>
          </a:bodyPr>
          <a:lstStyle/>
          <a:p>
            <a:pPr marL="457200" lvl="0" indent="-342900" rtl="0"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 b="1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April</a:t>
            </a:r>
          </a:p>
          <a:p>
            <a:pPr marL="914400" lvl="1" indent="-330200" rtl="0"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12</a:t>
            </a:r>
            <a:r>
              <a:rPr lang="en" sz="1600" baseline="300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th</a:t>
            </a: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: Stretch Goal: Tweets and Archive Files</a:t>
            </a:r>
          </a:p>
          <a:p>
            <a:pPr marL="914400" lvl="1" indent="-330200" rtl="0"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26</a:t>
            </a:r>
            <a:r>
              <a:rPr lang="en" sz="1600" baseline="300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th</a:t>
            </a: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: Finalize project &amp; prototype; Final Report</a:t>
            </a:r>
          </a:p>
          <a:p>
            <a:pPr marL="0" lvl="0" indent="0" rtl="0">
              <a:spcBef>
                <a:spcPts val="700"/>
              </a:spcBef>
              <a:spcAft>
                <a:spcPts val="600"/>
              </a:spcAft>
              <a:buNone/>
            </a:pPr>
            <a:endParaRPr sz="1600" dirty="0">
              <a:solidFill>
                <a:srgbClr val="3D3D3D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marL="457200" lvl="0" indent="-342900" rtl="0"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 b="1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May</a:t>
            </a:r>
          </a:p>
          <a:p>
            <a:pPr marL="914400" lvl="1" indent="-330200" rtl="0"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1</a:t>
            </a:r>
            <a:r>
              <a:rPr lang="en" sz="1600" baseline="300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st</a:t>
            </a: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 – 6</a:t>
            </a:r>
            <a:r>
              <a:rPr lang="en" sz="1600" baseline="300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th</a:t>
            </a: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: Final Presentation</a:t>
            </a:r>
          </a:p>
          <a:p>
            <a:pPr marL="914400" lvl="1" indent="-330200" rtl="0"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6</a:t>
            </a:r>
            <a:r>
              <a:rPr lang="en" sz="1600" baseline="300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th</a:t>
            </a:r>
            <a:r>
              <a:rPr lang="en" sz="1600" dirty="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: Final Paper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 dirty="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35893" y="1635372"/>
            <a:ext cx="8272200" cy="2758800"/>
          </a:xfrm>
          <a:prstGeom prst="rect">
            <a:avLst/>
          </a:prstGeom>
        </p:spPr>
        <p:txBody>
          <a:bodyPr lIns="68575" tIns="68575" rIns="68575" bIns="68575" anchor="ctr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Automatic Identification of Topic Tags from Texts Based on Expansion-Extraction Approach by Yang, Seungwon, Virginia Polytechnic and State University, 2013, 230 pages. (Seungwon’s dissertation)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SOLR tutorial: </a:t>
            </a:r>
            <a:r>
              <a:rPr lang="en" sz="1800" u="sng">
                <a:solidFill>
                  <a:schemeClr val="hlink"/>
                </a:solidFill>
                <a:latin typeface="Droid Sans"/>
                <a:ea typeface="Droid Sans"/>
                <a:cs typeface="Droid Sans"/>
                <a:sym typeface="Droid Sans"/>
                <a:hlinkClick r:id="rId3"/>
              </a:rPr>
              <a:t>https://lucene.apache.org/solr/tutorial.html</a:t>
            </a:r>
          </a:p>
          <a:p>
            <a:pPr marL="0" lvl="0" indent="0">
              <a:spcBef>
                <a:spcPts val="0"/>
              </a:spcBef>
              <a:buNone/>
            </a:pP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435893" y="5266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References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431920" y="547243"/>
            <a:ext cx="8272200" cy="7412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Questions?</a:t>
            </a:r>
          </a:p>
        </p:txBody>
      </p:sp>
      <p:pic>
        <p:nvPicPr>
          <p:cNvPr id="212" name="Shape 21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291887" y="1468749"/>
            <a:ext cx="4560224" cy="34475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35893" y="5266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Project Specification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35893" y="1635372"/>
            <a:ext cx="8272200" cy="2758800"/>
          </a:xfrm>
          <a:prstGeom prst="rect">
            <a:avLst/>
          </a:prstGeom>
        </p:spPr>
        <p:txBody>
          <a:bodyPr lIns="68575" tIns="68575" rIns="68575" bIns="68575" anchor="ctr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 b="1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Short Description</a:t>
            </a:r>
          </a:p>
          <a:p>
            <a:pPr marL="914400" lvl="1" indent="-3302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Integrating Xpantrac into the IDEAL software suite</a:t>
            </a:r>
          </a:p>
          <a:p>
            <a:pPr marL="914400" lvl="1" indent="-3302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Applying Xpantrac to identify topics for IDEAL webpages</a:t>
            </a:r>
          </a:p>
          <a:p>
            <a:pPr marL="457200" lvl="0" indent="-342900" rtl="0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 b="1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Primary Contact</a:t>
            </a:r>
          </a:p>
          <a:p>
            <a:pPr marL="914400" lvl="1" indent="-330200" rtl="0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Seungwon Yang</a:t>
            </a:r>
          </a:p>
          <a:p>
            <a:pPr marL="457200" marR="0" lvl="0" indent="-330200" algn="l" rtl="0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88888"/>
              <a:buFont typeface="Droid Sans"/>
              <a:buChar char="➔"/>
            </a:pPr>
            <a:r>
              <a:rPr lang="en" sz="1800" b="1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Deliverable</a:t>
            </a:r>
          </a:p>
          <a:p>
            <a:pPr marL="914400" lvl="1" indent="-3302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60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Xpantrac tailored for IDEAL</a:t>
            </a:r>
          </a:p>
          <a:p>
            <a:pPr>
              <a:spcBef>
                <a:spcPts val="0"/>
              </a:spcBef>
              <a:buNone/>
            </a:pPr>
            <a:endParaRPr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35893" y="5266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What is Xpantrac?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35893" y="1635372"/>
            <a:ext cx="8272200" cy="2758800"/>
          </a:xfrm>
          <a:prstGeom prst="rect">
            <a:avLst/>
          </a:prstGeom>
        </p:spPr>
        <p:txBody>
          <a:bodyPr lIns="68575" tIns="68575" rIns="68575" bIns="68575" anchor="ctr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Seungwon Yang’s dissertation topic</a:t>
            </a:r>
          </a:p>
          <a:p>
            <a:pPr marL="457200" lvl="0" indent="-342900" rtl="0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Based on 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E</a:t>
            </a:r>
            <a:r>
              <a:rPr lang="en" sz="1800" b="1">
                <a:solidFill>
                  <a:srgbClr val="4D1434"/>
                </a:solidFill>
                <a:latin typeface="Droid Sans"/>
                <a:ea typeface="Droid Sans"/>
                <a:cs typeface="Droid Sans"/>
                <a:sym typeface="Droid Sans"/>
              </a:rPr>
              <a:t>xpan</a:t>
            </a:r>
            <a:r>
              <a:rPr lang="en" sz="180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sion-Ex</a:t>
            </a:r>
            <a:r>
              <a:rPr lang="en" sz="1800" b="1">
                <a:solidFill>
                  <a:srgbClr val="4D1434"/>
                </a:solidFill>
                <a:latin typeface="Droid Sans"/>
                <a:ea typeface="Droid Sans"/>
                <a:cs typeface="Droid Sans"/>
                <a:sym typeface="Droid Sans"/>
              </a:rPr>
              <a:t>trac</a:t>
            </a:r>
            <a:r>
              <a:rPr lang="en" sz="180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tion approach</a:t>
            </a:r>
          </a:p>
          <a:p>
            <a:pPr marL="457200" lvl="0" indent="-342900" rtl="0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Algorithm to identify topics in a given webpage</a:t>
            </a:r>
          </a:p>
          <a:p>
            <a:pPr marL="457200" lvl="0" indent="-342900" rtl="0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solidFill>
                  <a:schemeClr val="dk2"/>
                </a:solidFill>
                <a:latin typeface="Droid Sans"/>
                <a:ea typeface="Droid Sans"/>
                <a:cs typeface="Droid Sans"/>
                <a:sym typeface="Droid Sans"/>
              </a:rPr>
              <a:t>Purpose:  Tag topics to easily understand document </a:t>
            </a:r>
          </a:p>
          <a:p>
            <a:pPr marL="457200" lvl="0" indent="-342900" rtl="0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Combines Cognitive Informatics with Information Retrieval</a:t>
            </a:r>
          </a:p>
          <a:p>
            <a:pPr marL="457200" lvl="0" indent="-342900" rtl="0">
              <a:lnSpc>
                <a:spcPct val="115000"/>
              </a:lnSpc>
              <a:spcBef>
                <a:spcPts val="7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solidFill>
                  <a:srgbClr val="3D3D3D"/>
                </a:solidFill>
                <a:latin typeface="Droid Sans"/>
                <a:ea typeface="Droid Sans"/>
                <a:cs typeface="Droid Sans"/>
                <a:sym typeface="Droid Sans"/>
              </a:rPr>
              <a:t>Currently, only running on Seungwon’s personal data set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35906" y="5708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What is Xpantrac?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929187" y="1581950"/>
            <a:ext cx="3285625" cy="33198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435900" y="3970650"/>
            <a:ext cx="8272200" cy="1172699"/>
          </a:xfrm>
          <a:prstGeom prst="rect">
            <a:avLst/>
          </a:prstGeom>
        </p:spPr>
        <p:txBody>
          <a:bodyPr lIns="68575" tIns="68575" rIns="68575" bIns="68575" anchor="ctr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400">
                <a:latin typeface="Droid Sans"/>
                <a:ea typeface="Droid Sans"/>
                <a:cs typeface="Droid Sans"/>
                <a:sym typeface="Droid Sans"/>
              </a:rPr>
              <a:t>A single input document is expanded to multiple expanded XML format documents</a:t>
            </a:r>
          </a:p>
          <a:p>
            <a:pPr marL="457200" lvl="0" indent="-3175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400">
                <a:latin typeface="Droid Sans"/>
                <a:ea typeface="Droid Sans"/>
                <a:cs typeface="Droid Sans"/>
                <a:sym typeface="Droid Sans"/>
              </a:rPr>
              <a:t>Ultimately, search API will be replaced with Apache Solr (Different project for IDEAL)</a:t>
            </a:r>
          </a:p>
          <a:p>
            <a:pPr marL="457200" lvl="0" indent="-3175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400">
                <a:latin typeface="Droid Sans"/>
                <a:ea typeface="Droid Sans"/>
                <a:cs typeface="Droid Sans"/>
                <a:sym typeface="Droid Sans"/>
              </a:rPr>
              <a:t>Uses Vector Space Model approach for topic identification - </a:t>
            </a:r>
            <a:r>
              <a:rPr lang="en" sz="1400" u="sng">
                <a:solidFill>
                  <a:schemeClr val="hlink"/>
                </a:solidFill>
                <a:latin typeface="Droid Sans"/>
                <a:ea typeface="Droid Sans"/>
                <a:cs typeface="Droid Sans"/>
                <a:sym typeface="Droid Sans"/>
                <a:hlinkClick r:id="rId3"/>
              </a:rPr>
              <a:t>http://en.wikipedia.org/wiki/Vector_space_model</a:t>
            </a:r>
            <a:r>
              <a:rPr lang="en" sz="1400">
                <a:latin typeface="Droid Sans"/>
                <a:ea typeface="Droid Sans"/>
                <a:cs typeface="Droid Sans"/>
                <a:sym typeface="Droid Sans"/>
              </a:rPr>
              <a:t> (black box - no need to know to implement)</a:t>
            </a:r>
          </a:p>
          <a:p>
            <a:pPr marL="0" lvl="0" indent="0">
              <a:spcBef>
                <a:spcPts val="0"/>
              </a:spcBef>
              <a:buNone/>
            </a:pPr>
            <a:endParaRPr sz="1400"/>
          </a:p>
        </p:txBody>
      </p:sp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35893" y="5266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Xpantrac Algorithm  Overview</a:t>
            </a:r>
          </a:p>
        </p:txBody>
      </p:sp>
      <p:pic>
        <p:nvPicPr>
          <p:cNvPr id="118" name="Shape 11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2380150" y="1776250"/>
            <a:ext cx="4162425" cy="17049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35893" y="5266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Example Input/Output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35893" y="1635372"/>
            <a:ext cx="8272200" cy="2758800"/>
          </a:xfrm>
          <a:prstGeom prst="rect">
            <a:avLst/>
          </a:prstGeom>
        </p:spPr>
        <p:txBody>
          <a:bodyPr lIns="68575" tIns="68575" rIns="68575" bIns="6857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5" name="Shape 1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35900" y="1902699"/>
            <a:ext cx="2183975" cy="1602100"/>
          </a:xfrm>
          <a:prstGeom prst="rect">
            <a:avLst/>
          </a:prstGeom>
        </p:spPr>
      </p:pic>
      <p:pic>
        <p:nvPicPr>
          <p:cNvPr id="126" name="Shape 12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2665325" y="2241600"/>
            <a:ext cx="641299" cy="431725"/>
          </a:xfrm>
          <a:prstGeom prst="rect">
            <a:avLst/>
          </a:prstGeom>
        </p:spPr>
      </p:pic>
      <p:pic>
        <p:nvPicPr>
          <p:cNvPr id="127" name="Shape 127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3435250" y="2191650"/>
            <a:ext cx="1172777" cy="760199"/>
          </a:xfrm>
          <a:prstGeom prst="rect">
            <a:avLst/>
          </a:prstGeom>
        </p:spPr>
      </p:pic>
      <p:pic>
        <p:nvPicPr>
          <p:cNvPr id="128" name="Shape 12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608025" y="2241600"/>
            <a:ext cx="641299" cy="431725"/>
          </a:xfrm>
          <a:prstGeom prst="rect">
            <a:avLst/>
          </a:prstGeom>
        </p:spPr>
      </p:pic>
      <p:pic>
        <p:nvPicPr>
          <p:cNvPr id="129" name="Shape 129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5423400" y="2095675"/>
            <a:ext cx="3089875" cy="856175"/>
          </a:xfrm>
          <a:prstGeom prst="rect">
            <a:avLst/>
          </a:prstGeom>
        </p:spPr>
      </p:pic>
      <p:sp>
        <p:nvSpPr>
          <p:cNvPr id="130" name="Shape 130"/>
          <p:cNvSpPr txBox="1"/>
          <p:nvPr/>
        </p:nvSpPr>
        <p:spPr>
          <a:xfrm>
            <a:off x="570887" y="1635375"/>
            <a:ext cx="1914000" cy="22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800">
                <a:solidFill>
                  <a:srgbClr val="4C1130"/>
                </a:solidFill>
              </a:rPr>
              <a:t>Input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5492512" y="1678900"/>
            <a:ext cx="1914000" cy="22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4C1130"/>
                </a:solidFill>
              </a:rPr>
              <a:t>Output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35893" y="1635372"/>
            <a:ext cx="8272200" cy="2758800"/>
          </a:xfrm>
          <a:prstGeom prst="rect">
            <a:avLst/>
          </a:prstGeom>
        </p:spPr>
        <p:txBody>
          <a:bodyPr lIns="68575" tIns="68575" rIns="68575" bIns="68575" anchor="ctr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 dirty="0">
                <a:solidFill>
                  <a:schemeClr val="dk2"/>
                </a:solidFill>
                <a:latin typeface="Droid Sans"/>
                <a:ea typeface="Droid Sans"/>
                <a:cs typeface="Droid Sans"/>
                <a:sym typeface="Droid Sans"/>
              </a:rPr>
              <a:t>Quick python script written to get html out of .warc (web archive) files</a:t>
            </a:r>
          </a:p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 dirty="0">
                <a:solidFill>
                  <a:schemeClr val="dk2"/>
                </a:solidFill>
                <a:latin typeface="Droid Sans"/>
                <a:ea typeface="Droid Sans"/>
                <a:cs typeface="Droid Sans"/>
                <a:sym typeface="Droid Sans"/>
              </a:rPr>
              <a:t>Xpantrac currently runs on local data set (50 .txt files) and gives correct output, using Yahoo Web API</a:t>
            </a:r>
          </a:p>
          <a:p>
            <a:pPr marL="914400" lvl="1" indent="-342900" rtl="0">
              <a:spcBef>
                <a:spcPts val="0"/>
              </a:spcBef>
              <a:buClr>
                <a:srgbClr val="4C1130"/>
              </a:buClr>
              <a:buSzPct val="100000"/>
              <a:buFont typeface="Droid Sans"/>
              <a:buChar char="◆"/>
            </a:pPr>
            <a:r>
              <a:rPr lang="en" sz="1800" dirty="0">
                <a:solidFill>
                  <a:schemeClr val="dk2"/>
                </a:solidFill>
                <a:latin typeface="Droid Sans"/>
                <a:ea typeface="Droid Sans"/>
                <a:cs typeface="Droid Sans"/>
                <a:sym typeface="Droid Sans"/>
              </a:rPr>
              <a:t>Needs to eventually use Apache Solr since that is what IDEAL uses</a:t>
            </a:r>
          </a:p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 dirty="0">
                <a:solidFill>
                  <a:schemeClr val="dk2"/>
                </a:solidFill>
                <a:latin typeface="Droid Sans"/>
                <a:ea typeface="Droid Sans"/>
                <a:cs typeface="Droid Sans"/>
                <a:sym typeface="Droid Sans"/>
              </a:rPr>
              <a:t>Started indexing .html CNN news files to SOLR/Got familiar with Solr</a:t>
            </a:r>
          </a:p>
          <a:p>
            <a:pPr marL="914400" lvl="1" indent="-342900">
              <a:spcBef>
                <a:spcPts val="0"/>
              </a:spcBef>
              <a:buClr>
                <a:srgbClr val="4C1130"/>
              </a:buClr>
              <a:buSzPct val="100000"/>
              <a:buFont typeface="Droid Sans"/>
              <a:buChar char="◆"/>
            </a:pPr>
            <a:r>
              <a:rPr lang="en" sz="1800" dirty="0">
                <a:solidFill>
                  <a:schemeClr val="dk2"/>
                </a:solidFill>
                <a:latin typeface="Droid Sans"/>
                <a:ea typeface="Droid Sans"/>
                <a:cs typeface="Droid Sans"/>
                <a:sym typeface="Droid Sans"/>
              </a:rPr>
              <a:t>Stores information like title, first 30 words, last 30 words, etc. to easily use as input for Xpantrac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35893" y="5266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Current Progress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35893" y="1635372"/>
            <a:ext cx="8272200" cy="2758800"/>
          </a:xfrm>
          <a:prstGeom prst="rect">
            <a:avLst/>
          </a:prstGeom>
        </p:spPr>
        <p:txBody>
          <a:bodyPr lIns="68575" tIns="68575" rIns="68575" bIns="68575" anchor="ctr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Librarian wants to be able to search 100 short stories for a contest by topic</a:t>
            </a:r>
          </a:p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He/She will upload the 100 stories using the Xpantrac UI</a:t>
            </a:r>
          </a:p>
          <a:p>
            <a:pPr marL="914400" lvl="1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◆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Topic tags can currently be extracted from UI</a:t>
            </a:r>
          </a:p>
          <a:p>
            <a:pPr marL="4572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Topics will then be added in the meta data of the pages on the Library website for easy searching</a:t>
            </a:r>
          </a:p>
          <a:p>
            <a:pPr marL="457200" lvl="0" indent="-342900">
              <a:spcBef>
                <a:spcPts val="0"/>
              </a:spcBef>
              <a:buClr>
                <a:schemeClr val="accent2"/>
              </a:buClr>
              <a:buSzPct val="100000"/>
              <a:buFont typeface="Droid Sans"/>
              <a:buChar char="➔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User of Library website can now look up a short story by topic name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35893" y="539991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Use case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35893" y="507916"/>
            <a:ext cx="8272200" cy="760199"/>
          </a:xfrm>
          <a:prstGeom prst="rect">
            <a:avLst/>
          </a:prstGeom>
        </p:spPr>
        <p:txBody>
          <a:bodyPr lIns="68575" tIns="68575" rIns="68575" bIns="6857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  <a:latin typeface="Droid Sans"/>
                <a:ea typeface="Droid Sans"/>
                <a:cs typeface="Droid Sans"/>
                <a:sym typeface="Droid Sans"/>
              </a:rPr>
              <a:t>Current UI</a:t>
            </a:r>
          </a:p>
        </p:txBody>
      </p:sp>
      <p:pic>
        <p:nvPicPr>
          <p:cNvPr id="149" name="Shape 14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858587" y="1546200"/>
            <a:ext cx="5426825" cy="35973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ividend">
  <a:themeElements>
    <a:clrScheme name="Dividend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726</Words>
  <Application>Microsoft Office PowerPoint</Application>
  <PresentationFormat>On-screen Show (16:9)</PresentationFormat>
  <Paragraphs>113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Cabin</vt:lpstr>
      <vt:lpstr>Droid Sans</vt:lpstr>
      <vt:lpstr>Dividend</vt:lpstr>
      <vt:lpstr>Xpantrac connection with IDEAL</vt:lpstr>
      <vt:lpstr>Project Specification</vt:lpstr>
      <vt:lpstr>What is Xpantrac?</vt:lpstr>
      <vt:lpstr>What is Xpantrac?</vt:lpstr>
      <vt:lpstr>Xpantrac Algorithm  Overview</vt:lpstr>
      <vt:lpstr>Example Input/Output</vt:lpstr>
      <vt:lpstr>Current Progress</vt:lpstr>
      <vt:lpstr>Use case</vt:lpstr>
      <vt:lpstr>Current UI</vt:lpstr>
      <vt:lpstr>What is Apache Solr?  </vt:lpstr>
      <vt:lpstr>Indexing With Solr</vt:lpstr>
      <vt:lpstr>Querying With Solr</vt:lpstr>
      <vt:lpstr>Querying Results</vt:lpstr>
      <vt:lpstr>How Solr Fits Into The Puzzle</vt:lpstr>
      <vt:lpstr>Constraints of Using Xpantrac With Solr</vt:lpstr>
      <vt:lpstr>Deadlines</vt:lpstr>
      <vt:lpstr>Deadlines</vt:lpstr>
      <vt:lpstr>References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Xpantrac connection with IDEAL</dc:title>
  <dc:creator>sloan_000</dc:creator>
  <cp:lastModifiedBy>sloane1026@aol.com</cp:lastModifiedBy>
  <cp:revision>2</cp:revision>
  <dcterms:modified xsi:type="dcterms:W3CDTF">2014-05-08T15:12:52Z</dcterms:modified>
</cp:coreProperties>
</file>