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embeddedFontLst>
    <p:embeddedFont>
      <p:font typeface="Average" panose="020B0604020202020204" charset="0"/>
      <p:regular r:id="rId16"/>
    </p:embeddedFont>
    <p:embeddedFont>
      <p:font typeface="Oswald" panose="00000500000000000000" pitchFamily="2" charset="0"/>
      <p:regular r:id="rId17"/>
      <p:bold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inXpmTkBmq4wLM3uj4ltBPHLUnE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80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 name="Google Shape;5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 name="Google Shape;13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8" name="Google Shape;13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3" name="Google Shape;8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0" name="Google Shape;9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 name="Google Shape;9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0" name="Google Shape;11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15"/>
          <p:cNvGrpSpPr/>
          <p:nvPr/>
        </p:nvGrpSpPr>
        <p:grpSpPr>
          <a:xfrm>
            <a:off x="4350279" y="2855377"/>
            <a:ext cx="443589" cy="105632"/>
            <a:chOff x="4137525" y="2915950"/>
            <a:chExt cx="869100" cy="207000"/>
          </a:xfrm>
        </p:grpSpPr>
        <p:sp>
          <p:nvSpPr>
            <p:cNvPr id="11" name="Google Shape;11;p15"/>
            <p:cNvSpPr/>
            <p:nvPr/>
          </p:nvSpPr>
          <p:spPr>
            <a:xfrm>
              <a:off x="446857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5"/>
            <p:cNvSpPr/>
            <p:nvPr/>
          </p:nvSpPr>
          <p:spPr>
            <a:xfrm>
              <a:off x="47996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15"/>
            <p:cNvSpPr/>
            <p:nvPr/>
          </p:nvSpPr>
          <p:spPr>
            <a:xfrm>
              <a:off x="41375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4" name="Google Shape;14;p15"/>
          <p:cNvSpPr txBox="1">
            <a:spLocks noGrp="1"/>
          </p:cNvSpPr>
          <p:nvPr>
            <p:ph type="ctrTitle"/>
          </p:nvPr>
        </p:nvSpPr>
        <p:spPr>
          <a:xfrm>
            <a:off x="671258" y="990800"/>
            <a:ext cx="7801500" cy="17301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15" name="Google Shape;15;p15"/>
          <p:cNvSpPr txBox="1">
            <a:spLocks noGrp="1"/>
          </p:cNvSpPr>
          <p:nvPr>
            <p:ph type="subTitle" idx="1"/>
          </p:nvPr>
        </p:nvSpPr>
        <p:spPr>
          <a:xfrm>
            <a:off x="671250" y="3174876"/>
            <a:ext cx="78015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 name="Google Shape;16;p15"/>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24"/>
          <p:cNvSpPr txBox="1">
            <a:spLocks noGrp="1"/>
          </p:cNvSpPr>
          <p:nvPr>
            <p:ph type="title" hasCustomPrompt="1"/>
          </p:nvPr>
        </p:nvSpPr>
        <p:spPr>
          <a:xfrm>
            <a:off x="311700" y="1255275"/>
            <a:ext cx="8520600" cy="1890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1" name="Google Shape;51;p24"/>
          <p:cNvSpPr txBox="1">
            <a:spLocks noGrp="1"/>
          </p:cNvSpPr>
          <p:nvPr>
            <p:ph type="body" idx="1"/>
          </p:nvPr>
        </p:nvSpPr>
        <p:spPr>
          <a:xfrm>
            <a:off x="311700" y="32284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52" name="Google Shape;52;p24"/>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25"/>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19" name="Google Shape;19;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0" name="Google Shape;20;p16"/>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1"/>
        <p:cNvGrpSpPr/>
        <p:nvPr/>
      </p:nvGrpSpPr>
      <p:grpSpPr>
        <a:xfrm>
          <a:off x="0" y="0"/>
          <a:ext cx="0" cy="0"/>
          <a:chOff x="0" y="0"/>
          <a:chExt cx="0" cy="0"/>
        </a:xfrm>
      </p:grpSpPr>
      <p:sp>
        <p:nvSpPr>
          <p:cNvPr id="22" name="Google Shape;22;p17"/>
          <p:cNvSpPr/>
          <p:nvPr/>
        </p:nvSpPr>
        <p:spPr>
          <a:xfrm>
            <a:off x="457200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3" name="Google Shape;23;p17"/>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24" name="Google Shape;24;p17"/>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25" name="Google Shape;25;p17"/>
          <p:cNvSpPr txBox="1">
            <a:spLocks noGrp="1"/>
          </p:cNvSpPr>
          <p:nvPr>
            <p:ph type="subTitle" idx="1"/>
          </p:nvPr>
        </p:nvSpPr>
        <p:spPr>
          <a:xfrm>
            <a:off x="265500" y="28452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26" name="Google Shape;26;p1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0"/>
              </a:spcBef>
              <a:spcAft>
                <a:spcPts val="0"/>
              </a:spcAft>
              <a:buClr>
                <a:schemeClr val="lt1"/>
              </a:buClr>
              <a:buSzPts val="1400"/>
              <a:buChar char="○"/>
              <a:defRPr>
                <a:solidFill>
                  <a:schemeClr val="lt1"/>
                </a:solidFill>
              </a:defRPr>
            </a:lvl2pPr>
            <a:lvl3pPr marL="1371600" lvl="2" indent="-317500" algn="l">
              <a:lnSpc>
                <a:spcPct val="115000"/>
              </a:lnSpc>
              <a:spcBef>
                <a:spcPts val="0"/>
              </a:spcBef>
              <a:spcAft>
                <a:spcPts val="0"/>
              </a:spcAft>
              <a:buClr>
                <a:schemeClr val="lt1"/>
              </a:buClr>
              <a:buSzPts val="1400"/>
              <a:buChar char="■"/>
              <a:defRPr>
                <a:solidFill>
                  <a:schemeClr val="lt1"/>
                </a:solidFill>
              </a:defRPr>
            </a:lvl3pPr>
            <a:lvl4pPr marL="1828800" lvl="3" indent="-317500" algn="l">
              <a:lnSpc>
                <a:spcPct val="115000"/>
              </a:lnSpc>
              <a:spcBef>
                <a:spcPts val="0"/>
              </a:spcBef>
              <a:spcAft>
                <a:spcPts val="0"/>
              </a:spcAft>
              <a:buClr>
                <a:schemeClr val="lt1"/>
              </a:buClr>
              <a:buSzPts val="1400"/>
              <a:buChar char="●"/>
              <a:defRPr>
                <a:solidFill>
                  <a:schemeClr val="lt1"/>
                </a:solidFill>
              </a:defRPr>
            </a:lvl4pPr>
            <a:lvl5pPr marL="2286000" lvl="4" indent="-317500" algn="l">
              <a:lnSpc>
                <a:spcPct val="115000"/>
              </a:lnSpc>
              <a:spcBef>
                <a:spcPts val="0"/>
              </a:spcBef>
              <a:spcAft>
                <a:spcPts val="0"/>
              </a:spcAft>
              <a:buClr>
                <a:schemeClr val="lt1"/>
              </a:buClr>
              <a:buSzPts val="1400"/>
              <a:buChar char="○"/>
              <a:defRPr>
                <a:solidFill>
                  <a:schemeClr val="lt1"/>
                </a:solidFill>
              </a:defRPr>
            </a:lvl5pPr>
            <a:lvl6pPr marL="2743200" lvl="5" indent="-317500" algn="l">
              <a:lnSpc>
                <a:spcPct val="115000"/>
              </a:lnSpc>
              <a:spcBef>
                <a:spcPts val="0"/>
              </a:spcBef>
              <a:spcAft>
                <a:spcPts val="0"/>
              </a:spcAft>
              <a:buClr>
                <a:schemeClr val="lt1"/>
              </a:buClr>
              <a:buSzPts val="1400"/>
              <a:buChar char="■"/>
              <a:defRPr>
                <a:solidFill>
                  <a:schemeClr val="lt1"/>
                </a:solidFill>
              </a:defRPr>
            </a:lvl6pPr>
            <a:lvl7pPr marL="3200400" lvl="6" indent="-317500" algn="l">
              <a:lnSpc>
                <a:spcPct val="115000"/>
              </a:lnSpc>
              <a:spcBef>
                <a:spcPts val="0"/>
              </a:spcBef>
              <a:spcAft>
                <a:spcPts val="0"/>
              </a:spcAft>
              <a:buClr>
                <a:schemeClr val="lt1"/>
              </a:buClr>
              <a:buSzPts val="1400"/>
              <a:buChar char="●"/>
              <a:defRPr>
                <a:solidFill>
                  <a:schemeClr val="lt1"/>
                </a:solidFill>
              </a:defRPr>
            </a:lvl7pPr>
            <a:lvl8pPr marL="3657600" lvl="7" indent="-317500" algn="l">
              <a:lnSpc>
                <a:spcPct val="115000"/>
              </a:lnSpc>
              <a:spcBef>
                <a:spcPts val="0"/>
              </a:spcBef>
              <a:spcAft>
                <a:spcPts val="0"/>
              </a:spcAft>
              <a:buClr>
                <a:schemeClr val="lt1"/>
              </a:buClr>
              <a:buSzPts val="1400"/>
              <a:buChar char="○"/>
              <a:defRPr>
                <a:solidFill>
                  <a:schemeClr val="lt1"/>
                </a:solidFill>
              </a:defRPr>
            </a:lvl8pPr>
            <a:lvl9pPr marL="4114800" lvl="8" indent="-317500" algn="l">
              <a:lnSpc>
                <a:spcPct val="115000"/>
              </a:lnSpc>
              <a:spcBef>
                <a:spcPts val="0"/>
              </a:spcBef>
              <a:spcAft>
                <a:spcPts val="0"/>
              </a:spcAft>
              <a:buClr>
                <a:schemeClr val="lt1"/>
              </a:buClr>
              <a:buSzPts val="1400"/>
              <a:buChar char="■"/>
              <a:defRPr>
                <a:solidFill>
                  <a:schemeClr val="lt1"/>
                </a:solidFill>
              </a:defRPr>
            </a:lvl9pPr>
          </a:lstStyle>
          <a:p>
            <a:endParaRPr/>
          </a:p>
        </p:txBody>
      </p:sp>
      <p:sp>
        <p:nvSpPr>
          <p:cNvPr id="27" name="Google Shape;27;p17"/>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8"/>
        <p:cNvGrpSpPr/>
        <p:nvPr/>
      </p:nvGrpSpPr>
      <p:grpSpPr>
        <a:xfrm>
          <a:off x="0" y="0"/>
          <a:ext cx="0" cy="0"/>
          <a:chOff x="0" y="0"/>
          <a:chExt cx="0" cy="0"/>
        </a:xfrm>
      </p:grpSpPr>
      <p:sp>
        <p:nvSpPr>
          <p:cNvPr id="29" name="Google Shape;29;p18"/>
          <p:cNvSpPr txBox="1">
            <a:spLocks noGrp="1"/>
          </p:cNvSpPr>
          <p:nvPr>
            <p:ph type="title"/>
          </p:nvPr>
        </p:nvSpPr>
        <p:spPr>
          <a:xfrm>
            <a:off x="671250" y="2141250"/>
            <a:ext cx="7852200" cy="8610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30" name="Google Shape;30;p18"/>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
        <p:cNvGrpSpPr/>
        <p:nvPr/>
      </p:nvGrpSpPr>
      <p:grpSpPr>
        <a:xfrm>
          <a:off x="0" y="0"/>
          <a:ext cx="0" cy="0"/>
          <a:chOff x="0" y="0"/>
          <a:chExt cx="0" cy="0"/>
        </a:xfrm>
      </p:grpSpPr>
      <p:sp>
        <p:nvSpPr>
          <p:cNvPr id="32" name="Google Shape;32;p1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3" name="Google Shape;33;p19"/>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4" name="Google Shape;34;p19"/>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5" name="Google Shape;35;p19"/>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6"/>
        <p:cNvGrpSpPr/>
        <p:nvPr/>
      </p:nvGrpSpPr>
      <p:grpSpPr>
        <a:xfrm>
          <a:off x="0" y="0"/>
          <a:ext cx="0" cy="0"/>
          <a:chOff x="0" y="0"/>
          <a:chExt cx="0" cy="0"/>
        </a:xfrm>
      </p:grpSpPr>
      <p:sp>
        <p:nvSpPr>
          <p:cNvPr id="37" name="Google Shape;37;p2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8" name="Google Shape;38;p20"/>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sp>
        <p:nvSpPr>
          <p:cNvPr id="40" name="Google Shape;40;p21"/>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1" name="Google Shape;41;p21"/>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2" name="Google Shape;42;p2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43"/>
        <p:cNvGrpSpPr/>
        <p:nvPr/>
      </p:nvGrpSpPr>
      <p:grpSpPr>
        <a:xfrm>
          <a:off x="0" y="0"/>
          <a:ext cx="0" cy="0"/>
          <a:chOff x="0" y="0"/>
          <a:chExt cx="0" cy="0"/>
        </a:xfrm>
      </p:grpSpPr>
      <p:sp>
        <p:nvSpPr>
          <p:cNvPr id="44" name="Google Shape;44;p22"/>
          <p:cNvSpPr txBox="1">
            <a:spLocks noGrp="1"/>
          </p:cNvSpPr>
          <p:nvPr>
            <p:ph type="title"/>
          </p:nvPr>
        </p:nvSpPr>
        <p:spPr>
          <a:xfrm>
            <a:off x="490250" y="526350"/>
            <a:ext cx="62271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45" name="Google Shape;45;p22"/>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23"/>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a:endParaRPr/>
          </a:p>
        </p:txBody>
      </p:sp>
      <p:sp>
        <p:nvSpPr>
          <p:cNvPr id="48" name="Google Shape;48;p23"/>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late">
    <p:bg>
      <p:bgPr>
        <a:solidFill>
          <a:schemeClr val="lt1"/>
        </a:solidFill>
        <a:effectLst/>
      </p:bgPr>
    </p:bg>
    <p:spTree>
      <p:nvGrpSpPr>
        <p:cNvPr id="1" name="Shape 5"/>
        <p:cNvGrpSpPr/>
        <p:nvPr/>
      </p:nvGrpSpPr>
      <p:grpSpPr>
        <a:xfrm>
          <a:off x="0" y="0"/>
          <a:ext cx="0" cy="0"/>
          <a:chOff x="0" y="0"/>
          <a:chExt cx="0" cy="0"/>
        </a:xfrm>
      </p:grpSpPr>
      <p:sp>
        <p:nvSpPr>
          <p:cNvPr id="6" name="Google Shape;6;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1pPr>
            <a:lvl2pPr marR="0" lvl="1"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2pPr>
            <a:lvl3pPr marR="0" lvl="2"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3pPr>
            <a:lvl4pPr marR="0" lvl="3"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4pPr>
            <a:lvl5pPr marR="0" lvl="4"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5pPr>
            <a:lvl6pPr marR="0" lvl="5"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6pPr>
            <a:lvl7pPr marR="0" lvl="6"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7pPr>
            <a:lvl8pPr marR="0" lvl="7"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8pPr>
            <a:lvl9pPr marR="0" lvl="8"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9pPr>
          </a:lstStyle>
          <a:p>
            <a:endParaRPr/>
          </a:p>
        </p:txBody>
      </p:sp>
      <p:sp>
        <p:nvSpPr>
          <p:cNvPr id="7" name="Google Shape;7;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accent3"/>
              </a:buClr>
              <a:buSzPts val="1800"/>
              <a:buFont typeface="Average"/>
              <a:buChar char="●"/>
              <a:defRPr sz="1800" b="0" i="0" u="none" strike="noStrike" cap="none">
                <a:solidFill>
                  <a:schemeClr val="accent3"/>
                </a:solidFill>
                <a:latin typeface="Average"/>
                <a:ea typeface="Average"/>
                <a:cs typeface="Average"/>
                <a:sym typeface="Average"/>
              </a:defRPr>
            </a:lvl1pPr>
            <a:lvl2pPr marL="914400" marR="0" lvl="1"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2pPr>
            <a:lvl3pPr marL="1371600" marR="0" lvl="2"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3pPr>
            <a:lvl4pPr marL="1828800" marR="0" lvl="3"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4pPr>
            <a:lvl5pPr marL="2286000" marR="0" lvl="4"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5pPr>
            <a:lvl6pPr marL="2743200" marR="0" lvl="5"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6pPr>
            <a:lvl7pPr marL="3200400" marR="0" lvl="6"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7pPr>
            <a:lvl8pPr marL="3657600" marR="0" lvl="7"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8pPr>
            <a:lvl9pPr marL="4114800" marR="0" lvl="8"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9pPr>
          </a:lstStyle>
          <a:p>
            <a:endParaRPr/>
          </a:p>
        </p:txBody>
      </p:sp>
      <p:sp>
        <p:nvSpPr>
          <p:cNvPr id="8" name="Google Shape;8;p14"/>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sdgs.un.org/goals" TargetMode="External"/><Relationship Id="rId4" Type="http://schemas.openxmlformats.org/officeDocument/2006/relationships/hyperlink" Target="https://creativecommons.org/licenses/by/4.0/"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www.un.org/sustainabledevelopment/sustainable-development-goals/"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https://creativecommons.org/licenses/by/4.0/"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creativecommons.org/licenses/by/4.0/"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creativecommons.org/licenses/by/4.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
          <p:cNvSpPr txBox="1">
            <a:spLocks noGrp="1"/>
          </p:cNvSpPr>
          <p:nvPr>
            <p:ph type="ctrTitle"/>
          </p:nvPr>
        </p:nvSpPr>
        <p:spPr>
          <a:xfrm>
            <a:off x="671258" y="990800"/>
            <a:ext cx="7801500" cy="17301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800"/>
              <a:buNone/>
            </a:pPr>
            <a:r>
              <a:rPr lang="en"/>
              <a:t>Chapter 5</a:t>
            </a:r>
            <a:endParaRPr/>
          </a:p>
        </p:txBody>
      </p:sp>
      <p:sp>
        <p:nvSpPr>
          <p:cNvPr id="60" name="Google Shape;60;p1"/>
          <p:cNvSpPr txBox="1">
            <a:spLocks noGrp="1"/>
          </p:cNvSpPr>
          <p:nvPr>
            <p:ph type="subTitle" idx="1"/>
          </p:nvPr>
        </p:nvSpPr>
        <p:spPr>
          <a:xfrm>
            <a:off x="671250" y="3174876"/>
            <a:ext cx="7801500" cy="792600"/>
          </a:xfrm>
          <a:prstGeom prst="rect">
            <a:avLst/>
          </a:prstGeom>
          <a:noFill/>
          <a:ln>
            <a:noFill/>
          </a:ln>
        </p:spPr>
        <p:txBody>
          <a:bodyPr spcFirstLastPara="1" wrap="square" lIns="91425" tIns="91425" rIns="91425" bIns="91425" anchor="t" anchorCtr="0">
            <a:normAutofit fontScale="25000" lnSpcReduction="20000"/>
          </a:bodyPr>
          <a:lstStyle/>
          <a:p>
            <a:pPr marL="0" lvl="0" indent="0" algn="ctr" rtl="0">
              <a:lnSpc>
                <a:spcPct val="100000"/>
              </a:lnSpc>
              <a:spcBef>
                <a:spcPts val="0"/>
              </a:spcBef>
              <a:spcAft>
                <a:spcPts val="0"/>
              </a:spcAft>
              <a:buSzPts val="525"/>
              <a:buNone/>
            </a:pPr>
            <a:r>
              <a:rPr lang="en" sz="9200">
                <a:solidFill>
                  <a:schemeClr val="dk1"/>
                </a:solidFill>
              </a:rPr>
              <a:t>The Intersection of Sustainable Real Estate Management and Risk Management</a:t>
            </a:r>
            <a:endParaRPr sz="9200">
              <a:solidFill>
                <a:schemeClr val="dk1"/>
              </a:solidFill>
            </a:endParaRPr>
          </a:p>
          <a:p>
            <a:pPr marL="0" lvl="0" indent="0" algn="ctr" rtl="0">
              <a:lnSpc>
                <a:spcPct val="100000"/>
              </a:lnSpc>
              <a:spcBef>
                <a:spcPts val="0"/>
              </a:spcBef>
              <a:spcAft>
                <a:spcPts val="0"/>
              </a:spcAft>
              <a:buSzPct val="100000"/>
              <a:buNone/>
            </a:pPr>
            <a:endParaRPr/>
          </a:p>
        </p:txBody>
      </p:sp>
      <p:pic>
        <p:nvPicPr>
          <p:cNvPr id="61" name="Google Shape;61;p1" descr="CC BY NC SA logo"/>
          <p:cNvPicPr preferRelativeResize="0"/>
          <p:nvPr/>
        </p:nvPicPr>
        <p:blipFill rotWithShape="1">
          <a:blip r:embed="rId3">
            <a:alphaModFix/>
          </a:blip>
          <a:srcRect/>
          <a:stretch/>
        </p:blipFill>
        <p:spPr>
          <a:xfrm>
            <a:off x="97703" y="4845179"/>
            <a:ext cx="617225" cy="212171"/>
          </a:xfrm>
          <a:prstGeom prst="rect">
            <a:avLst/>
          </a:prstGeom>
          <a:noFill/>
          <a:ln>
            <a:noFill/>
          </a:ln>
        </p:spPr>
      </p:pic>
      <p:sp>
        <p:nvSpPr>
          <p:cNvPr id="62" name="Google Shape;62;p1" descr="Unless otherwise noted, this slide deck is (c) Virginia Polytechnic Institute and State University. It is released under a  Creative Commons Attribution NonCommercial ShareAlike 3.0 license (CC BY NC-SA 3.0)    &#10;"/>
          <p:cNvSpPr/>
          <p:nvPr/>
        </p:nvSpPr>
        <p:spPr>
          <a:xfrm>
            <a:off x="671250" y="4782008"/>
            <a:ext cx="4350201"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Oswald"/>
                <a:ea typeface="Oswald"/>
                <a:cs typeface="Oswald"/>
                <a:sym typeface="Oswald"/>
              </a:rPr>
              <a:t>Unless otherwise noted, this slide deck is (c) </a:t>
            </a:r>
            <a:r>
              <a:rPr lang="en" sz="800">
                <a:solidFill>
                  <a:schemeClr val="dk1"/>
                </a:solidFill>
                <a:latin typeface="Oswald"/>
                <a:ea typeface="Oswald"/>
                <a:cs typeface="Oswald"/>
                <a:sym typeface="Oswald"/>
              </a:rPr>
              <a:t>Erin A. Hopkins.</a:t>
            </a:r>
            <a:endParaRPr/>
          </a:p>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Oswald"/>
                <a:ea typeface="Oswald"/>
                <a:cs typeface="Oswald"/>
                <a:sym typeface="Oswald"/>
              </a:rPr>
              <a:t>It is released under a  Creative Commons Attribution NonCommercial ShareAlike 3.0 license (CC BY NC-SA 3.0).  </a:t>
            </a:r>
            <a:endParaRPr sz="1400" b="0" i="0" u="none" strike="noStrike" cap="none">
              <a:solidFill>
                <a:schemeClr val="dk1"/>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0"/>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5.5	Governance Risk Management</a:t>
            </a:r>
            <a:endParaRPr/>
          </a:p>
        </p:txBody>
      </p:sp>
      <p:sp>
        <p:nvSpPr>
          <p:cNvPr id="121" name="Google Shape;121;p10"/>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a:t>Governance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1"/>
          <p:cNvSpPr txBox="1">
            <a:spLocks noGrp="1"/>
          </p:cNvSpPr>
          <p:nvPr>
            <p:ph type="title"/>
          </p:nvPr>
        </p:nvSpPr>
        <p:spPr>
          <a:xfrm>
            <a:off x="311700" y="445025"/>
            <a:ext cx="23379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Governance Risk Management</a:t>
            </a:r>
            <a:endParaRPr/>
          </a:p>
        </p:txBody>
      </p:sp>
      <p:sp>
        <p:nvSpPr>
          <p:cNvPr id="127" name="Google Shape;127;p11"/>
          <p:cNvSpPr txBox="1">
            <a:spLocks noGrp="1"/>
          </p:cNvSpPr>
          <p:nvPr>
            <p:ph type="body" idx="1"/>
          </p:nvPr>
        </p:nvSpPr>
        <p:spPr>
          <a:xfrm>
            <a:off x="341400" y="1537300"/>
            <a:ext cx="22785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Char char="❖"/>
            </a:pPr>
            <a:r>
              <a:rPr lang="en">
                <a:solidFill>
                  <a:schemeClr val="dk1"/>
                </a:solidFill>
              </a:rPr>
              <a:t>Disclosure</a:t>
            </a:r>
            <a:endParaRPr>
              <a:solidFill>
                <a:schemeClr val="dk1"/>
              </a:solidFill>
            </a:endParaRPr>
          </a:p>
          <a:p>
            <a:pPr marL="457200" lvl="0" indent="-342900" algn="l" rtl="0">
              <a:lnSpc>
                <a:spcPct val="115000"/>
              </a:lnSpc>
              <a:spcBef>
                <a:spcPts val="0"/>
              </a:spcBef>
              <a:spcAft>
                <a:spcPts val="0"/>
              </a:spcAft>
              <a:buSzPts val="1800"/>
              <a:buChar char="❖"/>
            </a:pPr>
            <a:r>
              <a:rPr lang="en">
                <a:solidFill>
                  <a:schemeClr val="dk1"/>
                </a:solidFill>
              </a:rPr>
              <a:t>Implementation Strategies</a:t>
            </a:r>
            <a:endParaRPr>
              <a:solidFill>
                <a:schemeClr val="dk1"/>
              </a:solidFill>
            </a:endParaRPr>
          </a:p>
          <a:p>
            <a:pPr marL="457200" lvl="0" indent="-342900" algn="l" rtl="0">
              <a:lnSpc>
                <a:spcPct val="115000"/>
              </a:lnSpc>
              <a:spcBef>
                <a:spcPts val="0"/>
              </a:spcBef>
              <a:spcAft>
                <a:spcPts val="0"/>
              </a:spcAft>
              <a:buSzPts val="1800"/>
              <a:buChar char="❖"/>
            </a:pPr>
            <a:r>
              <a:rPr lang="en">
                <a:solidFill>
                  <a:schemeClr val="dk1"/>
                </a:solidFill>
              </a:rPr>
              <a:t>Cybersecurity</a:t>
            </a:r>
            <a:endParaRPr>
              <a:solidFill>
                <a:schemeClr val="dk1"/>
              </a:solidFill>
            </a:endParaRPr>
          </a:p>
        </p:txBody>
      </p:sp>
      <p:pic>
        <p:nvPicPr>
          <p:cNvPr id="128" name="Google Shape;128;p11" descr="Goal 1) no poverty, Goal 2) zero hunger, Goal 3) good health and well-being, Goal 4) quality education, Goal 5) gebder equality, Goal 6) clean water and sanitation, Goal 7) affordable and clean energy, Goal 8) decent work and economic growth, Goal 9) industry, innovation, and infrastructure, Goal 10) reduced inequalities, Goal 11) sustainable cities and communities, Goal 12) responsible consumption and production, Goal 13) climate action, Goal 14) life below water, Goal 15) life on land, Goal 16) peace, justice, and strong institutions, Goal 17) partnerships."/>
          <p:cNvPicPr preferRelativeResize="0"/>
          <p:nvPr/>
        </p:nvPicPr>
        <p:blipFill rotWithShape="1">
          <a:blip r:embed="rId3">
            <a:alphaModFix/>
          </a:blip>
          <a:srcRect/>
          <a:stretch/>
        </p:blipFill>
        <p:spPr>
          <a:xfrm>
            <a:off x="2735275" y="356625"/>
            <a:ext cx="5943600" cy="4533900"/>
          </a:xfrm>
          <a:prstGeom prst="rect">
            <a:avLst/>
          </a:prstGeom>
          <a:noFill/>
          <a:ln>
            <a:noFill/>
          </a:ln>
        </p:spPr>
      </p:pic>
      <p:sp>
        <p:nvSpPr>
          <p:cNvPr id="129" name="Google Shape;129;p11" descr="Unless otherwise noted, this slide deck is (c) Virginia Polytechnic Institute and State University. It is released under a  Creative Commons Attribution NonCommercial ShareAlike 3.0 license (CC BY NC-SA 3.0)    &#10;"/>
          <p:cNvSpPr/>
          <p:nvPr/>
        </p:nvSpPr>
        <p:spPr>
          <a:xfrm>
            <a:off x="311700" y="4428901"/>
            <a:ext cx="2278500"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Oswald"/>
                <a:ea typeface="Oswald"/>
                <a:cs typeface="Oswald"/>
                <a:sym typeface="Oswald"/>
              </a:rPr>
              <a:t>Figure 5.6: United Nations’ SDGs. Kindred Grey. 2023. </a:t>
            </a:r>
            <a:r>
              <a:rPr lang="en" sz="800" b="0" i="0" u="sng" strike="noStrike" cap="none">
                <a:solidFill>
                  <a:schemeClr val="dk1"/>
                </a:solidFill>
                <a:latin typeface="Oswald"/>
                <a:ea typeface="Oswald"/>
                <a:cs typeface="Oswald"/>
                <a:sym typeface="Oswald"/>
                <a:hlinkClick r:id="rId4">
                  <a:extLst>
                    <a:ext uri="{A12FA001-AC4F-418D-AE19-62706E023703}">
                      <ahyp:hlinkClr xmlns:ahyp="http://schemas.microsoft.com/office/drawing/2018/hyperlinkcolor" val="tx"/>
                    </a:ext>
                  </a:extLst>
                </a:hlinkClick>
              </a:rPr>
              <a:t>CC BY 4.0</a:t>
            </a:r>
            <a:r>
              <a:rPr lang="en" sz="800" b="0" i="0" u="none" strike="noStrike" cap="none">
                <a:solidFill>
                  <a:schemeClr val="dk1"/>
                </a:solidFill>
                <a:latin typeface="Oswald"/>
                <a:ea typeface="Oswald"/>
                <a:cs typeface="Oswald"/>
                <a:sym typeface="Oswald"/>
              </a:rPr>
              <a:t>. Adapted from United Nations Department of Economic and Social Affairs (</a:t>
            </a:r>
            <a:r>
              <a:rPr lang="en" sz="800" b="0" i="0" u="sng" strike="noStrike" cap="none">
                <a:solidFill>
                  <a:schemeClr val="dk1"/>
                </a:solidFill>
                <a:latin typeface="Oswald"/>
                <a:ea typeface="Oswald"/>
                <a:cs typeface="Oswald"/>
                <a:sym typeface="Oswald"/>
                <a:hlinkClick r:id="rId5">
                  <a:extLst>
                    <a:ext uri="{A12FA001-AC4F-418D-AE19-62706E023703}">
                      <ahyp:hlinkClr xmlns:ahyp="http://schemas.microsoft.com/office/drawing/2018/hyperlinkcolor" val="tx"/>
                    </a:ext>
                  </a:extLst>
                </a:hlinkClick>
              </a:rPr>
              <a:t>https://sdgs.un.org/goals</a:t>
            </a:r>
            <a:r>
              <a:rPr lang="en" sz="800" b="0" i="0" u="none" strike="noStrike" cap="none">
                <a:solidFill>
                  <a:schemeClr val="dk1"/>
                </a:solidFill>
                <a:latin typeface="Oswald"/>
                <a:ea typeface="Oswald"/>
                <a:cs typeface="Oswald"/>
                <a:sym typeface="Oswald"/>
              </a:rPr>
              <a:t>). </a:t>
            </a:r>
            <a:endParaRPr sz="800" b="1" i="0" u="none" strike="noStrike" cap="none">
              <a:solidFill>
                <a:schemeClr val="dk1"/>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2"/>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5.6	Conclusion</a:t>
            </a:r>
            <a:endParaRPr/>
          </a:p>
        </p:txBody>
      </p:sp>
      <p:sp>
        <p:nvSpPr>
          <p:cNvPr id="135" name="Google Shape;135;p12"/>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lnSpcReduction="10000"/>
          </a:bodyPr>
          <a:lstStyle/>
          <a:p>
            <a:pPr marL="457200" lvl="0" indent="-342900" algn="l" rtl="0">
              <a:lnSpc>
                <a:spcPct val="115000"/>
              </a:lnSpc>
              <a:spcBef>
                <a:spcPts val="0"/>
              </a:spcBef>
              <a:spcAft>
                <a:spcPts val="0"/>
              </a:spcAft>
              <a:buSzPts val="1800"/>
              <a:buChar char="❖"/>
            </a:pPr>
            <a:r>
              <a:rPr lang="en"/>
              <a:t>ESG initiatives are all interconnected and provide a holistic look at risk management</a:t>
            </a:r>
            <a:endParaRPr/>
          </a:p>
          <a:p>
            <a:pPr marL="457200" lvl="0" indent="-342900" algn="l" rtl="0">
              <a:lnSpc>
                <a:spcPct val="115000"/>
              </a:lnSpc>
              <a:spcBef>
                <a:spcPts val="0"/>
              </a:spcBef>
              <a:spcAft>
                <a:spcPts val="0"/>
              </a:spcAft>
              <a:buSzPts val="1800"/>
              <a:buChar char="❖"/>
            </a:pPr>
            <a:r>
              <a:rPr lang="en"/>
              <a:t>ESG initiatives can be implemented at the property, property portfolio, and organizational levels</a:t>
            </a:r>
            <a:endParaRPr/>
          </a:p>
          <a:p>
            <a:pPr marL="457200" lvl="0" indent="-342900" algn="l" rtl="0">
              <a:lnSpc>
                <a:spcPct val="115000"/>
              </a:lnSpc>
              <a:spcBef>
                <a:spcPts val="0"/>
              </a:spcBef>
              <a:spcAft>
                <a:spcPts val="0"/>
              </a:spcAft>
              <a:buSzPts val="1800"/>
              <a:buChar char="❖"/>
            </a:pPr>
            <a:r>
              <a:rPr lang="en"/>
              <a:t>Risk management initiatives will vary depending on the property age, location, size, condition, occupant mix, and turnover frequency</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3"/>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Chapter Activity</a:t>
            </a:r>
            <a:endParaRPr/>
          </a:p>
        </p:txBody>
      </p:sp>
      <p:sp>
        <p:nvSpPr>
          <p:cNvPr id="141" name="Google Shape;141;p1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36550" algn="l" rtl="0">
              <a:lnSpc>
                <a:spcPct val="115000"/>
              </a:lnSpc>
              <a:spcBef>
                <a:spcPts val="0"/>
              </a:spcBef>
              <a:spcAft>
                <a:spcPts val="0"/>
              </a:spcAft>
              <a:buSzPts val="1700"/>
              <a:buAutoNum type="arabicParenR"/>
            </a:pPr>
            <a:r>
              <a:rPr lang="en" sz="1700"/>
              <a:t>Refer to the UN’s website on the SDGs</a:t>
            </a:r>
            <a:endParaRPr sz="1700"/>
          </a:p>
          <a:p>
            <a:pPr marL="0" lvl="0" indent="0" algn="l" rtl="0">
              <a:lnSpc>
                <a:spcPct val="115000"/>
              </a:lnSpc>
              <a:spcBef>
                <a:spcPts val="1200"/>
              </a:spcBef>
              <a:spcAft>
                <a:spcPts val="0"/>
              </a:spcAft>
              <a:buSzPts val="1800"/>
              <a:buNone/>
            </a:pPr>
            <a:r>
              <a:rPr lang="en" sz="1700" u="sng">
                <a:solidFill>
                  <a:schemeClr val="hlink"/>
                </a:solidFill>
                <a:hlinkClick r:id="rId3"/>
              </a:rPr>
              <a:t>https://www.un.org/sustainabledevelopment/sustainable-development-goals/</a:t>
            </a:r>
            <a:r>
              <a:rPr lang="en" sz="1700"/>
              <a:t> </a:t>
            </a:r>
            <a:endParaRPr sz="1700"/>
          </a:p>
          <a:p>
            <a:pPr marL="0" lvl="0" indent="0" algn="l" rtl="0">
              <a:lnSpc>
                <a:spcPct val="115000"/>
              </a:lnSpc>
              <a:spcBef>
                <a:spcPts val="1200"/>
              </a:spcBef>
              <a:spcAft>
                <a:spcPts val="0"/>
              </a:spcAft>
              <a:buSzPts val="1800"/>
              <a:buNone/>
            </a:pPr>
            <a:r>
              <a:rPr lang="en" sz="1700"/>
              <a:t> 2)	Choose five SDGs and explain how they can be applied to property management operations</a:t>
            </a:r>
            <a:endParaRPr sz="1700"/>
          </a:p>
          <a:p>
            <a:pPr marL="0" lvl="0" indent="0" algn="l" rtl="0">
              <a:lnSpc>
                <a:spcPct val="115000"/>
              </a:lnSpc>
              <a:spcBef>
                <a:spcPts val="1200"/>
              </a:spcBef>
              <a:spcAft>
                <a:spcPts val="1200"/>
              </a:spcAft>
              <a:buSzPts val="18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Chapter Sections</a:t>
            </a:r>
            <a:endParaRPr/>
          </a:p>
        </p:txBody>
      </p:sp>
      <p:sp>
        <p:nvSpPr>
          <p:cNvPr id="68" name="Google Shape;68;p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a:solidFill>
                  <a:schemeClr val="dk1"/>
                </a:solidFill>
              </a:rPr>
              <a:t>5.1	Introduction</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5.2	The Risk Management Process Model</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5.3	Environmental Risk Management</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5.4	Social Risk Management</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5.5	Governance Risk Management</a:t>
            </a:r>
            <a:endParaRPr>
              <a:solidFill>
                <a:schemeClr val="dk1"/>
              </a:solidFill>
            </a:endParaRPr>
          </a:p>
          <a:p>
            <a:pPr marL="0" lvl="0" indent="0" algn="l" rtl="0">
              <a:lnSpc>
                <a:spcPct val="115000"/>
              </a:lnSpc>
              <a:spcBef>
                <a:spcPts val="1200"/>
              </a:spcBef>
              <a:spcAft>
                <a:spcPts val="1200"/>
              </a:spcAft>
              <a:buSzPts val="1800"/>
              <a:buNone/>
            </a:pPr>
            <a:r>
              <a:rPr lang="en">
                <a:solidFill>
                  <a:schemeClr val="dk1"/>
                </a:solidFill>
              </a:rPr>
              <a:t>5.6	Conclusion</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Learning Objectives</a:t>
            </a:r>
            <a:endParaRPr/>
          </a:p>
        </p:txBody>
      </p:sp>
      <p:sp>
        <p:nvSpPr>
          <p:cNvPr id="74" name="Google Shape;74;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a:solidFill>
                  <a:schemeClr val="dk1"/>
                </a:solidFill>
              </a:rPr>
              <a:t>Describe the risk management process model</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Identify environmental risk management components</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Identify social risk management components</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Identify governance risk management components</a:t>
            </a:r>
            <a:endParaRPr>
              <a:solidFill>
                <a:schemeClr val="dk1"/>
              </a:solidFill>
            </a:endParaRPr>
          </a:p>
          <a:p>
            <a:pPr marL="0" lvl="0" indent="0" algn="l" rtl="0">
              <a:lnSpc>
                <a:spcPct val="115000"/>
              </a:lnSpc>
              <a:spcBef>
                <a:spcPts val="1200"/>
              </a:spcBef>
              <a:spcAft>
                <a:spcPts val="1200"/>
              </a:spcAft>
              <a:buSzPts val="1800"/>
              <a:buNone/>
            </a:pPr>
            <a:r>
              <a:rPr lang="en">
                <a:solidFill>
                  <a:schemeClr val="dk1"/>
                </a:solidFill>
              </a:rPr>
              <a:t>Describe how ESG risk management concepts relate to sustainable property management</a:t>
            </a:r>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4"/>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5.1	Introduction</a:t>
            </a:r>
            <a:endParaRPr/>
          </a:p>
        </p:txBody>
      </p:sp>
      <p:sp>
        <p:nvSpPr>
          <p:cNvPr id="80" name="Google Shape;80;p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a:t>Human condition tends to consider immediate risks more commonly than distant risks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5"/>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a:t>5.2	The Risk Management Process Model</a:t>
            </a:r>
            <a:endParaRPr/>
          </a:p>
        </p:txBody>
      </p:sp>
      <p:pic>
        <p:nvPicPr>
          <p:cNvPr id="86" name="Google Shape;86;p5" descr="The circular model begins with 1) Risk identification, 2) Risk impact assessment, 3) Risk management measures identification, 4) Risk management measures prioritization, 5) Risk management measures funding, 6) Risk management measures implementation, 7) Risk management measures evaluation."/>
          <p:cNvPicPr preferRelativeResize="0"/>
          <p:nvPr/>
        </p:nvPicPr>
        <p:blipFill rotWithShape="1">
          <a:blip r:embed="rId3">
            <a:alphaModFix/>
          </a:blip>
          <a:srcRect/>
          <a:stretch/>
        </p:blipFill>
        <p:spPr>
          <a:xfrm>
            <a:off x="4737625" y="724199"/>
            <a:ext cx="4240774" cy="3811226"/>
          </a:xfrm>
          <a:prstGeom prst="rect">
            <a:avLst/>
          </a:prstGeom>
          <a:noFill/>
          <a:ln>
            <a:noFill/>
          </a:ln>
        </p:spPr>
      </p:pic>
      <p:sp>
        <p:nvSpPr>
          <p:cNvPr id="87" name="Google Shape;87;p5" descr="Unless otherwise noted, this slide deck is (c) Virginia Polytechnic Institute and State University. It is released under a  Creative Commons Attribution NonCommercial ShareAlike 3.0 license (CC BY NC-SA 3.0)    &#10;"/>
          <p:cNvSpPr/>
          <p:nvPr/>
        </p:nvSpPr>
        <p:spPr>
          <a:xfrm>
            <a:off x="4572000" y="4928097"/>
            <a:ext cx="4350201"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lt1"/>
                </a:solidFill>
                <a:latin typeface="Oswald"/>
                <a:ea typeface="Oswald"/>
                <a:cs typeface="Oswald"/>
                <a:sym typeface="Oswald"/>
              </a:rPr>
              <a:t>Figure 5.1: Risk management process model. Kindred Grey. 2023. </a:t>
            </a:r>
            <a:r>
              <a:rPr lang="en" sz="800" b="0" i="0" u="sng" strike="noStrike" cap="none">
                <a:solidFill>
                  <a:schemeClr val="lt1"/>
                </a:solidFill>
                <a:latin typeface="Oswald"/>
                <a:ea typeface="Oswald"/>
                <a:cs typeface="Oswald"/>
                <a:sym typeface="Oswald"/>
                <a:hlinkClick r:id="rId4">
                  <a:extLst>
                    <a:ext uri="{A12FA001-AC4F-418D-AE19-62706E023703}">
                      <ahyp:hlinkClr xmlns:ahyp="http://schemas.microsoft.com/office/drawing/2018/hyperlinkcolor" val="tx"/>
                    </a:ext>
                  </a:extLst>
                </a:hlinkClick>
              </a:rPr>
              <a:t>CC BY 4.0</a:t>
            </a:r>
            <a:r>
              <a:rPr lang="en" sz="800" b="0" i="0" u="none" strike="noStrike" cap="none">
                <a:solidFill>
                  <a:schemeClr val="lt1"/>
                </a:solidFill>
                <a:latin typeface="Oswald"/>
                <a:ea typeface="Oswald"/>
                <a:cs typeface="Oswald"/>
                <a:sym typeface="Oswald"/>
              </a:rPr>
              <a:t>. </a:t>
            </a:r>
            <a:endParaRPr sz="800" b="0" i="0" u="none" strike="noStrike" cap="none">
              <a:solidFill>
                <a:schemeClr val="lt1"/>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6"/>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5.3	Environmental Risk Management</a:t>
            </a:r>
            <a:endParaRPr/>
          </a:p>
        </p:txBody>
      </p:sp>
      <p:sp>
        <p:nvSpPr>
          <p:cNvPr id="93" name="Google Shape;93;p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a:t>Environmental</a:t>
            </a:r>
            <a:endParaRPr/>
          </a:p>
          <a:p>
            <a:pPr marL="0" lvl="0" indent="0" algn="l" rtl="0">
              <a:lnSpc>
                <a:spcPct val="115000"/>
              </a:lnSpc>
              <a:spcBef>
                <a:spcPts val="1200"/>
              </a:spcBef>
              <a:spcAft>
                <a:spcPts val="1200"/>
              </a:spcAft>
              <a:buSzPts val="1800"/>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Environmental Risk Management</a:t>
            </a:r>
            <a:endParaRPr/>
          </a:p>
        </p:txBody>
      </p:sp>
      <p:sp>
        <p:nvSpPr>
          <p:cNvPr id="99" name="Google Shape;99;p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Char char="❖"/>
            </a:pPr>
            <a:r>
              <a:rPr lang="en">
                <a:solidFill>
                  <a:schemeClr val="dk1"/>
                </a:solidFill>
              </a:rPr>
              <a:t>Climate risk management</a:t>
            </a:r>
            <a:endParaRPr>
              <a:solidFill>
                <a:schemeClr val="dk1"/>
              </a:solidFill>
            </a:endParaRPr>
          </a:p>
          <a:p>
            <a:pPr marL="457200" lvl="0" indent="-342900" algn="l" rtl="0">
              <a:lnSpc>
                <a:spcPct val="115000"/>
              </a:lnSpc>
              <a:spcBef>
                <a:spcPts val="0"/>
              </a:spcBef>
              <a:spcAft>
                <a:spcPts val="0"/>
              </a:spcAft>
              <a:buSzPts val="1800"/>
              <a:buChar char="❖"/>
            </a:pPr>
            <a:r>
              <a:rPr lang="en">
                <a:solidFill>
                  <a:schemeClr val="dk1"/>
                </a:solidFill>
              </a:rPr>
              <a:t>Environmental regulation management</a:t>
            </a:r>
            <a:endParaRPr>
              <a:solidFill>
                <a:schemeClr val="dk1"/>
              </a:solidFill>
            </a:endParaRPr>
          </a:p>
          <a:p>
            <a:pPr marL="457200" lvl="0" indent="-342900" algn="l" rtl="0">
              <a:lnSpc>
                <a:spcPct val="115000"/>
              </a:lnSpc>
              <a:spcBef>
                <a:spcPts val="0"/>
              </a:spcBef>
              <a:spcAft>
                <a:spcPts val="0"/>
              </a:spcAft>
              <a:buSzPts val="1800"/>
              <a:buChar char="❖"/>
            </a:pPr>
            <a:r>
              <a:rPr lang="en">
                <a:solidFill>
                  <a:schemeClr val="dk1"/>
                </a:solidFill>
              </a:rPr>
              <a:t>Resource management</a:t>
            </a:r>
            <a:endParaRPr>
              <a:solidFill>
                <a:schemeClr val="dk1"/>
              </a:solidFill>
            </a:endParaRPr>
          </a:p>
          <a:p>
            <a:pPr marL="0" lvl="0" indent="0" algn="l" rtl="0">
              <a:lnSpc>
                <a:spcPct val="115000"/>
              </a:lnSpc>
              <a:spcBef>
                <a:spcPts val="1200"/>
              </a:spcBef>
              <a:spcAft>
                <a:spcPts val="1200"/>
              </a:spcAft>
              <a:buSzPts val="1800"/>
              <a:buNone/>
            </a:pPr>
            <a:endParaRPr/>
          </a:p>
        </p:txBody>
      </p:sp>
      <p:pic>
        <p:nvPicPr>
          <p:cNvPr id="100" name="Google Shape;100;p7" descr="The circular model has arrows that point to: Plan, Do, Check, Act, and goes back to Plan."/>
          <p:cNvPicPr preferRelativeResize="0"/>
          <p:nvPr/>
        </p:nvPicPr>
        <p:blipFill rotWithShape="1">
          <a:blip r:embed="rId3">
            <a:alphaModFix/>
          </a:blip>
          <a:srcRect/>
          <a:stretch/>
        </p:blipFill>
        <p:spPr>
          <a:xfrm>
            <a:off x="4880373" y="1360512"/>
            <a:ext cx="3867075" cy="3000325"/>
          </a:xfrm>
          <a:prstGeom prst="rect">
            <a:avLst/>
          </a:prstGeom>
          <a:noFill/>
          <a:ln>
            <a:noFill/>
          </a:ln>
        </p:spPr>
      </p:pic>
      <p:sp>
        <p:nvSpPr>
          <p:cNvPr id="101" name="Google Shape;101;p7" descr="Unless otherwise noted, this slide deck is (c) Virginia Polytechnic Institute and State University. It is released under a  Creative Commons Attribution NonCommercial ShareAlike 3.0 license (CC BY NC-SA 3.0)    &#10;"/>
          <p:cNvSpPr/>
          <p:nvPr/>
        </p:nvSpPr>
        <p:spPr>
          <a:xfrm>
            <a:off x="4793799" y="4433542"/>
            <a:ext cx="4350201"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Oswald"/>
                <a:ea typeface="Oswald"/>
                <a:cs typeface="Oswald"/>
                <a:sym typeface="Oswald"/>
              </a:rPr>
              <a:t>Figure 5.4: EMS process model. Kindred Grey. 2023. </a:t>
            </a:r>
            <a:r>
              <a:rPr lang="en" sz="800" b="0" i="0" u="sng" strike="noStrike" cap="none">
                <a:solidFill>
                  <a:schemeClr val="dk1"/>
                </a:solidFill>
                <a:latin typeface="Oswald"/>
                <a:ea typeface="Oswald"/>
                <a:cs typeface="Oswald"/>
                <a:sym typeface="Oswald"/>
                <a:hlinkClick r:id="rId4">
                  <a:extLst>
                    <a:ext uri="{A12FA001-AC4F-418D-AE19-62706E023703}">
                      <ahyp:hlinkClr xmlns:ahyp="http://schemas.microsoft.com/office/drawing/2018/hyperlinkcolor" val="tx"/>
                    </a:ext>
                  </a:extLst>
                </a:hlinkClick>
              </a:rPr>
              <a:t>CC BY 4.0</a:t>
            </a:r>
            <a:r>
              <a:rPr lang="en" sz="800" b="0" i="0" u="none" strike="noStrike" cap="none">
                <a:solidFill>
                  <a:schemeClr val="dk1"/>
                </a:solidFill>
                <a:latin typeface="Oswald"/>
                <a:ea typeface="Oswald"/>
                <a:cs typeface="Oswald"/>
                <a:sym typeface="Oswald"/>
              </a:rPr>
              <a:t>. </a:t>
            </a:r>
            <a:endParaRPr sz="800" b="0" i="0" u="none" strike="noStrike" cap="none">
              <a:solidFill>
                <a:schemeClr val="dk1"/>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8"/>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5.4	Social Risk Management</a:t>
            </a:r>
            <a:endParaRPr/>
          </a:p>
        </p:txBody>
      </p:sp>
      <p:sp>
        <p:nvSpPr>
          <p:cNvPr id="107" name="Google Shape;107;p8"/>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a:t>Social</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Social Risk Management</a:t>
            </a:r>
            <a:endParaRPr/>
          </a:p>
        </p:txBody>
      </p:sp>
      <p:sp>
        <p:nvSpPr>
          <p:cNvPr id="113" name="Google Shape;113;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Char char="❖"/>
            </a:pPr>
            <a:r>
              <a:rPr lang="en">
                <a:solidFill>
                  <a:schemeClr val="dk1"/>
                </a:solidFill>
              </a:rPr>
              <a:t>Health and safety measures</a:t>
            </a:r>
            <a:endParaRPr>
              <a:solidFill>
                <a:schemeClr val="dk1"/>
              </a:solidFill>
            </a:endParaRPr>
          </a:p>
          <a:p>
            <a:pPr marL="457200" lvl="0" indent="-342900" algn="l" rtl="0">
              <a:lnSpc>
                <a:spcPct val="115000"/>
              </a:lnSpc>
              <a:spcBef>
                <a:spcPts val="0"/>
              </a:spcBef>
              <a:spcAft>
                <a:spcPts val="0"/>
              </a:spcAft>
              <a:buSzPts val="1800"/>
              <a:buChar char="❖"/>
            </a:pPr>
            <a:r>
              <a:rPr lang="en">
                <a:solidFill>
                  <a:schemeClr val="dk1"/>
                </a:solidFill>
              </a:rPr>
              <a:t>Supply chain management</a:t>
            </a:r>
            <a:endParaRPr>
              <a:solidFill>
                <a:schemeClr val="dk1"/>
              </a:solidFill>
            </a:endParaRPr>
          </a:p>
          <a:p>
            <a:pPr marL="457200" lvl="0" indent="-342900" algn="l" rtl="0">
              <a:lnSpc>
                <a:spcPct val="115000"/>
              </a:lnSpc>
              <a:spcBef>
                <a:spcPts val="0"/>
              </a:spcBef>
              <a:spcAft>
                <a:spcPts val="0"/>
              </a:spcAft>
              <a:buSzPts val="1800"/>
              <a:buChar char="❖"/>
            </a:pPr>
            <a:r>
              <a:rPr lang="en">
                <a:solidFill>
                  <a:schemeClr val="dk1"/>
                </a:solidFill>
              </a:rPr>
              <a:t>Diversity and inclusion measures</a:t>
            </a:r>
            <a:endParaRPr>
              <a:solidFill>
                <a:schemeClr val="dk1"/>
              </a:solidFill>
            </a:endParaRPr>
          </a:p>
        </p:txBody>
      </p:sp>
      <p:pic>
        <p:nvPicPr>
          <p:cNvPr id="114" name="Google Shape;114;p9" descr="The components include these services: marketing, landscaping, office supplies, legal, accounting, cleaning, banking, general contractor, pest control, and trash removal."/>
          <p:cNvPicPr preferRelativeResize="0"/>
          <p:nvPr/>
        </p:nvPicPr>
        <p:blipFill rotWithShape="1">
          <a:blip r:embed="rId3">
            <a:alphaModFix/>
          </a:blip>
          <a:srcRect/>
          <a:stretch/>
        </p:blipFill>
        <p:spPr>
          <a:xfrm>
            <a:off x="4421975" y="797425"/>
            <a:ext cx="4222075" cy="3548650"/>
          </a:xfrm>
          <a:prstGeom prst="rect">
            <a:avLst/>
          </a:prstGeom>
          <a:noFill/>
          <a:ln>
            <a:noFill/>
          </a:ln>
        </p:spPr>
      </p:pic>
      <p:sp>
        <p:nvSpPr>
          <p:cNvPr id="115" name="Google Shape;115;p9" descr="Unless otherwise noted, this slide deck is (c) Virginia Polytechnic Institute and State University. It is released under a  Creative Commons Attribution NonCommercial ShareAlike 3.0 license (CC BY NC-SA 3.0)    &#10;"/>
          <p:cNvSpPr/>
          <p:nvPr/>
        </p:nvSpPr>
        <p:spPr>
          <a:xfrm>
            <a:off x="4357911" y="4461173"/>
            <a:ext cx="4350201"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Oswald"/>
                <a:ea typeface="Oswald"/>
                <a:cs typeface="Oswald"/>
                <a:sym typeface="Oswald"/>
              </a:rPr>
              <a:t>Figure 5.5: Common property management supply chain components. Kindred Grey. 2023. </a:t>
            </a:r>
            <a:r>
              <a:rPr lang="en" sz="800" b="0" i="0" u="sng" strike="noStrike" cap="none">
                <a:solidFill>
                  <a:schemeClr val="dk1"/>
                </a:solidFill>
                <a:latin typeface="Oswald"/>
                <a:ea typeface="Oswald"/>
                <a:cs typeface="Oswald"/>
                <a:sym typeface="Oswald"/>
                <a:hlinkClick r:id="rId4">
                  <a:extLst>
                    <a:ext uri="{A12FA001-AC4F-418D-AE19-62706E023703}">
                      <ahyp:hlinkClr xmlns:ahyp="http://schemas.microsoft.com/office/drawing/2018/hyperlinkcolor" val="tx"/>
                    </a:ext>
                  </a:extLst>
                </a:hlinkClick>
              </a:rPr>
              <a:t>CC BY 4.0</a:t>
            </a:r>
            <a:r>
              <a:rPr lang="en" sz="800" b="0" i="0" u="none" strike="noStrike" cap="none">
                <a:solidFill>
                  <a:schemeClr val="dk1"/>
                </a:solidFill>
                <a:latin typeface="Oswald"/>
                <a:ea typeface="Oswald"/>
                <a:cs typeface="Oswald"/>
                <a:sym typeface="Oswald"/>
              </a:rPr>
              <a:t>. </a:t>
            </a:r>
            <a:endParaRPr sz="800" b="0" i="0" u="none" strike="noStrike" cap="none">
              <a:solidFill>
                <a:schemeClr val="dk1"/>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366</Words>
  <Application>Microsoft Office PowerPoint</Application>
  <PresentationFormat>On-screen Show (16:9)</PresentationFormat>
  <Paragraphs>50</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Oswald</vt:lpstr>
      <vt:lpstr>Average</vt:lpstr>
      <vt:lpstr>Arial</vt:lpstr>
      <vt:lpstr>Slate</vt:lpstr>
      <vt:lpstr>Chapter 5</vt:lpstr>
      <vt:lpstr>Chapter Sections</vt:lpstr>
      <vt:lpstr>Learning Objectives</vt:lpstr>
      <vt:lpstr>5.1 Introduction</vt:lpstr>
      <vt:lpstr>5.2 The Risk Management Process Model</vt:lpstr>
      <vt:lpstr>5.3 Environmental Risk Management</vt:lpstr>
      <vt:lpstr>Environmental Risk Management</vt:lpstr>
      <vt:lpstr>5.4 Social Risk Management</vt:lpstr>
      <vt:lpstr>Social Risk Management</vt:lpstr>
      <vt:lpstr>5.5 Governance Risk Management</vt:lpstr>
      <vt:lpstr>Governance Risk Management</vt:lpstr>
      <vt:lpstr>5.6 Conclusion</vt:lpstr>
      <vt:lpstr>Chapter Activity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creator>Blicher, Heather</dc:creator>
  <cp:lastModifiedBy>Blicher, Heather</cp:lastModifiedBy>
  <cp:revision>1</cp:revision>
  <dcterms:modified xsi:type="dcterms:W3CDTF">2023-02-07T20:14:12Z</dcterms:modified>
</cp:coreProperties>
</file>