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7" r:id="rId2"/>
    <p:sldId id="273" r:id="rId3"/>
    <p:sldId id="297" r:id="rId4"/>
    <p:sldId id="296" r:id="rId5"/>
    <p:sldId id="298" r:id="rId6"/>
    <p:sldId id="274" r:id="rId7"/>
    <p:sldId id="279" r:id="rId8"/>
    <p:sldId id="278" r:id="rId9"/>
    <p:sldId id="299" r:id="rId10"/>
    <p:sldId id="280" r:id="rId11"/>
    <p:sldId id="304" r:id="rId12"/>
    <p:sldId id="305" r:id="rId13"/>
    <p:sldId id="287" r:id="rId14"/>
    <p:sldId id="295" r:id="rId15"/>
    <p:sldId id="293" r:id="rId16"/>
    <p:sldId id="294" r:id="rId17"/>
    <p:sldId id="303" r:id="rId18"/>
    <p:sldId id="272" r:id="rId19"/>
    <p:sldId id="282" r:id="rId20"/>
    <p:sldId id="283" r:id="rId21"/>
    <p:sldId id="284" r:id="rId22"/>
    <p:sldId id="281" r:id="rId23"/>
    <p:sldId id="285" r:id="rId24"/>
    <p:sldId id="286" r:id="rId25"/>
    <p:sldId id="301" r:id="rId26"/>
    <p:sldId id="268" r:id="rId27"/>
    <p:sldId id="292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Leyva" initials="D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0B2B"/>
    <a:srgbClr val="000000"/>
    <a:srgbClr val="00693C"/>
    <a:srgbClr val="003591"/>
    <a:srgbClr val="E97A00"/>
    <a:srgbClr val="882345"/>
    <a:srgbClr val="BD4F19"/>
    <a:srgbClr val="803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8" autoAdjust="0"/>
    <p:restoredTop sz="94662" autoAdjust="0"/>
  </p:normalViewPr>
  <p:slideViewPr>
    <p:cSldViewPr>
      <p:cViewPr>
        <p:scale>
          <a:sx n="77" d="100"/>
          <a:sy n="77" d="100"/>
        </p:scale>
        <p:origin x="-12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175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6-04T10:14:07.500" idx="3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F52E93-41D3-4B8B-B9D7-5B6440BC0BC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47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A89A0D-BA2E-4E0B-8DEE-9B9AEE36CFB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05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6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93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49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21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44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19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63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63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372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89A0D-BA2E-4E0B-8DEE-9B9AEE36CFB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80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9144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 userDrawn="1"/>
        </p:nvSpPr>
        <p:spPr bwMode="auto">
          <a:xfrm>
            <a:off x="0" y="5257800"/>
            <a:ext cx="1676400" cy="457200"/>
          </a:xfrm>
          <a:prstGeom prst="rect">
            <a:avLst/>
          </a:prstGeom>
          <a:solidFill>
            <a:srgbClr val="EAAB00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6" name="Rectangle 32"/>
          <p:cNvSpPr>
            <a:spLocks noChangeArrowheads="1"/>
          </p:cNvSpPr>
          <p:nvPr userDrawn="1"/>
        </p:nvSpPr>
        <p:spPr bwMode="auto">
          <a:xfrm>
            <a:off x="1676400" y="5257800"/>
            <a:ext cx="1676400" cy="228600"/>
          </a:xfrm>
          <a:prstGeom prst="rect">
            <a:avLst/>
          </a:prstGeom>
          <a:solidFill>
            <a:srgbClr val="00359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1676400" y="5486400"/>
            <a:ext cx="3124200" cy="152400"/>
          </a:xfrm>
          <a:prstGeom prst="rect">
            <a:avLst/>
          </a:prstGeom>
          <a:solidFill>
            <a:srgbClr val="80379B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8" name="Rectangle 35"/>
          <p:cNvSpPr>
            <a:spLocks noChangeArrowheads="1"/>
          </p:cNvSpPr>
          <p:nvPr userDrawn="1"/>
        </p:nvSpPr>
        <p:spPr bwMode="auto">
          <a:xfrm>
            <a:off x="3352800" y="5257800"/>
            <a:ext cx="2743200" cy="228600"/>
          </a:xfrm>
          <a:prstGeom prst="rect">
            <a:avLst/>
          </a:prstGeom>
          <a:solidFill>
            <a:srgbClr val="00693C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6096000" y="5257800"/>
            <a:ext cx="1143000" cy="76200"/>
          </a:xfrm>
          <a:prstGeom prst="rect">
            <a:avLst/>
          </a:prstGeom>
          <a:solidFill>
            <a:srgbClr val="E97A00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pic>
        <p:nvPicPr>
          <p:cNvPr id="10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3086100"/>
            <a:ext cx="2184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3086100"/>
            <a:ext cx="2184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943600"/>
            <a:ext cx="2184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86800" cy="1219200"/>
          </a:xfrm>
        </p:spPr>
        <p:txBody>
          <a:bodyPr/>
          <a:lstStyle>
            <a:lvl1pPr>
              <a:defRPr sz="3800">
                <a:solidFill>
                  <a:srgbClr val="610B2B"/>
                </a:solidFill>
                <a:latin typeface="Arial Black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1219200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rgbClr val="00359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8952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04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907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4198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7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10B2B"/>
                </a:solidFill>
              </a:defRPr>
            </a:lvl1pPr>
            <a:lvl2pPr>
              <a:defRPr>
                <a:solidFill>
                  <a:srgbClr val="610B2B"/>
                </a:solidFill>
              </a:defRPr>
            </a:lvl2pPr>
            <a:lvl3pPr>
              <a:defRPr>
                <a:solidFill>
                  <a:srgbClr val="610B2B"/>
                </a:solidFill>
              </a:defRPr>
            </a:lvl3pPr>
            <a:lvl4pPr>
              <a:defRPr>
                <a:solidFill>
                  <a:srgbClr val="610B2B"/>
                </a:solidFill>
              </a:defRPr>
            </a:lvl4pPr>
            <a:lvl5pPr>
              <a:defRPr>
                <a:solidFill>
                  <a:srgbClr val="610B2B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29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6686"/>
            <a:ext cx="7772400" cy="321170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7800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965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305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305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0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235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235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5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88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54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137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750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351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9624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0448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5291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165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2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43"/>
          <p:cNvSpPr>
            <a:spLocks noChangeArrowheads="1"/>
          </p:cNvSpPr>
          <p:nvPr userDrawn="1"/>
        </p:nvSpPr>
        <p:spPr bwMode="auto">
          <a:xfrm>
            <a:off x="3200400" y="5943600"/>
            <a:ext cx="1905000" cy="152400"/>
          </a:xfrm>
          <a:prstGeom prst="rect">
            <a:avLst/>
          </a:prstGeom>
          <a:solidFill>
            <a:srgbClr val="E97A00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76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763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     </a:t>
            </a:r>
          </a:p>
        </p:txBody>
      </p:sp>
      <p:sp>
        <p:nvSpPr>
          <p:cNvPr id="1030" name="Rectangle 30"/>
          <p:cNvSpPr>
            <a:spLocks noChangeArrowheads="1"/>
          </p:cNvSpPr>
          <p:nvPr userDrawn="1"/>
        </p:nvSpPr>
        <p:spPr bwMode="auto">
          <a:xfrm>
            <a:off x="5105400" y="5946775"/>
            <a:ext cx="2855913" cy="152400"/>
          </a:xfrm>
          <a:prstGeom prst="rect">
            <a:avLst/>
          </a:prstGeom>
          <a:solidFill>
            <a:srgbClr val="80379B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1031" name="Rectangle 32"/>
          <p:cNvSpPr>
            <a:spLocks noChangeArrowheads="1"/>
          </p:cNvSpPr>
          <p:nvPr userDrawn="1"/>
        </p:nvSpPr>
        <p:spPr bwMode="auto">
          <a:xfrm>
            <a:off x="2057400" y="5867400"/>
            <a:ext cx="3048000" cy="152400"/>
          </a:xfrm>
          <a:prstGeom prst="rect">
            <a:avLst/>
          </a:prstGeom>
          <a:solidFill>
            <a:srgbClr val="EAAB00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1032" name="Rectangle 37"/>
          <p:cNvSpPr>
            <a:spLocks noChangeArrowheads="1"/>
          </p:cNvSpPr>
          <p:nvPr userDrawn="1"/>
        </p:nvSpPr>
        <p:spPr bwMode="auto">
          <a:xfrm>
            <a:off x="7950200" y="5943600"/>
            <a:ext cx="1193800" cy="155575"/>
          </a:xfrm>
          <a:prstGeom prst="rect">
            <a:avLst/>
          </a:prstGeom>
          <a:solidFill>
            <a:srgbClr val="00693C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1033" name="Rectangle 44"/>
          <p:cNvSpPr>
            <a:spLocks noChangeArrowheads="1"/>
          </p:cNvSpPr>
          <p:nvPr userDrawn="1"/>
        </p:nvSpPr>
        <p:spPr bwMode="auto">
          <a:xfrm>
            <a:off x="5105400" y="5867400"/>
            <a:ext cx="4038600" cy="101600"/>
          </a:xfrm>
          <a:prstGeom prst="rect">
            <a:avLst/>
          </a:prstGeom>
          <a:solidFill>
            <a:srgbClr val="00359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pic>
        <p:nvPicPr>
          <p:cNvPr id="1034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19800"/>
            <a:ext cx="2184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100D8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z="3200" dirty="0" smtClean="0">
                <a:latin typeface="Arial Black" pitchFamily="34" charset="0"/>
              </a:rPr>
              <a:t>Experimental Study of Turbulence Influence on Wind Turbine Performance and Wake Recovery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670175"/>
            <a:ext cx="86868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Miguel Talavera</a:t>
            </a:r>
          </a:p>
          <a:p>
            <a:pPr eaLnBrk="1" hangingPunct="1"/>
            <a:r>
              <a:rPr lang="en-US" dirty="0" err="1" smtClean="0"/>
              <a:t>Fangjun</a:t>
            </a:r>
            <a:r>
              <a:rPr lang="en-US" dirty="0" smtClean="0"/>
              <a:t> </a:t>
            </a:r>
            <a:r>
              <a:rPr lang="en-US" dirty="0" err="1" smtClean="0"/>
              <a:t>Shu</a:t>
            </a:r>
            <a:endParaRPr lang="en-US" dirty="0"/>
          </a:p>
        </p:txBody>
      </p:sp>
      <p:sp>
        <p:nvSpPr>
          <p:cNvPr id="5124" name="Rectangle 21"/>
          <p:cNvSpPr>
            <a:spLocks noChangeArrowheads="1"/>
          </p:cNvSpPr>
          <p:nvPr/>
        </p:nvSpPr>
        <p:spPr bwMode="auto">
          <a:xfrm>
            <a:off x="5940425" y="61356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5125" name="Rectangle 1"/>
          <p:cNvSpPr>
            <a:spLocks noChangeArrowheads="1"/>
          </p:cNvSpPr>
          <p:nvPr/>
        </p:nvSpPr>
        <p:spPr bwMode="auto">
          <a:xfrm>
            <a:off x="7824788" y="7423150"/>
            <a:ext cx="1844675" cy="22939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5867400" y="3505200"/>
            <a:ext cx="3048000" cy="2133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6629400" y="4114800"/>
            <a:ext cx="106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sz="2400"/>
              <a:t>Add image</a:t>
            </a:r>
          </a:p>
        </p:txBody>
      </p:sp>
      <p:pic>
        <p:nvPicPr>
          <p:cNvPr id="5128" name="Picture 9" descr="http://assets.inhabitat.com/wp-content/blogs.dir/1/files/2012/11/Siemens-6MW-Wind-Turbine-537x4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495300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Methodology</a:t>
            </a:r>
          </a:p>
        </p:txBody>
      </p:sp>
      <p:sp>
        <p:nvSpPr>
          <p:cNvPr id="12291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305300" cy="4267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smtClean="0"/>
              <a:t>Torque measurements to calculate the efficiency </a:t>
            </a:r>
          </a:p>
        </p:txBody>
      </p:sp>
      <p:sp>
        <p:nvSpPr>
          <p:cNvPr id="12292" name="4 Marcador de contenido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305300" cy="4267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dirty="0" smtClean="0"/>
              <a:t>PIV measurements to investigate the velocity profiles</a:t>
            </a:r>
          </a:p>
        </p:txBody>
      </p:sp>
      <p:pic>
        <p:nvPicPr>
          <p:cNvPr id="12293" name="5 Imagen" descr="PIVset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2133600"/>
            <a:ext cx="41148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3734090" cy="2995200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201495"/>
            <a:ext cx="1333500" cy="683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PIV image pair example. Image A</a:t>
            </a:r>
            <a:endParaRPr lang="es-MX" dirty="0"/>
          </a:p>
        </p:txBody>
      </p:sp>
      <p:pic>
        <p:nvPicPr>
          <p:cNvPr id="9" name="8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524000"/>
            <a:ext cx="3886200" cy="3886200"/>
          </a:xfrm>
        </p:spPr>
      </p:pic>
    </p:spTree>
    <p:extLst>
      <p:ext uri="{BB962C8B-B14F-4D97-AF65-F5344CB8AC3E}">
        <p14:creationId xmlns:p14="http://schemas.microsoft.com/office/powerpoint/2010/main" val="42237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 image pair example. Image </a:t>
            </a:r>
            <a:r>
              <a:rPr lang="en-US" dirty="0" smtClean="0"/>
              <a:t>B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524000"/>
            <a:ext cx="3886200" cy="3886200"/>
          </a:xfrm>
        </p:spPr>
      </p:pic>
    </p:spTree>
    <p:extLst>
      <p:ext uri="{BB962C8B-B14F-4D97-AF65-F5344CB8AC3E}">
        <p14:creationId xmlns:p14="http://schemas.microsoft.com/office/powerpoint/2010/main" val="25114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Flow separation around the wind turbine blade</a:t>
            </a:r>
            <a:endParaRPr lang="en-US" dirty="0" smtClean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42"/>
          <a:stretch/>
        </p:blipFill>
        <p:spPr>
          <a:xfrm>
            <a:off x="3954161" y="1177989"/>
            <a:ext cx="4888792" cy="3780673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6" r="16216"/>
          <a:stretch/>
        </p:blipFill>
        <p:spPr>
          <a:xfrm>
            <a:off x="356199" y="1177989"/>
            <a:ext cx="3587665" cy="3780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38862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Approach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Methodology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Conclusions </a:t>
            </a:r>
          </a:p>
          <a:p>
            <a:endParaRPr lang="en-US" dirty="0" smtClean="0">
              <a:solidFill>
                <a:schemeClr val="accent5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668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Marcador de contenido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990600"/>
            <a:ext cx="4305300" cy="382971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Título"/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76200"/>
                <a:ext cx="8763000" cy="1143000"/>
              </a:xfrm>
            </p:spPr>
            <p:txBody>
              <a:bodyPr/>
              <a:lstStyle/>
              <a:p>
                <a:r>
                  <a:rPr lang="en-US" sz="3600" b="1" i="1" dirty="0"/>
                  <a:t>Turbulence intensity influence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3600" b="1" i="1"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3600" b="1" i="1" dirty="0"/>
                  <a:t> of a single </a:t>
                </a:r>
                <a:r>
                  <a:rPr lang="en-US" sz="3600" b="1" i="1" dirty="0" smtClean="0"/>
                  <a:t>turbine</a:t>
                </a:r>
                <a:r>
                  <a:rPr lang="es-MX" dirty="0"/>
                  <a:t/>
                </a:r>
                <a:br>
                  <a:rPr lang="es-MX" dirty="0"/>
                </a:br>
                <a:endParaRPr lang="es-MX" dirty="0"/>
              </a:p>
            </p:txBody>
          </p:sp>
        </mc:Choice>
        <mc:Fallback xmlns="">
          <p:sp>
            <p:nvSpPr>
              <p:cNvPr id="2" name="1 Títul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76200"/>
                <a:ext cx="8763000" cy="1143000"/>
              </a:xfrm>
              <a:blipFill rotWithShape="1">
                <a:blip r:embed="rId4"/>
                <a:stretch>
                  <a:fillRect l="-2157" t="-8556" r="-1044" b="-2834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1371600" y="4876800"/>
            <a:ext cx="3200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Laminar Inflow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5715000" y="4876800"/>
            <a:ext cx="3200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Turbulent Inflow</a:t>
            </a:r>
            <a:endParaRPr lang="es-MX" dirty="0"/>
          </a:p>
        </p:txBody>
      </p:sp>
      <p:pic>
        <p:nvPicPr>
          <p:cNvPr id="12" name="11 Marcador de contenido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990600"/>
            <a:ext cx="4305300" cy="3827605"/>
          </a:xfrm>
        </p:spPr>
      </p:pic>
    </p:spTree>
    <p:extLst>
      <p:ext uri="{BB962C8B-B14F-4D97-AF65-F5344CB8AC3E}">
        <p14:creationId xmlns:p14="http://schemas.microsoft.com/office/powerpoint/2010/main" val="329122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Marcador de contenido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81000"/>
            <a:ext cx="3512146" cy="4680000"/>
          </a:xfrm>
        </p:spPr>
      </p:pic>
      <p:pic>
        <p:nvPicPr>
          <p:cNvPr id="7" name="6 Marcador de contenido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2444"/>
            <a:ext cx="3512146" cy="4680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Flow separation around the wind turbine blade</a:t>
            </a:r>
            <a:endParaRPr lang="es-MX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524000" y="4876800"/>
            <a:ext cx="3200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Laminar Inflow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715000" y="4876800"/>
            <a:ext cx="3200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Turbulent Inflow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7162800" y="838200"/>
            <a:ext cx="3810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18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57200"/>
            <a:ext cx="3515109" cy="4680000"/>
          </a:xfrm>
        </p:spPr>
      </p:pic>
      <p:pic>
        <p:nvPicPr>
          <p:cNvPr id="11" name="4 Marcador de contenido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25400"/>
            <a:ext cx="3515109" cy="4680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Including the relative velocity due to the angular velocity of the blade</a:t>
            </a:r>
            <a:endParaRPr lang="es-MX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524000" y="4876800"/>
            <a:ext cx="3200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Laminar Inflow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715000" y="4876800"/>
            <a:ext cx="3200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Turbulent Inflow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7162800" y="838200"/>
            <a:ext cx="3810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495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 sz="4000" i="1" dirty="0"/>
              <a:t>Influence of turbulence intensity to wind turbine array</a:t>
            </a:r>
            <a:endParaRPr lang="es-MX" sz="4000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636693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 bwMode="auto">
          <a:xfrm>
            <a:off x="2819400" y="2667000"/>
            <a:ext cx="2743200" cy="2819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1752600" y="3276600"/>
            <a:ext cx="1066800" cy="533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6 CuadroTexto"/>
          <p:cNvSpPr txBox="1"/>
          <p:nvPr/>
        </p:nvSpPr>
        <p:spPr>
          <a:xfrm>
            <a:off x="368643" y="2421924"/>
            <a:ext cx="160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Wind  turbine tested 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477800"/>
            <a:ext cx="4251753" cy="3780000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8" y="1477800"/>
            <a:ext cx="4249412" cy="3780000"/>
          </a:xfrm>
          <a:prstGeom prst="rect">
            <a:avLst/>
          </a:prstGeom>
        </p:spPr>
      </p:pic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304800" y="76200"/>
            <a:ext cx="8763000" cy="1143000"/>
          </a:xfrm>
        </p:spPr>
        <p:txBody>
          <a:bodyPr/>
          <a:lstStyle/>
          <a:p>
            <a:r>
              <a:rPr lang="en-US" smtClean="0"/>
              <a:t>Results</a:t>
            </a:r>
          </a:p>
        </p:txBody>
      </p:sp>
      <p:sp>
        <p:nvSpPr>
          <p:cNvPr id="14339" name="3 Subtítulo"/>
          <p:cNvSpPr>
            <a:spLocks noGrp="1"/>
          </p:cNvSpPr>
          <p:nvPr>
            <p:ph type="subTitle" idx="4294967295"/>
          </p:nvPr>
        </p:nvSpPr>
        <p:spPr>
          <a:xfrm>
            <a:off x="304800" y="685800"/>
            <a:ext cx="8686800" cy="12954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Torque measurements</a:t>
            </a:r>
          </a:p>
          <a:p>
            <a:pPr>
              <a:buFontTx/>
              <a:buNone/>
            </a:pPr>
            <a:r>
              <a:rPr lang="en-US" smtClean="0"/>
              <a:t>5 diameters </a:t>
            </a:r>
          </a:p>
        </p:txBody>
      </p:sp>
      <p:sp>
        <p:nvSpPr>
          <p:cNvPr id="14342" name="7 CuadroTexto"/>
          <p:cNvSpPr txBox="1">
            <a:spLocks noChangeArrowheads="1"/>
          </p:cNvSpPr>
          <p:nvPr/>
        </p:nvSpPr>
        <p:spPr bwMode="auto">
          <a:xfrm>
            <a:off x="1600200" y="5105400"/>
            <a:ext cx="327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400" dirty="0"/>
              <a:t>Laminar </a:t>
            </a:r>
            <a:r>
              <a:rPr lang="es-MX" sz="2400" dirty="0" err="1"/>
              <a:t>Flow</a:t>
            </a:r>
            <a:endParaRPr lang="es-MX" sz="2400" dirty="0"/>
          </a:p>
        </p:txBody>
      </p:sp>
      <p:sp>
        <p:nvSpPr>
          <p:cNvPr id="14343" name="8 CuadroTexto"/>
          <p:cNvSpPr txBox="1">
            <a:spLocks noChangeArrowheads="1"/>
          </p:cNvSpPr>
          <p:nvPr/>
        </p:nvSpPr>
        <p:spPr bwMode="auto">
          <a:xfrm>
            <a:off x="5562600" y="5105400"/>
            <a:ext cx="327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400"/>
              <a:t>Turbulent Flow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57" y="292443"/>
            <a:ext cx="4748443" cy="1371600"/>
          </a:xfrm>
          <a:prstGeom prst="rect">
            <a:avLst/>
          </a:prstGeom>
        </p:spPr>
      </p:pic>
      <p:sp>
        <p:nvSpPr>
          <p:cNvPr id="10" name="9 Elipse"/>
          <p:cNvSpPr/>
          <p:nvPr/>
        </p:nvSpPr>
        <p:spPr bwMode="auto">
          <a:xfrm>
            <a:off x="5334000" y="837308"/>
            <a:ext cx="762000" cy="749643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981004" y="575698"/>
            <a:ext cx="125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Wind turbine tested</a:t>
            </a:r>
            <a:endParaRPr lang="es-MX" sz="1400" dirty="0">
              <a:solidFill>
                <a:srgbClr val="000000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 bwMode="auto">
          <a:xfrm flipH="1">
            <a:off x="8153400" y="837308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/>
          <p:nvPr/>
        </p:nvCxnSpPr>
        <p:spPr bwMode="auto">
          <a:xfrm flipH="1">
            <a:off x="8153400" y="9906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13 Conector recto de flecha"/>
          <p:cNvCxnSpPr/>
          <p:nvPr/>
        </p:nvCxnSpPr>
        <p:spPr bwMode="auto">
          <a:xfrm flipH="1">
            <a:off x="8153400" y="11430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14 Conector recto de flecha"/>
          <p:cNvCxnSpPr/>
          <p:nvPr/>
        </p:nvCxnSpPr>
        <p:spPr bwMode="auto">
          <a:xfrm flipH="1">
            <a:off x="8153400" y="12954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recto de flecha"/>
          <p:cNvCxnSpPr/>
          <p:nvPr/>
        </p:nvCxnSpPr>
        <p:spPr bwMode="auto">
          <a:xfrm flipH="1">
            <a:off x="8153400" y="1447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16 Conector recto de flecha"/>
          <p:cNvCxnSpPr/>
          <p:nvPr/>
        </p:nvCxnSpPr>
        <p:spPr bwMode="auto">
          <a:xfrm flipH="1">
            <a:off x="8153400" y="685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contenido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3200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 used of downscaled wind turbine models represents a limitation for wind tunnel testing.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195" name="3 Imagen" descr="windtunn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74912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" descr="http://ecolo.org/photos/eole/Eolienne1touteSeu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46312"/>
            <a:ext cx="18288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5 CuadroTexto"/>
          <p:cNvSpPr txBox="1">
            <a:spLocks noChangeArrowheads="1"/>
          </p:cNvSpPr>
          <p:nvPr/>
        </p:nvSpPr>
        <p:spPr bwMode="auto">
          <a:xfrm>
            <a:off x="4648200" y="3214687"/>
            <a:ext cx="914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4000" b="1"/>
              <a:t>vs.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376" y="37998"/>
            <a:ext cx="3745802" cy="1081985"/>
          </a:xfrm>
          <a:prstGeom prst="rect">
            <a:avLst/>
          </a:prstGeom>
        </p:spPr>
      </p:pic>
      <p:sp>
        <p:nvSpPr>
          <p:cNvPr id="15362" name="3 Subtítulo"/>
          <p:cNvSpPr>
            <a:spLocks noGrp="1"/>
          </p:cNvSpPr>
          <p:nvPr>
            <p:ph type="subTitle" idx="4294967295"/>
          </p:nvPr>
        </p:nvSpPr>
        <p:spPr>
          <a:xfrm>
            <a:off x="304800" y="381000"/>
            <a:ext cx="8686800" cy="12954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10 diameters </a:t>
            </a: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1431717" y="5024437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400" dirty="0"/>
              <a:t>Laminar </a:t>
            </a:r>
            <a:r>
              <a:rPr lang="es-MX" sz="2400" dirty="0" err="1"/>
              <a:t>Flow</a:t>
            </a:r>
            <a:endParaRPr lang="es-MX" sz="2400" dirty="0"/>
          </a:p>
        </p:txBody>
      </p:sp>
      <p:sp>
        <p:nvSpPr>
          <p:cNvPr id="15364" name="8 CuadroTexto"/>
          <p:cNvSpPr txBox="1">
            <a:spLocks noChangeArrowheads="1"/>
          </p:cNvSpPr>
          <p:nvPr/>
        </p:nvSpPr>
        <p:spPr bwMode="auto">
          <a:xfrm>
            <a:off x="5659591" y="5024437"/>
            <a:ext cx="2209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400" dirty="0" err="1"/>
              <a:t>Turbulent</a:t>
            </a:r>
            <a:r>
              <a:rPr lang="es-MX" sz="2400" dirty="0"/>
              <a:t> </a:t>
            </a:r>
            <a:r>
              <a:rPr lang="es-MX" sz="2400" dirty="0" err="1"/>
              <a:t>Flow</a:t>
            </a:r>
            <a:endParaRPr lang="es-MX" sz="24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35" y="1069200"/>
            <a:ext cx="4451765" cy="396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382" y="1069200"/>
            <a:ext cx="4454218" cy="3960000"/>
          </a:xfrm>
          <a:prstGeom prst="rect">
            <a:avLst/>
          </a:prstGeom>
        </p:spPr>
      </p:pic>
      <p:sp>
        <p:nvSpPr>
          <p:cNvPr id="8" name="7 Elipse"/>
          <p:cNvSpPr/>
          <p:nvPr/>
        </p:nvSpPr>
        <p:spPr bwMode="auto">
          <a:xfrm>
            <a:off x="3352800" y="389216"/>
            <a:ext cx="762000" cy="749643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000500" y="127606"/>
            <a:ext cx="125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Wind turbine tested</a:t>
            </a:r>
            <a:endParaRPr lang="es-MX" sz="1400" dirty="0">
              <a:solidFill>
                <a:srgbClr val="000000"/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 bwMode="auto">
          <a:xfrm flipH="1">
            <a:off x="5791200" y="456308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10 Conector recto de flecha"/>
          <p:cNvCxnSpPr/>
          <p:nvPr/>
        </p:nvCxnSpPr>
        <p:spPr bwMode="auto">
          <a:xfrm flipH="1">
            <a:off x="5791200" y="6096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11 Conector recto de flecha"/>
          <p:cNvCxnSpPr/>
          <p:nvPr/>
        </p:nvCxnSpPr>
        <p:spPr bwMode="auto">
          <a:xfrm flipH="1">
            <a:off x="5791200" y="7620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/>
          <p:nvPr/>
        </p:nvCxnSpPr>
        <p:spPr bwMode="auto">
          <a:xfrm flipH="1">
            <a:off x="5791200" y="9144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13 Conector recto de flecha"/>
          <p:cNvCxnSpPr/>
          <p:nvPr/>
        </p:nvCxnSpPr>
        <p:spPr bwMode="auto">
          <a:xfrm flipH="1">
            <a:off x="5791200" y="1066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14 Conector recto de flecha"/>
          <p:cNvCxnSpPr/>
          <p:nvPr/>
        </p:nvCxnSpPr>
        <p:spPr bwMode="auto">
          <a:xfrm flipH="1">
            <a:off x="5791200" y="304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Subtítulo"/>
          <p:cNvSpPr>
            <a:spLocks noGrp="1"/>
          </p:cNvSpPr>
          <p:nvPr>
            <p:ph type="subTitle" idx="4294967295"/>
          </p:nvPr>
        </p:nvSpPr>
        <p:spPr>
          <a:xfrm>
            <a:off x="304800" y="381000"/>
            <a:ext cx="8686800" cy="12954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15 diameters </a:t>
            </a:r>
          </a:p>
        </p:txBody>
      </p:sp>
      <p:sp>
        <p:nvSpPr>
          <p:cNvPr id="16387" name="7 CuadroTexto"/>
          <p:cNvSpPr txBox="1">
            <a:spLocks noChangeArrowheads="1"/>
          </p:cNvSpPr>
          <p:nvPr/>
        </p:nvSpPr>
        <p:spPr bwMode="auto">
          <a:xfrm>
            <a:off x="1515762" y="5024437"/>
            <a:ext cx="205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400" dirty="0"/>
              <a:t>Laminar </a:t>
            </a:r>
            <a:r>
              <a:rPr lang="es-MX" sz="2400" dirty="0" err="1"/>
              <a:t>Flow</a:t>
            </a:r>
            <a:endParaRPr lang="es-MX" sz="2400" dirty="0"/>
          </a:p>
        </p:txBody>
      </p:sp>
      <p:sp>
        <p:nvSpPr>
          <p:cNvPr id="16388" name="8 CuadroTexto"/>
          <p:cNvSpPr txBox="1">
            <a:spLocks noChangeArrowheads="1"/>
          </p:cNvSpPr>
          <p:nvPr/>
        </p:nvSpPr>
        <p:spPr bwMode="auto">
          <a:xfrm>
            <a:off x="5584617" y="5024437"/>
            <a:ext cx="2209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400" dirty="0" err="1"/>
              <a:t>Turbulent</a:t>
            </a:r>
            <a:r>
              <a:rPr lang="es-MX" sz="2400" dirty="0"/>
              <a:t> </a:t>
            </a:r>
            <a:r>
              <a:rPr lang="es-MX" sz="2400" dirty="0" err="1"/>
              <a:t>Flow</a:t>
            </a:r>
            <a:endParaRPr lang="es-MX" sz="24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50" y="1145400"/>
            <a:ext cx="4454218" cy="396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635" y="1145400"/>
            <a:ext cx="4451765" cy="39600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617" y="0"/>
            <a:ext cx="4876800" cy="1408677"/>
          </a:xfrm>
          <a:prstGeom prst="rect">
            <a:avLst/>
          </a:prstGeom>
        </p:spPr>
      </p:pic>
      <p:sp>
        <p:nvSpPr>
          <p:cNvPr id="8" name="7 Elipse"/>
          <p:cNvSpPr/>
          <p:nvPr/>
        </p:nvSpPr>
        <p:spPr bwMode="auto">
          <a:xfrm>
            <a:off x="3810000" y="621957"/>
            <a:ext cx="762000" cy="749643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443040" y="314088"/>
            <a:ext cx="125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Wind turbine tested</a:t>
            </a:r>
            <a:endParaRPr lang="es-MX" sz="1400" dirty="0">
              <a:solidFill>
                <a:srgbClr val="000000"/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 bwMode="auto">
          <a:xfrm flipH="1">
            <a:off x="6858000" y="532508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10 Conector recto de flecha"/>
          <p:cNvCxnSpPr/>
          <p:nvPr/>
        </p:nvCxnSpPr>
        <p:spPr bwMode="auto">
          <a:xfrm flipH="1">
            <a:off x="6858000" y="685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11 Conector recto de flecha"/>
          <p:cNvCxnSpPr/>
          <p:nvPr/>
        </p:nvCxnSpPr>
        <p:spPr bwMode="auto">
          <a:xfrm flipH="1">
            <a:off x="6858000" y="8382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/>
          <p:nvPr/>
        </p:nvCxnSpPr>
        <p:spPr bwMode="auto">
          <a:xfrm flipH="1">
            <a:off x="6858000" y="9906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13 Conector recto de flecha"/>
          <p:cNvCxnSpPr/>
          <p:nvPr/>
        </p:nvCxnSpPr>
        <p:spPr bwMode="auto">
          <a:xfrm flipH="1">
            <a:off x="6858000" y="11430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14 Conector recto de flecha"/>
          <p:cNvCxnSpPr/>
          <p:nvPr/>
        </p:nvCxnSpPr>
        <p:spPr bwMode="auto">
          <a:xfrm flipH="1">
            <a:off x="6858000" y="3810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Influence of turbulence intensity to wake recovery</a:t>
            </a:r>
            <a:endParaRPr lang="es-MX" sz="4000" dirty="0"/>
          </a:p>
        </p:txBody>
      </p:sp>
      <p:pic>
        <p:nvPicPr>
          <p:cNvPr id="17411" name="3 Marcador de contenido" descr="array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33600"/>
            <a:ext cx="9144000" cy="3367087"/>
          </a:xfrm>
        </p:spPr>
      </p:pic>
      <p:sp>
        <p:nvSpPr>
          <p:cNvPr id="2" name="1 CuadroTexto"/>
          <p:cNvSpPr txBox="1"/>
          <p:nvPr/>
        </p:nvSpPr>
        <p:spPr>
          <a:xfrm>
            <a:off x="228600" y="1850606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PIV test sections </a:t>
            </a:r>
            <a:endParaRPr lang="es-MX" dirty="0"/>
          </a:p>
        </p:txBody>
      </p:sp>
      <p:cxnSp>
        <p:nvCxnSpPr>
          <p:cNvPr id="5" name="4 Conector recto de flecha"/>
          <p:cNvCxnSpPr/>
          <p:nvPr/>
        </p:nvCxnSpPr>
        <p:spPr bwMode="auto">
          <a:xfrm flipH="1">
            <a:off x="8458200" y="3580508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5 Conector recto de flecha"/>
          <p:cNvCxnSpPr/>
          <p:nvPr/>
        </p:nvCxnSpPr>
        <p:spPr bwMode="auto">
          <a:xfrm flipH="1">
            <a:off x="8458200" y="3733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6 Conector recto de flecha"/>
          <p:cNvCxnSpPr/>
          <p:nvPr/>
        </p:nvCxnSpPr>
        <p:spPr bwMode="auto">
          <a:xfrm flipH="1">
            <a:off x="8458200" y="38862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7 Conector recto de flecha"/>
          <p:cNvCxnSpPr/>
          <p:nvPr/>
        </p:nvCxnSpPr>
        <p:spPr bwMode="auto">
          <a:xfrm flipH="1">
            <a:off x="8458200" y="40386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8 Conector recto de flecha"/>
          <p:cNvCxnSpPr/>
          <p:nvPr/>
        </p:nvCxnSpPr>
        <p:spPr bwMode="auto">
          <a:xfrm flipH="1">
            <a:off x="8458200" y="41910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9 Conector recto de flecha"/>
          <p:cNvCxnSpPr/>
          <p:nvPr/>
        </p:nvCxnSpPr>
        <p:spPr bwMode="auto">
          <a:xfrm flipH="1">
            <a:off x="8458200" y="34290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10 Conector recto de flecha"/>
          <p:cNvCxnSpPr/>
          <p:nvPr/>
        </p:nvCxnSpPr>
        <p:spPr bwMode="auto">
          <a:xfrm flipH="1">
            <a:off x="8458200" y="32766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11 Conector recto de flecha"/>
          <p:cNvCxnSpPr/>
          <p:nvPr/>
        </p:nvCxnSpPr>
        <p:spPr bwMode="auto">
          <a:xfrm flipH="1">
            <a:off x="8458200" y="31242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/>
          <p:nvPr/>
        </p:nvCxnSpPr>
        <p:spPr bwMode="auto">
          <a:xfrm flipH="1">
            <a:off x="8458200" y="43434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13 Conector recto de flecha"/>
          <p:cNvCxnSpPr/>
          <p:nvPr/>
        </p:nvCxnSpPr>
        <p:spPr bwMode="auto">
          <a:xfrm flipH="1">
            <a:off x="8458200" y="4495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14 Conector recto de flecha"/>
          <p:cNvCxnSpPr/>
          <p:nvPr/>
        </p:nvCxnSpPr>
        <p:spPr bwMode="auto">
          <a:xfrm flipH="1">
            <a:off x="8458200" y="46482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recto de flecha"/>
          <p:cNvCxnSpPr/>
          <p:nvPr/>
        </p:nvCxnSpPr>
        <p:spPr bwMode="auto">
          <a:xfrm flipH="1">
            <a:off x="8458200" y="2971800"/>
            <a:ext cx="533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197612" y="228600"/>
            <a:ext cx="8763000" cy="1143000"/>
          </a:xfrm>
        </p:spPr>
        <p:txBody>
          <a:bodyPr/>
          <a:lstStyle/>
          <a:p>
            <a:r>
              <a:rPr lang="en-US" dirty="0" smtClean="0"/>
              <a:t>PIV Results</a:t>
            </a:r>
          </a:p>
        </p:txBody>
      </p:sp>
      <p:sp>
        <p:nvSpPr>
          <p:cNvPr id="18435" name="8 Marcador de contenido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3053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Section 2. x/D=3.65 to FWT</a:t>
            </a:r>
          </a:p>
        </p:txBody>
      </p:sp>
      <p:sp>
        <p:nvSpPr>
          <p:cNvPr id="18436" name="9 Marcador de contenido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3053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Section 1. x/D=-0.93 to  FWT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847" y="1600200"/>
            <a:ext cx="4451765" cy="39600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4451765" cy="3960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715000" y="139025"/>
            <a:ext cx="4177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FWT= First Wind Turbine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SWT= Second Wind Turbine</a:t>
            </a:r>
            <a:endParaRPr lang="es-MX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Marcador de contenido"/>
          <p:cNvSpPr>
            <a:spLocks noGrp="1"/>
          </p:cNvSpPr>
          <p:nvPr>
            <p:ph sz="half" idx="1"/>
          </p:nvPr>
        </p:nvSpPr>
        <p:spPr>
          <a:xfrm>
            <a:off x="228600" y="700941"/>
            <a:ext cx="4305300" cy="4328259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Section 3. x/D=8.4 to FWT</a:t>
            </a:r>
          </a:p>
        </p:txBody>
      </p:sp>
      <p:sp>
        <p:nvSpPr>
          <p:cNvPr id="19459" name="5 Marcador de contenido"/>
          <p:cNvSpPr>
            <a:spLocks noGrp="1"/>
          </p:cNvSpPr>
          <p:nvPr>
            <p:ph sz="half" idx="2"/>
          </p:nvPr>
        </p:nvSpPr>
        <p:spPr>
          <a:xfrm>
            <a:off x="4686300" y="700941"/>
            <a:ext cx="4305300" cy="4328259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Section 4. x/D= 1.46 to SWT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71600"/>
            <a:ext cx="4451765" cy="396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374000"/>
            <a:ext cx="4451765" cy="396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5867399" y="54610"/>
            <a:ext cx="4177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FWT= First Wind Turbine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SWT= Second Wind Turbine</a:t>
            </a:r>
            <a:endParaRPr lang="es-MX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38862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Approach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Methodology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Conclusions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381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Conclusions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763000" cy="3886200"/>
          </a:xfrm>
        </p:spPr>
        <p:txBody>
          <a:bodyPr/>
          <a:lstStyle/>
          <a:p>
            <a:r>
              <a:rPr lang="en-US" sz="2000" dirty="0" smtClean="0"/>
              <a:t>Wind turbines tested in laminar wind tunnels does not mimic the field situation, since a lower performance is presented.</a:t>
            </a:r>
          </a:p>
          <a:p>
            <a:r>
              <a:rPr lang="en-US" sz="2000" dirty="0" smtClean="0"/>
              <a:t>Wind turbines tested with turbulent inflow have a more realistic efficiency, even though the unmatched Re number.</a:t>
            </a:r>
          </a:p>
          <a:p>
            <a:r>
              <a:rPr lang="en-US" sz="2000" dirty="0"/>
              <a:t>Using of </a:t>
            </a:r>
            <a:r>
              <a:rPr lang="en-US" sz="2000" dirty="0" smtClean="0"/>
              <a:t>an active grid system is effective </a:t>
            </a:r>
            <a:r>
              <a:rPr lang="en-US" sz="2000" dirty="0"/>
              <a:t>way to generate controllable turbulence intensity and get realistic wind turbine test results in wind tunnels</a:t>
            </a:r>
            <a:r>
              <a:rPr lang="en-US" sz="2000" dirty="0" smtClean="0"/>
              <a:t>. </a:t>
            </a:r>
          </a:p>
          <a:p>
            <a:r>
              <a:rPr lang="en-US" sz="2000" dirty="0"/>
              <a:t>Flow separation in the suction side of the wind turbine blades highly depends on the inflow turbulence </a:t>
            </a:r>
            <a:r>
              <a:rPr lang="en-US" sz="2000" dirty="0" smtClean="0"/>
              <a:t>intensity.</a:t>
            </a:r>
          </a:p>
          <a:p>
            <a:r>
              <a:rPr lang="en-US" sz="2000" dirty="0" smtClean="0"/>
              <a:t>The flow recovery in the wake highly depends on the </a:t>
            </a:r>
            <a:r>
              <a:rPr lang="en-US" sz="2000" dirty="0"/>
              <a:t>turbulence </a:t>
            </a:r>
            <a:r>
              <a:rPr lang="en-US" sz="2000" dirty="0" smtClean="0"/>
              <a:t>intensity.</a:t>
            </a:r>
          </a:p>
          <a:p>
            <a:r>
              <a:rPr lang="en-US" sz="2000" dirty="0"/>
              <a:t>Wind turbine performance highly depends on the flow separation of the wind turbine and the flow recovery on the wake, therefore on </a:t>
            </a:r>
            <a:r>
              <a:rPr lang="en-US" sz="2000" dirty="0" smtClean="0"/>
              <a:t>the turbulence intensity.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28600" y="2362200"/>
            <a:ext cx="8763000" cy="1143000"/>
          </a:xfrm>
        </p:spPr>
        <p:txBody>
          <a:bodyPr/>
          <a:lstStyle/>
          <a:p>
            <a:pPr algn="ctr"/>
            <a:r>
              <a:rPr lang="en-US" smtClean="0"/>
              <a:t>Questions???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38862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Introduction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Approach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Methodology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Conclusions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43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590800" y="15240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/>
              <a:t>Unmatched Reynolds number</a:t>
            </a:r>
          </a:p>
          <a:p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36605" y="2590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Tx/>
              <a:buNone/>
            </a:pPr>
            <a:r>
              <a:rPr lang="en-US" b="1" dirty="0"/>
              <a:t>Flow separation                    </a:t>
            </a:r>
            <a:r>
              <a:rPr lang="en-US" b="1" dirty="0" smtClean="0"/>
              <a:t>   </a:t>
            </a:r>
            <a:endParaRPr lang="en-US" b="1" dirty="0"/>
          </a:p>
          <a:p>
            <a:pPr marL="0" indent="0">
              <a:buFontTx/>
              <a:buNone/>
            </a:pPr>
            <a:r>
              <a:rPr lang="en-US" b="1" dirty="0" smtClean="0"/>
              <a:t>on the wind </a:t>
            </a:r>
            <a:r>
              <a:rPr lang="en-US" b="1" dirty="0"/>
              <a:t>turbine </a:t>
            </a:r>
            <a:r>
              <a:rPr lang="en-US" b="1" dirty="0" smtClean="0"/>
              <a:t>blades</a:t>
            </a:r>
            <a:endParaRPr lang="en-US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2400300" y="42672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FontTx/>
              <a:buNone/>
            </a:pPr>
            <a:r>
              <a:rPr lang="en-US" b="1" dirty="0" smtClean="0"/>
              <a:t>Lower efficiency for downscaled </a:t>
            </a:r>
            <a:r>
              <a:rPr lang="en-US" b="1" dirty="0"/>
              <a:t>wind turbines </a:t>
            </a:r>
            <a:r>
              <a:rPr lang="en-US" b="1" dirty="0" smtClean="0"/>
              <a:t>tested </a:t>
            </a:r>
            <a:r>
              <a:rPr lang="en-US" b="1" dirty="0"/>
              <a:t>in wind </a:t>
            </a:r>
            <a:r>
              <a:rPr lang="en-US" b="1" dirty="0" smtClean="0"/>
              <a:t>tunnel</a:t>
            </a:r>
            <a:endParaRPr lang="en-U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553200" y="2637831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Slower flow recovery in the wake</a:t>
            </a:r>
            <a:endParaRPr lang="es-MX" dirty="0"/>
          </a:p>
        </p:txBody>
      </p:sp>
      <p:sp>
        <p:nvSpPr>
          <p:cNvPr id="27" name="26 Flecha doblada"/>
          <p:cNvSpPr/>
          <p:nvPr/>
        </p:nvSpPr>
        <p:spPr bwMode="auto">
          <a:xfrm rot="16200000" flipH="1">
            <a:off x="1500486" y="1547515"/>
            <a:ext cx="961431" cy="1219201"/>
          </a:xfrm>
          <a:prstGeom prst="bentArrow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27 Flecha doblada"/>
          <p:cNvSpPr/>
          <p:nvPr/>
        </p:nvSpPr>
        <p:spPr bwMode="auto">
          <a:xfrm rot="16200000" flipH="1" flipV="1">
            <a:off x="7049696" y="1658894"/>
            <a:ext cx="961431" cy="941174"/>
          </a:xfrm>
          <a:prstGeom prst="bentArrow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28 Flecha doblada"/>
          <p:cNvSpPr/>
          <p:nvPr/>
        </p:nvSpPr>
        <p:spPr bwMode="auto">
          <a:xfrm rot="16200000" flipH="1" flipV="1">
            <a:off x="3489754" y="3075802"/>
            <a:ext cx="1219199" cy="1163595"/>
          </a:xfrm>
          <a:prstGeom prst="bentArrow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29 Flecha doblada"/>
          <p:cNvSpPr/>
          <p:nvPr/>
        </p:nvSpPr>
        <p:spPr bwMode="auto">
          <a:xfrm rot="16200000" flipH="1">
            <a:off x="5365922" y="3096396"/>
            <a:ext cx="1219199" cy="1122405"/>
          </a:xfrm>
          <a:prstGeom prst="bentArrow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19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38862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Approach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Methodology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Conclusions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81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Approach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3886200"/>
          </a:xfrm>
        </p:spPr>
        <p:txBody>
          <a:bodyPr/>
          <a:lstStyle/>
          <a:p>
            <a:r>
              <a:rPr lang="en-US" smtClean="0"/>
              <a:t>Create turbulence in the flow with the help of an active grid system installed at the beginning of the wind tunnel</a:t>
            </a:r>
          </a:p>
        </p:txBody>
      </p:sp>
      <p:pic>
        <p:nvPicPr>
          <p:cNvPr id="9220" name="3 Imagen" descr="gri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25177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4 Imagen" descr="gri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26050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Atmospheric Boundary Layer</a:t>
            </a:r>
          </a:p>
        </p:txBody>
      </p:sp>
      <p:cxnSp>
        <p:nvCxnSpPr>
          <p:cNvPr id="10243" name="4 Conector recto"/>
          <p:cNvCxnSpPr>
            <a:cxnSpLocks noChangeShapeType="1"/>
          </p:cNvCxnSpPr>
          <p:nvPr/>
        </p:nvCxnSpPr>
        <p:spPr bwMode="auto">
          <a:xfrm>
            <a:off x="1219200" y="5027613"/>
            <a:ext cx="7239000" cy="1587"/>
          </a:xfrm>
          <a:prstGeom prst="line">
            <a:avLst/>
          </a:prstGeom>
          <a:noFill/>
          <a:ln w="635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4" name="15 Conector recto de flecha"/>
          <p:cNvCxnSpPr>
            <a:cxnSpLocks noChangeShapeType="1"/>
          </p:cNvCxnSpPr>
          <p:nvPr/>
        </p:nvCxnSpPr>
        <p:spPr bwMode="auto">
          <a:xfrm rot="5400000" flipH="1" flipV="1">
            <a:off x="5829301" y="3617912"/>
            <a:ext cx="2667000" cy="317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17 Conector recto de flecha"/>
          <p:cNvCxnSpPr>
            <a:cxnSpLocks noChangeShapeType="1"/>
          </p:cNvCxnSpPr>
          <p:nvPr/>
        </p:nvCxnSpPr>
        <p:spPr bwMode="auto">
          <a:xfrm rot="5400000" flipH="1" flipV="1">
            <a:off x="5029994" y="3504406"/>
            <a:ext cx="762000" cy="1588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18 CuadroTexto"/>
          <p:cNvSpPr txBox="1">
            <a:spLocks noChangeArrowheads="1"/>
          </p:cNvSpPr>
          <p:nvPr/>
        </p:nvSpPr>
        <p:spPr bwMode="auto">
          <a:xfrm>
            <a:off x="4419600" y="3257550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000">
                <a:solidFill>
                  <a:srgbClr val="000000"/>
                </a:solidFill>
              </a:rPr>
              <a:t>100 m</a:t>
            </a:r>
          </a:p>
        </p:txBody>
      </p:sp>
      <p:sp>
        <p:nvSpPr>
          <p:cNvPr id="10247" name="19 CuadroTexto"/>
          <p:cNvSpPr txBox="1">
            <a:spLocks noChangeArrowheads="1"/>
          </p:cNvSpPr>
          <p:nvPr/>
        </p:nvSpPr>
        <p:spPr bwMode="auto">
          <a:xfrm>
            <a:off x="7239000" y="3105150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2000">
                <a:solidFill>
                  <a:srgbClr val="000000"/>
                </a:solidFill>
              </a:rPr>
              <a:t>300 m</a:t>
            </a:r>
          </a:p>
        </p:txBody>
      </p:sp>
      <p:pic>
        <p:nvPicPr>
          <p:cNvPr id="10248" name="Picture 2" descr="http://ecolo.org/photos/eole/Eolienne1touteSe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2" t="6897" r="16505" b="21838"/>
          <a:stretch>
            <a:fillRect/>
          </a:stretch>
        </p:blipFill>
        <p:spPr bwMode="auto">
          <a:xfrm>
            <a:off x="5715000" y="2971800"/>
            <a:ext cx="10858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Arco"/>
          <p:cNvSpPr/>
          <p:nvPr/>
        </p:nvSpPr>
        <p:spPr bwMode="auto">
          <a:xfrm flipV="1">
            <a:off x="1295400" y="990599"/>
            <a:ext cx="3090219" cy="4040423"/>
          </a:xfrm>
          <a:custGeom>
            <a:avLst/>
            <a:gdLst>
              <a:gd name="connsiteX0" fmla="*/ 1714500 w 3429000"/>
              <a:gd name="connsiteY0" fmla="*/ 0 h 5635277"/>
              <a:gd name="connsiteX1" fmla="*/ 3427059 w 3429000"/>
              <a:gd name="connsiteY1" fmla="*/ 2683613 h 5635277"/>
              <a:gd name="connsiteX2" fmla="*/ 1714500 w 3429000"/>
              <a:gd name="connsiteY2" fmla="*/ 2817639 h 5635277"/>
              <a:gd name="connsiteX3" fmla="*/ 1714500 w 3429000"/>
              <a:gd name="connsiteY3" fmla="*/ 0 h 5635277"/>
              <a:gd name="connsiteX0" fmla="*/ 1714500 w 3429000"/>
              <a:gd name="connsiteY0" fmla="*/ 0 h 5635277"/>
              <a:gd name="connsiteX1" fmla="*/ 3427059 w 3429000"/>
              <a:gd name="connsiteY1" fmla="*/ 2683613 h 5635277"/>
              <a:gd name="connsiteX0" fmla="*/ 0 w 1712559"/>
              <a:gd name="connsiteY0" fmla="*/ 0 h 2683613"/>
              <a:gd name="connsiteX1" fmla="*/ 1712559 w 1712559"/>
              <a:gd name="connsiteY1" fmla="*/ 2683613 h 2683613"/>
              <a:gd name="connsiteX2" fmla="*/ 86498 w 1712559"/>
              <a:gd name="connsiteY2" fmla="*/ 2657001 h 2683613"/>
              <a:gd name="connsiteX3" fmla="*/ 0 w 1712559"/>
              <a:gd name="connsiteY3" fmla="*/ 0 h 2683613"/>
              <a:gd name="connsiteX0" fmla="*/ 0 w 1712559"/>
              <a:gd name="connsiteY0" fmla="*/ 0 h 2683613"/>
              <a:gd name="connsiteX1" fmla="*/ 1712559 w 1712559"/>
              <a:gd name="connsiteY1" fmla="*/ 2683613 h 2683613"/>
              <a:gd name="connsiteX0" fmla="*/ 0 w 1712559"/>
              <a:gd name="connsiteY0" fmla="*/ 0 h 2743498"/>
              <a:gd name="connsiteX1" fmla="*/ 1712559 w 1712559"/>
              <a:gd name="connsiteY1" fmla="*/ 2683613 h 2743498"/>
              <a:gd name="connsiteX2" fmla="*/ 24714 w 1712559"/>
              <a:gd name="connsiteY2" fmla="*/ 2743498 h 2743498"/>
              <a:gd name="connsiteX3" fmla="*/ 0 w 1712559"/>
              <a:gd name="connsiteY3" fmla="*/ 0 h 2743498"/>
              <a:gd name="connsiteX0" fmla="*/ 0 w 1712559"/>
              <a:gd name="connsiteY0" fmla="*/ 0 h 2743498"/>
              <a:gd name="connsiteX1" fmla="*/ 1712559 w 1712559"/>
              <a:gd name="connsiteY1" fmla="*/ 2683613 h 2743498"/>
              <a:gd name="connsiteX0" fmla="*/ 0 w 1712559"/>
              <a:gd name="connsiteY0" fmla="*/ 0 h 2743498"/>
              <a:gd name="connsiteX1" fmla="*/ 1712559 w 1712559"/>
              <a:gd name="connsiteY1" fmla="*/ 2683613 h 2743498"/>
              <a:gd name="connsiteX2" fmla="*/ 24714 w 1712559"/>
              <a:gd name="connsiteY2" fmla="*/ 2743498 h 2743498"/>
              <a:gd name="connsiteX3" fmla="*/ 0 w 1712559"/>
              <a:gd name="connsiteY3" fmla="*/ 0 h 2743498"/>
              <a:gd name="connsiteX0" fmla="*/ 0 w 1712559"/>
              <a:gd name="connsiteY0" fmla="*/ 0 h 2743498"/>
              <a:gd name="connsiteX1" fmla="*/ 1712559 w 1712559"/>
              <a:gd name="connsiteY1" fmla="*/ 2683613 h 2743498"/>
              <a:gd name="connsiteX0" fmla="*/ 0 w 1712559"/>
              <a:gd name="connsiteY0" fmla="*/ 0 h 2743498"/>
              <a:gd name="connsiteX1" fmla="*/ 1712559 w 1712559"/>
              <a:gd name="connsiteY1" fmla="*/ 2683613 h 2743498"/>
              <a:gd name="connsiteX2" fmla="*/ 24714 w 1712559"/>
              <a:gd name="connsiteY2" fmla="*/ 2743498 h 2743498"/>
              <a:gd name="connsiteX3" fmla="*/ 0 w 1712559"/>
              <a:gd name="connsiteY3" fmla="*/ 0 h 2743498"/>
              <a:gd name="connsiteX0" fmla="*/ 0 w 1712559"/>
              <a:gd name="connsiteY0" fmla="*/ 0 h 2743498"/>
              <a:gd name="connsiteX1" fmla="*/ 1712559 w 1712559"/>
              <a:gd name="connsiteY1" fmla="*/ 2683613 h 2743498"/>
              <a:gd name="connsiteX0" fmla="*/ 0 w 2557555"/>
              <a:gd name="connsiteY0" fmla="*/ 345850 h 3029547"/>
              <a:gd name="connsiteX1" fmla="*/ 1712559 w 2557555"/>
              <a:gd name="connsiteY1" fmla="*/ 3029463 h 3029547"/>
              <a:gd name="connsiteX2" fmla="*/ 2001795 w 2557555"/>
              <a:gd name="connsiteY2" fmla="*/ 889845 h 3029547"/>
              <a:gd name="connsiteX3" fmla="*/ 0 w 2557555"/>
              <a:gd name="connsiteY3" fmla="*/ 345850 h 3029547"/>
              <a:gd name="connsiteX0" fmla="*/ 0 w 2557555"/>
              <a:gd name="connsiteY0" fmla="*/ 345850 h 3029547"/>
              <a:gd name="connsiteX1" fmla="*/ 1712559 w 2557555"/>
              <a:gd name="connsiteY1" fmla="*/ 3029463 h 3029547"/>
              <a:gd name="connsiteX0" fmla="*/ 518984 w 2231543"/>
              <a:gd name="connsiteY0" fmla="*/ 0 h 3299552"/>
              <a:gd name="connsiteX1" fmla="*/ 2231543 w 2231543"/>
              <a:gd name="connsiteY1" fmla="*/ 2683613 h 3299552"/>
              <a:gd name="connsiteX2" fmla="*/ 0 w 2231543"/>
              <a:gd name="connsiteY2" fmla="*/ 3299552 h 3299552"/>
              <a:gd name="connsiteX3" fmla="*/ 518984 w 2231543"/>
              <a:gd name="connsiteY3" fmla="*/ 0 h 3299552"/>
              <a:gd name="connsiteX0" fmla="*/ 518984 w 2231543"/>
              <a:gd name="connsiteY0" fmla="*/ 0 h 3299552"/>
              <a:gd name="connsiteX1" fmla="*/ 2231543 w 2231543"/>
              <a:gd name="connsiteY1" fmla="*/ 2683613 h 3299552"/>
              <a:gd name="connsiteX0" fmla="*/ 518984 w 2231543"/>
              <a:gd name="connsiteY0" fmla="*/ 0 h 3299552"/>
              <a:gd name="connsiteX1" fmla="*/ 2231543 w 2231543"/>
              <a:gd name="connsiteY1" fmla="*/ 2683613 h 3299552"/>
              <a:gd name="connsiteX2" fmla="*/ 0 w 2231543"/>
              <a:gd name="connsiteY2" fmla="*/ 3299552 h 3299552"/>
              <a:gd name="connsiteX3" fmla="*/ 518984 w 2231543"/>
              <a:gd name="connsiteY3" fmla="*/ 0 h 3299552"/>
              <a:gd name="connsiteX0" fmla="*/ 518984 w 2231543"/>
              <a:gd name="connsiteY0" fmla="*/ 0 h 3299552"/>
              <a:gd name="connsiteX1" fmla="*/ 2231543 w 2231543"/>
              <a:gd name="connsiteY1" fmla="*/ 2634186 h 3299552"/>
              <a:gd name="connsiteX0" fmla="*/ 518984 w 2241710"/>
              <a:gd name="connsiteY0" fmla="*/ 705 h 3300257"/>
              <a:gd name="connsiteX1" fmla="*/ 2231543 w 2241710"/>
              <a:gd name="connsiteY1" fmla="*/ 2684318 h 3300257"/>
              <a:gd name="connsiteX2" fmla="*/ 0 w 2241710"/>
              <a:gd name="connsiteY2" fmla="*/ 3300257 h 3300257"/>
              <a:gd name="connsiteX3" fmla="*/ 518984 w 2241710"/>
              <a:gd name="connsiteY3" fmla="*/ 705 h 3300257"/>
              <a:gd name="connsiteX0" fmla="*/ 518984 w 2241710"/>
              <a:gd name="connsiteY0" fmla="*/ 705 h 3300257"/>
              <a:gd name="connsiteX1" fmla="*/ 2231543 w 2241710"/>
              <a:gd name="connsiteY1" fmla="*/ 2634891 h 3300257"/>
              <a:gd name="connsiteX0" fmla="*/ 1223319 w 2946045"/>
              <a:gd name="connsiteY0" fmla="*/ 705 h 3930452"/>
              <a:gd name="connsiteX1" fmla="*/ 2935878 w 2946045"/>
              <a:gd name="connsiteY1" fmla="*/ 2684318 h 3930452"/>
              <a:gd name="connsiteX2" fmla="*/ 0 w 2946045"/>
              <a:gd name="connsiteY2" fmla="*/ 3930452 h 3930452"/>
              <a:gd name="connsiteX3" fmla="*/ 1223319 w 2946045"/>
              <a:gd name="connsiteY3" fmla="*/ 705 h 3930452"/>
              <a:gd name="connsiteX0" fmla="*/ 1223319 w 2946045"/>
              <a:gd name="connsiteY0" fmla="*/ 705 h 3930452"/>
              <a:gd name="connsiteX1" fmla="*/ 2935878 w 2946045"/>
              <a:gd name="connsiteY1" fmla="*/ 2634891 h 3930452"/>
              <a:gd name="connsiteX0" fmla="*/ 1223319 w 2982762"/>
              <a:gd name="connsiteY0" fmla="*/ 356 h 3930103"/>
              <a:gd name="connsiteX1" fmla="*/ 2935878 w 2982762"/>
              <a:gd name="connsiteY1" fmla="*/ 2683969 h 3930103"/>
              <a:gd name="connsiteX2" fmla="*/ 0 w 2982762"/>
              <a:gd name="connsiteY2" fmla="*/ 3930103 h 3930103"/>
              <a:gd name="connsiteX3" fmla="*/ 1223319 w 2982762"/>
              <a:gd name="connsiteY3" fmla="*/ 356 h 3930103"/>
              <a:gd name="connsiteX0" fmla="*/ 1223319 w 2982762"/>
              <a:gd name="connsiteY0" fmla="*/ 356 h 3930103"/>
              <a:gd name="connsiteX1" fmla="*/ 2972948 w 2982762"/>
              <a:gd name="connsiteY1" fmla="*/ 2659256 h 3930103"/>
              <a:gd name="connsiteX0" fmla="*/ 1223319 w 2972948"/>
              <a:gd name="connsiteY0" fmla="*/ 1480 h 3931227"/>
              <a:gd name="connsiteX1" fmla="*/ 2935878 w 2972948"/>
              <a:gd name="connsiteY1" fmla="*/ 2685093 h 3931227"/>
              <a:gd name="connsiteX2" fmla="*/ 0 w 2972948"/>
              <a:gd name="connsiteY2" fmla="*/ 3931227 h 3931227"/>
              <a:gd name="connsiteX3" fmla="*/ 1223319 w 2972948"/>
              <a:gd name="connsiteY3" fmla="*/ 1480 h 3931227"/>
              <a:gd name="connsiteX0" fmla="*/ 1223319 w 2972948"/>
              <a:gd name="connsiteY0" fmla="*/ 1480 h 3931227"/>
              <a:gd name="connsiteX1" fmla="*/ 2972948 w 2972948"/>
              <a:gd name="connsiteY1" fmla="*/ 2660380 h 3931227"/>
              <a:gd name="connsiteX0" fmla="*/ 1223319 w 2972948"/>
              <a:gd name="connsiteY0" fmla="*/ 1480 h 3931227"/>
              <a:gd name="connsiteX1" fmla="*/ 2935878 w 2972948"/>
              <a:gd name="connsiteY1" fmla="*/ 2685093 h 3931227"/>
              <a:gd name="connsiteX2" fmla="*/ 0 w 2972948"/>
              <a:gd name="connsiteY2" fmla="*/ 3931227 h 3931227"/>
              <a:gd name="connsiteX3" fmla="*/ 1223319 w 2972948"/>
              <a:gd name="connsiteY3" fmla="*/ 1480 h 3931227"/>
              <a:gd name="connsiteX0" fmla="*/ 1223319 w 2972948"/>
              <a:gd name="connsiteY0" fmla="*/ 1480 h 3931227"/>
              <a:gd name="connsiteX1" fmla="*/ 2972948 w 2972948"/>
              <a:gd name="connsiteY1" fmla="*/ 2660380 h 3931227"/>
              <a:gd name="connsiteX0" fmla="*/ 1223319 w 2972948"/>
              <a:gd name="connsiteY0" fmla="*/ 1480 h 3931227"/>
              <a:gd name="connsiteX1" fmla="*/ 2935878 w 2972948"/>
              <a:gd name="connsiteY1" fmla="*/ 2685093 h 3931227"/>
              <a:gd name="connsiteX2" fmla="*/ 0 w 2972948"/>
              <a:gd name="connsiteY2" fmla="*/ 3931227 h 3931227"/>
              <a:gd name="connsiteX3" fmla="*/ 1223319 w 2972948"/>
              <a:gd name="connsiteY3" fmla="*/ 1480 h 3931227"/>
              <a:gd name="connsiteX0" fmla="*/ 1223319 w 2972948"/>
              <a:gd name="connsiteY0" fmla="*/ 1480 h 3931227"/>
              <a:gd name="connsiteX1" fmla="*/ 2972948 w 2972948"/>
              <a:gd name="connsiteY1" fmla="*/ 2660380 h 3931227"/>
              <a:gd name="connsiteX0" fmla="*/ 1223319 w 2973235"/>
              <a:gd name="connsiteY0" fmla="*/ 1824 h 3931571"/>
              <a:gd name="connsiteX1" fmla="*/ 2935878 w 2973235"/>
              <a:gd name="connsiteY1" fmla="*/ 2685437 h 3931571"/>
              <a:gd name="connsiteX2" fmla="*/ 0 w 2973235"/>
              <a:gd name="connsiteY2" fmla="*/ 3931571 h 3931571"/>
              <a:gd name="connsiteX3" fmla="*/ 1223319 w 2973235"/>
              <a:gd name="connsiteY3" fmla="*/ 1824 h 3931571"/>
              <a:gd name="connsiteX0" fmla="*/ 1223319 w 2973235"/>
              <a:gd name="connsiteY0" fmla="*/ 1824 h 3931571"/>
              <a:gd name="connsiteX1" fmla="*/ 2972948 w 2973235"/>
              <a:gd name="connsiteY1" fmla="*/ 2660724 h 3931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235" h="3931571" stroke="0" extrusionOk="0">
                <a:moveTo>
                  <a:pt x="1223319" y="1824"/>
                </a:moveTo>
                <a:cubicBezTo>
                  <a:pt x="2138505" y="1824"/>
                  <a:pt x="2892346" y="1183106"/>
                  <a:pt x="2935878" y="2685437"/>
                </a:cubicBezTo>
                <a:cubicBezTo>
                  <a:pt x="2373263" y="2705399"/>
                  <a:pt x="1600582" y="2577079"/>
                  <a:pt x="0" y="3931571"/>
                </a:cubicBezTo>
                <a:cubicBezTo>
                  <a:pt x="1989438" y="1781396"/>
                  <a:pt x="1223319" y="941037"/>
                  <a:pt x="1223319" y="1824"/>
                </a:cubicBezTo>
                <a:close/>
              </a:path>
              <a:path w="2973235" h="3931571" fill="none">
                <a:moveTo>
                  <a:pt x="1223319" y="1824"/>
                </a:moveTo>
                <a:cubicBezTo>
                  <a:pt x="2138505" y="1824"/>
                  <a:pt x="2991200" y="-163780"/>
                  <a:pt x="2972948" y="2660724"/>
                </a:cubicBezTo>
              </a:path>
            </a:pathLst>
          </a:custGeom>
          <a:solidFill>
            <a:schemeClr val="bg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2514600" y="4876800"/>
            <a:ext cx="111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14 Conector recto de flecha"/>
          <p:cNvCxnSpPr/>
          <p:nvPr/>
        </p:nvCxnSpPr>
        <p:spPr bwMode="auto">
          <a:xfrm>
            <a:off x="2514600" y="4724400"/>
            <a:ext cx="135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16 Conector recto de flecha"/>
          <p:cNvCxnSpPr/>
          <p:nvPr/>
        </p:nvCxnSpPr>
        <p:spPr bwMode="auto">
          <a:xfrm>
            <a:off x="2514600" y="4572000"/>
            <a:ext cx="147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recto de flecha"/>
          <p:cNvCxnSpPr/>
          <p:nvPr/>
        </p:nvCxnSpPr>
        <p:spPr bwMode="auto">
          <a:xfrm>
            <a:off x="2514600" y="4419600"/>
            <a:ext cx="156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recto de flecha"/>
          <p:cNvCxnSpPr/>
          <p:nvPr/>
        </p:nvCxnSpPr>
        <p:spPr bwMode="auto">
          <a:xfrm>
            <a:off x="2514600" y="4267200"/>
            <a:ext cx="162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23 Conector recto de flecha"/>
          <p:cNvCxnSpPr/>
          <p:nvPr/>
        </p:nvCxnSpPr>
        <p:spPr bwMode="auto">
          <a:xfrm>
            <a:off x="2514600" y="4114800"/>
            <a:ext cx="1676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25 Conector recto de flecha"/>
          <p:cNvCxnSpPr/>
          <p:nvPr/>
        </p:nvCxnSpPr>
        <p:spPr bwMode="auto">
          <a:xfrm>
            <a:off x="2514600" y="3962400"/>
            <a:ext cx="17526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 de flecha"/>
          <p:cNvCxnSpPr/>
          <p:nvPr/>
        </p:nvCxnSpPr>
        <p:spPr bwMode="auto">
          <a:xfrm>
            <a:off x="2514600" y="3810000"/>
            <a:ext cx="17526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34 Conector recto de flecha"/>
          <p:cNvCxnSpPr/>
          <p:nvPr/>
        </p:nvCxnSpPr>
        <p:spPr bwMode="auto">
          <a:xfrm>
            <a:off x="2514600" y="3657600"/>
            <a:ext cx="18036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45 Conector recto de flecha"/>
          <p:cNvCxnSpPr/>
          <p:nvPr/>
        </p:nvCxnSpPr>
        <p:spPr bwMode="auto">
          <a:xfrm>
            <a:off x="2514600" y="3505200"/>
            <a:ext cx="18216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53 Conector recto de flecha"/>
          <p:cNvCxnSpPr/>
          <p:nvPr/>
        </p:nvCxnSpPr>
        <p:spPr bwMode="auto">
          <a:xfrm>
            <a:off x="2514600" y="3352800"/>
            <a:ext cx="18252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54 Conector recto de flecha"/>
          <p:cNvCxnSpPr/>
          <p:nvPr/>
        </p:nvCxnSpPr>
        <p:spPr bwMode="auto">
          <a:xfrm>
            <a:off x="2514600" y="3200400"/>
            <a:ext cx="18288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55 Conector recto de flecha"/>
          <p:cNvCxnSpPr/>
          <p:nvPr/>
        </p:nvCxnSpPr>
        <p:spPr bwMode="auto">
          <a:xfrm>
            <a:off x="2514600" y="3048000"/>
            <a:ext cx="183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56 Conector recto de flecha"/>
          <p:cNvCxnSpPr/>
          <p:nvPr/>
        </p:nvCxnSpPr>
        <p:spPr bwMode="auto">
          <a:xfrm>
            <a:off x="2514600" y="2895600"/>
            <a:ext cx="1854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57 Conector recto de flecha"/>
          <p:cNvCxnSpPr/>
          <p:nvPr/>
        </p:nvCxnSpPr>
        <p:spPr bwMode="auto">
          <a:xfrm>
            <a:off x="2514600" y="2743200"/>
            <a:ext cx="187101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59 Conector recto de flecha"/>
          <p:cNvCxnSpPr/>
          <p:nvPr/>
        </p:nvCxnSpPr>
        <p:spPr bwMode="auto">
          <a:xfrm>
            <a:off x="2514600" y="2590800"/>
            <a:ext cx="18792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61 Conector recto de flecha"/>
          <p:cNvCxnSpPr/>
          <p:nvPr/>
        </p:nvCxnSpPr>
        <p:spPr bwMode="auto">
          <a:xfrm>
            <a:off x="2514600" y="2438400"/>
            <a:ext cx="187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51 CuadroTexto"/>
          <p:cNvSpPr txBox="1"/>
          <p:nvPr/>
        </p:nvSpPr>
        <p:spPr>
          <a:xfrm>
            <a:off x="838200" y="1295399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Wind turbines in the field work inside the boundary layer, therefore this has to be mimic 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463800"/>
            <a:ext cx="3483618" cy="30988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438400"/>
            <a:ext cx="3512172" cy="3124200"/>
          </a:xfrm>
          <a:prstGeom prst="rect">
            <a:avLst/>
          </a:prstGeom>
        </p:spPr>
      </p:pic>
      <p:sp>
        <p:nvSpPr>
          <p:cNvPr id="11267" name="1 Título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/>
          <a:lstStyle/>
          <a:p>
            <a:pPr algn="ctr"/>
            <a:r>
              <a:rPr lang="en-US" dirty="0" smtClean="0"/>
              <a:t>Scaled Atmospheric Boundary Layer</a:t>
            </a:r>
          </a:p>
        </p:txBody>
      </p:sp>
      <p:cxnSp>
        <p:nvCxnSpPr>
          <p:cNvPr id="11268" name="4 Conector recto"/>
          <p:cNvCxnSpPr>
            <a:cxnSpLocks noChangeShapeType="1"/>
          </p:cNvCxnSpPr>
          <p:nvPr/>
        </p:nvCxnSpPr>
        <p:spPr bwMode="auto">
          <a:xfrm>
            <a:off x="1600200" y="5181600"/>
            <a:ext cx="7239000" cy="1588"/>
          </a:xfrm>
          <a:prstGeom prst="line">
            <a:avLst/>
          </a:prstGeom>
          <a:noFill/>
          <a:ln w="635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1" name="18 CuadroTexto"/>
          <p:cNvSpPr txBox="1">
            <a:spLocks noChangeArrowheads="1"/>
          </p:cNvSpPr>
          <p:nvPr/>
        </p:nvSpPr>
        <p:spPr bwMode="auto">
          <a:xfrm>
            <a:off x="4267200" y="38100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1800" dirty="0">
                <a:solidFill>
                  <a:srgbClr val="000000"/>
                </a:solidFill>
              </a:rPr>
              <a:t>0.2 m</a:t>
            </a:r>
          </a:p>
        </p:txBody>
      </p:sp>
      <p:sp>
        <p:nvSpPr>
          <p:cNvPr id="11272" name="19 CuadroTexto"/>
          <p:cNvSpPr txBox="1">
            <a:spLocks noChangeArrowheads="1"/>
          </p:cNvSpPr>
          <p:nvPr/>
        </p:nvSpPr>
        <p:spPr bwMode="auto">
          <a:xfrm>
            <a:off x="4953000" y="31242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s-MX" sz="1800" dirty="0">
                <a:solidFill>
                  <a:srgbClr val="000000"/>
                </a:solidFill>
              </a:rPr>
              <a:t>0.6 m</a:t>
            </a:r>
          </a:p>
        </p:txBody>
      </p:sp>
      <p:pic>
        <p:nvPicPr>
          <p:cNvPr id="11273" name="9 Imagen" descr="single turbi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4" t="68889" r="21667" b="15846"/>
          <a:stretch>
            <a:fillRect/>
          </a:stretch>
        </p:blipFill>
        <p:spPr bwMode="auto">
          <a:xfrm>
            <a:off x="5029200" y="3505200"/>
            <a:ext cx="9906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12 Imagen" descr="flaps_angl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58"/>
          <a:stretch>
            <a:fillRect/>
          </a:stretch>
        </p:blipFill>
        <p:spPr bwMode="auto">
          <a:xfrm>
            <a:off x="228600" y="1492250"/>
            <a:ext cx="11271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69" name="15 Conector recto de flecha"/>
          <p:cNvCxnSpPr>
            <a:cxnSpLocks noChangeShapeType="1"/>
          </p:cNvCxnSpPr>
          <p:nvPr/>
        </p:nvCxnSpPr>
        <p:spPr bwMode="auto">
          <a:xfrm flipV="1">
            <a:off x="5791200" y="2819400"/>
            <a:ext cx="0" cy="23241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0" name="17 Conector recto de flecha"/>
          <p:cNvCxnSpPr>
            <a:cxnSpLocks noChangeShapeType="1"/>
          </p:cNvCxnSpPr>
          <p:nvPr/>
        </p:nvCxnSpPr>
        <p:spPr bwMode="auto">
          <a:xfrm flipH="1" flipV="1">
            <a:off x="5029200" y="3810000"/>
            <a:ext cx="3175" cy="5334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13 Conector recto de flecha"/>
          <p:cNvCxnSpPr/>
          <p:nvPr/>
        </p:nvCxnSpPr>
        <p:spPr bwMode="auto">
          <a:xfrm>
            <a:off x="2971800" y="5029200"/>
            <a:ext cx="558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16 Conector recto de flecha"/>
          <p:cNvCxnSpPr/>
          <p:nvPr/>
        </p:nvCxnSpPr>
        <p:spPr bwMode="auto">
          <a:xfrm>
            <a:off x="2971800" y="4876800"/>
            <a:ext cx="76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recto de flecha"/>
          <p:cNvCxnSpPr/>
          <p:nvPr/>
        </p:nvCxnSpPr>
        <p:spPr bwMode="auto">
          <a:xfrm>
            <a:off x="2971800" y="4724400"/>
            <a:ext cx="88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20 Conector recto de flecha"/>
          <p:cNvCxnSpPr/>
          <p:nvPr/>
        </p:nvCxnSpPr>
        <p:spPr bwMode="auto">
          <a:xfrm>
            <a:off x="2971800" y="4572000"/>
            <a:ext cx="99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recto de flecha"/>
          <p:cNvCxnSpPr/>
          <p:nvPr/>
        </p:nvCxnSpPr>
        <p:spPr bwMode="auto">
          <a:xfrm>
            <a:off x="2971800" y="4419600"/>
            <a:ext cx="102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23 Conector recto de flecha"/>
          <p:cNvCxnSpPr/>
          <p:nvPr/>
        </p:nvCxnSpPr>
        <p:spPr bwMode="auto">
          <a:xfrm>
            <a:off x="2971800" y="4267200"/>
            <a:ext cx="108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26 Conector recto de flecha"/>
          <p:cNvCxnSpPr/>
          <p:nvPr/>
        </p:nvCxnSpPr>
        <p:spPr bwMode="auto">
          <a:xfrm>
            <a:off x="2971800" y="4114800"/>
            <a:ext cx="117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29 Conector recto de flecha"/>
          <p:cNvCxnSpPr/>
          <p:nvPr/>
        </p:nvCxnSpPr>
        <p:spPr bwMode="auto">
          <a:xfrm>
            <a:off x="2971800" y="3962400"/>
            <a:ext cx="120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31 Conector recto de flecha"/>
          <p:cNvCxnSpPr/>
          <p:nvPr/>
        </p:nvCxnSpPr>
        <p:spPr bwMode="auto">
          <a:xfrm>
            <a:off x="2971800" y="3810000"/>
            <a:ext cx="120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32 Conector recto de flecha"/>
          <p:cNvCxnSpPr/>
          <p:nvPr/>
        </p:nvCxnSpPr>
        <p:spPr bwMode="auto">
          <a:xfrm>
            <a:off x="2971800" y="3657600"/>
            <a:ext cx="1224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33 Conector recto de flecha"/>
          <p:cNvCxnSpPr/>
          <p:nvPr/>
        </p:nvCxnSpPr>
        <p:spPr bwMode="auto">
          <a:xfrm>
            <a:off x="2971800" y="3505200"/>
            <a:ext cx="124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34 Conector recto de flecha"/>
          <p:cNvCxnSpPr/>
          <p:nvPr/>
        </p:nvCxnSpPr>
        <p:spPr bwMode="auto">
          <a:xfrm>
            <a:off x="2971800" y="3352800"/>
            <a:ext cx="1278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35 Conector recto de flecha"/>
          <p:cNvCxnSpPr/>
          <p:nvPr/>
        </p:nvCxnSpPr>
        <p:spPr bwMode="auto">
          <a:xfrm>
            <a:off x="2971800" y="3200400"/>
            <a:ext cx="1314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37 Conector recto de flecha"/>
          <p:cNvCxnSpPr/>
          <p:nvPr/>
        </p:nvCxnSpPr>
        <p:spPr bwMode="auto">
          <a:xfrm>
            <a:off x="2971800" y="3048000"/>
            <a:ext cx="135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39 Conector recto de flecha"/>
          <p:cNvCxnSpPr/>
          <p:nvPr/>
        </p:nvCxnSpPr>
        <p:spPr bwMode="auto">
          <a:xfrm>
            <a:off x="2971800" y="2895600"/>
            <a:ext cx="1404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38862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Approach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Methodology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Conclusions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794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882345"/>
      </a:dk1>
      <a:lt1>
        <a:srgbClr val="FFFFFF"/>
      </a:lt1>
      <a:dk2>
        <a:srgbClr val="4C5CC5"/>
      </a:dk2>
      <a:lt2>
        <a:srgbClr val="EAAB00"/>
      </a:lt2>
      <a:accent1>
        <a:srgbClr val="006265"/>
      </a:accent1>
      <a:accent2>
        <a:srgbClr val="BD4F19"/>
      </a:accent2>
      <a:accent3>
        <a:srgbClr val="FFFFFF"/>
      </a:accent3>
      <a:accent4>
        <a:srgbClr val="731C3A"/>
      </a:accent4>
      <a:accent5>
        <a:srgbClr val="AAB7B8"/>
      </a:accent5>
      <a:accent6>
        <a:srgbClr val="AB4716"/>
      </a:accent6>
      <a:hlink>
        <a:srgbClr val="80379B"/>
      </a:hlink>
      <a:folHlink>
        <a:srgbClr val="E97A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882345"/>
        </a:dk1>
        <a:lt1>
          <a:srgbClr val="FFFFFF"/>
        </a:lt1>
        <a:dk2>
          <a:srgbClr val="4C5CC5"/>
        </a:dk2>
        <a:lt2>
          <a:srgbClr val="EAAB00"/>
        </a:lt2>
        <a:accent1>
          <a:srgbClr val="006265"/>
        </a:accent1>
        <a:accent2>
          <a:srgbClr val="BD4F19"/>
        </a:accent2>
        <a:accent3>
          <a:srgbClr val="FFFFFF"/>
        </a:accent3>
        <a:accent4>
          <a:srgbClr val="731C3A"/>
        </a:accent4>
        <a:accent5>
          <a:srgbClr val="AAB7B8"/>
        </a:accent5>
        <a:accent6>
          <a:srgbClr val="AB4716"/>
        </a:accent6>
        <a:hlink>
          <a:srgbClr val="80379B"/>
        </a:hlink>
        <a:folHlink>
          <a:srgbClr val="E97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30658</TotalTime>
  <Words>475</Words>
  <Application>Microsoft Office PowerPoint</Application>
  <PresentationFormat>Presentación en pantalla (4:3)</PresentationFormat>
  <Paragraphs>121</Paragraphs>
  <Slides>27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Blank Presentation</vt:lpstr>
      <vt:lpstr>Experimental Study of Turbulence Influence on Wind Turbine Performance and Wake Recovery </vt:lpstr>
      <vt:lpstr>Introduction</vt:lpstr>
      <vt:lpstr>Outline</vt:lpstr>
      <vt:lpstr>Problem statement</vt:lpstr>
      <vt:lpstr>Outline</vt:lpstr>
      <vt:lpstr>Approach</vt:lpstr>
      <vt:lpstr>Atmospheric Boundary Layer</vt:lpstr>
      <vt:lpstr>Scaled Atmospheric Boundary Layer</vt:lpstr>
      <vt:lpstr>Outline</vt:lpstr>
      <vt:lpstr>Methodology</vt:lpstr>
      <vt:lpstr>PIV image pair example. Image A</vt:lpstr>
      <vt:lpstr>PIV image pair example. Image B</vt:lpstr>
      <vt:lpstr>Flow separation around the wind turbine blade</vt:lpstr>
      <vt:lpstr>Outline</vt:lpstr>
      <vt:lpstr>Turbulence intensity influence to C_p of a single turbine </vt:lpstr>
      <vt:lpstr>Flow separation around the wind turbine blade</vt:lpstr>
      <vt:lpstr>Including the relative velocity due to the angular velocity of the blade</vt:lpstr>
      <vt:lpstr>Influence of turbulence intensity to wind turbine array</vt:lpstr>
      <vt:lpstr>Results</vt:lpstr>
      <vt:lpstr>Presentación de PowerPoint</vt:lpstr>
      <vt:lpstr>Presentación de PowerPoint</vt:lpstr>
      <vt:lpstr>Influence of turbulence intensity to wake recovery</vt:lpstr>
      <vt:lpstr>PIV Results</vt:lpstr>
      <vt:lpstr>Presentación de PowerPoint</vt:lpstr>
      <vt:lpstr>Outline</vt:lpstr>
      <vt:lpstr>Conclusions </vt:lpstr>
      <vt:lpstr>Questions???</vt:lpstr>
    </vt:vector>
  </TitlesOfParts>
  <Company>Barbara Chamberlin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CAHE Technology Help Desk</dc:title>
  <dc:creator>Barbara Chamberlin</dc:creator>
  <cp:lastModifiedBy>David Leyva</cp:lastModifiedBy>
  <cp:revision>151</cp:revision>
  <cp:lastPrinted>2005-08-03T22:29:18Z</cp:lastPrinted>
  <dcterms:created xsi:type="dcterms:W3CDTF">2005-04-12T04:19:29Z</dcterms:created>
  <dcterms:modified xsi:type="dcterms:W3CDTF">2015-06-08T17:58:14Z</dcterms:modified>
</cp:coreProperties>
</file>