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1" r:id="rId5"/>
    <p:sldId id="269" r:id="rId6"/>
    <p:sldId id="270" r:id="rId7"/>
    <p:sldId id="288" r:id="rId8"/>
    <p:sldId id="271" r:id="rId9"/>
    <p:sldId id="272" r:id="rId10"/>
    <p:sldId id="273" r:id="rId11"/>
    <p:sldId id="274" r:id="rId12"/>
    <p:sldId id="264" r:id="rId13"/>
    <p:sldId id="275" r:id="rId14"/>
    <p:sldId id="265" r:id="rId15"/>
    <p:sldId id="277" r:id="rId16"/>
    <p:sldId id="268" r:id="rId17"/>
    <p:sldId id="278" r:id="rId18"/>
    <p:sldId id="289" r:id="rId19"/>
    <p:sldId id="279" r:id="rId20"/>
    <p:sldId id="281" r:id="rId21"/>
    <p:sldId id="262" r:id="rId22"/>
    <p:sldId id="280" r:id="rId23"/>
    <p:sldId id="282" r:id="rId24"/>
    <p:sldId id="259" r:id="rId25"/>
    <p:sldId id="284" r:id="rId26"/>
    <p:sldId id="260" r:id="rId27"/>
    <p:sldId id="285" r:id="rId28"/>
    <p:sldId id="286" r:id="rId29"/>
    <p:sldId id="263" r:id="rId30"/>
    <p:sldId id="287" r:id="rId31"/>
    <p:sldId id="283" r:id="rId32"/>
    <p:sldId id="266" r:id="rId33"/>
    <p:sldId id="27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FF7D6C-BBAF-4B46-BFE6-91DF96D24CFA}" type="datetimeFigureOut">
              <a:rPr lang="en-US" smtClean="0"/>
              <a:pPr/>
              <a:t>4/25/2012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8494690-94B3-410C-9431-53A5A332E7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FF7D6C-BBAF-4B46-BFE6-91DF96D24CFA}"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FF7D6C-BBAF-4B46-BFE6-91DF96D24CFA}"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FF7D6C-BBAF-4B46-BFE6-91DF96D24CFA}"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FF7D6C-BBAF-4B46-BFE6-91DF96D24CFA}"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94690-94B3-410C-9431-53A5A332E7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FF7D6C-BBAF-4B46-BFE6-91DF96D24CFA}"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FF7D6C-BBAF-4B46-BFE6-91DF96D24CFA}" type="datetimeFigureOut">
              <a:rPr lang="en-US" smtClean="0"/>
              <a:pPr/>
              <a:t>4/25/2012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2FF7D6C-BBAF-4B46-BFE6-91DF96D24CFA}" type="datetimeFigureOut">
              <a:rPr lang="en-US" smtClean="0"/>
              <a:pPr/>
              <a:t>4/25/2012</a:t>
            </a:fld>
            <a:endParaRPr lang="en-US"/>
          </a:p>
        </p:txBody>
      </p:sp>
      <p:sp>
        <p:nvSpPr>
          <p:cNvPr id="8" name="Slide Number Placeholder 7"/>
          <p:cNvSpPr>
            <a:spLocks noGrp="1"/>
          </p:cNvSpPr>
          <p:nvPr>
            <p:ph type="sldNum" sz="quarter" idx="11"/>
          </p:nvPr>
        </p:nvSpPr>
        <p:spPr/>
        <p:txBody>
          <a:bodyPr/>
          <a:lstStyle/>
          <a:p>
            <a:fld id="{58494690-94B3-410C-9431-53A5A332E7F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FF7D6C-BBAF-4B46-BFE6-91DF96D24CFA}" type="datetimeFigureOut">
              <a:rPr lang="en-US" smtClean="0"/>
              <a:pPr/>
              <a:t>4/25/2012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FF7D6C-BBAF-4B46-BFE6-91DF96D24CFA}"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8494690-94B3-410C-9431-53A5A332E7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2FF7D6C-BBAF-4B46-BFE6-91DF96D24CFA}"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494690-94B3-410C-9431-53A5A332E7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2FF7D6C-BBAF-4B46-BFE6-91DF96D24CFA}" type="datetimeFigureOut">
              <a:rPr lang="en-US" smtClean="0"/>
              <a:pPr/>
              <a:t>4/25/2012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8494690-94B3-410C-9431-53A5A332E7F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eyboard.jpg"/>
          <p:cNvPicPr>
            <a:picLocks noChangeAspect="1"/>
          </p:cNvPicPr>
          <p:nvPr/>
        </p:nvPicPr>
        <p:blipFill>
          <a:blip r:embed="rId2" cstate="print"/>
          <a:stretch>
            <a:fillRect/>
          </a:stretch>
        </p:blipFill>
        <p:spPr>
          <a:xfrm>
            <a:off x="0" y="990600"/>
            <a:ext cx="9144000" cy="5105400"/>
          </a:xfrm>
          <a:prstGeom prst="rect">
            <a:avLst/>
          </a:prstGeom>
        </p:spPr>
      </p:pic>
      <p:sp>
        <p:nvSpPr>
          <p:cNvPr id="2" name="Title 1"/>
          <p:cNvSpPr>
            <a:spLocks noGrp="1"/>
          </p:cNvSpPr>
          <p:nvPr>
            <p:ph type="ctrTitle"/>
          </p:nvPr>
        </p:nvSpPr>
        <p:spPr>
          <a:xfrm>
            <a:off x="685800" y="1"/>
            <a:ext cx="7772400" cy="1066799"/>
          </a:xfrm>
        </p:spPr>
        <p:txBody>
          <a:bodyPr/>
          <a:lstStyle/>
          <a:p>
            <a:r>
              <a:rPr lang="en-US" dirty="0" smtClean="0"/>
              <a:t>Discovery Teams</a:t>
            </a:r>
            <a:endParaRPr lang="en-US" dirty="0"/>
          </a:p>
        </p:txBody>
      </p:sp>
      <p:sp>
        <p:nvSpPr>
          <p:cNvPr id="3" name="Subtitle 2"/>
          <p:cNvSpPr>
            <a:spLocks noGrp="1"/>
          </p:cNvSpPr>
          <p:nvPr>
            <p:ph type="subTitle" idx="1"/>
          </p:nvPr>
        </p:nvSpPr>
        <p:spPr>
          <a:xfrm>
            <a:off x="1371600" y="6096000"/>
            <a:ext cx="6400800" cy="762000"/>
          </a:xfrm>
        </p:spPr>
        <p:txBody>
          <a:bodyPr/>
          <a:lstStyle/>
          <a:p>
            <a:r>
              <a:rPr lang="en-US" dirty="0" smtClean="0">
                <a:solidFill>
                  <a:schemeClr val="tx1"/>
                </a:solidFill>
              </a:rPr>
              <a:t>Technology</a:t>
            </a:r>
            <a:endParaRPr lang="en-US" dirty="0">
              <a:solidFill>
                <a:schemeClr val="tx1"/>
              </a:solidFill>
            </a:endParaRPr>
          </a:p>
        </p:txBody>
      </p:sp>
      <p:sp>
        <p:nvSpPr>
          <p:cNvPr id="5" name="TextBox 4"/>
          <p:cNvSpPr txBox="1"/>
          <p:nvPr/>
        </p:nvSpPr>
        <p:spPr>
          <a:xfrm>
            <a:off x="0" y="5867400"/>
            <a:ext cx="3429000" cy="276999"/>
          </a:xfrm>
          <a:prstGeom prst="rect">
            <a:avLst/>
          </a:prstGeom>
          <a:noFill/>
        </p:spPr>
        <p:txBody>
          <a:bodyPr wrap="square" rtlCol="0">
            <a:spAutoFit/>
          </a:bodyPr>
          <a:lstStyle/>
          <a:p>
            <a:r>
              <a:rPr lang="en-US" sz="1200" dirty="0" smtClean="0"/>
              <a:t>Image compliments of http://www.sxc.hu/</a:t>
            </a:r>
            <a:endParaRPr lang="en-US"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Process cont. </a:t>
            </a:r>
            <a:endParaRPr lang="en-US" dirty="0"/>
          </a:p>
        </p:txBody>
      </p:sp>
      <p:sp>
        <p:nvSpPr>
          <p:cNvPr id="3" name="Content Placeholder 2"/>
          <p:cNvSpPr>
            <a:spLocks noGrp="1"/>
          </p:cNvSpPr>
          <p:nvPr>
            <p:ph idx="1"/>
          </p:nvPr>
        </p:nvSpPr>
        <p:spPr/>
        <p:txBody>
          <a:bodyPr>
            <a:normAutofit fontScale="70000" lnSpcReduction="20000"/>
          </a:bodyPr>
          <a:lstStyle/>
          <a:p>
            <a:r>
              <a:rPr lang="en-US" sz="3600" dirty="0"/>
              <a:t>Reading lecture notes online</a:t>
            </a:r>
          </a:p>
          <a:p>
            <a:r>
              <a:rPr lang="en-US" sz="3600" dirty="0" smtClean="0"/>
              <a:t>Textbooks </a:t>
            </a:r>
            <a:r>
              <a:rPr lang="en-US" sz="3600" dirty="0"/>
              <a:t>for course</a:t>
            </a:r>
          </a:p>
          <a:p>
            <a:r>
              <a:rPr lang="en-US" sz="3600" dirty="0"/>
              <a:t>Reviewing paper class notes</a:t>
            </a:r>
          </a:p>
          <a:p>
            <a:r>
              <a:rPr lang="en-US" sz="3600" dirty="0"/>
              <a:t>Working through problems on paper</a:t>
            </a:r>
          </a:p>
          <a:p>
            <a:r>
              <a:rPr lang="en-US" sz="3600" dirty="0"/>
              <a:t>Pulling in data from other resources as needed.</a:t>
            </a:r>
          </a:p>
          <a:p>
            <a:r>
              <a:rPr lang="en-US" sz="3600" dirty="0" smtClean="0"/>
              <a:t>We </a:t>
            </a:r>
            <a:r>
              <a:rPr lang="en-US" sz="3600" dirty="0"/>
              <a:t>talk back and forth, studying socially. </a:t>
            </a:r>
            <a:r>
              <a:rPr lang="en-US" sz="3600" dirty="0" smtClean="0"/>
              <a:t>Occasionally, </a:t>
            </a:r>
            <a:r>
              <a:rPr lang="en-US" sz="3600" dirty="0"/>
              <a:t>they work in the library but the male says, “the </a:t>
            </a:r>
            <a:r>
              <a:rPr lang="en-US" sz="3600" dirty="0" err="1"/>
              <a:t>wifi</a:t>
            </a:r>
            <a:r>
              <a:rPr lang="en-US" sz="3600" dirty="0"/>
              <a:t> blows.” </a:t>
            </a:r>
            <a:endParaRPr lang="en-US" sz="3600" dirty="0" smtClean="0"/>
          </a:p>
          <a:p>
            <a:r>
              <a:rPr lang="en-US" sz="3600" dirty="0" smtClean="0"/>
              <a:t>One student </a:t>
            </a:r>
            <a:r>
              <a:rPr lang="en-US" sz="3600" dirty="0"/>
              <a:t>usually studies in Squires because of its proximity to practice rooms and the fact that there are couches upstairs where other music majors </a:t>
            </a:r>
            <a:r>
              <a:rPr lang="en-US" sz="3600" dirty="0" smtClean="0"/>
              <a:t>nap</a:t>
            </a:r>
            <a:endParaRPr lang="en-US" sz="3600" dirty="0"/>
          </a:p>
          <a:p>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Why do you use this space?: Library</a:t>
            </a:r>
            <a:endParaRPr lang="en-US" dirty="0"/>
          </a:p>
        </p:txBody>
      </p:sp>
      <p:sp>
        <p:nvSpPr>
          <p:cNvPr id="3" name="Content Placeholder 2"/>
          <p:cNvSpPr>
            <a:spLocks noGrp="1"/>
          </p:cNvSpPr>
          <p:nvPr>
            <p:ph idx="1"/>
          </p:nvPr>
        </p:nvSpPr>
        <p:spPr/>
        <p:txBody>
          <a:bodyPr>
            <a:normAutofit fontScale="92500"/>
          </a:bodyPr>
          <a:lstStyle/>
          <a:p>
            <a:r>
              <a:rPr lang="en-US" dirty="0" smtClean="0"/>
              <a:t>Easy </a:t>
            </a:r>
            <a:r>
              <a:rPr lang="en-US" dirty="0"/>
              <a:t>access, central </a:t>
            </a:r>
            <a:r>
              <a:rPr lang="en-US" dirty="0" smtClean="0"/>
              <a:t>location</a:t>
            </a:r>
          </a:p>
          <a:p>
            <a:r>
              <a:rPr lang="en-US" dirty="0"/>
              <a:t>Big tables that can seat up to 4 people so group can work together</a:t>
            </a:r>
          </a:p>
          <a:p>
            <a:r>
              <a:rPr lang="en-US" dirty="0"/>
              <a:t>Electrical outlets </a:t>
            </a:r>
          </a:p>
          <a:p>
            <a:r>
              <a:rPr lang="en-US" dirty="0"/>
              <a:t>This space has worked well, plugs, </a:t>
            </a:r>
            <a:r>
              <a:rPr lang="en-US" dirty="0" err="1"/>
              <a:t>tv</a:t>
            </a:r>
            <a:r>
              <a:rPr lang="en-US" dirty="0"/>
              <a:t>, quiet even though it's a noisy floor. Blocks out all </a:t>
            </a:r>
            <a:r>
              <a:rPr lang="en-US" dirty="0" smtClean="0"/>
              <a:t>sound</a:t>
            </a:r>
            <a:r>
              <a:rPr lang="en-US" dirty="0" smtClean="0"/>
              <a:t>.</a:t>
            </a:r>
            <a:endParaRPr lang="en-US" dirty="0" smtClean="0"/>
          </a:p>
          <a:p>
            <a:r>
              <a:rPr lang="en-US" dirty="0"/>
              <a:t>Space works well. </a:t>
            </a:r>
            <a:r>
              <a:rPr lang="en-US" dirty="0" smtClean="0"/>
              <a:t>Can </a:t>
            </a:r>
            <a:r>
              <a:rPr lang="en-US" dirty="0"/>
              <a:t>park and spread out. There is room to move, enough room.</a:t>
            </a:r>
          </a:p>
          <a:p>
            <a:endParaRPr lang="en-US" dirty="0"/>
          </a:p>
          <a:p>
            <a:endParaRPr lang="en-US" dirty="0"/>
          </a:p>
          <a:p>
            <a:endParaRPr lang="en-US" dirty="0"/>
          </a:p>
          <a:p>
            <a:pPr>
              <a:buNone/>
            </a:pPr>
            <a:endParaRPr lang="en-US" dirty="0"/>
          </a:p>
          <a:p>
            <a:endParaRPr lang="en-US" dirty="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you use this Space?: Squires</a:t>
            </a:r>
            <a:endParaRPr lang="en-US" dirty="0"/>
          </a:p>
        </p:txBody>
      </p:sp>
      <p:sp>
        <p:nvSpPr>
          <p:cNvPr id="3" name="Content Placeholder 2"/>
          <p:cNvSpPr>
            <a:spLocks noGrp="1"/>
          </p:cNvSpPr>
          <p:nvPr>
            <p:ph idx="1"/>
          </p:nvPr>
        </p:nvSpPr>
        <p:spPr/>
        <p:txBody>
          <a:bodyPr/>
          <a:lstStyle/>
          <a:p>
            <a:r>
              <a:rPr lang="en-US" dirty="0"/>
              <a:t>Works well if not crowded</a:t>
            </a:r>
          </a:p>
          <a:p>
            <a:r>
              <a:rPr lang="en-US" dirty="0"/>
              <a:t>Right near Music department, close </a:t>
            </a:r>
            <a:r>
              <a:rPr lang="en-US" dirty="0" smtClean="0"/>
              <a:t>proximity</a:t>
            </a:r>
          </a:p>
          <a:p>
            <a:r>
              <a:rPr lang="en-US" dirty="0" smtClean="0"/>
              <a:t>It’s </a:t>
            </a:r>
            <a:r>
              <a:rPr lang="en-US" dirty="0"/>
              <a:t>near the recital </a:t>
            </a:r>
            <a:r>
              <a:rPr lang="en-US" dirty="0" smtClean="0"/>
              <a:t>salon</a:t>
            </a:r>
            <a:endParaRPr lang="en-US" dirty="0"/>
          </a:p>
          <a:p>
            <a:endParaRPr lang="en-US" dirty="0"/>
          </a:p>
          <a:p>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21566"/>
            <a:ext cx="9144000" cy="690113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dirty="0" smtClean="0"/>
              <a:t>Why Do you Use this Space: Math </a:t>
            </a:r>
            <a:r>
              <a:rPr lang="en-US" dirty="0" err="1" smtClean="0"/>
              <a:t>Empo</a:t>
            </a:r>
            <a:endParaRPr lang="en-US" dirty="0"/>
          </a:p>
        </p:txBody>
      </p:sp>
      <p:sp>
        <p:nvSpPr>
          <p:cNvPr id="3" name="Content Placeholder 2"/>
          <p:cNvSpPr>
            <a:spLocks noGrp="1"/>
          </p:cNvSpPr>
          <p:nvPr>
            <p:ph idx="1"/>
          </p:nvPr>
        </p:nvSpPr>
        <p:spPr/>
        <p:txBody>
          <a:bodyPr/>
          <a:lstStyle/>
          <a:p>
            <a:r>
              <a:rPr lang="en-US" dirty="0" smtClean="0"/>
              <a:t>Likes the sound of the water fall as it is peaceful and </a:t>
            </a:r>
            <a:r>
              <a:rPr lang="en-US" dirty="0" smtClean="0"/>
              <a:t>relaxing </a:t>
            </a:r>
            <a:endParaRPr lang="en-US" dirty="0" smtClean="0"/>
          </a:p>
          <a:p>
            <a:r>
              <a:rPr lang="en-US" dirty="0" smtClean="0"/>
              <a:t>Study in the University Mall because it is a convenient location as they had to come to the </a:t>
            </a:r>
            <a:r>
              <a:rPr lang="en-US" dirty="0" err="1" smtClean="0"/>
              <a:t>Empo</a:t>
            </a:r>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1219200"/>
            <a:ext cx="9296400" cy="89154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Locations </a:t>
            </a:r>
            <a:endParaRPr lang="en-US" dirty="0"/>
          </a:p>
        </p:txBody>
      </p:sp>
      <p:sp>
        <p:nvSpPr>
          <p:cNvPr id="3" name="Content Placeholder 2"/>
          <p:cNvSpPr>
            <a:spLocks noGrp="1"/>
          </p:cNvSpPr>
          <p:nvPr>
            <p:ph idx="1"/>
          </p:nvPr>
        </p:nvSpPr>
        <p:spPr/>
        <p:txBody>
          <a:bodyPr/>
          <a:lstStyle/>
          <a:p>
            <a:r>
              <a:rPr lang="en-US" dirty="0" smtClean="0"/>
              <a:t>Home</a:t>
            </a:r>
          </a:p>
          <a:p>
            <a:r>
              <a:rPr lang="en-US" dirty="0" smtClean="0"/>
              <a:t>Graduate Study Lounge at the Library for solo work</a:t>
            </a:r>
          </a:p>
          <a:p>
            <a:r>
              <a:rPr lang="en-US" dirty="0" err="1" smtClean="0"/>
              <a:t>GreenBerrys</a:t>
            </a:r>
            <a:r>
              <a:rPr lang="en-US" dirty="0" smtClean="0"/>
              <a:t> for group work</a:t>
            </a:r>
          </a:p>
          <a:p>
            <a:r>
              <a:rPr lang="en-US" dirty="0" smtClean="0"/>
              <a:t>GLC lounge, good lighting, peaceful and comfortable</a:t>
            </a:r>
          </a:p>
          <a:p>
            <a:r>
              <a:rPr lang="en-US" dirty="0" err="1" smtClean="0"/>
              <a:t>Torg</a:t>
            </a:r>
            <a:r>
              <a:rPr lang="en-US" dirty="0" smtClean="0"/>
              <a:t> Bridge and </a:t>
            </a:r>
            <a:r>
              <a:rPr lang="en-US" dirty="0" err="1" smtClean="0"/>
              <a:t>Torgersen</a:t>
            </a:r>
            <a:endParaRPr lang="en-US" dirty="0" smtClean="0"/>
          </a:p>
          <a:p>
            <a:r>
              <a:rPr lang="en-US" dirty="0" smtClean="0"/>
              <a:t>Math </a:t>
            </a:r>
            <a:r>
              <a:rPr lang="en-US" dirty="0" err="1" smtClean="0"/>
              <a:t>Empo</a:t>
            </a:r>
            <a:endParaRPr lang="en-US" dirty="0" smtClean="0"/>
          </a:p>
          <a:p>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Locations, cont.</a:t>
            </a:r>
            <a:endParaRPr lang="en-US" dirty="0"/>
          </a:p>
        </p:txBody>
      </p:sp>
      <p:sp>
        <p:nvSpPr>
          <p:cNvPr id="3" name="Content Placeholder 2"/>
          <p:cNvSpPr>
            <a:spLocks noGrp="1"/>
          </p:cNvSpPr>
          <p:nvPr>
            <p:ph idx="1"/>
          </p:nvPr>
        </p:nvSpPr>
        <p:spPr/>
        <p:txBody>
          <a:bodyPr/>
          <a:lstStyle/>
          <a:p>
            <a:r>
              <a:rPr lang="en-US" dirty="0" smtClean="0"/>
              <a:t>Practice rooms (Music Students)</a:t>
            </a:r>
          </a:p>
          <a:p>
            <a:r>
              <a:rPr lang="en-US" dirty="0" smtClean="0"/>
              <a:t>Dorm Rooms</a:t>
            </a:r>
          </a:p>
          <a:p>
            <a:r>
              <a:rPr lang="en-US" dirty="0" smtClean="0"/>
              <a:t>Lee Hall</a:t>
            </a:r>
          </a:p>
          <a:p>
            <a:r>
              <a:rPr lang="en-US" dirty="0" err="1" smtClean="0"/>
              <a:t>Deetz</a:t>
            </a:r>
            <a:r>
              <a:rPr lang="en-US" dirty="0" smtClean="0"/>
              <a:t> Coffee House</a:t>
            </a:r>
          </a:p>
          <a:p>
            <a:r>
              <a:rPr lang="en-US" dirty="0" smtClean="0"/>
              <a:t>Quiet floors in library</a:t>
            </a:r>
          </a:p>
          <a:p>
            <a:r>
              <a:rPr lang="en-US" dirty="0" smtClean="0"/>
              <a:t>Group study floors in library</a:t>
            </a:r>
          </a:p>
          <a:p>
            <a:r>
              <a:rPr lang="en-US" dirty="0" smtClean="0"/>
              <a:t>Aerospace ENGR lounge in Randolph Hall</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Members</a:t>
            </a:r>
            <a:endParaRPr lang="en-US" dirty="0"/>
          </a:p>
        </p:txBody>
      </p:sp>
      <p:sp>
        <p:nvSpPr>
          <p:cNvPr id="3" name="Content Placeholder 2"/>
          <p:cNvSpPr>
            <a:spLocks noGrp="1"/>
          </p:cNvSpPr>
          <p:nvPr>
            <p:ph idx="1"/>
          </p:nvPr>
        </p:nvSpPr>
        <p:spPr/>
        <p:txBody>
          <a:bodyPr/>
          <a:lstStyle/>
          <a:p>
            <a:r>
              <a:rPr lang="en-US" dirty="0" smtClean="0"/>
              <a:t>Amy Arnold</a:t>
            </a:r>
          </a:p>
          <a:p>
            <a:r>
              <a:rPr lang="en-US" dirty="0" smtClean="0"/>
              <a:t>Janice Chatham</a:t>
            </a:r>
          </a:p>
          <a:p>
            <a:r>
              <a:rPr lang="en-US" dirty="0" smtClean="0"/>
              <a:t>Ed Lener</a:t>
            </a:r>
          </a:p>
          <a:p>
            <a:r>
              <a:rPr lang="en-US" dirty="0" smtClean="0"/>
              <a:t>Heather Moorefield-Lang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Appealing about this Space?: Library</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r>
              <a:rPr lang="en-US" dirty="0" smtClean="0"/>
              <a:t>Table Space</a:t>
            </a:r>
          </a:p>
          <a:p>
            <a:r>
              <a:rPr lang="en-US" dirty="0" smtClean="0"/>
              <a:t>Outlets</a:t>
            </a:r>
          </a:p>
          <a:p>
            <a:r>
              <a:rPr lang="en-US" dirty="0" smtClean="0"/>
              <a:t>Natural Light</a:t>
            </a:r>
          </a:p>
          <a:p>
            <a:r>
              <a:rPr lang="en-US" dirty="0" smtClean="0"/>
              <a:t>Tables with outlets built in</a:t>
            </a:r>
          </a:p>
          <a:p>
            <a:r>
              <a:rPr lang="en-US" dirty="0" smtClean="0"/>
              <a:t>Can spread materials out on one plane (Engineer </a:t>
            </a:r>
            <a:r>
              <a:rPr lang="en-US" dirty="0" smtClean="0"/>
              <a:t>Student)</a:t>
            </a:r>
            <a:endParaRPr lang="en-US" dirty="0" smtClean="0"/>
          </a:p>
          <a:p>
            <a:endParaRPr lang="en-US" dirty="0"/>
          </a:p>
        </p:txBody>
      </p:sp>
      <p:sp>
        <p:nvSpPr>
          <p:cNvPr id="6" name="Content Placeholder 5"/>
          <p:cNvSpPr>
            <a:spLocks noGrp="1"/>
          </p:cNvSpPr>
          <p:nvPr>
            <p:ph sz="quarter" idx="4"/>
          </p:nvPr>
        </p:nvSpPr>
        <p:spPr/>
        <p:txBody>
          <a:bodyPr/>
          <a:lstStyle/>
          <a:p>
            <a:r>
              <a:rPr lang="en-US" dirty="0" smtClean="0"/>
              <a:t>Can spread out</a:t>
            </a:r>
          </a:p>
          <a:p>
            <a:r>
              <a:rPr lang="en-US" dirty="0" smtClean="0"/>
              <a:t>People nearby to watch your materials</a:t>
            </a:r>
          </a:p>
          <a:p>
            <a:r>
              <a:rPr lang="en-US" dirty="0" smtClean="0"/>
              <a:t>Quiet spaces on group study floors</a:t>
            </a:r>
          </a:p>
          <a:p>
            <a:r>
              <a:rPr lang="en-US" dirty="0" smtClean="0"/>
              <a:t>Close proximity to shelves and other materials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Appealing about this Space?: Squires</a:t>
            </a:r>
            <a:endParaRPr lang="en-US" dirty="0"/>
          </a:p>
        </p:txBody>
      </p:sp>
      <p:sp>
        <p:nvSpPr>
          <p:cNvPr id="3" name="Content Placeholder 2"/>
          <p:cNvSpPr>
            <a:spLocks noGrp="1"/>
          </p:cNvSpPr>
          <p:nvPr>
            <p:ph idx="1"/>
          </p:nvPr>
        </p:nvSpPr>
        <p:spPr/>
        <p:txBody>
          <a:bodyPr>
            <a:normAutofit lnSpcReduction="10000"/>
          </a:bodyPr>
          <a:lstStyle/>
          <a:p>
            <a:r>
              <a:rPr lang="en-US" dirty="0" smtClean="0"/>
              <a:t>The chairs are comfortable, the tables are smaller, and the space is quieter—even with collaborators.  One guy says, “I like the fact that it is a little more closed off and more private than the open study areas within the library.”  Also, the proximity of ABP (Au Bon Pain) makes it a convenient place.</a:t>
            </a:r>
          </a:p>
          <a:p>
            <a:r>
              <a:rPr lang="en-US" dirty="0" smtClean="0"/>
              <a:t>Right near Music department, close proximity</a:t>
            </a:r>
          </a:p>
          <a:p>
            <a:endParaRPr lang="en-US" dirty="0" smtClean="0"/>
          </a:p>
          <a:p>
            <a:endParaRPr lang="en-US" dirty="0" smtClean="0"/>
          </a:p>
          <a:p>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Appealing about this place?: Math </a:t>
            </a:r>
            <a:r>
              <a:rPr lang="en-US" dirty="0" err="1" smtClean="0"/>
              <a:t>Empo</a:t>
            </a:r>
            <a:endParaRPr lang="en-US" dirty="0"/>
          </a:p>
        </p:txBody>
      </p:sp>
      <p:sp>
        <p:nvSpPr>
          <p:cNvPr id="3" name="Content Placeholder 2"/>
          <p:cNvSpPr>
            <a:spLocks noGrp="1"/>
          </p:cNvSpPr>
          <p:nvPr>
            <p:ph idx="1"/>
          </p:nvPr>
        </p:nvSpPr>
        <p:spPr/>
        <p:txBody>
          <a:bodyPr/>
          <a:lstStyle/>
          <a:p>
            <a:r>
              <a:rPr lang="en-US" dirty="0" smtClean="0"/>
              <a:t>Finds the University Mall  an appealing study environment because she enjoys the traffic passing by…so she does not have to focus solely on her work.  </a:t>
            </a:r>
          </a:p>
          <a:p>
            <a:r>
              <a:rPr lang="en-US" dirty="0" smtClean="0"/>
              <a:t>University Mall  made it an appealing study environment they stated because it was quiet and relaxing.    </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76200"/>
            <a:ext cx="9144000" cy="121920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Possible Improvements: Library</a:t>
            </a:r>
            <a:endParaRPr lang="en-US" dirty="0"/>
          </a:p>
        </p:txBody>
      </p:sp>
      <p:sp>
        <p:nvSpPr>
          <p:cNvPr id="3" name="Content Placeholder 2"/>
          <p:cNvSpPr>
            <a:spLocks noGrp="1"/>
          </p:cNvSpPr>
          <p:nvPr>
            <p:ph idx="1"/>
          </p:nvPr>
        </p:nvSpPr>
        <p:spPr/>
        <p:txBody>
          <a:bodyPr>
            <a:normAutofit lnSpcReduction="10000"/>
          </a:bodyPr>
          <a:lstStyle/>
          <a:p>
            <a:r>
              <a:rPr lang="en-US" dirty="0" smtClean="0"/>
              <a:t>Not as many tables as needed</a:t>
            </a:r>
          </a:p>
          <a:p>
            <a:r>
              <a:rPr lang="en-US" dirty="0" smtClean="0"/>
              <a:t>More tables with outlets</a:t>
            </a:r>
          </a:p>
          <a:p>
            <a:r>
              <a:rPr lang="en-US" dirty="0" smtClean="0"/>
              <a:t>Space to have two computers, like in Math Emporium or </a:t>
            </a:r>
            <a:r>
              <a:rPr lang="en-US" dirty="0" err="1" smtClean="0"/>
              <a:t>Torgersen</a:t>
            </a:r>
            <a:r>
              <a:rPr lang="en-US" dirty="0" smtClean="0"/>
              <a:t> Bridge</a:t>
            </a:r>
          </a:p>
          <a:p>
            <a:r>
              <a:rPr lang="en-US" dirty="0" smtClean="0"/>
              <a:t>Only groups should be allowed to use tables.</a:t>
            </a:r>
          </a:p>
          <a:p>
            <a:r>
              <a:rPr lang="en-US" dirty="0" smtClean="0"/>
              <a:t>Have “patrolling lions” to take care of individuals alone at a table. (And yes they meant real lions)</a:t>
            </a:r>
          </a:p>
          <a:p>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Improvements: Library cont.</a:t>
            </a:r>
            <a:endParaRPr lang="en-US" dirty="0"/>
          </a:p>
        </p:txBody>
      </p:sp>
      <p:sp>
        <p:nvSpPr>
          <p:cNvPr id="3" name="Content Placeholder 2"/>
          <p:cNvSpPr>
            <a:spLocks noGrp="1"/>
          </p:cNvSpPr>
          <p:nvPr>
            <p:ph idx="1"/>
          </p:nvPr>
        </p:nvSpPr>
        <p:spPr/>
        <p:txBody>
          <a:bodyPr/>
          <a:lstStyle/>
          <a:p>
            <a:r>
              <a:rPr lang="en-US" dirty="0" smtClean="0"/>
              <a:t>More desktop computers on the quiet end of the 4</a:t>
            </a:r>
            <a:r>
              <a:rPr lang="en-US" baseline="30000" dirty="0" smtClean="0"/>
              <a:t>th</a:t>
            </a:r>
            <a:r>
              <a:rPr lang="en-US" dirty="0" smtClean="0"/>
              <a:t> floor, there are only two and they are normally </a:t>
            </a:r>
            <a:r>
              <a:rPr lang="en-US" dirty="0" smtClean="0"/>
              <a:t>full </a:t>
            </a:r>
            <a:endParaRPr lang="en-US" dirty="0" smtClean="0"/>
          </a:p>
          <a:p>
            <a:r>
              <a:rPr lang="en-US" dirty="0" smtClean="0"/>
              <a:t>More access to power</a:t>
            </a:r>
          </a:p>
          <a:p>
            <a:r>
              <a:rPr lang="en-US" dirty="0" smtClean="0"/>
              <a:t>Fix the windows/blinds in the group study </a:t>
            </a:r>
            <a:r>
              <a:rPr lang="en-US" dirty="0" smtClean="0"/>
              <a:t>rooms</a:t>
            </a:r>
            <a:endParaRPr lang="en-US" dirty="0" smtClean="0"/>
          </a:p>
          <a:p>
            <a:endParaRPr lang="en-US" dirty="0" smtClean="0"/>
          </a:p>
          <a:p>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Improvements: Squires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More space to sit/collaborate, as it's generally pretty crowded here.”</a:t>
            </a:r>
          </a:p>
          <a:p>
            <a:r>
              <a:rPr lang="en-US" dirty="0" smtClean="0"/>
              <a:t>Wireless router upgrade</a:t>
            </a:r>
          </a:p>
          <a:p>
            <a:r>
              <a:rPr lang="en-US" dirty="0" smtClean="0"/>
              <a:t>More chairs, we move them around a lot and often need to sit on floor</a:t>
            </a:r>
          </a:p>
          <a:p>
            <a:r>
              <a:rPr lang="en-US" dirty="0" smtClean="0"/>
              <a:t>Less foot traffic</a:t>
            </a:r>
          </a:p>
          <a:p>
            <a:r>
              <a:rPr lang="en-US" dirty="0" smtClean="0"/>
              <a:t>If the outlets in Squires were closer to the seating area and upstairs, it would help. Also, more couches / mainly more comfortable seating would be desirable. </a:t>
            </a:r>
          </a:p>
          <a:p>
            <a:endParaRPr lang="en-US" dirty="0" smtClean="0"/>
          </a:p>
          <a:p>
            <a:endParaRPr lang="en-US" dirty="0" smtClean="0"/>
          </a:p>
          <a:p>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Interviews</a:t>
            </a:r>
            <a:endParaRPr lang="en-US" dirty="0"/>
          </a:p>
        </p:txBody>
      </p:sp>
      <p:sp>
        <p:nvSpPr>
          <p:cNvPr id="4" name="Text Placeholder 3"/>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3" name="Content Placeholder 2"/>
          <p:cNvSpPr>
            <a:spLocks noGrp="1"/>
          </p:cNvSpPr>
          <p:nvPr>
            <p:ph sz="quarter" idx="2"/>
          </p:nvPr>
        </p:nvSpPr>
        <p:spPr/>
        <p:txBody>
          <a:bodyPr>
            <a:normAutofit/>
          </a:bodyPr>
          <a:lstStyle/>
          <a:p>
            <a:r>
              <a:rPr lang="en-US" sz="4000" smtClean="0"/>
              <a:t>15 </a:t>
            </a:r>
            <a:r>
              <a:rPr lang="en-US" sz="4000" dirty="0" smtClean="0"/>
              <a:t>Interviews</a:t>
            </a:r>
          </a:p>
          <a:p>
            <a:r>
              <a:rPr lang="en-US" sz="4000" dirty="0" smtClean="0"/>
              <a:t>17 males</a:t>
            </a:r>
          </a:p>
          <a:p>
            <a:r>
              <a:rPr lang="en-US" sz="4000" dirty="0" smtClean="0"/>
              <a:t>12 Females</a:t>
            </a:r>
          </a:p>
        </p:txBody>
      </p:sp>
      <p:sp>
        <p:nvSpPr>
          <p:cNvPr id="6" name="Content Placeholder 5"/>
          <p:cNvSpPr>
            <a:spLocks noGrp="1"/>
          </p:cNvSpPr>
          <p:nvPr>
            <p:ph sz="quarter" idx="4"/>
          </p:nvPr>
        </p:nvSpPr>
        <p:spPr/>
        <p:txBody>
          <a:bodyPr>
            <a:noAutofit/>
          </a:bodyPr>
          <a:lstStyle/>
          <a:p>
            <a:r>
              <a:rPr lang="en-US" sz="3600" dirty="0" smtClean="0"/>
              <a:t>7 Freshmen</a:t>
            </a:r>
          </a:p>
          <a:p>
            <a:r>
              <a:rPr lang="en-US" sz="3600" dirty="0" smtClean="0"/>
              <a:t>8 Sophomores</a:t>
            </a:r>
          </a:p>
          <a:p>
            <a:r>
              <a:rPr lang="en-US" sz="3600" dirty="0" smtClean="0"/>
              <a:t>6 Juniors</a:t>
            </a:r>
          </a:p>
          <a:p>
            <a:r>
              <a:rPr lang="en-US" sz="3600" dirty="0" smtClean="0"/>
              <a:t>5 Seniors</a:t>
            </a:r>
          </a:p>
          <a:p>
            <a:r>
              <a:rPr lang="en-US" sz="3600" dirty="0" smtClean="0"/>
              <a:t>3 Graduate Students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Improvements: Math </a:t>
            </a:r>
            <a:r>
              <a:rPr lang="en-US" dirty="0" err="1" smtClean="0"/>
              <a:t>Empo</a:t>
            </a:r>
            <a:endParaRPr lang="en-US" dirty="0"/>
          </a:p>
        </p:txBody>
      </p:sp>
      <p:sp>
        <p:nvSpPr>
          <p:cNvPr id="3" name="Content Placeholder 2"/>
          <p:cNvSpPr>
            <a:spLocks noGrp="1"/>
          </p:cNvSpPr>
          <p:nvPr>
            <p:ph idx="1"/>
          </p:nvPr>
        </p:nvSpPr>
        <p:spPr/>
        <p:txBody>
          <a:bodyPr>
            <a:normAutofit/>
          </a:bodyPr>
          <a:lstStyle/>
          <a:p>
            <a:r>
              <a:rPr lang="en-US" dirty="0" smtClean="0"/>
              <a:t>More comfortable chairs would improve the space as the table and chairs that are currently there are more for outside use. </a:t>
            </a:r>
          </a:p>
          <a:p>
            <a:r>
              <a:rPr lang="en-US" dirty="0" smtClean="0"/>
              <a:t>More tables in the common area of the mall would make the space more effective as the tables are small and if just </a:t>
            </a:r>
            <a:r>
              <a:rPr lang="en-US" dirty="0" smtClean="0"/>
              <a:t>one person </a:t>
            </a:r>
            <a:r>
              <a:rPr lang="en-US" dirty="0" smtClean="0"/>
              <a:t>is at the table, the entire table is occupied.  </a:t>
            </a:r>
          </a:p>
          <a:p>
            <a:endParaRPr lang="en-US" dirty="0" smtClean="0"/>
          </a:p>
          <a:p>
            <a:pPr>
              <a:buNone/>
            </a:pPr>
            <a:endParaRPr lang="en-US" dirty="0" smtClean="0"/>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A few interesting quotes</a:t>
            </a:r>
            <a:endParaRPr lang="en-US" dirty="0"/>
          </a:p>
        </p:txBody>
      </p:sp>
      <p:sp>
        <p:nvSpPr>
          <p:cNvPr id="3" name="Content Placeholder 2"/>
          <p:cNvSpPr>
            <a:spLocks noGrp="1"/>
          </p:cNvSpPr>
          <p:nvPr>
            <p:ph idx="1"/>
          </p:nvPr>
        </p:nvSpPr>
        <p:spPr>
          <a:xfrm>
            <a:off x="457200" y="990600"/>
            <a:ext cx="8229600" cy="5638800"/>
          </a:xfrm>
        </p:spPr>
        <p:txBody>
          <a:bodyPr>
            <a:normAutofit fontScale="85000" lnSpcReduction="20000"/>
          </a:bodyPr>
          <a:lstStyle/>
          <a:p>
            <a:r>
              <a:rPr lang="en-US" dirty="0" smtClean="0"/>
              <a:t>When I ask about </a:t>
            </a:r>
            <a:r>
              <a:rPr lang="en-US" dirty="0" err="1" smtClean="0"/>
              <a:t>Torgersen</a:t>
            </a:r>
            <a:r>
              <a:rPr lang="en-US" dirty="0" smtClean="0"/>
              <a:t>, they both say it is too crowded.  The male answers, “it [</a:t>
            </a:r>
            <a:r>
              <a:rPr lang="en-US" dirty="0" err="1" smtClean="0"/>
              <a:t>Torgersen</a:t>
            </a:r>
            <a:r>
              <a:rPr lang="en-US" dirty="0" smtClean="0"/>
              <a:t>] reminds me of Hogwarts and claims that it is too “Harry Potter-</a:t>
            </a:r>
            <a:r>
              <a:rPr lang="en-US" dirty="0" err="1" smtClean="0"/>
              <a:t>ish</a:t>
            </a:r>
            <a:r>
              <a:rPr lang="en-US" dirty="0" smtClean="0"/>
              <a:t>.”</a:t>
            </a:r>
            <a:endParaRPr lang="en-US" dirty="0" smtClean="0"/>
          </a:p>
          <a:p>
            <a:r>
              <a:rPr lang="en-US" dirty="0" smtClean="0"/>
              <a:t>Male asks, “Are you a librarian?” I respond, “No, I am a doctoral student in IDT.”  He continues with, “Can I tell you something? I have a hard time finding books and have had bad service at the library.” I ask more questions, to see who / where he is seeking help.  He explains that the desk, “not the one where you checkout but the other one, on the first floor.”  He continues, that when he asks for help in locating a certain book that the librarians aren’t helpful.  The female encourages him to ask the people (student workers) that are shelving.  She say, “look for the people with headphones; they know where things are.”</a:t>
            </a:r>
          </a:p>
          <a:p>
            <a:endParaRPr lang="en-US" dirty="0" smtClean="0"/>
          </a:p>
          <a:p>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tretch>
            <a:fillRect/>
          </a:stretch>
        </p:blipFill>
        <p:spPr bwMode="auto">
          <a:xfrm>
            <a:off x="-685800" y="-750022"/>
            <a:ext cx="9829800" cy="806275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Themes</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pPr algn="ctr">
              <a:buNone/>
            </a:pPr>
            <a:r>
              <a:rPr lang="en-US" b="1" dirty="0" smtClean="0"/>
              <a:t>Students tend to use a space for these main reasons</a:t>
            </a:r>
          </a:p>
          <a:p>
            <a:r>
              <a:rPr lang="en-US" dirty="0" smtClean="0"/>
              <a:t>Proximity</a:t>
            </a:r>
          </a:p>
          <a:p>
            <a:r>
              <a:rPr lang="en-US" dirty="0" smtClean="0"/>
              <a:t>Convenience</a:t>
            </a:r>
          </a:p>
          <a:p>
            <a:r>
              <a:rPr lang="en-US" dirty="0" smtClean="0"/>
              <a:t>Peers/Friends and space to work with them</a:t>
            </a:r>
          </a:p>
          <a:p>
            <a:r>
              <a:rPr lang="en-US" dirty="0" smtClean="0"/>
              <a:t>Good internet connection</a:t>
            </a:r>
          </a:p>
          <a:p>
            <a:r>
              <a:rPr lang="en-US" dirty="0" smtClean="0"/>
              <a:t>Space to work, move, sit</a:t>
            </a:r>
          </a:p>
          <a:p>
            <a:r>
              <a:rPr lang="en-US" dirty="0" smtClean="0"/>
              <a:t>Comfort</a:t>
            </a:r>
          </a:p>
          <a:p>
            <a:r>
              <a:rPr lang="en-US" dirty="0" smtClean="0"/>
              <a:t>Options. Students like to have them</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Represented Majors</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Autofit/>
          </a:bodyPr>
          <a:lstStyle/>
          <a:p>
            <a:r>
              <a:rPr lang="en-US" sz="3200" dirty="0" smtClean="0"/>
              <a:t>HNFE</a:t>
            </a:r>
          </a:p>
          <a:p>
            <a:r>
              <a:rPr lang="en-US" sz="3200" dirty="0" smtClean="0"/>
              <a:t>Accounting</a:t>
            </a:r>
          </a:p>
          <a:p>
            <a:r>
              <a:rPr lang="en-US" sz="3200" dirty="0" smtClean="0"/>
              <a:t>Finance</a:t>
            </a:r>
          </a:p>
          <a:p>
            <a:r>
              <a:rPr lang="en-US" sz="3200" dirty="0" smtClean="0"/>
              <a:t>Engineering</a:t>
            </a:r>
          </a:p>
          <a:p>
            <a:r>
              <a:rPr lang="en-US" sz="3200" dirty="0" smtClean="0"/>
              <a:t>Music</a:t>
            </a:r>
          </a:p>
          <a:p>
            <a:r>
              <a:rPr lang="en-US" sz="3200" dirty="0" smtClean="0"/>
              <a:t>Communications</a:t>
            </a:r>
          </a:p>
          <a:p>
            <a:r>
              <a:rPr lang="en-US" sz="3200" dirty="0" smtClean="0"/>
              <a:t>Business</a:t>
            </a:r>
            <a:endParaRPr lang="en-US" sz="3200" dirty="0"/>
          </a:p>
        </p:txBody>
      </p:sp>
      <p:sp>
        <p:nvSpPr>
          <p:cNvPr id="6" name="Content Placeholder 5"/>
          <p:cNvSpPr>
            <a:spLocks noGrp="1"/>
          </p:cNvSpPr>
          <p:nvPr>
            <p:ph sz="quarter" idx="4"/>
          </p:nvPr>
        </p:nvSpPr>
        <p:spPr/>
        <p:txBody>
          <a:bodyPr>
            <a:normAutofit/>
          </a:bodyPr>
          <a:lstStyle/>
          <a:p>
            <a:r>
              <a:rPr lang="en-US" sz="3200" dirty="0" smtClean="0"/>
              <a:t>Biology</a:t>
            </a:r>
          </a:p>
          <a:p>
            <a:r>
              <a:rPr lang="en-US" sz="3200" smtClean="0"/>
              <a:t>University Studies</a:t>
            </a:r>
            <a:endParaRPr lang="en-US" sz="3200" dirty="0" smtClean="0"/>
          </a:p>
          <a:p>
            <a:r>
              <a:rPr lang="en-US" sz="3200" dirty="0" smtClean="0"/>
              <a:t>Education</a:t>
            </a:r>
          </a:p>
          <a:p>
            <a:r>
              <a:rPr lang="en-US" sz="3200" dirty="0" smtClean="0"/>
              <a:t>Horticulture</a:t>
            </a:r>
          </a:p>
          <a:p>
            <a:r>
              <a:rPr lang="en-US" sz="3200" dirty="0" smtClean="0"/>
              <a:t>History </a:t>
            </a:r>
          </a:p>
          <a:p>
            <a:r>
              <a:rPr lang="en-US" sz="3200" dirty="0" smtClean="0"/>
              <a:t>Economics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Visited Locations</a:t>
            </a:r>
            <a:endParaRPr lang="en-US" dirty="0"/>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smtClean="0"/>
              <a:t>, 2</a:t>
            </a:r>
            <a:r>
              <a:rPr lang="en-US" baseline="30000" dirty="0" smtClean="0"/>
              <a:t>nd</a:t>
            </a:r>
            <a:r>
              <a:rPr lang="en-US" dirty="0" smtClean="0"/>
              <a:t>, and 4</a:t>
            </a:r>
            <a:r>
              <a:rPr lang="en-US" baseline="30000" dirty="0" smtClean="0"/>
              <a:t>th</a:t>
            </a:r>
            <a:r>
              <a:rPr lang="en-US" dirty="0" smtClean="0"/>
              <a:t> floor of Library</a:t>
            </a:r>
          </a:p>
          <a:p>
            <a:r>
              <a:rPr lang="en-US" dirty="0" smtClean="0"/>
              <a:t>Graduate Life Center</a:t>
            </a:r>
          </a:p>
          <a:p>
            <a:r>
              <a:rPr lang="en-US" dirty="0" smtClean="0"/>
              <a:t>Math Emporium</a:t>
            </a:r>
          </a:p>
          <a:p>
            <a:r>
              <a:rPr lang="en-US" dirty="0" err="1" smtClean="0"/>
              <a:t>Panera</a:t>
            </a:r>
            <a:r>
              <a:rPr lang="en-US" dirty="0" smtClean="0"/>
              <a:t> (University Blvd)</a:t>
            </a:r>
          </a:p>
          <a:p>
            <a:r>
              <a:rPr lang="en-US" dirty="0" smtClean="0"/>
              <a:t>Squires</a:t>
            </a:r>
          </a:p>
          <a:p>
            <a:r>
              <a:rPr lang="en-US" dirty="0" smtClean="0"/>
              <a:t>Hancock Hall</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mputers.jpg"/>
          <p:cNvPicPr>
            <a:picLocks noChangeAspect="1"/>
          </p:cNvPicPr>
          <p:nvPr/>
        </p:nvPicPr>
        <p:blipFill>
          <a:blip r:embed="rId2" cstate="print"/>
          <a:stretch>
            <a:fillRect/>
          </a:stretch>
        </p:blipFill>
        <p:spPr>
          <a:xfrm>
            <a:off x="0" y="7993"/>
            <a:ext cx="9144000" cy="6842014"/>
          </a:xfrm>
          <a:prstGeom prst="rect">
            <a:avLst/>
          </a:prstGeom>
        </p:spPr>
      </p:pic>
      <p:sp>
        <p:nvSpPr>
          <p:cNvPr id="4" name="TextBox 3"/>
          <p:cNvSpPr txBox="1"/>
          <p:nvPr/>
        </p:nvSpPr>
        <p:spPr>
          <a:xfrm>
            <a:off x="0" y="6400800"/>
            <a:ext cx="3733800" cy="553998"/>
          </a:xfrm>
          <a:prstGeom prst="rect">
            <a:avLst/>
          </a:prstGeom>
          <a:noFill/>
        </p:spPr>
        <p:txBody>
          <a:bodyPr wrap="square" rtlCol="0">
            <a:spAutoFit/>
          </a:bodyPr>
          <a:lstStyle/>
          <a:p>
            <a:r>
              <a:rPr lang="en-US" sz="1200" dirty="0" smtClean="0"/>
              <a:t>Image compliments of http://www.sxc.hu/</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being Used by Students</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4" name="Content Placeholder 3"/>
          <p:cNvSpPr>
            <a:spLocks noGrp="1"/>
          </p:cNvSpPr>
          <p:nvPr>
            <p:ph sz="quarter" idx="2"/>
          </p:nvPr>
        </p:nvSpPr>
        <p:spPr>
          <a:xfrm>
            <a:off x="457200" y="1447800"/>
            <a:ext cx="4040188" cy="4678363"/>
          </a:xfrm>
        </p:spPr>
        <p:txBody>
          <a:bodyPr>
            <a:normAutofit lnSpcReduction="10000"/>
          </a:bodyPr>
          <a:lstStyle/>
          <a:p>
            <a:r>
              <a:rPr lang="en-US" dirty="0" smtClean="0"/>
              <a:t>Laptops</a:t>
            </a:r>
          </a:p>
          <a:p>
            <a:r>
              <a:rPr lang="en-US" dirty="0" smtClean="0"/>
              <a:t>iPods, </a:t>
            </a:r>
            <a:r>
              <a:rPr lang="en-US" dirty="0" err="1" smtClean="0"/>
              <a:t>iPhone</a:t>
            </a:r>
            <a:endParaRPr lang="en-US" dirty="0" smtClean="0"/>
          </a:p>
          <a:p>
            <a:r>
              <a:rPr lang="en-US" dirty="0" smtClean="0"/>
              <a:t>Calculators</a:t>
            </a:r>
          </a:p>
          <a:p>
            <a:r>
              <a:rPr lang="en-US" dirty="0" smtClean="0"/>
              <a:t>Scholar</a:t>
            </a:r>
          </a:p>
          <a:p>
            <a:r>
              <a:rPr lang="en-US" dirty="0" smtClean="0"/>
              <a:t>Google Docs</a:t>
            </a:r>
          </a:p>
          <a:p>
            <a:r>
              <a:rPr lang="en-US" dirty="0" smtClean="0"/>
              <a:t>Power Point</a:t>
            </a:r>
          </a:p>
          <a:p>
            <a:r>
              <a:rPr lang="en-US" dirty="0" err="1" smtClean="0"/>
              <a:t>Prezi</a:t>
            </a:r>
            <a:endParaRPr lang="en-US" dirty="0" smtClean="0"/>
          </a:p>
          <a:p>
            <a:r>
              <a:rPr lang="en-US" dirty="0" smtClean="0"/>
              <a:t>Excel</a:t>
            </a:r>
          </a:p>
          <a:p>
            <a:r>
              <a:rPr lang="en-US" dirty="0" smtClean="0"/>
              <a:t>Notes on Tablet PC</a:t>
            </a:r>
          </a:p>
          <a:p>
            <a:r>
              <a:rPr lang="en-US" dirty="0" smtClean="0"/>
              <a:t>International Phonetic Alphabet</a:t>
            </a:r>
            <a:endParaRPr lang="en-US" dirty="0"/>
          </a:p>
        </p:txBody>
      </p:sp>
      <p:sp>
        <p:nvSpPr>
          <p:cNvPr id="6" name="Content Placeholder 5"/>
          <p:cNvSpPr>
            <a:spLocks noGrp="1"/>
          </p:cNvSpPr>
          <p:nvPr>
            <p:ph sz="quarter" idx="4"/>
          </p:nvPr>
        </p:nvSpPr>
        <p:spPr>
          <a:xfrm>
            <a:off x="4645025" y="1524000"/>
            <a:ext cx="4041775" cy="4602163"/>
          </a:xfrm>
        </p:spPr>
        <p:txBody>
          <a:bodyPr>
            <a:normAutofit/>
          </a:bodyPr>
          <a:lstStyle/>
          <a:p>
            <a:r>
              <a:rPr lang="en-US" dirty="0" smtClean="0"/>
              <a:t>Skype</a:t>
            </a:r>
          </a:p>
          <a:p>
            <a:r>
              <a:rPr lang="en-US" dirty="0" smtClean="0"/>
              <a:t>Email</a:t>
            </a:r>
          </a:p>
          <a:p>
            <a:r>
              <a:rPr lang="en-US" dirty="0" smtClean="0"/>
              <a:t>Web </a:t>
            </a:r>
            <a:r>
              <a:rPr lang="en-US" dirty="0" err="1" smtClean="0"/>
              <a:t>Browers</a:t>
            </a:r>
            <a:endParaRPr lang="en-US" dirty="0" smtClean="0"/>
          </a:p>
          <a:p>
            <a:r>
              <a:rPr lang="en-US" dirty="0" smtClean="0"/>
              <a:t>MS </a:t>
            </a:r>
            <a:r>
              <a:rPr lang="en-US" dirty="0" err="1" smtClean="0"/>
              <a:t>Onenote</a:t>
            </a:r>
            <a:endParaRPr lang="en-US" dirty="0" smtClean="0"/>
          </a:p>
          <a:p>
            <a:r>
              <a:rPr lang="en-US" dirty="0" smtClean="0"/>
              <a:t>MS Word</a:t>
            </a:r>
          </a:p>
          <a:p>
            <a:r>
              <a:rPr lang="en-US" dirty="0" err="1" smtClean="0"/>
              <a:t>AutoCad</a:t>
            </a:r>
            <a:endParaRPr lang="en-US" dirty="0" smtClean="0"/>
          </a:p>
          <a:p>
            <a:r>
              <a:rPr lang="en-US" dirty="0" err="1" smtClean="0"/>
              <a:t>Matlab</a:t>
            </a:r>
            <a:endParaRPr lang="en-US" dirty="0" smtClean="0"/>
          </a:p>
          <a:p>
            <a:r>
              <a:rPr lang="en-US" dirty="0" err="1" smtClean="0"/>
              <a:t>iMovie</a:t>
            </a:r>
            <a:endParaRPr lang="en-US" dirty="0" smtClean="0"/>
          </a:p>
          <a:p>
            <a:r>
              <a:rPr lang="en-US" dirty="0" smtClean="0"/>
              <a:t>XD Camera</a:t>
            </a:r>
          </a:p>
          <a:p>
            <a:r>
              <a:rPr lang="en-US" dirty="0" smtClean="0"/>
              <a:t>You Tube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Student’s Work Process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“We </a:t>
            </a:r>
            <a:r>
              <a:rPr lang="en-US" dirty="0"/>
              <a:t>basically just bounce ideas off of one another, affirming what the other has answered, or what the other is doing for this class assignment.”</a:t>
            </a:r>
          </a:p>
          <a:p>
            <a:endParaRPr lang="en-US" dirty="0"/>
          </a:p>
          <a:p>
            <a:r>
              <a:rPr lang="en-US" dirty="0"/>
              <a:t>We are working on a project. We just talk about what needs to be done and then divide up the tasks. As we work on it in the library, we ask each other questions whenever we're confused about something. If we don't finish the project before we're ready to go home, we do the rest of it at home.</a:t>
            </a:r>
          </a:p>
          <a:p>
            <a:endParaRPr lang="en-US" dirty="0"/>
          </a:p>
          <a:p>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99</TotalTime>
  <Words>1134</Words>
  <Application>Microsoft Office PowerPoint</Application>
  <PresentationFormat>On-screen Show (4:3)</PresentationFormat>
  <Paragraphs>164</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Technic</vt:lpstr>
      <vt:lpstr>Discovery Teams</vt:lpstr>
      <vt:lpstr>Team Members</vt:lpstr>
      <vt:lpstr>Interviews</vt:lpstr>
      <vt:lpstr>Slide 4</vt:lpstr>
      <vt:lpstr>Represented Majors</vt:lpstr>
      <vt:lpstr>Visited Locations</vt:lpstr>
      <vt:lpstr>Slide 7</vt:lpstr>
      <vt:lpstr>Technology being Used by Students</vt:lpstr>
      <vt:lpstr>Student’s Work Process</vt:lpstr>
      <vt:lpstr>Work Process cont. </vt:lpstr>
      <vt:lpstr>Why do you use this space?: Library</vt:lpstr>
      <vt:lpstr>Slide 12</vt:lpstr>
      <vt:lpstr>Why do you use this Space?: Squires</vt:lpstr>
      <vt:lpstr>Slide 14</vt:lpstr>
      <vt:lpstr>Why Do you Use this Space: Math Empo</vt:lpstr>
      <vt:lpstr>Slide 16</vt:lpstr>
      <vt:lpstr>Alternative Locations </vt:lpstr>
      <vt:lpstr>Slide 18</vt:lpstr>
      <vt:lpstr>Alternative Locations, cont.</vt:lpstr>
      <vt:lpstr>What is Appealing about this Space?: Library</vt:lpstr>
      <vt:lpstr>Slide 21</vt:lpstr>
      <vt:lpstr>What is Appealing about this Space?: Squires</vt:lpstr>
      <vt:lpstr>What is Appealing about this place?: Math Empo</vt:lpstr>
      <vt:lpstr>Slide 24</vt:lpstr>
      <vt:lpstr>Possible Improvements: Library</vt:lpstr>
      <vt:lpstr>Slide 26</vt:lpstr>
      <vt:lpstr>Improvements: Library cont.</vt:lpstr>
      <vt:lpstr>Improvements: Squires</vt:lpstr>
      <vt:lpstr>Slide 29</vt:lpstr>
      <vt:lpstr>Improvements: Math Empo</vt:lpstr>
      <vt:lpstr>A few interesting quotes</vt:lpstr>
      <vt:lpstr>Slide 32</vt:lpstr>
      <vt:lpstr>Conclusion: Themes</vt:lpstr>
    </vt:vector>
  </TitlesOfParts>
  <Company>Virginia 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Discovery Teams</dc:title>
  <dc:creator>hmlang</dc:creator>
  <cp:lastModifiedBy>hmlang</cp:lastModifiedBy>
  <cp:revision>24</cp:revision>
  <dcterms:created xsi:type="dcterms:W3CDTF">2012-04-23T17:46:14Z</dcterms:created>
  <dcterms:modified xsi:type="dcterms:W3CDTF">2012-04-25T13:48:25Z</dcterms:modified>
</cp:coreProperties>
</file>