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10.xml"/>
  <Override ContentType="application/vnd.openxmlformats-officedocument.presentationml.comments+xml" PartName="/ppt/comments/comment17.xml"/>
  <Override ContentType="application/vnd.openxmlformats-officedocument.presentationml.comments+xml" PartName="/ppt/comments/comment8.xml"/>
  <Override ContentType="application/vnd.openxmlformats-officedocument.presentationml.comments+xml" PartName="/ppt/comments/comment6.xml"/>
  <Override ContentType="application/vnd.openxmlformats-officedocument.presentationml.comments+xml" PartName="/ppt/comments/comment3.xml"/>
  <Override ContentType="application/vnd.openxmlformats-officedocument.presentationml.comments+xml" PartName="/ppt/comments/comment15.xml"/>
  <Override ContentType="application/vnd.openxmlformats-officedocument.presentationml.comments+xml" PartName="/ppt/comments/comment13.xml"/>
  <Override ContentType="application/vnd.openxmlformats-officedocument.presentationml.comments+xml" PartName="/ppt/comments/comment16.xml"/>
  <Override ContentType="application/vnd.openxmlformats-officedocument.presentationml.comments+xml" PartName="/ppt/comments/comment1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5.xml"/>
  <Override ContentType="application/vnd.openxmlformats-officedocument.presentationml.comments+xml" PartName="/ppt/comments/comment7.xml"/>
  <Override ContentType="application/vnd.openxmlformats-officedocument.presentationml.comments+xml" PartName="/ppt/comments/comment4.xml"/>
  <Override ContentType="application/vnd.openxmlformats-officedocument.presentationml.comments+xml" PartName="/ppt/comments/comment9.xml"/>
  <Override ContentType="application/vnd.openxmlformats-officedocument.presentationml.comments+xml" PartName="/ppt/comments/comment18.xml"/>
  <Override ContentType="application/vnd.openxmlformats-officedocument.presentationml.comments+xml" PartName="/ppt/comments/comment12.xml"/>
  <Override ContentType="application/vnd.openxmlformats-officedocument.presentationml.comments+xml" PartName="/ppt/comments/comment1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5143500" cx="9144000"/>
  <p:notesSz cx="6858000" cy="9144000"/>
  <p:embeddedFontLst>
    <p:embeddedFont>
      <p:font typeface="Roboto"/>
      <p:regular r:id="rId30"/>
      <p:bold r:id="rId31"/>
      <p:italic r:id="rId32"/>
      <p:boldItalic r:id="rId33"/>
    </p:embeddedFont>
    <p:embeddedFont>
      <p:font typeface="Helvetica Neue"/>
      <p:regular r:id="rId34"/>
      <p:bold r:id="rId35"/>
      <p:italic r:id="rId36"/>
      <p:boldItalic r:id="rId37"/>
    </p:embeddedFont>
    <p:embeddedFont>
      <p:font typeface="Merriweather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406">
          <p15:clr>
            <a:srgbClr val="9AA0A6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0" name="Ger Vue"/>
  <p:cmAuthor clrIdx="1" id="1" initials="" lastIdx="4" name="Mike Silvasy"/>
  <p:cmAuthor clrIdx="2" id="2" initials="" lastIdx="4" name="Dwarakh Nayam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40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erriweather-italic.fntdata"/><Relationship Id="rId20" Type="http://schemas.openxmlformats.org/officeDocument/2006/relationships/slide" Target="slides/slide14.xml"/><Relationship Id="rId41" Type="http://schemas.openxmlformats.org/officeDocument/2006/relationships/font" Target="fonts/Merriweather-bold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-bold.fntdata"/><Relationship Id="rId30" Type="http://schemas.openxmlformats.org/officeDocument/2006/relationships/font" Target="fonts/Roboto-regular.fntdata"/><Relationship Id="rId11" Type="http://schemas.openxmlformats.org/officeDocument/2006/relationships/slide" Target="slides/slide5.xml"/><Relationship Id="rId33" Type="http://schemas.openxmlformats.org/officeDocument/2006/relationships/font" Target="fonts/Roboto-boldItalic.fntdata"/><Relationship Id="rId10" Type="http://schemas.openxmlformats.org/officeDocument/2006/relationships/slide" Target="slides/slide4.xml"/><Relationship Id="rId32" Type="http://schemas.openxmlformats.org/officeDocument/2006/relationships/font" Target="fonts/Roboto-italic.fntdata"/><Relationship Id="rId13" Type="http://schemas.openxmlformats.org/officeDocument/2006/relationships/slide" Target="slides/slide7.xml"/><Relationship Id="rId35" Type="http://schemas.openxmlformats.org/officeDocument/2006/relationships/font" Target="fonts/HelveticaNeue-bold.fntdata"/><Relationship Id="rId12" Type="http://schemas.openxmlformats.org/officeDocument/2006/relationships/slide" Target="slides/slide6.xml"/><Relationship Id="rId34" Type="http://schemas.openxmlformats.org/officeDocument/2006/relationships/font" Target="fonts/HelveticaNeue-regular.fntdata"/><Relationship Id="rId15" Type="http://schemas.openxmlformats.org/officeDocument/2006/relationships/slide" Target="slides/slide9.xml"/><Relationship Id="rId37" Type="http://schemas.openxmlformats.org/officeDocument/2006/relationships/font" Target="fonts/HelveticaNeue-boldItalic.fntdata"/><Relationship Id="rId14" Type="http://schemas.openxmlformats.org/officeDocument/2006/relationships/slide" Target="slides/slide8.xml"/><Relationship Id="rId36" Type="http://schemas.openxmlformats.org/officeDocument/2006/relationships/font" Target="fonts/HelveticaNeue-italic.fntdata"/><Relationship Id="rId17" Type="http://schemas.openxmlformats.org/officeDocument/2006/relationships/slide" Target="slides/slide11.xml"/><Relationship Id="rId39" Type="http://schemas.openxmlformats.org/officeDocument/2006/relationships/font" Target="fonts/Merriweather-bold.fntdata"/><Relationship Id="rId16" Type="http://schemas.openxmlformats.org/officeDocument/2006/relationships/slide" Target="slides/slide10.xml"/><Relationship Id="rId38" Type="http://schemas.openxmlformats.org/officeDocument/2006/relationships/font" Target="fonts/Merriweather-regular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1-04-21T01:00:32.810">
    <p:pos x="6000" y="0"/>
    <p:text>Mike</p:text>
  </p:cm>
</p:cmLst>
</file>

<file path=ppt/comments/comment10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6" dt="2021-04-21T00:50:34.881">
    <p:pos x="6000" y="0"/>
    <p:text>Evan</p:text>
  </p:cm>
</p:cmLst>
</file>

<file path=ppt/comments/comment1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7" dt="2021-04-21T01:02:30.207">
    <p:pos x="6000" y="0"/>
    <p:text>Ger</p:text>
  </p:cm>
</p:cmLst>
</file>

<file path=ppt/comments/comment1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8" dt="2021-04-21T01:02:21.886">
    <p:pos x="6000" y="0"/>
    <p:text>Ger</p:text>
  </p:cm>
</p:cmLst>
</file>

<file path=ppt/comments/comment1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2" idx="1" dt="2021-04-21T12:49:27.988">
    <p:pos x="1474" y="0"/>
    <p:text>Oli</p:text>
  </p:cm>
</p:cmLst>
</file>

<file path=ppt/comments/comment1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2" idx="2" dt="2021-04-21T12:49:39.897">
    <p:pos x="1499" y="0"/>
    <p:text>Oli</p:text>
  </p:cm>
</p:cmLst>
</file>

<file path=ppt/comments/comment15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2" idx="3" dt="2021-04-21T12:49:46.328">
    <p:pos x="1502" y="0"/>
    <p:text>Oli</p:text>
  </p:cm>
</p:cmLst>
</file>

<file path=ppt/comments/comment16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2" idx="4" dt="2021-04-21T12:49:51.848">
    <p:pos x="1518" y="0"/>
    <p:text>Oli</p:text>
  </p:cm>
</p:cmLst>
</file>

<file path=ppt/comments/comment17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9" dt="2021-04-21T01:03:21.383">
    <p:pos x="6000" y="0"/>
    <p:text>Ger</p:text>
  </p:cm>
</p:cmLst>
</file>

<file path=ppt/comments/comment18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0" dt="2021-04-21T00:56:45.336">
    <p:pos x="6000" y="0"/>
    <p:text>Ger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2" dt="2021-04-21T01:00:24.926">
    <p:pos x="6000" y="0"/>
    <p:text>Mike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1" idx="1" dt="2021-04-21T00:44:18.517">
    <p:pos x="6000" y="0"/>
    <p:text>Mike</p:text>
  </p:cm>
</p:cmLst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1" idx="2" dt="2021-04-21T00:44:27.130">
    <p:pos x="6000" y="0"/>
    <p:text>Mike</p:text>
  </p:cm>
</p:cmLst>
</file>

<file path=ppt/comments/comment5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1" idx="3" dt="2021-04-21T00:44:35.350">
    <p:pos x="6000" y="0"/>
    <p:text>Mike</p:text>
  </p:cm>
</p:cmLst>
</file>

<file path=ppt/comments/comment6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1" idx="4" dt="2021-04-21T00:45:44.299">
    <p:pos x="6000" y="0"/>
    <p:text>Evan</p:text>
  </p:cm>
</p:cmLst>
</file>

<file path=ppt/comments/comment7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3" dt="2021-04-21T00:50:10.890">
    <p:pos x="6000" y="0"/>
    <p:text>Evan</p:text>
  </p:cm>
</p:cmLst>
</file>

<file path=ppt/comments/comment8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4" dt="2021-04-21T00:50:18.176">
    <p:pos x="6000" y="0"/>
    <p:text>Evan</p:text>
  </p:cm>
</p:cmLst>
</file>

<file path=ppt/comments/comment9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5" dt="2021-04-21T00:50:26.527">
    <p:pos x="6000" y="0"/>
    <p:text>Evan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lucid.app/lucidchart/bcb22e03-45d2-4bdc-aa2c-2c7097bd787a/edit?shared=true&amp;page=0_0#" TargetMode="Externa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flaticon.com/svg/vstatic/svg/3652/3652191.svg?token=exp=1612982860~hmac=c5e4cdb3a26aa200a695bc78dc74fd15" TargetMode="Externa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flaticon.com/svg/vstatic/svg/1198/1198355.svg?token=exp=1612891903~hmac=dd15d7be78e227b93df356d6921fcdf4" TargetMode="External"/><Relationship Id="rId3" Type="http://schemas.openxmlformats.org/officeDocument/2006/relationships/hyperlink" Target="https://www.selectsires.com/" TargetMode="External"/><Relationship Id="rId4" Type="http://schemas.openxmlformats.org/officeDocument/2006/relationships/hyperlink" Target="https://www.chicagoparent.com/learn/milking/" TargetMode="External"/><Relationship Id="rId10" Type="http://schemas.openxmlformats.org/officeDocument/2006/relationships/hyperlink" Target="https://www.flaticon.com/svg/vstatic/svg/3652/3652191.svg?token=exp=1612982860~hmac=c5e4cdb3a26aa200a695bc78dc74fd15" TargetMode="External"/><Relationship Id="rId9" Type="http://schemas.openxmlformats.org/officeDocument/2006/relationships/hyperlink" Target="https://www.flaticon.com/svg/vstatic/svg/1198/1198355.svg?token=exp=1612891903~hmac=dd15d7be78e227b93df356d6921fcdf4" TargetMode="External"/><Relationship Id="rId5" Type="http://schemas.openxmlformats.org/officeDocument/2006/relationships/hyperlink" Target="https://www.flaticon.com/svg/vstatic/svg/2395/2395765.svg?token=exp=1612891328~hmac=7ec78423b43049cab21f11e379822ed0" TargetMode="External"/><Relationship Id="rId6" Type="http://schemas.openxmlformats.org/officeDocument/2006/relationships/hyperlink" Target="https://www.flaticon.com/svg/vstatic/svg/2230/2230283.svg?token=exp=1612891328~hmac=7aa6f4a21c44951c9cdeb92bb558baea" TargetMode="External"/><Relationship Id="rId7" Type="http://schemas.openxmlformats.org/officeDocument/2006/relationships/hyperlink" Target="https://www.flaticon.com/svg/vstatic/svg/2194/2194839.svg?token=exp=1612891472~hmac=90fcd9e678b715d5ceca35f207bb5278" TargetMode="External"/><Relationship Id="rId8" Type="http://schemas.openxmlformats.org/officeDocument/2006/relationships/hyperlink" Target="https://www.flaticon.com/svg/vstatic/svg/616/616528.svg?token=exp=1612891832~hmac=0c5fcacc9c28a834ab73d801af89cc65" TargetMode="Externa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flaticon.com/svg/vstatic/svg/1198/1198355.svg?token=exp=1612891903~hmac=dd15d7be78e227b93df356d6921fcdf4" TargetMode="External"/><Relationship Id="rId3" Type="http://schemas.openxmlformats.org/officeDocument/2006/relationships/hyperlink" Target="https://www.selectsires.com/" TargetMode="External"/><Relationship Id="rId4" Type="http://schemas.openxmlformats.org/officeDocument/2006/relationships/hyperlink" Target="https://www.chicagoparent.com/learn/milking/" TargetMode="External"/><Relationship Id="rId10" Type="http://schemas.openxmlformats.org/officeDocument/2006/relationships/hyperlink" Target="https://www.flaticon.com/svg/vstatic/svg/3652/3652191.svg?token=exp=1612982860~hmac=c5e4cdb3a26aa200a695bc78dc74fd15" TargetMode="External"/><Relationship Id="rId9" Type="http://schemas.openxmlformats.org/officeDocument/2006/relationships/hyperlink" Target="https://www.flaticon.com/svg/vstatic/svg/1198/1198355.svg?token=exp=1612891903~hmac=dd15d7be78e227b93df356d6921fcdf4" TargetMode="External"/><Relationship Id="rId5" Type="http://schemas.openxmlformats.org/officeDocument/2006/relationships/hyperlink" Target="https://www.flaticon.com/svg/vstatic/svg/2395/2395765.svg?token=exp=1612891328~hmac=7ec78423b43049cab21f11e379822ed0" TargetMode="External"/><Relationship Id="rId6" Type="http://schemas.openxmlformats.org/officeDocument/2006/relationships/hyperlink" Target="https://www.flaticon.com/svg/vstatic/svg/2230/2230283.svg?token=exp=1612891328~hmac=7aa6f4a21c44951c9cdeb92bb558baea" TargetMode="External"/><Relationship Id="rId7" Type="http://schemas.openxmlformats.org/officeDocument/2006/relationships/hyperlink" Target="https://www.flaticon.com/svg/vstatic/svg/2194/2194839.svg?token=exp=1612891472~hmac=90fcd9e678b715d5ceca35f207bb5278" TargetMode="External"/><Relationship Id="rId8" Type="http://schemas.openxmlformats.org/officeDocument/2006/relationships/hyperlink" Target="https://www.flaticon.com/svg/vstatic/svg/616/616528.svg?token=exp=1612891832~hmac=0c5fcacc9c28a834ab73d801af89cc65" TargetMode="Externa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flaticon.com/svg/vstatic/svg/2395/2395765.svg?token=exp=1612891328~hmac=7ec78423b43049cab21f11e379822ed0" TargetMode="Externa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cd56bb2cea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cd56bb2cea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https://lucid.app/lucidchart/bcb22e03-45d2-4bdc-aa2c-2c7097bd787a/edit?shared=true&amp;page=0_0#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cd56bb2cea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cd56bb2cea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Evan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cd56bb2cea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cd56bb2cea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Evan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cd56bb2cea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cd56bb2cea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Evan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cd56bb2cea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cd56bb2cea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Evan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cd56bb2cea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cd56bb2cea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Ger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cd56bb2cea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cd56bb2cea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Ger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cd56bb2cea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cd56bb2cea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Oli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cd56bb2cea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cd56bb2cea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Oli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cd56bb2cea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cd56bb2cea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Oli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cd56bb2cea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cd56bb2cea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Oli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bbe742d56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bbe742d56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cd56bb2cea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cd56bb2cea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Ger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cd56bb2ce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cd56bb2ce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https://www.flaticon.com/svg/vstatic/svg/3652/3652191.svg?token=exp=1612982860~hmac=c5e4cdb3a26aa200a695bc78dc74fd15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Python ==(rpy2)==&gt; R ===&gt; R (Markdown) ===&gt; HTML Render ===&gt; Save file path in DB </a:t>
            </a:r>
            <a:r>
              <a:rPr lang="en"/>
              <a:t>==&gt; Show our clients those report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cd5c54622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cd5c54622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https://www.flaticon.com/svg/vstatic/svg/1198/1198355.svg?token=exp=1612891903~hmac=dd15d7be78e227b93df356d6921fcdf4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 thanks to our clients Dairy Science Professor Mark Hanigan and CS Professor Wu Feng. We are open to any questions or comments. Thank you!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22222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Citations:</a:t>
            </a:r>
            <a:endParaRPr b="1" sz="1200">
              <a:solidFill>
                <a:srgbClr val="22222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https://www.selectsires.com/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22222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2222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Cow Images:</a:t>
            </a:r>
            <a:endParaRPr sz="1200">
              <a:solidFill>
                <a:srgbClr val="22222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u="sng">
                <a:solidFill>
                  <a:srgbClr val="009384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https://www.chicagoparent.com/learn/milking/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https://www.flaticon.com/svg/vstatic/svg/2395/2395765.svg?token=exp=1612891328~hmac=7ec78423b43049cab21f11e379822ed0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https://www.flaticon.com/svg/vstatic/svg/2230/2230283.svg?token=exp=1612891328~hmac=7aa6f4a21c44951c9cdeb92bb558baea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https://www.flaticon.com/svg/vstatic/svg/2194/2194839.svg?token=exp=1612891472~hmac=90fcd9e678b715d5ceca35f207bb5278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https://www.flaticon.com/svg/vstatic/svg/616/616528.svg?token=exp=1612891832~hmac=0c5fcacc9c28a834ab73d801af89cc65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Dairy: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https://www.flaticon.com/svg/vstatic/svg/1198/1198355.svg?token=exp=1612891903~hmac=dd15d7be78e227b93df356d6921fcdf4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Calendar: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https://www.flaticon.com/svg/vstatic/svg/3652/3652191.svg?token=exp=1612982860~hmac=c5e4cdb3a26aa200a695bc78dc74fd15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bbe742d56d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bbe742d56d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https://www.flaticon.com/svg/vstatic/svg/1198/1198355.svg?token=exp=1612891903~hmac=dd15d7be78e227b93df356d6921fcdf4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 thanks to our clients </a:t>
            </a:r>
            <a:r>
              <a:rPr lang="en"/>
              <a:t>Dairy Science Professor Mark Hanigan and CS Professor Wu Feng. We are open to any questions or comments. Thank you!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22222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Citations:</a:t>
            </a:r>
            <a:endParaRPr b="1" sz="1200">
              <a:solidFill>
                <a:srgbClr val="22222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https://www.selectsires.com/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22222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22222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Cow Images:</a:t>
            </a:r>
            <a:endParaRPr sz="1200">
              <a:solidFill>
                <a:srgbClr val="222222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u="sng">
                <a:solidFill>
                  <a:srgbClr val="009384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https://www.chicagoparent.com/learn/milking/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https://www.flaticon.com/svg/vstatic/svg/2395/2395765.svg?token=exp=1612891328~hmac=7ec78423b43049cab21f11e379822ed0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https://www.flaticon.com/svg/vstatic/svg/2230/2230283.svg?token=exp=1612891328~hmac=7aa6f4a21c44951c9cdeb92bb558baea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https://www.flaticon.com/svg/vstatic/svg/2194/2194839.svg?token=exp=1612891472~hmac=90fcd9e678b715d5ceca35f207bb5278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https://www.flaticon.com/svg/vstatic/svg/616/616528.svg?token=exp=1612891832~hmac=0c5fcacc9c28a834ab73d801af89cc65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Dairy: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https://www.flaticon.com/svg/vstatic/svg/1198/1198355.svg?token=exp=1612891903~hmac=dd15d7be78e227b93df356d6921fcdf4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Calendar: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rgbClr val="009384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https://www.flaticon.com/svg/vstatic/svg/3652/3652191.svg?token=exp=1612982860~hmac=c5e4cdb3a26aa200a695bc78dc74fd15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bbe742d56d_0_6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bbe742d56d_0_6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Kevin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https://www.flaticon.com/svg/vstatic/svg/2395/2395765.svg?token=exp=1612891328~hmac=7ec78423b43049cab21f11e379822ed0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cd56bb2cea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cd56bb2cea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Mike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d02d67215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d02d67215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Mike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cd56bb2cea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cd56bb2ce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Mike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d56bb2cea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d56bb2cea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Mike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cd56bb2cea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cd56bb2cea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Mike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cd56bb2cea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cd56bb2cea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Evan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comments" Target="../comments/comment7.xml"/><Relationship Id="rId4" Type="http://schemas.openxmlformats.org/officeDocument/2006/relationships/image" Target="../media/image12.png"/><Relationship Id="rId5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comments" Target="../comments/comment8.xml"/><Relationship Id="rId4" Type="http://schemas.openxmlformats.org/officeDocument/2006/relationships/image" Target="../media/image7.png"/><Relationship Id="rId5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comments" Target="../comments/comment9.xml"/><Relationship Id="rId4" Type="http://schemas.openxmlformats.org/officeDocument/2006/relationships/image" Target="../media/image3.png"/><Relationship Id="rId5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comments" Target="../comments/comment10.xml"/><Relationship Id="rId4" Type="http://schemas.openxmlformats.org/officeDocument/2006/relationships/image" Target="../media/image17.png"/><Relationship Id="rId5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comments" Target="../comments/comment11.xml"/><Relationship Id="rId4" Type="http://schemas.openxmlformats.org/officeDocument/2006/relationships/image" Target="../media/image18.png"/><Relationship Id="rId5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comments" Target="../comments/comment12.xml"/><Relationship Id="rId4" Type="http://schemas.openxmlformats.org/officeDocument/2006/relationships/image" Target="../media/image16.png"/><Relationship Id="rId5" Type="http://schemas.openxmlformats.org/officeDocument/2006/relationships/image" Target="../media/image21.png"/><Relationship Id="rId6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comments" Target="../comments/comment13.xml"/><Relationship Id="rId4" Type="http://schemas.openxmlformats.org/officeDocument/2006/relationships/image" Target="../media/image24.png"/><Relationship Id="rId5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comments" Target="../comments/comment14.xml"/><Relationship Id="rId4" Type="http://schemas.openxmlformats.org/officeDocument/2006/relationships/image" Target="../media/image22.png"/><Relationship Id="rId5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comments" Target="../comments/comment15.xml"/><Relationship Id="rId4" Type="http://schemas.openxmlformats.org/officeDocument/2006/relationships/image" Target="../media/image23.png"/><Relationship Id="rId5" Type="http://schemas.openxmlformats.org/officeDocument/2006/relationships/image" Target="../media/image1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comments" Target="../comments/comment16.xml"/><Relationship Id="rId4" Type="http://schemas.openxmlformats.org/officeDocument/2006/relationships/image" Target="../media/image25.png"/><Relationship Id="rId5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comments" Target="../comments/comment17.xml"/><Relationship Id="rId4" Type="http://schemas.openxmlformats.org/officeDocument/2006/relationships/image" Target="../media/image26.png"/><Relationship Id="rId5" Type="http://schemas.openxmlformats.org/officeDocument/2006/relationships/image" Target="../media/image2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comments" Target="../comments/comment18.xml"/><Relationship Id="rId4" Type="http://schemas.openxmlformats.org/officeDocument/2006/relationships/image" Target="../media/image2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hyperlink" Target="mailto:mhanigan@vt.edu" TargetMode="External"/><Relationship Id="rId4" Type="http://schemas.openxmlformats.org/officeDocument/2006/relationships/hyperlink" Target="mailto:leticiamc@vt.edu" TargetMode="External"/><Relationship Id="rId5" Type="http://schemas.openxmlformats.org/officeDocument/2006/relationships/hyperlink" Target="mailto:wfeng@vt.edu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www.selectsires.com/" TargetMode="External"/><Relationship Id="rId4" Type="http://schemas.openxmlformats.org/officeDocument/2006/relationships/hyperlink" Target="https://www.chicagoparent.com/learn/milking/" TargetMode="External"/><Relationship Id="rId10" Type="http://schemas.openxmlformats.org/officeDocument/2006/relationships/hyperlink" Target="https://www.flaticon.com/svg/vstatic/svg/3652/3652191.svg?token=exp=1612982860~hmac=c5e4cdb3a26aa200a695bc78dc74fd15" TargetMode="External"/><Relationship Id="rId9" Type="http://schemas.openxmlformats.org/officeDocument/2006/relationships/hyperlink" Target="https://www.flaticon.com/svg/vstatic/svg/616/616528.svg?token=exp=1612891832~hmac=0c5fcacc9c28a834ab73d801af89cc65" TargetMode="External"/><Relationship Id="rId5" Type="http://schemas.openxmlformats.org/officeDocument/2006/relationships/hyperlink" Target="https://www.flaticon.com/free-icon/cow_2395765?term=cow&amp;page=1&amp;position=4&amp;page=1&amp;position=4&amp;related_id=2395765&amp;origin=search" TargetMode="External"/><Relationship Id="rId6" Type="http://schemas.openxmlformats.org/officeDocument/2006/relationships/hyperlink" Target="https://www.flaticon.com/svg/vstatic/svg/2395/2395765.svg?token=exp=1612891328~hmac=7ec78423b43049cab21f11e379822ed0" TargetMode="External"/><Relationship Id="rId7" Type="http://schemas.openxmlformats.org/officeDocument/2006/relationships/hyperlink" Target="https://www.flaticon.com/svg/vstatic/svg/2230/2230283.svg?token=exp=1612891328~hmac=7aa6f4a21c44951c9cdeb92bb558baea" TargetMode="External"/><Relationship Id="rId8" Type="http://schemas.openxmlformats.org/officeDocument/2006/relationships/hyperlink" Target="https://www.flaticon.com/svg/vstatic/svg/2194/2194839.svg?token=exp=1612891472~hmac=90fcd9e678b715d5ceca35f207bb5278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comments" Target="../comments/comment2.xml"/><Relationship Id="rId4" Type="http://schemas.openxmlformats.org/officeDocument/2006/relationships/image" Target="../media/image10.png"/><Relationship Id="rId5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3.xml"/><Relationship Id="rId4" Type="http://schemas.openxmlformats.org/officeDocument/2006/relationships/image" Target="../media/image2.png"/><Relationship Id="rId5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comments" Target="../comments/comment4.xml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comments" Target="../comments/comment5.xml"/><Relationship Id="rId4" Type="http://schemas.openxmlformats.org/officeDocument/2006/relationships/image" Target="../media/image11.png"/><Relationship Id="rId5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comments" Target="../comments/comment6.xml"/><Relationship Id="rId4" Type="http://schemas.openxmlformats.org/officeDocument/2006/relationships/image" Target="../media/image6.png"/><Relationship Id="rId5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idx="4294967295" type="ctrTitle"/>
          </p:nvPr>
        </p:nvSpPr>
        <p:spPr>
          <a:xfrm>
            <a:off x="195450" y="4141600"/>
            <a:ext cx="8753100" cy="87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B1F0FF"/>
                </a:solidFill>
              </a:rPr>
              <a:t>Project: Dairy Feeding Framework</a:t>
            </a:r>
            <a:endParaRPr sz="4000">
              <a:solidFill>
                <a:srgbClr val="B1F0FF"/>
              </a:solidFill>
            </a:endParaRPr>
          </a:p>
        </p:txBody>
      </p:sp>
      <p:sp>
        <p:nvSpPr>
          <p:cNvPr id="65" name="Google Shape;65;p13"/>
          <p:cNvSpPr txBox="1"/>
          <p:nvPr>
            <p:ph idx="4294967295" type="subTitle"/>
          </p:nvPr>
        </p:nvSpPr>
        <p:spPr>
          <a:xfrm>
            <a:off x="4828350" y="232000"/>
            <a:ext cx="3928200" cy="27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914400" lvl="0" marL="914400" rtl="0" algn="l"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b="1" lang="en" sz="1480" u="sng">
                <a:solidFill>
                  <a:srgbClr val="000000"/>
                </a:solidFill>
              </a:rPr>
              <a:t>Team</a:t>
            </a:r>
            <a:r>
              <a:rPr b="1" lang="en" sz="1480">
                <a:solidFill>
                  <a:srgbClr val="000000"/>
                </a:solidFill>
              </a:rPr>
              <a:t>: 	</a:t>
            </a:r>
            <a:r>
              <a:rPr lang="en" sz="1480">
                <a:solidFill>
                  <a:srgbClr val="000000"/>
                </a:solidFill>
              </a:rPr>
              <a:t>Kevin Kapros, Dwarakh Nayam, Ger Vue, Evan Webb,                 Mike Silvasy, Oli Stein</a:t>
            </a:r>
            <a:endParaRPr sz="1480">
              <a:solidFill>
                <a:srgbClr val="000000"/>
              </a:solidFill>
            </a:endParaRPr>
          </a:p>
          <a:p>
            <a:pPr indent="-914400" lvl="0" marL="914400" rtl="0" algn="l"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b="1" lang="en" sz="1480" u="sng">
                <a:solidFill>
                  <a:srgbClr val="000000"/>
                </a:solidFill>
              </a:rPr>
              <a:t>Course</a:t>
            </a:r>
            <a:r>
              <a:rPr b="1" lang="en" sz="1480">
                <a:solidFill>
                  <a:srgbClr val="000000"/>
                </a:solidFill>
              </a:rPr>
              <a:t>:</a:t>
            </a:r>
            <a:r>
              <a:rPr lang="en" sz="1480">
                <a:solidFill>
                  <a:srgbClr val="000000"/>
                </a:solidFill>
              </a:rPr>
              <a:t> 	CS 4624: Multimedia, Hypertext, and Information Access</a:t>
            </a:r>
            <a:endParaRPr sz="1480">
              <a:solidFill>
                <a:srgbClr val="000000"/>
              </a:solidFill>
            </a:endParaRPr>
          </a:p>
          <a:p>
            <a:pPr indent="-914400" lvl="0" marL="914400" rtl="0" algn="l"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b="1" lang="en" sz="1480" u="sng">
                <a:solidFill>
                  <a:srgbClr val="000000"/>
                </a:solidFill>
              </a:rPr>
              <a:t>Instructor</a:t>
            </a:r>
            <a:r>
              <a:rPr b="1" lang="en" sz="1480">
                <a:solidFill>
                  <a:srgbClr val="000000"/>
                </a:solidFill>
              </a:rPr>
              <a:t>:</a:t>
            </a:r>
            <a:r>
              <a:rPr lang="en" sz="1480">
                <a:solidFill>
                  <a:srgbClr val="000000"/>
                </a:solidFill>
              </a:rPr>
              <a:t>	</a:t>
            </a:r>
            <a:r>
              <a:rPr lang="en" sz="1480">
                <a:solidFill>
                  <a:srgbClr val="000000"/>
                </a:solidFill>
              </a:rPr>
              <a:t>Dr. Edward A. Fox</a:t>
            </a:r>
            <a:endParaRPr sz="1480">
              <a:solidFill>
                <a:srgbClr val="000000"/>
              </a:solidFill>
            </a:endParaRPr>
          </a:p>
          <a:p>
            <a:pPr indent="-914400" lvl="0" marL="914400" rtl="0" algn="l"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b="1" lang="en" sz="1480" u="sng">
                <a:solidFill>
                  <a:srgbClr val="000000"/>
                </a:solidFill>
              </a:rPr>
              <a:t>Location</a:t>
            </a:r>
            <a:r>
              <a:rPr b="1" lang="en" sz="1480">
                <a:solidFill>
                  <a:srgbClr val="000000"/>
                </a:solidFill>
              </a:rPr>
              <a:t>:</a:t>
            </a:r>
            <a:r>
              <a:rPr lang="en" sz="1480">
                <a:solidFill>
                  <a:srgbClr val="000000"/>
                </a:solidFill>
              </a:rPr>
              <a:t> 	Virginia Tech, Blacksburg VA 24061</a:t>
            </a:r>
            <a:endParaRPr sz="148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SzPts val="275"/>
              <a:buNone/>
            </a:pPr>
            <a:r>
              <a:rPr b="1" lang="en" sz="1480" u="sng">
                <a:solidFill>
                  <a:srgbClr val="000000"/>
                </a:solidFill>
              </a:rPr>
              <a:t>Date</a:t>
            </a:r>
            <a:r>
              <a:rPr b="1" lang="en" sz="1480">
                <a:solidFill>
                  <a:srgbClr val="000000"/>
                </a:solidFill>
              </a:rPr>
              <a:t>:</a:t>
            </a:r>
            <a:r>
              <a:rPr lang="en" sz="1480">
                <a:solidFill>
                  <a:srgbClr val="000000"/>
                </a:solidFill>
              </a:rPr>
              <a:t> 	04/22/2021</a:t>
            </a:r>
            <a:endParaRPr sz="900">
              <a:solidFill>
                <a:srgbClr val="000000"/>
              </a:solidFill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6521825" y="4804800"/>
            <a:ext cx="2622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Image: https://www.chicagoparent.com/learn/milking/</a:t>
            </a:r>
            <a:endParaRPr sz="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2"/>
          <p:cNvSpPr txBox="1"/>
          <p:nvPr/>
        </p:nvSpPr>
        <p:spPr>
          <a:xfrm>
            <a:off x="152388" y="629850"/>
            <a:ext cx="22059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User Diets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Must select a farm to view/edit diets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7" name="Google Shape;13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7925" y="0"/>
            <a:ext cx="6686550" cy="5143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8" name="Google Shape;138;p22"/>
          <p:cNvCxnSpPr/>
          <p:nvPr/>
        </p:nvCxnSpPr>
        <p:spPr>
          <a:xfrm rot="10800000">
            <a:off x="5998800" y="1744650"/>
            <a:ext cx="146400" cy="641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9" name="Google Shape;139;p22"/>
          <p:cNvSpPr txBox="1"/>
          <p:nvPr/>
        </p:nvSpPr>
        <p:spPr>
          <a:xfrm>
            <a:off x="5278550" y="2464825"/>
            <a:ext cx="192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List of user’s Farms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p22"/>
          <p:cNvSpPr/>
          <p:nvPr/>
        </p:nvSpPr>
        <p:spPr>
          <a:xfrm>
            <a:off x="3548550" y="1206800"/>
            <a:ext cx="5471100" cy="400200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1" name="Google Shape;141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513" y="117475"/>
            <a:ext cx="2017675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/>
          <p:nvPr/>
        </p:nvSpPr>
        <p:spPr>
          <a:xfrm>
            <a:off x="152375" y="629850"/>
            <a:ext cx="22059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User Diets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Able to view all diets specific to selected farm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Can edit/delete diet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Can create new diet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7" name="Google Shape;14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5544" y="0"/>
            <a:ext cx="669131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3"/>
          <p:cNvSpPr/>
          <p:nvPr/>
        </p:nvSpPr>
        <p:spPr>
          <a:xfrm>
            <a:off x="8091800" y="765200"/>
            <a:ext cx="927900" cy="296400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3"/>
          <p:cNvSpPr/>
          <p:nvPr/>
        </p:nvSpPr>
        <p:spPr>
          <a:xfrm>
            <a:off x="3605300" y="1061600"/>
            <a:ext cx="5414400" cy="2946000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0" name="Google Shape;150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488" y="124475"/>
            <a:ext cx="2017675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4"/>
          <p:cNvSpPr txBox="1"/>
          <p:nvPr/>
        </p:nvSpPr>
        <p:spPr>
          <a:xfrm>
            <a:off x="125000" y="632250"/>
            <a:ext cx="22059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User Diets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Select ingredients mixture for diet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Set a name for diet 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Set mixture weight in pounds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Set date when diet given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Select animal/pen where diet was used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6" name="Google Shape;15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52688" y="0"/>
            <a:ext cx="667702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9100" y="124450"/>
            <a:ext cx="2017675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"/>
          <p:cNvSpPr txBox="1"/>
          <p:nvPr/>
        </p:nvSpPr>
        <p:spPr>
          <a:xfrm>
            <a:off x="114975" y="663150"/>
            <a:ext cx="2205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Ingredients Storage 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View storage unit of all ingredients and its location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Can add/edit storage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3" name="Google Shape;16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7925" y="0"/>
            <a:ext cx="668655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5"/>
          <p:cNvPicPr preferRelativeResize="0"/>
          <p:nvPr/>
        </p:nvPicPr>
        <p:blipFill rotWithShape="1">
          <a:blip r:embed="rId5">
            <a:alphaModFix/>
          </a:blip>
          <a:srcRect b="20379" l="8029" r="7095" t="14029"/>
          <a:stretch/>
        </p:blipFill>
        <p:spPr>
          <a:xfrm>
            <a:off x="322562" y="112200"/>
            <a:ext cx="1872274" cy="33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/>
          <p:nvPr/>
        </p:nvSpPr>
        <p:spPr>
          <a:xfrm>
            <a:off x="135050" y="1783300"/>
            <a:ext cx="2205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Select</a:t>
            </a: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 Sires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Admin </a:t>
            </a: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Privilege</a:t>
            </a: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 Only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Upload Select Sires data to database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0" name="Google Shape;17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7925" y="0"/>
            <a:ext cx="668655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6213" y="233300"/>
            <a:ext cx="1863575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6"/>
          <p:cNvSpPr/>
          <p:nvPr/>
        </p:nvSpPr>
        <p:spPr>
          <a:xfrm>
            <a:off x="3594250" y="805600"/>
            <a:ext cx="5391300" cy="977700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/>
          <p:nvPr/>
        </p:nvSpPr>
        <p:spPr>
          <a:xfrm>
            <a:off x="135050" y="1617450"/>
            <a:ext cx="2205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Select Sires (Animal Example)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Upload correct data obtained from Select Sires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8" name="Google Shape;17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2217" y="0"/>
            <a:ext cx="668178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7"/>
          <p:cNvSpPr/>
          <p:nvPr/>
        </p:nvSpPr>
        <p:spPr>
          <a:xfrm>
            <a:off x="3628675" y="1101675"/>
            <a:ext cx="5370600" cy="1032900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0" name="Google Shape;180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6213" y="233300"/>
            <a:ext cx="1863575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7713" y="3940075"/>
            <a:ext cx="1940575" cy="108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40950" y="0"/>
            <a:ext cx="68030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8"/>
          <p:cNvSpPr/>
          <p:nvPr/>
        </p:nvSpPr>
        <p:spPr>
          <a:xfrm>
            <a:off x="3643450" y="1896300"/>
            <a:ext cx="3680100" cy="2193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88" name="Google Shape;188;p28"/>
          <p:cNvSpPr/>
          <p:nvPr/>
        </p:nvSpPr>
        <p:spPr>
          <a:xfrm>
            <a:off x="2419825" y="1222550"/>
            <a:ext cx="931200" cy="174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89" name="Google Shape;189;p28"/>
          <p:cNvSpPr txBox="1"/>
          <p:nvPr/>
        </p:nvSpPr>
        <p:spPr>
          <a:xfrm>
            <a:off x="135050" y="1130075"/>
            <a:ext cx="22059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Analytics with R</a:t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0" name="Google Shape;19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125" y="134088"/>
            <a:ext cx="1409700" cy="103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1244" y="0"/>
            <a:ext cx="676275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9"/>
          <p:cNvSpPr/>
          <p:nvPr/>
        </p:nvSpPr>
        <p:spPr>
          <a:xfrm>
            <a:off x="5023125" y="816000"/>
            <a:ext cx="287700" cy="2139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197" name="Google Shape;197;p29"/>
          <p:cNvCxnSpPr>
            <a:stCxn id="198" idx="0"/>
          </p:cNvCxnSpPr>
          <p:nvPr/>
        </p:nvCxnSpPr>
        <p:spPr>
          <a:xfrm flipH="1" rot="10800000">
            <a:off x="5153500" y="1150350"/>
            <a:ext cx="3300" cy="69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8" name="Google Shape;198;p29"/>
          <p:cNvSpPr txBox="1"/>
          <p:nvPr/>
        </p:nvSpPr>
        <p:spPr>
          <a:xfrm>
            <a:off x="4130200" y="1846050"/>
            <a:ext cx="204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Runs R Analysis/Report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" name="Google Shape;199;p29"/>
          <p:cNvSpPr txBox="1"/>
          <p:nvPr/>
        </p:nvSpPr>
        <p:spPr>
          <a:xfrm>
            <a:off x="135050" y="1130075"/>
            <a:ext cx="22059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Analytics with R</a:t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0" name="Google Shape;200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125" y="134088"/>
            <a:ext cx="1409700" cy="103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"/>
          <p:cNvSpPr txBox="1"/>
          <p:nvPr/>
        </p:nvSpPr>
        <p:spPr>
          <a:xfrm>
            <a:off x="135050" y="1130075"/>
            <a:ext cx="22059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Analytics with R</a:t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6" name="Google Shape;206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6002" y="0"/>
            <a:ext cx="67579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0"/>
          <p:cNvSpPr/>
          <p:nvPr/>
        </p:nvSpPr>
        <p:spPr>
          <a:xfrm>
            <a:off x="3631875" y="1404575"/>
            <a:ext cx="5049900" cy="2073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208" name="Google Shape;208;p30"/>
          <p:cNvCxnSpPr>
            <a:stCxn id="209" idx="0"/>
          </p:cNvCxnSpPr>
          <p:nvPr/>
        </p:nvCxnSpPr>
        <p:spPr>
          <a:xfrm flipH="1" rot="10800000">
            <a:off x="7762025" y="1692150"/>
            <a:ext cx="632100" cy="679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9" name="Google Shape;209;p30"/>
          <p:cNvSpPr txBox="1"/>
          <p:nvPr/>
        </p:nvSpPr>
        <p:spPr>
          <a:xfrm>
            <a:off x="6738725" y="2371650"/>
            <a:ext cx="204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View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Analysis/Report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0" name="Google Shape;21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125" y="134088"/>
            <a:ext cx="1409700" cy="103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9825" y="0"/>
            <a:ext cx="67627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1"/>
          <p:cNvSpPr/>
          <p:nvPr/>
        </p:nvSpPr>
        <p:spPr>
          <a:xfrm>
            <a:off x="3524625" y="683075"/>
            <a:ext cx="783300" cy="136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31"/>
          <p:cNvSpPr txBox="1"/>
          <p:nvPr/>
        </p:nvSpPr>
        <p:spPr>
          <a:xfrm>
            <a:off x="135050" y="1130075"/>
            <a:ext cx="22059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Analytics with R</a:t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8" name="Google Shape;218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125" y="134088"/>
            <a:ext cx="1409700" cy="103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311725" y="2522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u="sng"/>
              <a:t>Outline</a:t>
            </a:r>
            <a:endParaRPr sz="4000" u="sng"/>
          </a:p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3879400" y="252225"/>
            <a:ext cx="5130600" cy="45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 u="sng">
              <a:solidFill>
                <a:srgbClr val="EFEFEF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8735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Merriweather"/>
              <a:buChar char="●"/>
            </a:pPr>
            <a:r>
              <a:rPr lang="en" sz="25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Brief Description   </a:t>
            </a:r>
            <a:endParaRPr sz="25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873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Merriweather"/>
              <a:buChar char="●"/>
            </a:pPr>
            <a:r>
              <a:rPr lang="en" sz="25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Current Progress</a:t>
            </a:r>
            <a:endParaRPr sz="25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873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Merriweather"/>
              <a:buChar char="●"/>
            </a:pPr>
            <a:r>
              <a:rPr lang="en" sz="25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Future </a:t>
            </a:r>
            <a:r>
              <a:rPr lang="en" sz="25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Plan/Finishing Up</a:t>
            </a:r>
            <a:endParaRPr sz="25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873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Merriweather"/>
              <a:buChar char="●"/>
            </a:pPr>
            <a:r>
              <a:rPr lang="en" sz="25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Acknowledgement</a:t>
            </a:r>
            <a:endParaRPr sz="25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500">
              <a:solidFill>
                <a:srgbClr val="222222"/>
              </a:solidFill>
              <a:highlight>
                <a:srgbClr val="E06666"/>
              </a:highlight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349" y="1677582"/>
            <a:ext cx="2212250" cy="25717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 txBox="1"/>
          <p:nvPr/>
        </p:nvSpPr>
        <p:spPr>
          <a:xfrm>
            <a:off x="135050" y="910325"/>
            <a:ext cx="22059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Admin Page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Holds all the data uploaded or fetched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Admin can view data tables and users accounts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4" name="Google Shape;224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50306" y="0"/>
            <a:ext cx="668178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2"/>
          <p:cNvSpPr/>
          <p:nvPr/>
        </p:nvSpPr>
        <p:spPr>
          <a:xfrm>
            <a:off x="2554525" y="1996800"/>
            <a:ext cx="1335800" cy="2988325"/>
          </a:xfrm>
          <a:prstGeom prst="flowChartProcess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32"/>
          <p:cNvSpPr/>
          <p:nvPr/>
        </p:nvSpPr>
        <p:spPr>
          <a:xfrm>
            <a:off x="4014275" y="860700"/>
            <a:ext cx="4861200" cy="4165800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7" name="Google Shape;227;p32"/>
          <p:cNvPicPr preferRelativeResize="0"/>
          <p:nvPr/>
        </p:nvPicPr>
        <p:blipFill rotWithShape="1">
          <a:blip r:embed="rId5">
            <a:alphaModFix/>
          </a:blip>
          <a:srcRect b="31544" l="6801" r="7435" t="0"/>
          <a:stretch/>
        </p:blipFill>
        <p:spPr>
          <a:xfrm>
            <a:off x="135050" y="138375"/>
            <a:ext cx="2205899" cy="7719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 txBox="1"/>
          <p:nvPr>
            <p:ph type="title"/>
          </p:nvPr>
        </p:nvSpPr>
        <p:spPr>
          <a:xfrm>
            <a:off x="311700" y="391750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u="sng"/>
              <a:t>Finishing Up</a:t>
            </a:r>
            <a:endParaRPr/>
          </a:p>
        </p:txBody>
      </p:sp>
      <p:pic>
        <p:nvPicPr>
          <p:cNvPr id="233" name="Google Shape;233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93874" y="391750"/>
            <a:ext cx="689650" cy="6896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4" name="Google Shape;234;p33"/>
          <p:cNvGrpSpPr/>
          <p:nvPr/>
        </p:nvGrpSpPr>
        <p:grpSpPr>
          <a:xfrm>
            <a:off x="1494217" y="1618697"/>
            <a:ext cx="2149035" cy="2819369"/>
            <a:chOff x="1083025" y="1574027"/>
            <a:chExt cx="1834900" cy="1862937"/>
          </a:xfrm>
        </p:grpSpPr>
        <p:sp>
          <p:nvSpPr>
            <p:cNvPr id="235" name="Google Shape;235;p33"/>
            <p:cNvSpPr txBox="1"/>
            <p:nvPr/>
          </p:nvSpPr>
          <p:spPr>
            <a:xfrm>
              <a:off x="1335240" y="1574027"/>
              <a:ext cx="8934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2000">
                  <a:solidFill>
                    <a:srgbClr val="D9EAD3"/>
                  </a:solidFill>
                  <a:latin typeface="Roboto"/>
                  <a:ea typeface="Roboto"/>
                  <a:cs typeface="Roboto"/>
                  <a:sym typeface="Roboto"/>
                </a:rPr>
                <a:t>04/16</a:t>
              </a:r>
              <a:endParaRPr sz="2000">
                <a:solidFill>
                  <a:srgbClr val="D9EA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6" name="Google Shape;236;p33"/>
            <p:cNvSpPr txBox="1"/>
            <p:nvPr/>
          </p:nvSpPr>
          <p:spPr>
            <a:xfrm>
              <a:off x="1122927" y="2695064"/>
              <a:ext cx="1755000" cy="74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93C47D"/>
                  </a:solidFill>
                  <a:latin typeface="Roboto"/>
                  <a:ea typeface="Roboto"/>
                  <a:cs typeface="Roboto"/>
                  <a:sym typeface="Roboto"/>
                </a:rPr>
                <a:t>R Connection Setup for Analytics </a:t>
              </a:r>
              <a:endParaRPr b="1" sz="1600">
                <a:solidFill>
                  <a:srgbClr val="93C47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37" name="Google Shape;237;p33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19050">
              <a:solidFill>
                <a:srgbClr val="D9EAD3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8" name="Google Shape;238;p33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D9EA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39" name="Google Shape;239;p33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93C4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0" name="Google Shape;240;p33"/>
          <p:cNvGrpSpPr/>
          <p:nvPr/>
        </p:nvGrpSpPr>
        <p:grpSpPr>
          <a:xfrm>
            <a:off x="3494117" y="1618697"/>
            <a:ext cx="2149035" cy="2819275"/>
            <a:chOff x="1083025" y="1574016"/>
            <a:chExt cx="1834900" cy="1862875"/>
          </a:xfrm>
        </p:grpSpPr>
        <p:sp>
          <p:nvSpPr>
            <p:cNvPr id="241" name="Google Shape;241;p33"/>
            <p:cNvSpPr txBox="1"/>
            <p:nvPr/>
          </p:nvSpPr>
          <p:spPr>
            <a:xfrm>
              <a:off x="1235825" y="1574016"/>
              <a:ext cx="9927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04/23</a:t>
              </a:r>
              <a:endParaRPr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2" name="Google Shape;242;p33"/>
            <p:cNvSpPr txBox="1"/>
            <p:nvPr/>
          </p:nvSpPr>
          <p:spPr>
            <a:xfrm>
              <a:off x="1162301" y="2694991"/>
              <a:ext cx="1682100" cy="74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Testing Functionality &amp; Visualization</a:t>
              </a:r>
              <a:endParaRPr b="1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43" name="Google Shape;243;p33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4" name="Google Shape;244;p33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45" name="Google Shape;245;p33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6" name="Google Shape;246;p33"/>
          <p:cNvGrpSpPr/>
          <p:nvPr/>
        </p:nvGrpSpPr>
        <p:grpSpPr>
          <a:xfrm>
            <a:off x="5500733" y="1618697"/>
            <a:ext cx="2149035" cy="2819313"/>
            <a:chOff x="1083025" y="1574027"/>
            <a:chExt cx="1834900" cy="1862900"/>
          </a:xfrm>
        </p:grpSpPr>
        <p:sp>
          <p:nvSpPr>
            <p:cNvPr id="247" name="Google Shape;247;p33"/>
            <p:cNvSpPr txBox="1"/>
            <p:nvPr/>
          </p:nvSpPr>
          <p:spPr>
            <a:xfrm>
              <a:off x="1316496" y="1574027"/>
              <a:ext cx="9120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04/30</a:t>
              </a:r>
              <a:endParaRPr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8" name="Google Shape;248;p33"/>
            <p:cNvSpPr txBox="1"/>
            <p:nvPr/>
          </p:nvSpPr>
          <p:spPr>
            <a:xfrm>
              <a:off x="1247869" y="2695027"/>
              <a:ext cx="1505100" cy="74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Complete Docker Website Setup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49" name="Google Shape;249;p33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50" name="Google Shape;250;p33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51" name="Google Shape;251;p33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4"/>
          <p:cNvSpPr txBox="1"/>
          <p:nvPr>
            <p:ph type="title"/>
          </p:nvPr>
        </p:nvSpPr>
        <p:spPr>
          <a:xfrm>
            <a:off x="311700" y="24267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u="sng"/>
              <a:t>Project Acknowledgement</a:t>
            </a:r>
            <a:endParaRPr sz="1700"/>
          </a:p>
        </p:txBody>
      </p:sp>
      <p:sp>
        <p:nvSpPr>
          <p:cNvPr id="257" name="Google Shape;257;p34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lt1"/>
                </a:solidFill>
              </a:rPr>
              <a:t>Clients</a:t>
            </a:r>
            <a:r>
              <a:rPr b="1" lang="en" sz="1500">
                <a:solidFill>
                  <a:schemeClr val="lt1"/>
                </a:solidFill>
              </a:rPr>
              <a:t>:</a:t>
            </a:r>
            <a:endParaRPr b="1" sz="15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Mark Hanigan </a:t>
            </a:r>
            <a:endParaRPr i="1"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Department of Dairy Science, Professor</a:t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lt1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mhanigan@vt.edu</a:t>
            </a: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Leticia M. Campos</a:t>
            </a:r>
            <a:endParaRPr i="1"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Department of Dairy Science, Phd. Student</a:t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lt1"/>
                </a:solidFill>
                <a:uFill>
                  <a:noFill/>
                </a:uFill>
                <a:latin typeface="Helvetica Neue"/>
                <a:ea typeface="Helvetica Neue"/>
                <a:cs typeface="Helvetica Neue"/>
                <a:sym typeface="Helvetica Neue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leticiamc@vt.edu</a:t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Wu Feng</a:t>
            </a:r>
            <a:endParaRPr i="1"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Department of Computer Science, Professor </a:t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lt1"/>
                </a:solidFill>
                <a:uFill>
                  <a:noFill/>
                </a:uFill>
                <a:latin typeface="Helvetica Neue"/>
                <a:ea typeface="Helvetica Neue"/>
                <a:cs typeface="Helvetica Neue"/>
                <a:sym typeface="Helvetica Neue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wfeng@vt.edu</a:t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8" name="Google Shape;258;p34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 u="sng">
                <a:solidFill>
                  <a:schemeClr val="lt1"/>
                </a:solidFill>
              </a:rPr>
              <a:t>Research Assistants</a:t>
            </a:r>
            <a:r>
              <a:rPr b="1" lang="en" sz="1500">
                <a:solidFill>
                  <a:schemeClr val="lt1"/>
                </a:solidFill>
              </a:rPr>
              <a:t>:</a:t>
            </a:r>
            <a:endParaRPr b="1" sz="15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Sonal Jha</a:t>
            </a:r>
            <a:endParaRPr i="1"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Graduate Research Assistant</a:t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Charles Zawacki</a:t>
            </a:r>
            <a:endParaRPr i="1"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Undergraduate Research Assistant</a:t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Yanlin Du</a:t>
            </a:r>
            <a:endParaRPr i="1"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Undergraduate Research Assistant</a:t>
            </a:r>
            <a:endParaRPr sz="135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5"/>
          <p:cNvSpPr txBox="1"/>
          <p:nvPr>
            <p:ph type="title"/>
          </p:nvPr>
        </p:nvSpPr>
        <p:spPr>
          <a:xfrm>
            <a:off x="311700" y="24267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u="sng"/>
              <a:t>References</a:t>
            </a:r>
            <a:endParaRPr sz="1700"/>
          </a:p>
        </p:txBody>
      </p:sp>
      <p:sp>
        <p:nvSpPr>
          <p:cNvPr id="264" name="Google Shape;264;p35"/>
          <p:cNvSpPr txBox="1"/>
          <p:nvPr>
            <p:ph idx="1" type="body"/>
          </p:nvPr>
        </p:nvSpPr>
        <p:spPr>
          <a:xfrm>
            <a:off x="311700" y="1505700"/>
            <a:ext cx="85206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b="1" lang="en" sz="1025">
                <a:solidFill>
                  <a:schemeClr val="lt1"/>
                </a:solidFill>
              </a:rPr>
              <a:t>Citations:</a:t>
            </a:r>
            <a:endParaRPr b="1"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1025" u="sng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https://www.selectsires.com/</a:t>
            </a:r>
            <a:endParaRPr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b="1" lang="en" sz="1025">
                <a:solidFill>
                  <a:schemeClr val="lt1"/>
                </a:solidFill>
              </a:rPr>
              <a:t>Images:</a:t>
            </a:r>
            <a:endParaRPr b="1"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025" u="sng">
                <a:solidFill>
                  <a:schemeClr val="l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https://www.chicagoparent.com/learn/milking/</a:t>
            </a:r>
            <a:endParaRPr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025" u="sng">
                <a:solidFill>
                  <a:schemeClr val="lt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https://www.flaticon.com/free-icon/cow_2395765?term=cow&amp;page=1&amp;position=4&amp;page=1&amp;position=4&amp;related_id=2395765&amp;origin=search</a:t>
            </a:r>
            <a:endParaRPr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1025" u="sng">
                <a:solidFill>
                  <a:schemeClr val="lt1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https://www.flaticon.com/svg/vstatic/svg/2395/2395765.svg?token=exp=1612891328~hmac=7ec78423b43049cab21f11e379822ed0</a:t>
            </a:r>
            <a:endParaRPr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1025" u="sng">
                <a:solidFill>
                  <a:schemeClr val="lt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https://www.flaticon.com/svg/vstatic/svg/2230/2230283.svg?token=exp=1612891328~hmac=7aa6f4a21c44951c9cdeb92bb558baea</a:t>
            </a:r>
            <a:endParaRPr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1025" u="sng">
                <a:solidFill>
                  <a:schemeClr val="lt1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https://www.flaticon.com/svg/vstatic/svg/2194/2194839.svg?token=exp=1612891472~hmac=90fcd9e678b715d5ceca35f207bb5278</a:t>
            </a:r>
            <a:endParaRPr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1025" u="sng">
                <a:solidFill>
                  <a:schemeClr val="lt1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https://www.flaticon.com/svg/vstatic/svg/616/616528.svg?token=exp=1612891832~hmac=0c5fcacc9c28a834ab73d801af89cc65</a:t>
            </a:r>
            <a:endParaRPr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025" u="sng">
                <a:solidFill>
                  <a:schemeClr val="lt1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https://www.flaticon.com/svg/vstatic/svg/3652/3652191.svg?token=exp=1612982860~hmac=c5e4cdb3a26aa200a695bc78dc74fd15</a:t>
            </a:r>
            <a:endParaRPr sz="1025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sz="1025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86588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u="sng"/>
              <a:t>Precision Feeding Overview</a:t>
            </a:r>
            <a:endParaRPr sz="3600" u="sng"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149475" y="1200200"/>
            <a:ext cx="1780500" cy="3076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605"/>
              <a:buNone/>
            </a:pPr>
            <a:r>
              <a:rPr lang="en" sz="1800">
                <a:solidFill>
                  <a:schemeClr val="lt1"/>
                </a:solidFill>
              </a:rPr>
              <a:t>Provide easy-to-use framework for dairy nutritionists to adjust  individual cow diets for efficient milk production</a:t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74218" y="86600"/>
            <a:ext cx="776925" cy="77692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/>
          <p:nvPr/>
        </p:nvSpPr>
        <p:spPr>
          <a:xfrm>
            <a:off x="0" y="969325"/>
            <a:ext cx="9144000" cy="354000"/>
          </a:xfrm>
          <a:prstGeom prst="rect">
            <a:avLst/>
          </a:prstGeom>
          <a:solidFill>
            <a:srgbClr val="434343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2" name="Google Shape;82;p15"/>
          <p:cNvGrpSpPr/>
          <p:nvPr/>
        </p:nvGrpSpPr>
        <p:grpSpPr>
          <a:xfrm>
            <a:off x="1929975" y="1200200"/>
            <a:ext cx="7082900" cy="3679325"/>
            <a:chOff x="1929975" y="1323325"/>
            <a:chExt cx="7082900" cy="3679325"/>
          </a:xfrm>
        </p:grpSpPr>
        <p:grpSp>
          <p:nvGrpSpPr>
            <p:cNvPr id="83" name="Google Shape;83;p15"/>
            <p:cNvGrpSpPr/>
            <p:nvPr/>
          </p:nvGrpSpPr>
          <p:grpSpPr>
            <a:xfrm>
              <a:off x="1929975" y="1323325"/>
              <a:ext cx="7082900" cy="3679325"/>
              <a:chOff x="1929975" y="1323325"/>
              <a:chExt cx="7082900" cy="3679325"/>
            </a:xfrm>
          </p:grpSpPr>
          <p:sp>
            <p:nvSpPr>
              <p:cNvPr id="84" name="Google Shape;84;p15"/>
              <p:cNvSpPr/>
              <p:nvPr/>
            </p:nvSpPr>
            <p:spPr>
              <a:xfrm>
                <a:off x="1930175" y="4526550"/>
                <a:ext cx="7082700" cy="476100"/>
              </a:xfrm>
              <a:prstGeom prst="rect">
                <a:avLst/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85" name="Google Shape;85;p15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1929975" y="1323325"/>
                <a:ext cx="7082599" cy="34120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6" name="Google Shape;86;p15"/>
            <p:cNvSpPr txBox="1"/>
            <p:nvPr/>
          </p:nvSpPr>
          <p:spPr>
            <a:xfrm>
              <a:off x="2644300" y="4602450"/>
              <a:ext cx="702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"/>
                  <a:ea typeface="Roboto"/>
                  <a:cs typeface="Roboto"/>
                  <a:sym typeface="Roboto"/>
                </a:rPr>
                <a:t>INPUT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7" name="Google Shape;87;p15"/>
            <p:cNvSpPr txBox="1"/>
            <p:nvPr/>
          </p:nvSpPr>
          <p:spPr>
            <a:xfrm>
              <a:off x="5005800" y="4602450"/>
              <a:ext cx="1110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"/>
                  <a:ea typeface="Roboto"/>
                  <a:cs typeface="Roboto"/>
                  <a:sym typeface="Roboto"/>
                </a:rPr>
                <a:t>INTERFACE</a:t>
              </a:r>
              <a:endParaRPr/>
            </a:p>
          </p:txBody>
        </p:sp>
        <p:sp>
          <p:nvSpPr>
            <p:cNvPr id="88" name="Google Shape;88;p15"/>
            <p:cNvSpPr txBox="1"/>
            <p:nvPr/>
          </p:nvSpPr>
          <p:spPr>
            <a:xfrm>
              <a:off x="7543600" y="4602450"/>
              <a:ext cx="1033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"/>
                  <a:ea typeface="Roboto"/>
                  <a:cs typeface="Roboto"/>
                  <a:sym typeface="Roboto"/>
                </a:rPr>
                <a:t>BACKEND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/>
          <p:nvPr/>
        </p:nvSpPr>
        <p:spPr>
          <a:xfrm>
            <a:off x="382675" y="506475"/>
            <a:ext cx="1181700" cy="24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105150" y="2017650"/>
            <a:ext cx="89337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Current Progress</a:t>
            </a:r>
            <a:endParaRPr sz="60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/>
        </p:nvSpPr>
        <p:spPr>
          <a:xfrm>
            <a:off x="382675" y="506475"/>
            <a:ext cx="1181700" cy="24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Google Shape;100;p17"/>
          <p:cNvSpPr txBox="1"/>
          <p:nvPr/>
        </p:nvSpPr>
        <p:spPr>
          <a:xfrm>
            <a:off x="121013" y="2289300"/>
            <a:ext cx="2205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User Login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Login/Create Account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Email verification for account creation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1" name="Google Shape;10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7925" y="0"/>
            <a:ext cx="668655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13" y="118950"/>
            <a:ext cx="2143125" cy="1745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000">
        <p:push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/>
        </p:nvSpPr>
        <p:spPr>
          <a:xfrm>
            <a:off x="382675" y="506475"/>
            <a:ext cx="1181700" cy="24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8" name="Google Shape;10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57460" y="0"/>
            <a:ext cx="668653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/>
          <p:nvPr/>
        </p:nvSpPr>
        <p:spPr>
          <a:xfrm>
            <a:off x="137150" y="1767225"/>
            <a:ext cx="2205900" cy="32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User Dashboard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500"/>
              <a:buFont typeface="Roboto"/>
              <a:buChar char="●"/>
            </a:pPr>
            <a:r>
              <a:rPr lang="en" sz="15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Able to view/add farms to their profile</a:t>
            </a:r>
            <a:endParaRPr sz="15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500"/>
              <a:buFont typeface="Roboto"/>
              <a:buChar char="●"/>
            </a:pPr>
            <a:r>
              <a:rPr lang="en" sz="15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(Admin only) able to import </a:t>
            </a:r>
            <a:r>
              <a:rPr lang="en" sz="15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Select Sires</a:t>
            </a:r>
            <a:r>
              <a:rPr lang="en" sz="15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 and TMR data</a:t>
            </a:r>
            <a:endParaRPr sz="15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500"/>
              <a:buFont typeface="Roboto"/>
              <a:buChar char="●"/>
            </a:pPr>
            <a:r>
              <a:rPr lang="en" sz="15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Left panel: multi-tab for specific selections</a:t>
            </a:r>
            <a:endParaRPr sz="15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0" name="Google Shape;11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1125" y="112200"/>
            <a:ext cx="2257949" cy="162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52694" y="0"/>
            <a:ext cx="669131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9"/>
          <p:cNvSpPr txBox="1"/>
          <p:nvPr/>
        </p:nvSpPr>
        <p:spPr>
          <a:xfrm>
            <a:off x="162763" y="560975"/>
            <a:ext cx="22059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User Ingredients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Able to see list of default ingredients 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Able to copy and edit default ingredients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Able to edit or copy custom ingredients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	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7" name="Google Shape;117;p19"/>
          <p:cNvPicPr preferRelativeResize="0"/>
          <p:nvPr/>
        </p:nvPicPr>
        <p:blipFill rotWithShape="1">
          <a:blip r:embed="rId5">
            <a:alphaModFix/>
          </a:blip>
          <a:srcRect b="20379" l="8029" r="7095" t="14029"/>
          <a:stretch/>
        </p:blipFill>
        <p:spPr>
          <a:xfrm>
            <a:off x="329600" y="112200"/>
            <a:ext cx="1872274" cy="33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/>
          <p:nvPr/>
        </p:nvSpPr>
        <p:spPr>
          <a:xfrm>
            <a:off x="135050" y="326400"/>
            <a:ext cx="22059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User Mixes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Able to view all ingredients mixes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Can edit/delete mixes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Can create a new mix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3" name="Google Shape;12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52694" y="0"/>
            <a:ext cx="669131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150" y="115350"/>
            <a:ext cx="2017675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34343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/>
          <p:nvPr/>
        </p:nvSpPr>
        <p:spPr>
          <a:xfrm>
            <a:off x="135050" y="326400"/>
            <a:ext cx="22059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User Mixes (Create)</a:t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Select ingredients for mixture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Set a name for mixture 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Set ingredients ratio based on dry matter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Ratio must total to 100% otherwise creation fails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0" name="Google Shape;13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52678" y="0"/>
            <a:ext cx="669132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163" y="113250"/>
            <a:ext cx="2017675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