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5"/>
  </p:notesMasterIdLst>
  <p:sldIdLst>
    <p:sldId id="344" r:id="rId2"/>
    <p:sldId id="345" r:id="rId3"/>
    <p:sldId id="346" r:id="rId4"/>
    <p:sldId id="347" r:id="rId5"/>
    <p:sldId id="348" r:id="rId6"/>
    <p:sldId id="349" r:id="rId7"/>
    <p:sldId id="350" r:id="rId8"/>
    <p:sldId id="351" r:id="rId9"/>
    <p:sldId id="343" r:id="rId10"/>
    <p:sldId id="352" r:id="rId11"/>
    <p:sldId id="353" r:id="rId12"/>
    <p:sldId id="354" r:id="rId13"/>
    <p:sldId id="355" r:id="rId14"/>
    <p:sldId id="356" r:id="rId15"/>
    <p:sldId id="357" r:id="rId16"/>
    <p:sldId id="358" r:id="rId17"/>
    <p:sldId id="303" r:id="rId18"/>
    <p:sldId id="304" r:id="rId19"/>
    <p:sldId id="305" r:id="rId20"/>
    <p:sldId id="306" r:id="rId21"/>
    <p:sldId id="307" r:id="rId22"/>
    <p:sldId id="308" r:id="rId23"/>
    <p:sldId id="359" r:id="rId24"/>
    <p:sldId id="360" r:id="rId25"/>
    <p:sldId id="313" r:id="rId26"/>
    <p:sldId id="314" r:id="rId27"/>
    <p:sldId id="315" r:id="rId28"/>
    <p:sldId id="316" r:id="rId29"/>
    <p:sldId id="317" r:id="rId30"/>
    <p:sldId id="318" r:id="rId31"/>
    <p:sldId id="320" r:id="rId32"/>
    <p:sldId id="319" r:id="rId33"/>
    <p:sldId id="322" r:id="rId34"/>
    <p:sldId id="323" r:id="rId35"/>
    <p:sldId id="324" r:id="rId36"/>
    <p:sldId id="325" r:id="rId37"/>
    <p:sldId id="326" r:id="rId38"/>
    <p:sldId id="327" r:id="rId39"/>
    <p:sldId id="328" r:id="rId40"/>
    <p:sldId id="329" r:id="rId41"/>
    <p:sldId id="361" r:id="rId42"/>
    <p:sldId id="362" r:id="rId43"/>
    <p:sldId id="363" r:id="rId44"/>
    <p:sldId id="364" r:id="rId45"/>
    <p:sldId id="365" r:id="rId46"/>
    <p:sldId id="366" r:id="rId47"/>
    <p:sldId id="367" r:id="rId48"/>
    <p:sldId id="368" r:id="rId49"/>
    <p:sldId id="369" r:id="rId50"/>
    <p:sldId id="370" r:id="rId51"/>
    <p:sldId id="371" r:id="rId52"/>
    <p:sldId id="372" r:id="rId53"/>
    <p:sldId id="373" r:id="rId54"/>
    <p:sldId id="374" r:id="rId55"/>
    <p:sldId id="375" r:id="rId56"/>
    <p:sldId id="376" r:id="rId57"/>
    <p:sldId id="377" r:id="rId58"/>
    <p:sldId id="378" r:id="rId59"/>
    <p:sldId id="379" r:id="rId60"/>
    <p:sldId id="380" r:id="rId61"/>
    <p:sldId id="381" r:id="rId62"/>
    <p:sldId id="382" r:id="rId63"/>
    <p:sldId id="383" r:id="rId64"/>
  </p:sldIdLst>
  <p:sldSz cx="18288000" cy="10287000"/>
  <p:notesSz cx="6858000" cy="9144000"/>
  <p:embeddedFontLst>
    <p:embeddedFont>
      <p:font typeface="Calibri" panose="020F0502020204030204" pitchFamily="34" charset="0"/>
      <p:regular r:id="rId66"/>
      <p:bold r:id="rId67"/>
      <p:italic r:id="rId68"/>
      <p:boldItalic r:id="rId69"/>
    </p:embeddedFont>
    <p:embeddedFont>
      <p:font typeface="Playfair Display" panose="00000500000000000000" pitchFamily="2" charset="0"/>
      <p:regular r:id="rId70"/>
      <p:bold r:id="rId71"/>
      <p:italic r:id="rId72"/>
      <p:boldItalic r:id="rId73"/>
    </p:embeddedFont>
    <p:embeddedFont>
      <p:font typeface="Public Sans" panose="020B0604020202020204" charset="0"/>
      <p:regular r:id="rId74"/>
      <p:bold r:id="rId75"/>
      <p:italic r:id="rId76"/>
      <p:boldItalic r:id="rId7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8" roundtripDataSignature="AMtx7mjeXBDwJr0BWERyknXVic3/uwsew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EE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61DFF5-DF6F-D824-6A1E-03B9BEB2D054}" v="81" dt="2025-10-28T15:37:15.281"/>
  </p1510:revLst>
</p1510:revInfo>
</file>

<file path=ppt/tableStyles.xml><?xml version="1.0" encoding="utf-8"?>
<a:tblStyleLst xmlns:a="http://schemas.openxmlformats.org/drawingml/2006/main" def="{D3806C3D-F0E9-4026-89DA-4A150C26DDE7}">
  <a:tblStyle styleId="{D3806C3D-F0E9-4026-89DA-4A150C26DDE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1" autoAdjust="0"/>
    <p:restoredTop sz="86327" autoAdjust="0"/>
  </p:normalViewPr>
  <p:slideViewPr>
    <p:cSldViewPr snapToGrid="0">
      <p:cViewPr varScale="1">
        <p:scale>
          <a:sx n="34" d="100"/>
          <a:sy n="34" d="100"/>
        </p:scale>
        <p:origin x="108" y="108"/>
      </p:cViewPr>
      <p:guideLst>
        <p:guide orient="horz" pos="2160"/>
        <p:guide pos="2880"/>
      </p:guideLst>
    </p:cSldViewPr>
  </p:slideViewPr>
  <p:outlineViewPr>
    <p:cViewPr>
      <p:scale>
        <a:sx n="33" d="100"/>
        <a:sy n="33" d="100"/>
      </p:scale>
      <p:origin x="0" y="-70008"/>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3.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9.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4.fntdata"/><Relationship Id="rId77"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7.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5.fntdata"/><Relationship Id="rId75" Type="http://schemas.openxmlformats.org/officeDocument/2006/relationships/font" Target="fonts/font10.fntdata"/><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73" Type="http://schemas.openxmlformats.org/officeDocument/2006/relationships/font" Target="fonts/font8.fntdata"/><Relationship Id="rId78" Type="http://customschemas.google.com/relationships/presentationmetadata" Target="meta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1.fntdata"/><Relationship Id="rId7" Type="http://schemas.openxmlformats.org/officeDocument/2006/relationships/slide" Target="slides/slide6.xml"/><Relationship Id="rId71" Type="http://schemas.openxmlformats.org/officeDocument/2006/relationships/font" Target="fonts/font6.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50901E3D-8F33-4113-BB1E-120FAA23F731}"/>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29BE86E9-1DC9-0E68-F997-87B100C476D9}"/>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a:t>
            </a:r>
            <a:r>
              <a:rPr lang="en-US" sz="1200" dirty="0">
                <a:solidFill>
                  <a:srgbClr val="2B2C30"/>
                </a:solidFill>
                <a:latin typeface="Playfair Display" pitchFamily="2" charset="77"/>
                <a:ea typeface="Public Sans"/>
                <a:cs typeface="Public Sans"/>
                <a:sym typeface="Public Sans"/>
              </a:rPr>
              <a:t>“Chapter 8: Formulate Business-Level Strategy” 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a:t>
            </a:r>
            <a:r>
              <a:rPr lang="en-US" sz="1200" dirty="0" err="1">
                <a:solidFill>
                  <a:srgbClr val="2B2C30"/>
                </a:solidFill>
                <a:latin typeface="Public Sans"/>
                <a:ea typeface="Public Sans"/>
                <a:cs typeface="Public Sans"/>
                <a:sym typeface="Public Sans"/>
              </a:rPr>
              <a:t>Buengel</a:t>
            </a:r>
            <a:r>
              <a:rPr lang="en-US" sz="1200" dirty="0">
                <a:solidFill>
                  <a:srgbClr val="2B2C30"/>
                </a:solidFill>
                <a:latin typeface="Public Sans"/>
                <a:ea typeface="Public Sans"/>
                <a:cs typeface="Public Sans"/>
                <a:sym typeface="Public Sans"/>
              </a:rPr>
              <a:t>,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p:txBody>
      </p:sp>
      <p:sp>
        <p:nvSpPr>
          <p:cNvPr id="86" name="Google Shape;86;p1:notes">
            <a:extLst>
              <a:ext uri="{FF2B5EF4-FFF2-40B4-BE49-F238E27FC236}">
                <a16:creationId xmlns:a16="http://schemas.microsoft.com/office/drawing/2014/main" id="{9FA6B71D-4F6D-9E11-9188-1C2A2F784DE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0364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89FF5A4C-33C6-834A-CD77-C85AEC9544F4}"/>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28FBDD20-85AF-199F-97A8-A0CF1A13ED3A}"/>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69C5351-67E7-4AE8-1882-7A5DDDA2959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2868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ACC4B312-6EEB-782E-3F58-3F896FFCFEEA}"/>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2CD9D1CB-B20F-901E-C518-682702134CF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72716A3A-B923-F87B-3955-AB769F68BCF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0886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A169D4A-C191-2800-D016-860744398F4D}"/>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34F05693-EBD1-1B24-D462-2B446E5584E1}"/>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B39CCDD1-AA76-73A3-2CBD-7A9DE82C68F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8259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7349E4EC-9381-A766-DA00-6ADC68B9CCDF}"/>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65413721-8097-9E87-EA63-6EC3791CAF04}"/>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5D29054E-769E-BD5B-33E9-0B962EF9277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77565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C6EA847-240A-21D0-0758-57B614AC2D01}"/>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3BCB0C69-AB36-A53E-49D4-7F446F17758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C51490EE-A8D9-87C2-C7DF-566CE5F6B74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1310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7D00ACDA-CD4A-FD8C-EC4C-E34F29B7C0A3}"/>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BB45B6B5-9645-64CE-D7F1-DCB90241265C}"/>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06242AC-7A28-F163-4113-B466E851F45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0329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B01B3A4-34C6-03D2-4C13-16D580FDE3A2}"/>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D9B859D6-1272-2D8C-F52B-A5057230175F}"/>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18B7D76B-C778-5002-E078-D6A810737B4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32895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AA36985-F5B4-8DB6-2107-AB4A5BA2C5D1}"/>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7273E24D-ECF0-D85F-108E-9D6ACF54F87A}"/>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D6C33515-D595-7655-0ACD-EC97304CAD6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7590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28CD4247-7698-428D-E42B-C40D8ED993FD}"/>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6AA1880B-D402-7CA0-5E87-6F9FBB900C6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17AED641-9B54-E4D9-E6CF-6EBE026A5DD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341419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FCC5FBA-7B1B-6F2B-4B9A-04A8F43E198E}"/>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909CE5AC-DB9D-B3B7-0C12-1149CD410E7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D9E4728C-2B17-6314-3597-AD252C009DA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75284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a:extLst>
            <a:ext uri="{FF2B5EF4-FFF2-40B4-BE49-F238E27FC236}">
              <a16:creationId xmlns:a16="http://schemas.microsoft.com/office/drawing/2014/main" id="{DEF730DA-1063-4462-4745-E66B63FCF800}"/>
            </a:ext>
          </a:extLst>
        </p:cNvPr>
        <p:cNvGrpSpPr/>
        <p:nvPr/>
      </p:nvGrpSpPr>
      <p:grpSpPr>
        <a:xfrm>
          <a:off x="0" y="0"/>
          <a:ext cx="0" cy="0"/>
          <a:chOff x="0" y="0"/>
          <a:chExt cx="0" cy="0"/>
        </a:xfrm>
      </p:grpSpPr>
      <p:sp>
        <p:nvSpPr>
          <p:cNvPr id="94" name="Google Shape;94;g363c35f5f7e_0_0:notes">
            <a:extLst>
              <a:ext uri="{FF2B5EF4-FFF2-40B4-BE49-F238E27FC236}">
                <a16:creationId xmlns:a16="http://schemas.microsoft.com/office/drawing/2014/main" id="{E0D98F26-8092-88A2-DF77-C58E1ED08EA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5" name="Google Shape;95;g363c35f5f7e_0_0:notes">
            <a:extLst>
              <a:ext uri="{FF2B5EF4-FFF2-40B4-BE49-F238E27FC236}">
                <a16:creationId xmlns:a16="http://schemas.microsoft.com/office/drawing/2014/main" id="{3F390CAC-59E9-E138-7927-5B217DC9AA7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957806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EC941450-1C25-5E41-CBCC-7550A7CD7BF5}"/>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8DE844E2-CC9D-1CE2-2A3E-237BF8752BA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13D37F7-F661-BED7-AA82-E4F28F15B35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5957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FE5BB51-A364-19F2-7B28-1E89AA32DF58}"/>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BDAE9A28-9D5C-DE53-DDC4-A53C035A750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ED9ABF12-1E1E-76CD-4E4E-E248B3B0DA4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392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791E8226-D9BB-816C-C328-C2AF5B96B4DA}"/>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43DA8C95-EAA0-7F07-CA36-7CDDECF96CA7}"/>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3713365E-C20E-9BF6-A1B5-E87BF051717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4601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64E7D1FB-CF70-70F8-0F3F-26322F539D2A}"/>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581E6BCC-DFA2-CB9D-9021-D0C35799EB1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AC570B5C-9F1B-93EB-4842-1784004356F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8151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E553CE7A-42CB-A54C-76E4-D58220495456}"/>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E841C359-0A0E-FC42-19ED-E32E8128AE0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6A9DF56A-85DA-B9DF-F127-F986DB3872B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01250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BBD3D245-E399-4E7A-B01B-64458829B155}"/>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9AFF6960-8A5C-CD3A-9260-97D5EA4359BF}"/>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4EC63DDE-ECF0-4191-8A1B-192FA7E2618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44598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3EC3ABE-68A0-A544-7202-6E931F6F9250}"/>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3D9ED113-BBD7-C428-DF8E-31873AEFF424}"/>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7289F1E-3ED5-302A-66DB-3ED79F4D308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07743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63CEBBC4-984D-AC6F-4C62-415831D9F5AF}"/>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20E6BDB4-03AB-68A2-95EF-669030249C3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7D46151E-92E1-8F71-F2C8-B6BE84E14EC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782639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81E51605-C29A-FCE5-58C1-EAB25E484A02}"/>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50B760A4-5673-1683-F8F2-C92444A4E59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08B3A80C-5FAE-DE06-0676-554EADA07A7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91438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D8C507F7-35E4-73D7-1D37-113D8B727D07}"/>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82CE3825-4059-4814-9B9A-3A743B14DD6F}"/>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1FF2545-CD81-3379-0BD1-14677193075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90544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FCE753A1-5861-B61A-8D72-6D55049016BB}"/>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1916EE68-1E21-4BD3-B05C-0E9126645C84}"/>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3:notes">
            <a:extLst>
              <a:ext uri="{FF2B5EF4-FFF2-40B4-BE49-F238E27FC236}">
                <a16:creationId xmlns:a16="http://schemas.microsoft.com/office/drawing/2014/main" id="{1FCAB2F5-AB19-3A54-0EF4-EA8A66FD586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92446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2E3C824A-D53E-ACA5-101B-31E306CAEEB8}"/>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C509994A-A3E3-084C-88B4-DBA2E5C6E80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E65BA71-16C7-50CC-FE08-FC2E1E67B19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58419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111BD640-ACBF-4369-3F35-853FF1F3661E}"/>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93D959AB-728A-9345-9FB9-F0A9A68E6C99}"/>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CF9D5F1C-5AE5-020A-C21A-88E76EF66E2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67563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3195836-0969-5BD1-6041-F9F301C85280}"/>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F0A46587-DCD6-CB46-7FE2-CE66E32CCF42}"/>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600D7791-7CBF-7D1D-FC68-93F1F5DBAFA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315360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69756D5F-E6C4-3C96-7A4D-B81A4740B70B}"/>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E97167CE-2820-C8FA-3A22-DF49B3866FD0}"/>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72A16B12-89E3-0F79-41B6-2144F0A989A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33990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7673865A-72FD-BB41-9708-E8D4C89725EB}"/>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797C35A3-230D-C57F-C796-9907C3A76DE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3767D738-7950-8BC2-B81C-3F1BA497C56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410574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2EF0C43D-A2C2-974F-8CBE-001CC9D4FA51}"/>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B650292F-B565-AC31-5156-6DED3B01D218}"/>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44649888-80BA-3C1B-B20A-34581AD6A40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91085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EE520B6F-FBC7-131A-F521-5F83FE7D3974}"/>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87EC2E33-ED82-8BC8-E91A-5913213ABB6A}"/>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726F8A8C-37AD-F98E-BF61-F0870D0E583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56710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E2AB0316-9CD4-9785-98AC-5E29994F9DBB}"/>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F1559C8E-5D00-1205-5BEB-635F91BCA8F7}"/>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6D716C16-B93C-89DE-A6C6-A17661FDE25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574337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9AE3A78-113D-CEE9-6D90-8C4948997C27}"/>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7C57B282-CF1A-F42E-1F8C-BF0D8ACF7F41}"/>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D1E89E92-35F9-5DCC-72DA-A24184E1B59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78999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EEB0FD4-7420-D78E-62B7-37492AABA7D7}"/>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1206D3CB-56AD-342C-8F2C-A92B2FB07327}"/>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5FD1389D-FD73-0C05-5887-F3F5B4AD92A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80133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a:extLst>
            <a:ext uri="{FF2B5EF4-FFF2-40B4-BE49-F238E27FC236}">
              <a16:creationId xmlns:a16="http://schemas.microsoft.com/office/drawing/2014/main" id="{030071B6-04CA-9A39-F89A-0362D581F783}"/>
            </a:ext>
          </a:extLst>
        </p:cNvPr>
        <p:cNvGrpSpPr/>
        <p:nvPr/>
      </p:nvGrpSpPr>
      <p:grpSpPr>
        <a:xfrm>
          <a:off x="0" y="0"/>
          <a:ext cx="0" cy="0"/>
          <a:chOff x="0" y="0"/>
          <a:chExt cx="0" cy="0"/>
        </a:xfrm>
      </p:grpSpPr>
      <p:sp>
        <p:nvSpPr>
          <p:cNvPr id="109" name="Google Shape;109;g363c35f5f7e_0_81:notes">
            <a:extLst>
              <a:ext uri="{FF2B5EF4-FFF2-40B4-BE49-F238E27FC236}">
                <a16:creationId xmlns:a16="http://schemas.microsoft.com/office/drawing/2014/main" id="{E47E96A8-5FDD-18D6-3ABF-02D920EA0B80}"/>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g363c35f5f7e_0_81:notes">
            <a:extLst>
              <a:ext uri="{FF2B5EF4-FFF2-40B4-BE49-F238E27FC236}">
                <a16:creationId xmlns:a16="http://schemas.microsoft.com/office/drawing/2014/main" id="{63659CFE-039F-C0DB-E5CE-391A572EB54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5309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B53A296E-B6F0-6CFC-2165-7FC86DD55700}"/>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45746ED0-8213-778C-2ADA-54524BCC6817}"/>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FC249D6-739A-7CB3-6A4A-742DF6CE1B9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648462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D1609FC7-78BB-B0FF-91D3-9898597C5F54}"/>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10C65583-558A-87A1-DE6B-DB6FAFC5730B}"/>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B665309C-50CF-F09F-20FE-F13FD863B4C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53715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71130D9-2316-3A87-C96F-9EB59F4E1524}"/>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7A7371B4-5C90-76E3-5220-2FD78DC754A0}"/>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70313A12-CCEB-67C2-47A9-7429412D2F2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63655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F9B8685-0A6F-B640-DECD-FB6446A2CBEB}"/>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EB9A9AE6-5733-6168-8540-69150598DCBF}"/>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8F002E4-E751-F110-28A5-9BB23C4C57B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11322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902E556-6420-5725-0B65-23BB18434FA1}"/>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0CBA0EE6-5450-F599-1304-8B3A2CB5E2F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C0E23C31-1DBC-7DBD-C71E-9A41FD39966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857611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3A8CC7CE-46D0-DC22-20EB-F103456EACF4}"/>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B5A55F70-409D-A03A-C108-66C021F9E608}"/>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CF6ECCA6-1709-0E56-518A-4C501999EE2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793417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82F1C483-EAC7-3B5A-3C37-7EA03BB0AC1B}"/>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4F837DB1-69AD-1ED4-D5B8-FBC785B6C66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40DB770F-75C0-2FD9-50ED-3B34E7BD099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02328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D7071EB5-4AD4-52C0-D382-865C965940A0}"/>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DF2FAF13-9591-5FE3-5AA8-C0C6B91413CC}"/>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8BEBA04A-D770-DCA0-1D15-EE913A3D348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007199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95C12AA-5ACC-20E9-AAF3-CB04883F2483}"/>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A9B143A1-E798-D8AE-620E-76B00A62B454}"/>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B7272E17-A173-D756-F896-195E65D719D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0181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631F4E56-AF23-5F27-F144-DC03FD12AD9C}"/>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E7307DB0-09C0-1F21-16FD-D369C1F9479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D7C3D234-FC07-040C-CA42-7F29C72B2F6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006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7AD5FE11-C6CE-0DBE-E545-2DE094B93FAE}"/>
            </a:ext>
          </a:extLst>
        </p:cNvPr>
        <p:cNvGrpSpPr/>
        <p:nvPr/>
      </p:nvGrpSpPr>
      <p:grpSpPr>
        <a:xfrm>
          <a:off x="0" y="0"/>
          <a:ext cx="0" cy="0"/>
          <a:chOff x="0" y="0"/>
          <a:chExt cx="0" cy="0"/>
        </a:xfrm>
      </p:grpSpPr>
      <p:sp>
        <p:nvSpPr>
          <p:cNvPr id="117" name="Google Shape;117;g363c35f5f7e_0_109:notes">
            <a:extLst>
              <a:ext uri="{FF2B5EF4-FFF2-40B4-BE49-F238E27FC236}">
                <a16:creationId xmlns:a16="http://schemas.microsoft.com/office/drawing/2014/main" id="{20719FCC-EDE2-4938-2180-541730651CE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Playfair Display"/>
              <a:ea typeface="Playfair Display"/>
              <a:cs typeface="Playfair Display"/>
              <a:sym typeface="Playfair Display"/>
            </a:endParaRPr>
          </a:p>
        </p:txBody>
      </p:sp>
      <p:sp>
        <p:nvSpPr>
          <p:cNvPr id="118" name="Google Shape;118;g363c35f5f7e_0_109:notes">
            <a:extLst>
              <a:ext uri="{FF2B5EF4-FFF2-40B4-BE49-F238E27FC236}">
                <a16:creationId xmlns:a16="http://schemas.microsoft.com/office/drawing/2014/main" id="{0C181F52-7E3F-5895-028B-91ED2CD3D95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43966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30BF5B7-052C-98CF-FD1F-06DF989DE3B5}"/>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CC3FFF4F-94D9-2653-348C-D9DB8574F4E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50E5CE18-D998-C833-957D-844085FC0E8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455572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2ABCF753-243B-9626-67A2-B708BA7006FE}"/>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F7FAA8FC-ABA1-2258-62A5-51268CAFC140}"/>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B378F2BC-419E-7CB6-2F6F-F215D0A4190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586311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EA368CB-E7FF-B0DE-75E4-59419E957235}"/>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B967366A-0061-F3F4-324A-D329F57570F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8E36C236-3E8A-682B-60FD-3CD8073BE84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87313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a:extLst>
            <a:ext uri="{FF2B5EF4-FFF2-40B4-BE49-F238E27FC236}">
              <a16:creationId xmlns:a16="http://schemas.microsoft.com/office/drawing/2014/main" id="{AE8724FE-F802-342E-1EA5-B5A69085F64B}"/>
            </a:ext>
          </a:extLst>
        </p:cNvPr>
        <p:cNvGrpSpPr/>
        <p:nvPr/>
      </p:nvGrpSpPr>
      <p:grpSpPr>
        <a:xfrm>
          <a:off x="0" y="0"/>
          <a:ext cx="0" cy="0"/>
          <a:chOff x="0" y="0"/>
          <a:chExt cx="0" cy="0"/>
        </a:xfrm>
      </p:grpSpPr>
      <p:sp>
        <p:nvSpPr>
          <p:cNvPr id="395" name="Google Shape;395;g363c35f5f7e_0_591:notes">
            <a:extLst>
              <a:ext uri="{FF2B5EF4-FFF2-40B4-BE49-F238E27FC236}">
                <a16:creationId xmlns:a16="http://schemas.microsoft.com/office/drawing/2014/main" id="{E9348FB5-32E1-B1D7-D47D-4250CA11A77A}"/>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Core Actions </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Create uncontested market space</a:t>
            </a:r>
            <a:r>
              <a:rPr lang="en-US" sz="1100" dirty="0">
                <a:latin typeface="Playfair Display"/>
                <a:ea typeface="Playfair Display"/>
                <a:cs typeface="Playfair Display"/>
                <a:sym typeface="Playfair Display"/>
              </a:rPr>
              <a:t> - Avoid saturated, hyper-competitive markets.</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Make competition irrelevant</a:t>
            </a:r>
            <a:r>
              <a:rPr lang="en-US" sz="1100" dirty="0">
                <a:latin typeface="Playfair Display"/>
                <a:ea typeface="Playfair Display"/>
                <a:cs typeface="Playfair Display"/>
                <a:sym typeface="Playfair Display"/>
              </a:rPr>
              <a:t> - Redefine the playing field.</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Generate new demand</a:t>
            </a:r>
            <a:r>
              <a:rPr lang="en-US" sz="1100" dirty="0">
                <a:latin typeface="Playfair Display"/>
                <a:ea typeface="Playfair Display"/>
                <a:cs typeface="Playfair Display"/>
                <a:sym typeface="Playfair Display"/>
              </a:rPr>
              <a:t> - Target customers not currently served.</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Break value/cost trade-off</a:t>
            </a:r>
            <a:r>
              <a:rPr lang="en-US" sz="1100" dirty="0">
                <a:latin typeface="Playfair Display"/>
                <a:ea typeface="Playfair Display"/>
                <a:cs typeface="Playfair Display"/>
                <a:sym typeface="Playfair Display"/>
              </a:rPr>
              <a:t> - Deliver higher value </a:t>
            </a:r>
            <a:r>
              <a:rPr lang="en-US" sz="1100" i="1" dirty="0">
                <a:latin typeface="Playfair Display"/>
                <a:ea typeface="Playfair Display"/>
                <a:cs typeface="Playfair Display"/>
                <a:sym typeface="Playfair Display"/>
              </a:rPr>
              <a:t>and</a:t>
            </a:r>
            <a:r>
              <a:rPr lang="en-US" sz="1100" dirty="0">
                <a:latin typeface="Playfair Display"/>
                <a:ea typeface="Playfair Display"/>
                <a:cs typeface="Playfair Display"/>
                <a:sym typeface="Playfair Display"/>
              </a:rPr>
              <a:t> lower cost simultaneously.</a:t>
            </a:r>
            <a:endParaRPr sz="1100"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Value Innovation</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Definition:</a:t>
            </a:r>
            <a:r>
              <a:rPr lang="en-US" sz="1100" dirty="0">
                <a:latin typeface="Playfair Display"/>
                <a:ea typeface="Playfair Display"/>
                <a:cs typeface="Playfair Display"/>
                <a:sym typeface="Playfair Display"/>
              </a:rPr>
              <a:t> Achieving lower costs by removing non-essential features while raising buyer value with new offerings.</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400"/>
              </a:spcAft>
              <a:buClr>
                <a:schemeClr val="dk1"/>
              </a:buClr>
              <a:buSzPts val="1100"/>
              <a:buChar char="●"/>
            </a:pPr>
            <a:r>
              <a:rPr lang="en-US" sz="1100" b="1" dirty="0">
                <a:latin typeface="Playfair Display"/>
                <a:ea typeface="Playfair Display"/>
                <a:cs typeface="Playfair Display"/>
                <a:sym typeface="Playfair Display"/>
              </a:rPr>
              <a:t>Goal:</a:t>
            </a:r>
            <a:r>
              <a:rPr lang="en-US" sz="1100" dirty="0">
                <a:latin typeface="Playfair Display"/>
                <a:ea typeface="Playfair Display"/>
                <a:cs typeface="Playfair Display"/>
                <a:sym typeface="Playfair Display"/>
              </a:rPr>
              <a:t> Offer customers a compelling reason to switch while spending less to provide it.</a:t>
            </a:r>
            <a:endParaRPr dirty="0">
              <a:latin typeface="Playfair Display"/>
              <a:ea typeface="Playfair Display"/>
              <a:cs typeface="Playfair Display"/>
              <a:sym typeface="Playfair Display"/>
            </a:endParaRPr>
          </a:p>
        </p:txBody>
      </p:sp>
      <p:sp>
        <p:nvSpPr>
          <p:cNvPr id="396" name="Google Shape;396;g363c35f5f7e_0_591:notes">
            <a:extLst>
              <a:ext uri="{FF2B5EF4-FFF2-40B4-BE49-F238E27FC236}">
                <a16:creationId xmlns:a16="http://schemas.microsoft.com/office/drawing/2014/main" id="{047CEFAA-52D5-815A-02EF-9D48303CAC4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800628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a:extLst>
            <a:ext uri="{FF2B5EF4-FFF2-40B4-BE49-F238E27FC236}">
              <a16:creationId xmlns:a16="http://schemas.microsoft.com/office/drawing/2014/main" id="{B9ACAB39-A8CE-FD6F-875C-D1E2A81E6D71}"/>
            </a:ext>
          </a:extLst>
        </p:cNvPr>
        <p:cNvGrpSpPr/>
        <p:nvPr/>
      </p:nvGrpSpPr>
      <p:grpSpPr>
        <a:xfrm>
          <a:off x="0" y="0"/>
          <a:ext cx="0" cy="0"/>
          <a:chOff x="0" y="0"/>
          <a:chExt cx="0" cy="0"/>
        </a:xfrm>
      </p:grpSpPr>
      <p:sp>
        <p:nvSpPr>
          <p:cNvPr id="395" name="Google Shape;395;g363c35f5f7e_0_591:notes">
            <a:extLst>
              <a:ext uri="{FF2B5EF4-FFF2-40B4-BE49-F238E27FC236}">
                <a16:creationId xmlns:a16="http://schemas.microsoft.com/office/drawing/2014/main" id="{6D365E1F-E5FD-2CA9-03C0-35E84357FDF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396" name="Google Shape;396;g363c35f5f7e_0_591:notes">
            <a:extLst>
              <a:ext uri="{FF2B5EF4-FFF2-40B4-BE49-F238E27FC236}">
                <a16:creationId xmlns:a16="http://schemas.microsoft.com/office/drawing/2014/main" id="{2FB87BD9-FAAA-DBF5-79ED-530BAE33A6F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7466484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a:extLst>
            <a:ext uri="{FF2B5EF4-FFF2-40B4-BE49-F238E27FC236}">
              <a16:creationId xmlns:a16="http://schemas.microsoft.com/office/drawing/2014/main" id="{9786879C-650E-42FA-2ADF-664D64F914F6}"/>
            </a:ext>
          </a:extLst>
        </p:cNvPr>
        <p:cNvGrpSpPr/>
        <p:nvPr/>
      </p:nvGrpSpPr>
      <p:grpSpPr>
        <a:xfrm>
          <a:off x="0" y="0"/>
          <a:ext cx="0" cy="0"/>
          <a:chOff x="0" y="0"/>
          <a:chExt cx="0" cy="0"/>
        </a:xfrm>
      </p:grpSpPr>
      <p:sp>
        <p:nvSpPr>
          <p:cNvPr id="407" name="Google Shape;407;g363c35f5f7e_0_612:notes">
            <a:extLst>
              <a:ext uri="{FF2B5EF4-FFF2-40B4-BE49-F238E27FC236}">
                <a16:creationId xmlns:a16="http://schemas.microsoft.com/office/drawing/2014/main" id="{6B0966FE-4F22-8482-CDC4-131107B6886A}"/>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a:latin typeface="Playfair Display"/>
              <a:ea typeface="Playfair Display"/>
              <a:cs typeface="Playfair Display"/>
              <a:sym typeface="Playfair Display"/>
            </a:endParaRPr>
          </a:p>
        </p:txBody>
      </p:sp>
      <p:sp>
        <p:nvSpPr>
          <p:cNvPr id="408" name="Google Shape;408;g363c35f5f7e_0_612:notes">
            <a:extLst>
              <a:ext uri="{FF2B5EF4-FFF2-40B4-BE49-F238E27FC236}">
                <a16:creationId xmlns:a16="http://schemas.microsoft.com/office/drawing/2014/main" id="{ECF6B83D-2A6B-52F8-9E21-35E25C72C3D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04316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a:extLst>
            <a:ext uri="{FF2B5EF4-FFF2-40B4-BE49-F238E27FC236}">
              <a16:creationId xmlns:a16="http://schemas.microsoft.com/office/drawing/2014/main" id="{7B881421-F82D-5EEC-E5EA-910A39F4851B}"/>
            </a:ext>
          </a:extLst>
        </p:cNvPr>
        <p:cNvGrpSpPr/>
        <p:nvPr/>
      </p:nvGrpSpPr>
      <p:grpSpPr>
        <a:xfrm>
          <a:off x="0" y="0"/>
          <a:ext cx="0" cy="0"/>
          <a:chOff x="0" y="0"/>
          <a:chExt cx="0" cy="0"/>
        </a:xfrm>
      </p:grpSpPr>
      <p:sp>
        <p:nvSpPr>
          <p:cNvPr id="395" name="Google Shape;395;g363c35f5f7e_0_591:notes">
            <a:extLst>
              <a:ext uri="{FF2B5EF4-FFF2-40B4-BE49-F238E27FC236}">
                <a16:creationId xmlns:a16="http://schemas.microsoft.com/office/drawing/2014/main" id="{5A4E7524-59B3-300C-3409-DC3EA0DD34D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396" name="Google Shape;396;g363c35f5f7e_0_591:notes">
            <a:extLst>
              <a:ext uri="{FF2B5EF4-FFF2-40B4-BE49-F238E27FC236}">
                <a16:creationId xmlns:a16="http://schemas.microsoft.com/office/drawing/2014/main" id="{29A6BB30-7DF2-4D00-3745-C50CD74E2E7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960290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a:extLst>
            <a:ext uri="{FF2B5EF4-FFF2-40B4-BE49-F238E27FC236}">
              <a16:creationId xmlns:a16="http://schemas.microsoft.com/office/drawing/2014/main" id="{A0078482-158C-0087-A30E-FC7CC3FC4A71}"/>
            </a:ext>
          </a:extLst>
        </p:cNvPr>
        <p:cNvGrpSpPr/>
        <p:nvPr/>
      </p:nvGrpSpPr>
      <p:grpSpPr>
        <a:xfrm>
          <a:off x="0" y="0"/>
          <a:ext cx="0" cy="0"/>
          <a:chOff x="0" y="0"/>
          <a:chExt cx="0" cy="0"/>
        </a:xfrm>
      </p:grpSpPr>
      <p:sp>
        <p:nvSpPr>
          <p:cNvPr id="395" name="Google Shape;395;g363c35f5f7e_0_591:notes">
            <a:extLst>
              <a:ext uri="{FF2B5EF4-FFF2-40B4-BE49-F238E27FC236}">
                <a16:creationId xmlns:a16="http://schemas.microsoft.com/office/drawing/2014/main" id="{83C13A54-065B-575B-BF21-2E58EC2D31FC}"/>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396" name="Google Shape;396;g363c35f5f7e_0_591:notes">
            <a:extLst>
              <a:ext uri="{FF2B5EF4-FFF2-40B4-BE49-F238E27FC236}">
                <a16:creationId xmlns:a16="http://schemas.microsoft.com/office/drawing/2014/main" id="{099EDD18-2D19-380B-349D-FA918E7C90F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2027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a:extLst>
            <a:ext uri="{FF2B5EF4-FFF2-40B4-BE49-F238E27FC236}">
              <a16:creationId xmlns:a16="http://schemas.microsoft.com/office/drawing/2014/main" id="{A8F78A5F-FC34-CB5F-C56E-2A823E6F1707}"/>
            </a:ext>
          </a:extLst>
        </p:cNvPr>
        <p:cNvGrpSpPr/>
        <p:nvPr/>
      </p:nvGrpSpPr>
      <p:grpSpPr>
        <a:xfrm>
          <a:off x="0" y="0"/>
          <a:ext cx="0" cy="0"/>
          <a:chOff x="0" y="0"/>
          <a:chExt cx="0" cy="0"/>
        </a:xfrm>
      </p:grpSpPr>
      <p:sp>
        <p:nvSpPr>
          <p:cNvPr id="395" name="Google Shape;395;g363c35f5f7e_0_591:notes">
            <a:extLst>
              <a:ext uri="{FF2B5EF4-FFF2-40B4-BE49-F238E27FC236}">
                <a16:creationId xmlns:a16="http://schemas.microsoft.com/office/drawing/2014/main" id="{163D9E9F-5812-1D6A-4A46-7C1BC168694C}"/>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396" name="Google Shape;396;g363c35f5f7e_0_591:notes">
            <a:extLst>
              <a:ext uri="{FF2B5EF4-FFF2-40B4-BE49-F238E27FC236}">
                <a16:creationId xmlns:a16="http://schemas.microsoft.com/office/drawing/2014/main" id="{39DE155B-A28F-6218-08BA-7F8EAFC48AD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434696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a:extLst>
            <a:ext uri="{FF2B5EF4-FFF2-40B4-BE49-F238E27FC236}">
              <a16:creationId xmlns:a16="http://schemas.microsoft.com/office/drawing/2014/main" id="{4595BDBE-1F97-BA4B-1E62-6BB7DAD14FCF}"/>
            </a:ext>
          </a:extLst>
        </p:cNvPr>
        <p:cNvGrpSpPr/>
        <p:nvPr/>
      </p:nvGrpSpPr>
      <p:grpSpPr>
        <a:xfrm>
          <a:off x="0" y="0"/>
          <a:ext cx="0" cy="0"/>
          <a:chOff x="0" y="0"/>
          <a:chExt cx="0" cy="0"/>
        </a:xfrm>
      </p:grpSpPr>
      <p:sp>
        <p:nvSpPr>
          <p:cNvPr id="445" name="Google Shape;445;g363c35f5f7e_0_688:notes">
            <a:extLst>
              <a:ext uri="{FF2B5EF4-FFF2-40B4-BE49-F238E27FC236}">
                <a16:creationId xmlns:a16="http://schemas.microsoft.com/office/drawing/2014/main" id="{39ADE1C1-B60A-569A-8692-F1A9FD19F7D2}"/>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200"/>
              </a:spcBef>
              <a:spcAft>
                <a:spcPts val="0"/>
              </a:spcAft>
              <a:buClr>
                <a:schemeClr val="dk1"/>
              </a:buClr>
              <a:buSzPts val="1100"/>
              <a:buFont typeface="Arial"/>
              <a:buNone/>
            </a:pPr>
            <a:r>
              <a:rPr lang="en-US" sz="1100">
                <a:latin typeface="Playfair Display"/>
                <a:ea typeface="Playfair Display"/>
                <a:cs typeface="Playfair Display"/>
                <a:sym typeface="Playfair Display"/>
              </a:rPr>
              <a:t>This slide focuses on the drawbacks and challenges companies face when relying solely on business-level strategies.</a:t>
            </a:r>
            <a:endParaRPr sz="1100">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Overly simplistic</a:t>
            </a:r>
            <a:r>
              <a:rPr lang="en-US" sz="1100">
                <a:latin typeface="Playfair Display"/>
                <a:ea typeface="Playfair Display"/>
                <a:cs typeface="Playfair Display"/>
                <a:sym typeface="Playfair Display"/>
              </a:rPr>
              <a:t> – While these strategies are useful frameworks, they often </a:t>
            </a:r>
            <a:r>
              <a:rPr lang="en-US" sz="1100" b="1">
                <a:latin typeface="Playfair Display"/>
                <a:ea typeface="Playfair Display"/>
                <a:cs typeface="Playfair Display"/>
                <a:sym typeface="Playfair Display"/>
              </a:rPr>
              <a:t>don’t capture the complexity</a:t>
            </a:r>
            <a:r>
              <a:rPr lang="en-US" sz="1100">
                <a:latin typeface="Playfair Display"/>
                <a:ea typeface="Playfair Display"/>
                <a:cs typeface="Playfair Display"/>
                <a:sym typeface="Playfair Display"/>
              </a:rPr>
              <a:t> of actual market competition, where multiple factors interact in unpredictable ways.</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Easy to imitate </a:t>
            </a:r>
            <a:r>
              <a:rPr lang="en-US" sz="1100">
                <a:latin typeface="Playfair Display"/>
                <a:ea typeface="Playfair Display"/>
                <a:cs typeface="Playfair Display"/>
                <a:sym typeface="Playfair Display"/>
              </a:rPr>
              <a:t>– Any cost advantage or differentiation can be </a:t>
            </a:r>
            <a:r>
              <a:rPr lang="en-US" sz="1100" b="1">
                <a:latin typeface="Playfair Display"/>
                <a:ea typeface="Playfair Display"/>
                <a:cs typeface="Playfair Display"/>
                <a:sym typeface="Playfair Display"/>
              </a:rPr>
              <a:t>copied quickly</a:t>
            </a:r>
            <a:r>
              <a:rPr lang="en-US" sz="1100">
                <a:latin typeface="Playfair Display"/>
                <a:ea typeface="Playfair Display"/>
                <a:cs typeface="Playfair Display"/>
                <a:sym typeface="Playfair Display"/>
              </a:rPr>
              <a:t> by competitors, eroding the company’s unique position.</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Risk of “Stuck in the Middle”</a:t>
            </a:r>
            <a:r>
              <a:rPr lang="en-US" sz="1100">
                <a:latin typeface="Playfair Display"/>
                <a:ea typeface="Playfair Display"/>
                <a:cs typeface="Playfair Display"/>
                <a:sym typeface="Playfair Display"/>
              </a:rPr>
              <a:t> – Hybrid strategies like best-cost risk </a:t>
            </a:r>
            <a:r>
              <a:rPr lang="en-US" sz="1100" b="1">
                <a:latin typeface="Playfair Display"/>
                <a:ea typeface="Playfair Display"/>
                <a:cs typeface="Playfair Display"/>
                <a:sym typeface="Playfair Display"/>
              </a:rPr>
              <a:t>losing focus</a:t>
            </a:r>
            <a:r>
              <a:rPr lang="en-US" sz="1100">
                <a:latin typeface="Playfair Display"/>
                <a:ea typeface="Playfair Display"/>
                <a:cs typeface="Playfair Display"/>
                <a:sym typeface="Playfair Display"/>
              </a:rPr>
              <a:t>, meaning the firm might fail to lead in either cost or uniqueness.</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Static nature </a:t>
            </a:r>
            <a:r>
              <a:rPr lang="en-US" sz="1100">
                <a:latin typeface="Playfair Display"/>
                <a:ea typeface="Playfair Display"/>
                <a:cs typeface="Playfair Display"/>
                <a:sym typeface="Playfair Display"/>
              </a:rPr>
              <a:t>– Strategies that worked before may </a:t>
            </a:r>
            <a:r>
              <a:rPr lang="en-US" sz="1100" b="1">
                <a:latin typeface="Playfair Display"/>
                <a:ea typeface="Playfair Display"/>
                <a:cs typeface="Playfair Display"/>
                <a:sym typeface="Playfair Display"/>
              </a:rPr>
              <a:t>lose relevance</a:t>
            </a:r>
            <a:r>
              <a:rPr lang="en-US" sz="1100">
                <a:latin typeface="Playfair Display"/>
                <a:ea typeface="Playfair Display"/>
                <a:cs typeface="Playfair Display"/>
                <a:sym typeface="Playfair Display"/>
              </a:rPr>
              <a:t> as industries evolve, competitors innovate, and customer needs shift.</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Changing environment</a:t>
            </a:r>
            <a:r>
              <a:rPr lang="en-US" sz="1100">
                <a:latin typeface="Playfair Display"/>
                <a:ea typeface="Playfair Display"/>
                <a:cs typeface="Playfair Display"/>
                <a:sym typeface="Playfair Display"/>
              </a:rPr>
              <a:t> – With </a:t>
            </a:r>
            <a:r>
              <a:rPr lang="en-US" sz="1100" b="1">
                <a:latin typeface="Playfair Display"/>
                <a:ea typeface="Playfair Display"/>
                <a:cs typeface="Playfair Display"/>
                <a:sym typeface="Playfair Display"/>
              </a:rPr>
              <a:t>technology advancements</a:t>
            </a:r>
            <a:r>
              <a:rPr lang="en-US" sz="1100">
                <a:latin typeface="Playfair Display"/>
                <a:ea typeface="Playfair Display"/>
                <a:cs typeface="Playfair Display"/>
                <a:sym typeface="Playfair Display"/>
              </a:rPr>
              <a:t> and changing customer preferences, firms must </a:t>
            </a:r>
            <a:r>
              <a:rPr lang="en-US" sz="1100" b="1">
                <a:latin typeface="Playfair Display"/>
                <a:ea typeface="Playfair Display"/>
                <a:cs typeface="Playfair Display"/>
                <a:sym typeface="Playfair Display"/>
              </a:rPr>
              <a:t>adapt continuously</a:t>
            </a:r>
            <a:r>
              <a:rPr lang="en-US" sz="1100">
                <a:latin typeface="Playfair Display"/>
                <a:ea typeface="Playfair Display"/>
                <a:cs typeface="Playfair Display"/>
                <a:sym typeface="Playfair Display"/>
              </a:rPr>
              <a:t> to stay competitive.</a:t>
            </a:r>
            <a:endParaRPr sz="1100">
              <a:latin typeface="Playfair Display"/>
              <a:ea typeface="Playfair Display"/>
              <a:cs typeface="Playfair Display"/>
              <a:sym typeface="Playfair Display"/>
            </a:endParaRPr>
          </a:p>
          <a:p>
            <a:pPr marL="0" lvl="0" indent="0" algn="l" rtl="0">
              <a:lnSpc>
                <a:spcPct val="164000"/>
              </a:lnSpc>
              <a:spcBef>
                <a:spcPts val="1200"/>
              </a:spcBef>
              <a:spcAft>
                <a:spcPts val="0"/>
              </a:spcAft>
              <a:buClr>
                <a:schemeClr val="dk1"/>
              </a:buClr>
              <a:buSzPts val="1100"/>
              <a:buFont typeface="Arial"/>
              <a:buNone/>
            </a:pPr>
            <a:r>
              <a:rPr lang="en-US" sz="1100" b="1">
                <a:latin typeface="Playfair Display"/>
                <a:ea typeface="Playfair Display"/>
                <a:cs typeface="Playfair Display"/>
                <a:sym typeface="Playfair Display"/>
              </a:rPr>
              <a:t>Key takeaway:</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While business-level strategies are valuable for guidance, they must </a:t>
            </a:r>
            <a:r>
              <a:rPr lang="en-US" sz="1100" b="1">
                <a:latin typeface="Playfair Display"/>
                <a:ea typeface="Playfair Display"/>
                <a:cs typeface="Playfair Display"/>
                <a:sym typeface="Playfair Display"/>
              </a:rPr>
              <a:t>evolve with the market</a:t>
            </a:r>
            <a:r>
              <a:rPr lang="en-US" sz="1100">
                <a:latin typeface="Playfair Display"/>
                <a:ea typeface="Playfair Display"/>
                <a:cs typeface="Playfair Display"/>
                <a:sym typeface="Playfair Display"/>
              </a:rPr>
              <a:t>. Static or poorly adapted strategies risk becoming outdated. Successful firms stay agile, innovative, and ready to adjust their approach as competitive pressures change.</a:t>
            </a:r>
            <a:endParaRPr sz="1100">
              <a:latin typeface="Playfair Display"/>
              <a:ea typeface="Playfair Display"/>
              <a:cs typeface="Playfair Display"/>
              <a:sym typeface="Playfair Display"/>
            </a:endParaRPr>
          </a:p>
          <a:p>
            <a:pPr marL="0" lvl="0" indent="0" algn="l" rtl="0">
              <a:lnSpc>
                <a:spcPct val="164000"/>
              </a:lnSpc>
              <a:spcBef>
                <a:spcPts val="1200"/>
              </a:spcBef>
              <a:spcAft>
                <a:spcPts val="0"/>
              </a:spcAft>
              <a:buNone/>
            </a:pPr>
            <a:endParaRPr>
              <a:latin typeface="Playfair Display"/>
              <a:ea typeface="Playfair Display"/>
              <a:cs typeface="Playfair Display"/>
              <a:sym typeface="Playfair Display"/>
            </a:endParaRPr>
          </a:p>
        </p:txBody>
      </p:sp>
      <p:sp>
        <p:nvSpPr>
          <p:cNvPr id="446" name="Google Shape;446;g363c35f5f7e_0_688:notes">
            <a:extLst>
              <a:ext uri="{FF2B5EF4-FFF2-40B4-BE49-F238E27FC236}">
                <a16:creationId xmlns:a16="http://schemas.microsoft.com/office/drawing/2014/main" id="{159682F8-DC31-5887-02AE-8E8BED3B40D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754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A1045E99-0262-0C19-A2A6-908F89770AC4}"/>
            </a:ext>
          </a:extLst>
        </p:cNvPr>
        <p:cNvGrpSpPr/>
        <p:nvPr/>
      </p:nvGrpSpPr>
      <p:grpSpPr>
        <a:xfrm>
          <a:off x="0" y="0"/>
          <a:ext cx="0" cy="0"/>
          <a:chOff x="0" y="0"/>
          <a:chExt cx="0" cy="0"/>
        </a:xfrm>
      </p:grpSpPr>
      <p:sp>
        <p:nvSpPr>
          <p:cNvPr id="117" name="Google Shape;117;g363c35f5f7e_0_109:notes">
            <a:extLst>
              <a:ext uri="{FF2B5EF4-FFF2-40B4-BE49-F238E27FC236}">
                <a16:creationId xmlns:a16="http://schemas.microsoft.com/office/drawing/2014/main" id="{302360F5-F3D1-D505-6363-49FB5D48E28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Playfair Display"/>
              <a:ea typeface="Playfair Display"/>
              <a:cs typeface="Playfair Display"/>
              <a:sym typeface="Playfair Display"/>
            </a:endParaRPr>
          </a:p>
        </p:txBody>
      </p:sp>
      <p:sp>
        <p:nvSpPr>
          <p:cNvPr id="118" name="Google Shape;118;g363c35f5f7e_0_109:notes">
            <a:extLst>
              <a:ext uri="{FF2B5EF4-FFF2-40B4-BE49-F238E27FC236}">
                <a16:creationId xmlns:a16="http://schemas.microsoft.com/office/drawing/2014/main" id="{DA18046D-C338-D993-A0C4-616C1D8D3CD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48655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a:extLst>
            <a:ext uri="{FF2B5EF4-FFF2-40B4-BE49-F238E27FC236}">
              <a16:creationId xmlns:a16="http://schemas.microsoft.com/office/drawing/2014/main" id="{DEB1B5E6-E094-CECC-D4FA-6B140B91375F}"/>
            </a:ext>
          </a:extLst>
        </p:cNvPr>
        <p:cNvGrpSpPr/>
        <p:nvPr/>
      </p:nvGrpSpPr>
      <p:grpSpPr>
        <a:xfrm>
          <a:off x="0" y="0"/>
          <a:ext cx="0" cy="0"/>
          <a:chOff x="0" y="0"/>
          <a:chExt cx="0" cy="0"/>
        </a:xfrm>
      </p:grpSpPr>
      <p:sp>
        <p:nvSpPr>
          <p:cNvPr id="445" name="Google Shape;445;g363c35f5f7e_0_688:notes">
            <a:extLst>
              <a:ext uri="{FF2B5EF4-FFF2-40B4-BE49-F238E27FC236}">
                <a16:creationId xmlns:a16="http://schemas.microsoft.com/office/drawing/2014/main" id="{43CFCDA7-7A2C-9A08-46A8-E9BC49641921}"/>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200"/>
              </a:spcBef>
              <a:spcAft>
                <a:spcPts val="0"/>
              </a:spcAft>
              <a:buClr>
                <a:schemeClr val="dk1"/>
              </a:buClr>
              <a:buSzPts val="1100"/>
              <a:buFont typeface="Arial"/>
              <a:buNone/>
            </a:pPr>
            <a:r>
              <a:rPr lang="en-US" sz="1100">
                <a:latin typeface="Playfair Display"/>
                <a:ea typeface="Playfair Display"/>
                <a:cs typeface="Playfair Display"/>
                <a:sym typeface="Playfair Display"/>
              </a:rPr>
              <a:t>This slide focuses on the drawbacks and challenges companies face when relying solely on business-level strategies.</a:t>
            </a:r>
            <a:endParaRPr sz="1100">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Overly simplistic</a:t>
            </a:r>
            <a:r>
              <a:rPr lang="en-US" sz="1100">
                <a:latin typeface="Playfair Display"/>
                <a:ea typeface="Playfair Display"/>
                <a:cs typeface="Playfair Display"/>
                <a:sym typeface="Playfair Display"/>
              </a:rPr>
              <a:t> – While these strategies are useful frameworks, they often </a:t>
            </a:r>
            <a:r>
              <a:rPr lang="en-US" sz="1100" b="1">
                <a:latin typeface="Playfair Display"/>
                <a:ea typeface="Playfair Display"/>
                <a:cs typeface="Playfair Display"/>
                <a:sym typeface="Playfair Display"/>
              </a:rPr>
              <a:t>don’t capture the complexity</a:t>
            </a:r>
            <a:r>
              <a:rPr lang="en-US" sz="1100">
                <a:latin typeface="Playfair Display"/>
                <a:ea typeface="Playfair Display"/>
                <a:cs typeface="Playfair Display"/>
                <a:sym typeface="Playfair Display"/>
              </a:rPr>
              <a:t> of actual market competition, where multiple factors interact in unpredictable ways.</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Easy to imitate </a:t>
            </a:r>
            <a:r>
              <a:rPr lang="en-US" sz="1100">
                <a:latin typeface="Playfair Display"/>
                <a:ea typeface="Playfair Display"/>
                <a:cs typeface="Playfair Display"/>
                <a:sym typeface="Playfair Display"/>
              </a:rPr>
              <a:t>– Any cost advantage or differentiation can be </a:t>
            </a:r>
            <a:r>
              <a:rPr lang="en-US" sz="1100" b="1">
                <a:latin typeface="Playfair Display"/>
                <a:ea typeface="Playfair Display"/>
                <a:cs typeface="Playfair Display"/>
                <a:sym typeface="Playfair Display"/>
              </a:rPr>
              <a:t>copied quickly</a:t>
            </a:r>
            <a:r>
              <a:rPr lang="en-US" sz="1100">
                <a:latin typeface="Playfair Display"/>
                <a:ea typeface="Playfair Display"/>
                <a:cs typeface="Playfair Display"/>
                <a:sym typeface="Playfair Display"/>
              </a:rPr>
              <a:t> by competitors, eroding the company’s unique position.</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Risk of “Stuck in the Middle”</a:t>
            </a:r>
            <a:r>
              <a:rPr lang="en-US" sz="1100">
                <a:latin typeface="Playfair Display"/>
                <a:ea typeface="Playfair Display"/>
                <a:cs typeface="Playfair Display"/>
                <a:sym typeface="Playfair Display"/>
              </a:rPr>
              <a:t> – Hybrid strategies like best-cost risk </a:t>
            </a:r>
            <a:r>
              <a:rPr lang="en-US" sz="1100" b="1">
                <a:latin typeface="Playfair Display"/>
                <a:ea typeface="Playfair Display"/>
                <a:cs typeface="Playfair Display"/>
                <a:sym typeface="Playfair Display"/>
              </a:rPr>
              <a:t>losing focus</a:t>
            </a:r>
            <a:r>
              <a:rPr lang="en-US" sz="1100">
                <a:latin typeface="Playfair Display"/>
                <a:ea typeface="Playfair Display"/>
                <a:cs typeface="Playfair Display"/>
                <a:sym typeface="Playfair Display"/>
              </a:rPr>
              <a:t>, meaning the firm might fail to lead in either cost or uniqueness.</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Static nature </a:t>
            </a:r>
            <a:r>
              <a:rPr lang="en-US" sz="1100">
                <a:latin typeface="Playfair Display"/>
                <a:ea typeface="Playfair Display"/>
                <a:cs typeface="Playfair Display"/>
                <a:sym typeface="Playfair Display"/>
              </a:rPr>
              <a:t>– Strategies that worked before may </a:t>
            </a:r>
            <a:r>
              <a:rPr lang="en-US" sz="1100" b="1">
                <a:latin typeface="Playfair Display"/>
                <a:ea typeface="Playfair Display"/>
                <a:cs typeface="Playfair Display"/>
                <a:sym typeface="Playfair Display"/>
              </a:rPr>
              <a:t>lose relevance</a:t>
            </a:r>
            <a:r>
              <a:rPr lang="en-US" sz="1100">
                <a:latin typeface="Playfair Display"/>
                <a:ea typeface="Playfair Display"/>
                <a:cs typeface="Playfair Display"/>
                <a:sym typeface="Playfair Display"/>
              </a:rPr>
              <a:t> as industries evolve, competitors innovate, and customer needs shift.</a:t>
            </a:r>
            <a:endParaRPr sz="1100">
              <a:latin typeface="Playfair Display"/>
              <a:ea typeface="Playfair Display"/>
              <a:cs typeface="Playfair Display"/>
              <a:sym typeface="Playfair Display"/>
            </a:endParaRPr>
          </a:p>
          <a:p>
            <a:pPr marL="457200" lvl="0" indent="-298450" algn="l" rtl="0">
              <a:lnSpc>
                <a:spcPct val="164000"/>
              </a:lnSpc>
              <a:spcBef>
                <a:spcPts val="0"/>
              </a:spcBef>
              <a:spcAft>
                <a:spcPts val="0"/>
              </a:spcAft>
              <a:buClr>
                <a:schemeClr val="dk1"/>
              </a:buClr>
              <a:buSzPts val="1100"/>
              <a:buAutoNum type="arabicPeriod"/>
            </a:pPr>
            <a:r>
              <a:rPr lang="en-US" sz="1100" b="1">
                <a:latin typeface="Playfair Display"/>
                <a:ea typeface="Playfair Display"/>
                <a:cs typeface="Playfair Display"/>
                <a:sym typeface="Playfair Display"/>
              </a:rPr>
              <a:t>Changing environment</a:t>
            </a:r>
            <a:r>
              <a:rPr lang="en-US" sz="1100">
                <a:latin typeface="Playfair Display"/>
                <a:ea typeface="Playfair Display"/>
                <a:cs typeface="Playfair Display"/>
                <a:sym typeface="Playfair Display"/>
              </a:rPr>
              <a:t> – With </a:t>
            </a:r>
            <a:r>
              <a:rPr lang="en-US" sz="1100" b="1">
                <a:latin typeface="Playfair Display"/>
                <a:ea typeface="Playfair Display"/>
                <a:cs typeface="Playfair Display"/>
                <a:sym typeface="Playfair Display"/>
              </a:rPr>
              <a:t>technology advancements</a:t>
            </a:r>
            <a:r>
              <a:rPr lang="en-US" sz="1100">
                <a:latin typeface="Playfair Display"/>
                <a:ea typeface="Playfair Display"/>
                <a:cs typeface="Playfair Display"/>
                <a:sym typeface="Playfair Display"/>
              </a:rPr>
              <a:t> and changing customer preferences, firms must </a:t>
            </a:r>
            <a:r>
              <a:rPr lang="en-US" sz="1100" b="1">
                <a:latin typeface="Playfair Display"/>
                <a:ea typeface="Playfair Display"/>
                <a:cs typeface="Playfair Display"/>
                <a:sym typeface="Playfair Display"/>
              </a:rPr>
              <a:t>adapt continuously</a:t>
            </a:r>
            <a:r>
              <a:rPr lang="en-US" sz="1100">
                <a:latin typeface="Playfair Display"/>
                <a:ea typeface="Playfair Display"/>
                <a:cs typeface="Playfair Display"/>
                <a:sym typeface="Playfair Display"/>
              </a:rPr>
              <a:t> to stay competitive.</a:t>
            </a:r>
            <a:endParaRPr sz="1100">
              <a:latin typeface="Playfair Display"/>
              <a:ea typeface="Playfair Display"/>
              <a:cs typeface="Playfair Display"/>
              <a:sym typeface="Playfair Display"/>
            </a:endParaRPr>
          </a:p>
          <a:p>
            <a:pPr marL="0" lvl="0" indent="0" algn="l" rtl="0">
              <a:lnSpc>
                <a:spcPct val="164000"/>
              </a:lnSpc>
              <a:spcBef>
                <a:spcPts val="1200"/>
              </a:spcBef>
              <a:spcAft>
                <a:spcPts val="0"/>
              </a:spcAft>
              <a:buClr>
                <a:schemeClr val="dk1"/>
              </a:buClr>
              <a:buSzPts val="1100"/>
              <a:buFont typeface="Arial"/>
              <a:buNone/>
            </a:pPr>
            <a:r>
              <a:rPr lang="en-US" sz="1100" b="1">
                <a:latin typeface="Playfair Display"/>
                <a:ea typeface="Playfair Display"/>
                <a:cs typeface="Playfair Display"/>
                <a:sym typeface="Playfair Display"/>
              </a:rPr>
              <a:t>Key takeaway:</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While business-level strategies are valuable for guidance, they must </a:t>
            </a:r>
            <a:r>
              <a:rPr lang="en-US" sz="1100" b="1">
                <a:latin typeface="Playfair Display"/>
                <a:ea typeface="Playfair Display"/>
                <a:cs typeface="Playfair Display"/>
                <a:sym typeface="Playfair Display"/>
              </a:rPr>
              <a:t>evolve with the market</a:t>
            </a:r>
            <a:r>
              <a:rPr lang="en-US" sz="1100">
                <a:latin typeface="Playfair Display"/>
                <a:ea typeface="Playfair Display"/>
                <a:cs typeface="Playfair Display"/>
                <a:sym typeface="Playfair Display"/>
              </a:rPr>
              <a:t>. Static or poorly adapted strategies risk becoming outdated. Successful firms stay agile, innovative, and ready to adjust their approach as competitive pressures change.</a:t>
            </a:r>
            <a:endParaRPr sz="1100">
              <a:latin typeface="Playfair Display"/>
              <a:ea typeface="Playfair Display"/>
              <a:cs typeface="Playfair Display"/>
              <a:sym typeface="Playfair Display"/>
            </a:endParaRPr>
          </a:p>
          <a:p>
            <a:pPr marL="0" lvl="0" indent="0" algn="l" rtl="0">
              <a:lnSpc>
                <a:spcPct val="164000"/>
              </a:lnSpc>
              <a:spcBef>
                <a:spcPts val="1200"/>
              </a:spcBef>
              <a:spcAft>
                <a:spcPts val="0"/>
              </a:spcAft>
              <a:buNone/>
            </a:pPr>
            <a:endParaRPr>
              <a:latin typeface="Playfair Display"/>
              <a:ea typeface="Playfair Display"/>
              <a:cs typeface="Playfair Display"/>
              <a:sym typeface="Playfair Display"/>
            </a:endParaRPr>
          </a:p>
        </p:txBody>
      </p:sp>
      <p:sp>
        <p:nvSpPr>
          <p:cNvPr id="446" name="Google Shape;446;g363c35f5f7e_0_688:notes">
            <a:extLst>
              <a:ext uri="{FF2B5EF4-FFF2-40B4-BE49-F238E27FC236}">
                <a16:creationId xmlns:a16="http://schemas.microsoft.com/office/drawing/2014/main" id="{B8544F26-0886-6524-C706-6405CB3A2D7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222615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a:extLst>
            <a:ext uri="{FF2B5EF4-FFF2-40B4-BE49-F238E27FC236}">
              <a16:creationId xmlns:a16="http://schemas.microsoft.com/office/drawing/2014/main" id="{46E18397-69B2-9059-0EEE-186BE9B3B180}"/>
            </a:ext>
          </a:extLst>
        </p:cNvPr>
        <p:cNvGrpSpPr/>
        <p:nvPr/>
      </p:nvGrpSpPr>
      <p:grpSpPr>
        <a:xfrm>
          <a:off x="0" y="0"/>
          <a:ext cx="0" cy="0"/>
          <a:chOff x="0" y="0"/>
          <a:chExt cx="0" cy="0"/>
        </a:xfrm>
      </p:grpSpPr>
      <p:sp>
        <p:nvSpPr>
          <p:cNvPr id="455" name="Google Shape;455;g363c35f5f7e_0_702:notes">
            <a:extLst>
              <a:ext uri="{FF2B5EF4-FFF2-40B4-BE49-F238E27FC236}">
                <a16:creationId xmlns:a16="http://schemas.microsoft.com/office/drawing/2014/main" id="{37BF5B62-EF81-91B7-0266-A26BEBCFA632}"/>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1200"/>
              </a:spcBef>
              <a:spcAft>
                <a:spcPts val="0"/>
              </a:spcAft>
              <a:buClr>
                <a:schemeClr val="dk1"/>
              </a:buClr>
              <a:buSzPts val="1100"/>
              <a:buFont typeface="Arial"/>
              <a:buNone/>
            </a:pPr>
            <a:r>
              <a:rPr lang="en-US" sz="1100">
                <a:latin typeface="Playfair Display"/>
                <a:ea typeface="Playfair Display"/>
                <a:cs typeface="Playfair Display"/>
                <a:sym typeface="Playfair Display"/>
              </a:rPr>
              <a:t>This slide highlights why understanding business-level strategy is critical for graduates entering different business roles.</a:t>
            </a:r>
            <a:endParaRPr sz="1100">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Data-Driven Support 📊</a:t>
            </a:r>
            <a:r>
              <a:rPr lang="en-US" sz="1100">
                <a:latin typeface="Playfair Display"/>
                <a:ea typeface="Playfair Display"/>
                <a:cs typeface="Playfair Display"/>
                <a:sym typeface="Playfair Display"/>
              </a:rPr>
              <a:t> – Many graduates start in roles where they analyze data to guide managers in choosing between strategies like </a:t>
            </a:r>
            <a:r>
              <a:rPr lang="en-US" sz="1100" b="1">
                <a:latin typeface="Playfair Display"/>
                <a:ea typeface="Playfair Display"/>
                <a:cs typeface="Playfair Display"/>
                <a:sym typeface="Playfair Display"/>
              </a:rPr>
              <a:t>cost leadership, differentiation, best-cost, </a:t>
            </a:r>
            <a:r>
              <a:rPr lang="en-US" sz="1100">
                <a:latin typeface="Playfair Display"/>
                <a:ea typeface="Playfair Display"/>
                <a:cs typeface="Playfair Display"/>
                <a:sym typeface="Playfair Display"/>
              </a:rPr>
              <a:t>or </a:t>
            </a:r>
            <a:r>
              <a:rPr lang="en-US" sz="1100" b="1">
                <a:latin typeface="Playfair Display"/>
                <a:ea typeface="Playfair Display"/>
                <a:cs typeface="Playfair Display"/>
                <a:sym typeface="Playfair Display"/>
              </a:rPr>
              <a:t>blue ocean</a:t>
            </a:r>
            <a:r>
              <a:rPr lang="en-US" sz="1100">
                <a:latin typeface="Playfair Display"/>
                <a:ea typeface="Playfair Display"/>
                <a:cs typeface="Playfair Display"/>
                <a:sym typeface="Playfair Display"/>
              </a:rPr>
              <a:t>. Your ability to interpret data directly influences strategic decisions.</a:t>
            </a:r>
            <a:endParaRPr sz="1100">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Large Companies 🏢</a:t>
            </a:r>
            <a:r>
              <a:rPr lang="en-US" sz="1100">
                <a:latin typeface="Playfair Display"/>
                <a:ea typeface="Playfair Display"/>
                <a:cs typeface="Playfair Display"/>
                <a:sym typeface="Playfair Display"/>
              </a:rPr>
              <a:t> – In big organizations, graduates often work </a:t>
            </a:r>
            <a:r>
              <a:rPr lang="en-US" sz="1100" b="1">
                <a:latin typeface="Playfair Display"/>
                <a:ea typeface="Playfair Display"/>
                <a:cs typeface="Playfair Display"/>
                <a:sym typeface="Playfair Display"/>
              </a:rPr>
              <a:t>cross-functionally</a:t>
            </a:r>
            <a:r>
              <a:rPr lang="en-US" sz="1100">
                <a:latin typeface="Playfair Display"/>
                <a:ea typeface="Playfair Display"/>
                <a:cs typeface="Playfair Display"/>
                <a:sym typeface="Playfair Display"/>
              </a:rPr>
              <a:t>, supporting marketing, finance, HR, and IT while helping align department actions with the company’s </a:t>
            </a:r>
            <a:r>
              <a:rPr lang="en-US" sz="1100" b="1">
                <a:latin typeface="Playfair Display"/>
                <a:ea typeface="Playfair Display"/>
                <a:cs typeface="Playfair Display"/>
                <a:sym typeface="Playfair Display"/>
              </a:rPr>
              <a:t>overall strategic goals.</a:t>
            </a:r>
            <a:endParaRPr sz="1100" b="1">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Smaller Companies &amp; Startups 🚀</a:t>
            </a:r>
            <a:r>
              <a:rPr lang="en-US" sz="1100">
                <a:latin typeface="Playfair Display"/>
                <a:ea typeface="Playfair Display"/>
                <a:cs typeface="Playfair Display"/>
                <a:sym typeface="Playfair Display"/>
              </a:rPr>
              <a:t> – In smaller organizations, you’re often</a:t>
            </a:r>
            <a:r>
              <a:rPr lang="en-US" sz="1100" b="1">
                <a:latin typeface="Playfair Display"/>
                <a:ea typeface="Playfair Display"/>
                <a:cs typeface="Playfair Display"/>
                <a:sym typeface="Playfair Display"/>
              </a:rPr>
              <a:t> involved in strategic decisions from day one</a:t>
            </a:r>
            <a:r>
              <a:rPr lang="en-US" sz="1100">
                <a:latin typeface="Playfair Display"/>
                <a:ea typeface="Playfair Display"/>
                <a:cs typeface="Playfair Display"/>
                <a:sym typeface="Playfair Display"/>
              </a:rPr>
              <a:t>, which means you directly influence the company’s competitive positioning.</a:t>
            </a:r>
            <a:endParaRPr sz="1100">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Consulting Roles 💼</a:t>
            </a:r>
            <a:r>
              <a:rPr lang="en-US" sz="1100">
                <a:latin typeface="Playfair Display"/>
                <a:ea typeface="Playfair Display"/>
                <a:cs typeface="Playfair Display"/>
                <a:sym typeface="Playfair Display"/>
              </a:rPr>
              <a:t> – Consulting demands </a:t>
            </a:r>
            <a:r>
              <a:rPr lang="en-US" sz="1100" b="1">
                <a:latin typeface="Playfair Display"/>
                <a:ea typeface="Playfair Display"/>
                <a:cs typeface="Playfair Display"/>
                <a:sym typeface="Playfair Display"/>
              </a:rPr>
              <a:t>high-level strategic thinking</a:t>
            </a:r>
            <a:r>
              <a:rPr lang="en-US" sz="1100">
                <a:latin typeface="Playfair Display"/>
                <a:ea typeface="Playfair Display"/>
                <a:cs typeface="Playfair Display"/>
                <a:sym typeface="Playfair Display"/>
              </a:rPr>
              <a:t> to ensure recommendations fit the client’s market and business goals. A solid understanding of business-level strategy makes you credible and effective.</a:t>
            </a:r>
            <a:endParaRPr sz="1100">
              <a:latin typeface="Playfair Display"/>
              <a:ea typeface="Playfair Display"/>
              <a:cs typeface="Playfair Display"/>
              <a:sym typeface="Playfair Display"/>
            </a:endParaRPr>
          </a:p>
          <a:p>
            <a:pPr marL="457200" lvl="0" indent="-298450" algn="l" rtl="0">
              <a:lnSpc>
                <a:spcPct val="164000"/>
              </a:lnSpc>
              <a:spcBef>
                <a:spcPts val="1200"/>
              </a:spcBef>
              <a:spcAft>
                <a:spcPts val="0"/>
              </a:spcAft>
              <a:buClr>
                <a:schemeClr val="dk1"/>
              </a:buClr>
              <a:buSzPts val="1100"/>
              <a:buAutoNum type="arabicPeriod"/>
            </a:pPr>
            <a:r>
              <a:rPr lang="en-US" sz="1100" b="1">
                <a:latin typeface="Playfair Display"/>
                <a:ea typeface="Playfair Display"/>
                <a:cs typeface="Playfair Display"/>
                <a:sym typeface="Playfair Display"/>
              </a:rPr>
              <a:t>Entrepreneurship 🎯</a:t>
            </a:r>
            <a:r>
              <a:rPr lang="en-US" sz="1100">
                <a:latin typeface="Playfair Display"/>
                <a:ea typeface="Playfair Display"/>
                <a:cs typeface="Playfair Display"/>
                <a:sym typeface="Playfair Display"/>
              </a:rPr>
              <a:t> – For entrepreneurs, knowing how to position your business in the market, compete effectively, and adapt to changes is </a:t>
            </a:r>
            <a:r>
              <a:rPr lang="en-US" sz="1100" b="1">
                <a:latin typeface="Playfair Display"/>
                <a:ea typeface="Playfair Display"/>
                <a:cs typeface="Playfair Display"/>
                <a:sym typeface="Playfair Display"/>
              </a:rPr>
              <a:t>essential for survival and growth</a:t>
            </a:r>
            <a:r>
              <a:rPr lang="en-US" sz="1100">
                <a:latin typeface="Playfair Display"/>
                <a:ea typeface="Playfair Display"/>
                <a:cs typeface="Playfair Display"/>
                <a:sym typeface="Playfair Display"/>
              </a:rPr>
              <a:t>.</a:t>
            </a:r>
            <a:endParaRPr sz="1100">
              <a:latin typeface="Playfair Display"/>
              <a:ea typeface="Playfair Display"/>
              <a:cs typeface="Playfair Display"/>
              <a:sym typeface="Playfair Display"/>
            </a:endParaRPr>
          </a:p>
          <a:p>
            <a:pPr marL="0" lvl="0" indent="0" algn="l" rtl="0">
              <a:lnSpc>
                <a:spcPct val="164000"/>
              </a:lnSpc>
              <a:spcBef>
                <a:spcPts val="1200"/>
              </a:spcBef>
              <a:spcAft>
                <a:spcPts val="0"/>
              </a:spcAft>
              <a:buClr>
                <a:schemeClr val="dk1"/>
              </a:buClr>
              <a:buSzPts val="1100"/>
              <a:buFont typeface="Arial"/>
              <a:buNone/>
            </a:pPr>
            <a:r>
              <a:rPr lang="en-US" sz="1100" b="1">
                <a:latin typeface="Playfair Display"/>
                <a:ea typeface="Playfair Display"/>
                <a:cs typeface="Playfair Display"/>
                <a:sym typeface="Playfair Display"/>
              </a:rPr>
              <a:t>Key takeaway:</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A strong grasp of business-level strategy helps graduates</a:t>
            </a:r>
            <a:r>
              <a:rPr lang="en-US" sz="1100" b="1">
                <a:latin typeface="Playfair Display"/>
                <a:ea typeface="Playfair Display"/>
                <a:cs typeface="Playfair Display"/>
                <a:sym typeface="Playfair Display"/>
              </a:rPr>
              <a:t> influence decisions, align operations with strategy, and drive organizational success; </a:t>
            </a:r>
            <a:r>
              <a:rPr lang="en-US" sz="1100">
                <a:latin typeface="Playfair Display"/>
                <a:ea typeface="Playfair Display"/>
                <a:cs typeface="Playfair Display"/>
                <a:sym typeface="Playfair Display"/>
              </a:rPr>
              <a:t>whether working in corporate roles, consulting, startups, or running their own ventures.</a:t>
            </a:r>
            <a:endParaRPr sz="1100">
              <a:latin typeface="Playfair Display"/>
              <a:ea typeface="Playfair Display"/>
              <a:cs typeface="Playfair Display"/>
              <a:sym typeface="Playfair Display"/>
            </a:endParaRPr>
          </a:p>
          <a:p>
            <a:pPr marL="0" lvl="0" indent="0" algn="l" rtl="0">
              <a:lnSpc>
                <a:spcPct val="164000"/>
              </a:lnSpc>
              <a:spcBef>
                <a:spcPts val="1200"/>
              </a:spcBef>
              <a:spcAft>
                <a:spcPts val="1200"/>
              </a:spcAft>
              <a:buNone/>
            </a:pPr>
            <a:endParaRPr>
              <a:latin typeface="Playfair Display"/>
              <a:ea typeface="Playfair Display"/>
              <a:cs typeface="Playfair Display"/>
              <a:sym typeface="Playfair Display"/>
            </a:endParaRPr>
          </a:p>
        </p:txBody>
      </p:sp>
      <p:sp>
        <p:nvSpPr>
          <p:cNvPr id="456" name="Google Shape;456;g363c35f5f7e_0_702:notes">
            <a:extLst>
              <a:ext uri="{FF2B5EF4-FFF2-40B4-BE49-F238E27FC236}">
                <a16:creationId xmlns:a16="http://schemas.microsoft.com/office/drawing/2014/main" id="{2E6411CC-FB75-35C8-A3C2-E84046C24B2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002211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a:extLst>
            <a:ext uri="{FF2B5EF4-FFF2-40B4-BE49-F238E27FC236}">
              <a16:creationId xmlns:a16="http://schemas.microsoft.com/office/drawing/2014/main" id="{935A70CE-1F72-5366-1A31-E2544BE3E372}"/>
            </a:ext>
          </a:extLst>
        </p:cNvPr>
        <p:cNvGrpSpPr/>
        <p:nvPr/>
      </p:nvGrpSpPr>
      <p:grpSpPr>
        <a:xfrm>
          <a:off x="0" y="0"/>
          <a:ext cx="0" cy="0"/>
          <a:chOff x="0" y="0"/>
          <a:chExt cx="0" cy="0"/>
        </a:xfrm>
      </p:grpSpPr>
      <p:sp>
        <p:nvSpPr>
          <p:cNvPr id="474" name="Google Shape;474;g363c35f5f7e_0_88:notes">
            <a:extLst>
              <a:ext uri="{FF2B5EF4-FFF2-40B4-BE49-F238E27FC236}">
                <a16:creationId xmlns:a16="http://schemas.microsoft.com/office/drawing/2014/main" id="{DC7B9ABB-6492-B855-A1D8-3730503BBCA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5" name="Google Shape;475;g363c35f5f7e_0_88:notes">
            <a:extLst>
              <a:ext uri="{FF2B5EF4-FFF2-40B4-BE49-F238E27FC236}">
                <a16:creationId xmlns:a16="http://schemas.microsoft.com/office/drawing/2014/main" id="{B2FB9C5E-73EB-F60A-90A9-8E6207486E1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4400"/>
              <a:buFont typeface="Arial"/>
              <a:buNone/>
            </a:pPr>
            <a:endParaRPr sz="4400" b="0">
              <a:latin typeface="Playfair Display"/>
              <a:ea typeface="Playfair Display"/>
              <a:cs typeface="Playfair Display"/>
              <a:sym typeface="Playfair Display"/>
            </a:endParaRPr>
          </a:p>
        </p:txBody>
      </p:sp>
      <p:sp>
        <p:nvSpPr>
          <p:cNvPr id="476" name="Google Shape;476;g363c35f5f7e_0_88:notes">
            <a:extLst>
              <a:ext uri="{FF2B5EF4-FFF2-40B4-BE49-F238E27FC236}">
                <a16:creationId xmlns:a16="http://schemas.microsoft.com/office/drawing/2014/main" id="{A2F55CB9-49CF-B250-C379-9478CFA5099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62</a:t>
            </a:fld>
            <a:endParaRPr/>
          </a:p>
        </p:txBody>
      </p:sp>
    </p:spTree>
    <p:extLst>
      <p:ext uri="{BB962C8B-B14F-4D97-AF65-F5344CB8AC3E}">
        <p14:creationId xmlns:p14="http://schemas.microsoft.com/office/powerpoint/2010/main" val="24394028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a:extLst>
            <a:ext uri="{FF2B5EF4-FFF2-40B4-BE49-F238E27FC236}">
              <a16:creationId xmlns:a16="http://schemas.microsoft.com/office/drawing/2014/main" id="{FB7B6EB2-7AE0-70D4-69E0-11003F36C128}"/>
            </a:ext>
          </a:extLst>
        </p:cNvPr>
        <p:cNvGrpSpPr/>
        <p:nvPr/>
      </p:nvGrpSpPr>
      <p:grpSpPr>
        <a:xfrm>
          <a:off x="0" y="0"/>
          <a:ext cx="0" cy="0"/>
          <a:chOff x="0" y="0"/>
          <a:chExt cx="0" cy="0"/>
        </a:xfrm>
      </p:grpSpPr>
      <p:sp>
        <p:nvSpPr>
          <p:cNvPr id="483" name="Google Shape;483;g363c35f5f7e_0_96:notes">
            <a:extLst>
              <a:ext uri="{FF2B5EF4-FFF2-40B4-BE49-F238E27FC236}">
                <a16:creationId xmlns:a16="http://schemas.microsoft.com/office/drawing/2014/main" id="{FE5BD9AC-E346-39D9-6D38-AF744463AC5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4" name="Google Shape;484;g363c35f5f7e_0_96:notes">
            <a:extLst>
              <a:ext uri="{FF2B5EF4-FFF2-40B4-BE49-F238E27FC236}">
                <a16:creationId xmlns:a16="http://schemas.microsoft.com/office/drawing/2014/main" id="{BC88DB04-FCC6-4CD9-2232-DEFBF38797E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4400"/>
              <a:buFont typeface="Arial"/>
              <a:buNone/>
            </a:pPr>
            <a:endParaRPr sz="4400" b="0">
              <a:latin typeface="Playfair Display"/>
              <a:ea typeface="Playfair Display"/>
              <a:cs typeface="Playfair Display"/>
              <a:sym typeface="Playfair Display"/>
            </a:endParaRPr>
          </a:p>
        </p:txBody>
      </p:sp>
      <p:sp>
        <p:nvSpPr>
          <p:cNvPr id="485" name="Google Shape;485;g363c35f5f7e_0_96:notes">
            <a:extLst>
              <a:ext uri="{FF2B5EF4-FFF2-40B4-BE49-F238E27FC236}">
                <a16:creationId xmlns:a16="http://schemas.microsoft.com/office/drawing/2014/main" id="{90D62ED0-6228-D4DB-85DE-737D9CF0C0D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63</a:t>
            </a:fld>
            <a:endParaRPr/>
          </a:p>
        </p:txBody>
      </p:sp>
    </p:spTree>
    <p:extLst>
      <p:ext uri="{BB962C8B-B14F-4D97-AF65-F5344CB8AC3E}">
        <p14:creationId xmlns:p14="http://schemas.microsoft.com/office/powerpoint/2010/main" val="2302928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AE474A1-1D19-0CFE-69A0-D561C430D4E3}"/>
            </a:ext>
          </a:extLst>
        </p:cNvPr>
        <p:cNvGrpSpPr/>
        <p:nvPr/>
      </p:nvGrpSpPr>
      <p:grpSpPr>
        <a:xfrm>
          <a:off x="0" y="0"/>
          <a:ext cx="0" cy="0"/>
          <a:chOff x="0" y="0"/>
          <a:chExt cx="0" cy="0"/>
        </a:xfrm>
      </p:grpSpPr>
      <p:sp>
        <p:nvSpPr>
          <p:cNvPr id="117" name="Google Shape;117;g363c35f5f7e_0_109:notes">
            <a:extLst>
              <a:ext uri="{FF2B5EF4-FFF2-40B4-BE49-F238E27FC236}">
                <a16:creationId xmlns:a16="http://schemas.microsoft.com/office/drawing/2014/main" id="{DDFE5E4E-A839-F85A-728B-E9C8C0AE6CD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Playfair Display"/>
              <a:ea typeface="Playfair Display"/>
              <a:cs typeface="Playfair Display"/>
              <a:sym typeface="Playfair Display"/>
            </a:endParaRPr>
          </a:p>
        </p:txBody>
      </p:sp>
      <p:sp>
        <p:nvSpPr>
          <p:cNvPr id="118" name="Google Shape;118;g363c35f5f7e_0_109:notes">
            <a:extLst>
              <a:ext uri="{FF2B5EF4-FFF2-40B4-BE49-F238E27FC236}">
                <a16:creationId xmlns:a16="http://schemas.microsoft.com/office/drawing/2014/main" id="{6AA2051E-0464-4B10-6692-1344E9F42B8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5447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69047D3F-F3CC-E35F-22D5-5504E3A3533A}"/>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C8D8E18A-99D0-F009-262D-C3D430B531B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F91C5D8E-5381-B7CE-C195-41A77DD7372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8637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8B5C528-313C-EA4A-6130-8E3EF265EDDE}"/>
            </a:ext>
          </a:extLst>
        </p:cNvPr>
        <p:cNvGrpSpPr/>
        <p:nvPr/>
      </p:nvGrpSpPr>
      <p:grpSpPr>
        <a:xfrm>
          <a:off x="0" y="0"/>
          <a:ext cx="0" cy="0"/>
          <a:chOff x="0" y="0"/>
          <a:chExt cx="0" cy="0"/>
        </a:xfrm>
      </p:grpSpPr>
      <p:sp>
        <p:nvSpPr>
          <p:cNvPr id="128" name="Google Shape;128;g363c35f5f7e_0_136:notes">
            <a:extLst>
              <a:ext uri="{FF2B5EF4-FFF2-40B4-BE49-F238E27FC236}">
                <a16:creationId xmlns:a16="http://schemas.microsoft.com/office/drawing/2014/main" id="{0F7B3BCD-A0E2-DB56-4962-8D0BE64AD99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64000"/>
              </a:lnSpc>
              <a:spcBef>
                <a:spcPts val="0"/>
              </a:spcBef>
              <a:spcAft>
                <a:spcPts val="0"/>
              </a:spcAft>
              <a:buNone/>
            </a:pPr>
            <a:endParaRPr dirty="0">
              <a:latin typeface="Playfair Display"/>
              <a:ea typeface="Playfair Display"/>
              <a:cs typeface="Playfair Display"/>
              <a:sym typeface="Playfair Display"/>
            </a:endParaRPr>
          </a:p>
        </p:txBody>
      </p:sp>
      <p:sp>
        <p:nvSpPr>
          <p:cNvPr id="129" name="Google Shape;129;g363c35f5f7e_0_136:notes">
            <a:extLst>
              <a:ext uri="{FF2B5EF4-FFF2-40B4-BE49-F238E27FC236}">
                <a16:creationId xmlns:a16="http://schemas.microsoft.com/office/drawing/2014/main" id="{22D14C0E-036B-55E8-F23C-39F5EF483D4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5951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userDrawn="1">
  <p:cSld name="BLANK">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D4164DF9-F85B-857E-28A0-E28A0CE8B975}"/>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F856CB14-23CF-BAFB-85B3-39519F86DF8E}"/>
              </a:ext>
            </a:extLst>
          </p:cNvPr>
          <p:cNvSpPr>
            <a:spLocks noGrp="1"/>
          </p:cNvSpPr>
          <p:nvPr>
            <p:ph sz="quarter" idx="10"/>
          </p:nvPr>
        </p:nvSpPr>
        <p:spPr>
          <a:xfrm>
            <a:off x="2830513" y="2235200"/>
            <a:ext cx="4746625" cy="1465263"/>
          </a:xfrm>
        </p:spPr>
        <p:txBody>
          <a:bodyPr/>
          <a:lstStyle>
            <a:lvl1pPr>
              <a:buNone/>
              <a:defRPr/>
            </a:lvl1pPr>
          </a:lstStyle>
          <a:p>
            <a:pPr lvl="0"/>
            <a:endParaRPr lang="en-IN" dirty="0"/>
          </a:p>
        </p:txBody>
      </p:sp>
      <p:sp>
        <p:nvSpPr>
          <p:cNvPr id="5" name="Content Placeholder 3">
            <a:extLst>
              <a:ext uri="{FF2B5EF4-FFF2-40B4-BE49-F238E27FC236}">
                <a16:creationId xmlns:a16="http://schemas.microsoft.com/office/drawing/2014/main" id="{AE000309-CAE4-32F5-1ADC-0B7F0CC75DBC}"/>
              </a:ext>
            </a:extLst>
          </p:cNvPr>
          <p:cNvSpPr>
            <a:spLocks noGrp="1"/>
          </p:cNvSpPr>
          <p:nvPr>
            <p:ph sz="quarter" idx="11"/>
          </p:nvPr>
        </p:nvSpPr>
        <p:spPr>
          <a:xfrm>
            <a:off x="2982913" y="2387600"/>
            <a:ext cx="4746625" cy="1465263"/>
          </a:xfrm>
        </p:spPr>
        <p:txBody>
          <a:bodyPr/>
          <a:lstStyle>
            <a:lvl1pPr>
              <a:buNone/>
              <a:defRPr/>
            </a:lvl1pPr>
          </a:lstStyle>
          <a:p>
            <a:pPr lvl="0"/>
            <a:endParaRPr lang="en-IN" dirty="0"/>
          </a:p>
        </p:txBody>
      </p:sp>
      <p:sp>
        <p:nvSpPr>
          <p:cNvPr id="6" name="Content Placeholder 3">
            <a:extLst>
              <a:ext uri="{FF2B5EF4-FFF2-40B4-BE49-F238E27FC236}">
                <a16:creationId xmlns:a16="http://schemas.microsoft.com/office/drawing/2014/main" id="{48C57756-30A9-3A5E-E445-61EAAD95F230}"/>
              </a:ext>
            </a:extLst>
          </p:cNvPr>
          <p:cNvSpPr>
            <a:spLocks noGrp="1"/>
          </p:cNvSpPr>
          <p:nvPr>
            <p:ph sz="quarter" idx="12"/>
          </p:nvPr>
        </p:nvSpPr>
        <p:spPr>
          <a:xfrm>
            <a:off x="3135313" y="2540000"/>
            <a:ext cx="4746625" cy="1465263"/>
          </a:xfrm>
        </p:spPr>
        <p:txBody>
          <a:bodyPr/>
          <a:lstStyle>
            <a:lvl1pPr>
              <a:buNone/>
              <a:defRPr/>
            </a:lvl1pPr>
          </a:lstStyle>
          <a:p>
            <a:pPr lvl="0"/>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0"/>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3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1"/>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1"/>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userDrawn="1">
  <p:cSld name="1_Blank">
    <p:bg>
      <p:bgPr>
        <a:solidFill>
          <a:srgbClr val="EFEEE7"/>
        </a:solidFill>
        <a:effectLst/>
      </p:bgPr>
    </p:bg>
    <p:spTree>
      <p:nvGrpSpPr>
        <p:cNvPr id="1" name="Shape 15"/>
        <p:cNvGrpSpPr/>
        <p:nvPr/>
      </p:nvGrpSpPr>
      <p:grpSpPr>
        <a:xfrm>
          <a:off x="0" y="0"/>
          <a:ext cx="0" cy="0"/>
          <a:chOff x="0" y="0"/>
          <a:chExt cx="0" cy="0"/>
        </a:xfrm>
      </p:grpSpPr>
      <p:sp>
        <p:nvSpPr>
          <p:cNvPr id="5" name="Title 4">
            <a:extLst>
              <a:ext uri="{FF2B5EF4-FFF2-40B4-BE49-F238E27FC236}">
                <a16:creationId xmlns:a16="http://schemas.microsoft.com/office/drawing/2014/main" id="{57065AF4-40C1-CC0F-9582-38C21969E915}"/>
              </a:ext>
            </a:extLst>
          </p:cNvPr>
          <p:cNvSpPr>
            <a:spLocks noGrp="1"/>
          </p:cNvSpPr>
          <p:nvPr>
            <p:ph type="title"/>
          </p:nvPr>
        </p:nvSpPr>
        <p:spPr/>
        <p:txBody>
          <a:bodyPr/>
          <a:lstStyle/>
          <a:p>
            <a:r>
              <a:rPr lang="en-US"/>
              <a:t>Click to edit Master title style</a:t>
            </a:r>
            <a:endParaRPr lang="en-IN"/>
          </a:p>
        </p:txBody>
      </p:sp>
      <p:sp>
        <p:nvSpPr>
          <p:cNvPr id="7" name="Content Placeholder 6">
            <a:extLst>
              <a:ext uri="{FF2B5EF4-FFF2-40B4-BE49-F238E27FC236}">
                <a16:creationId xmlns:a16="http://schemas.microsoft.com/office/drawing/2014/main" id="{8E4CC8E5-C1B5-B2D7-486C-6F19DE138260}"/>
              </a:ext>
            </a:extLst>
          </p:cNvPr>
          <p:cNvSpPr>
            <a:spLocks noGrp="1"/>
          </p:cNvSpPr>
          <p:nvPr>
            <p:ph sz="quarter" idx="10"/>
          </p:nvPr>
        </p:nvSpPr>
        <p:spPr>
          <a:xfrm>
            <a:off x="457200" y="1698625"/>
            <a:ext cx="8229600" cy="1871663"/>
          </a:xfrm>
        </p:spPr>
        <p:txBody>
          <a:bodyPr/>
          <a:lstStyle>
            <a:lvl1pPr>
              <a:buNone/>
              <a:defRPr/>
            </a:lvl1pPr>
          </a:lstStyle>
          <a:p>
            <a:pPr lvl="0"/>
            <a:endParaRPr lang="en-IN" dirty="0"/>
          </a:p>
        </p:txBody>
      </p:sp>
      <p:sp>
        <p:nvSpPr>
          <p:cNvPr id="8" name="Content Placeholder 6">
            <a:extLst>
              <a:ext uri="{FF2B5EF4-FFF2-40B4-BE49-F238E27FC236}">
                <a16:creationId xmlns:a16="http://schemas.microsoft.com/office/drawing/2014/main" id="{AE3D661D-DA4C-8642-2B67-535F49BB2FB4}"/>
              </a:ext>
            </a:extLst>
          </p:cNvPr>
          <p:cNvSpPr>
            <a:spLocks noGrp="1"/>
          </p:cNvSpPr>
          <p:nvPr>
            <p:ph sz="quarter" idx="11"/>
          </p:nvPr>
        </p:nvSpPr>
        <p:spPr>
          <a:xfrm>
            <a:off x="609600" y="1851025"/>
            <a:ext cx="8229600" cy="1871663"/>
          </a:xfrm>
        </p:spPr>
        <p:txBody>
          <a:bodyPr/>
          <a:lstStyle>
            <a:lvl1pPr>
              <a:buNone/>
              <a:defRPr/>
            </a:lvl1pPr>
          </a:lstStyle>
          <a:p>
            <a:pPr lvl="0"/>
            <a:endParaRPr lang="en-IN" dirty="0"/>
          </a:p>
        </p:txBody>
      </p:sp>
      <p:sp>
        <p:nvSpPr>
          <p:cNvPr id="9" name="Content Placeholder 6">
            <a:extLst>
              <a:ext uri="{FF2B5EF4-FFF2-40B4-BE49-F238E27FC236}">
                <a16:creationId xmlns:a16="http://schemas.microsoft.com/office/drawing/2014/main" id="{376744BD-A749-C436-7B4A-278393F07803}"/>
              </a:ext>
            </a:extLst>
          </p:cNvPr>
          <p:cNvSpPr>
            <a:spLocks noGrp="1"/>
          </p:cNvSpPr>
          <p:nvPr>
            <p:ph sz="quarter" idx="12"/>
          </p:nvPr>
        </p:nvSpPr>
        <p:spPr>
          <a:xfrm>
            <a:off x="762000" y="2003425"/>
            <a:ext cx="8229600" cy="1871663"/>
          </a:xfrm>
        </p:spPr>
        <p:txBody>
          <a:bodyPr/>
          <a:lstStyle>
            <a:lvl1pPr>
              <a:buNone/>
              <a:defRPr/>
            </a:lvl1pPr>
          </a:lstStyle>
          <a:p>
            <a:pPr lvl="0"/>
            <a:endParaRPr lang="en-IN" dirty="0"/>
          </a:p>
        </p:txBody>
      </p:sp>
      <p:sp>
        <p:nvSpPr>
          <p:cNvPr id="10" name="Content Placeholder 6">
            <a:extLst>
              <a:ext uri="{FF2B5EF4-FFF2-40B4-BE49-F238E27FC236}">
                <a16:creationId xmlns:a16="http://schemas.microsoft.com/office/drawing/2014/main" id="{A29CF205-A9FB-349F-CB54-B1BC9EDBC364}"/>
              </a:ext>
            </a:extLst>
          </p:cNvPr>
          <p:cNvSpPr>
            <a:spLocks noGrp="1"/>
          </p:cNvSpPr>
          <p:nvPr>
            <p:ph sz="quarter" idx="13"/>
          </p:nvPr>
        </p:nvSpPr>
        <p:spPr>
          <a:xfrm>
            <a:off x="914400" y="2155825"/>
            <a:ext cx="8229600" cy="1871663"/>
          </a:xfrm>
        </p:spPr>
        <p:txBody>
          <a:bodyPr/>
          <a:lstStyle>
            <a:lvl1pPr>
              <a:buNone/>
              <a:defRPr/>
            </a:lvl1pPr>
          </a:lstStyle>
          <a:p>
            <a:pPr lvl="0"/>
            <a:endParaRPr lang="en-IN" dirty="0"/>
          </a:p>
        </p:txBody>
      </p:sp>
      <p:sp>
        <p:nvSpPr>
          <p:cNvPr id="11" name="Content Placeholder 6">
            <a:extLst>
              <a:ext uri="{FF2B5EF4-FFF2-40B4-BE49-F238E27FC236}">
                <a16:creationId xmlns:a16="http://schemas.microsoft.com/office/drawing/2014/main" id="{704452ED-6F4F-BB22-D94D-72BC4CC93AE5}"/>
              </a:ext>
            </a:extLst>
          </p:cNvPr>
          <p:cNvSpPr>
            <a:spLocks noGrp="1"/>
          </p:cNvSpPr>
          <p:nvPr>
            <p:ph sz="quarter" idx="14"/>
          </p:nvPr>
        </p:nvSpPr>
        <p:spPr>
          <a:xfrm>
            <a:off x="1066800" y="2308225"/>
            <a:ext cx="8229600" cy="1871663"/>
          </a:xfrm>
        </p:spPr>
        <p:txBody>
          <a:bodyPr/>
          <a:lstStyle>
            <a:lvl1pPr>
              <a:buNone/>
              <a:defRPr/>
            </a:lvl1pPr>
          </a:lstStyle>
          <a:p>
            <a:pPr lvl="0"/>
            <a:endParaRPr lang="en-IN" dirty="0"/>
          </a:p>
        </p:txBody>
      </p:sp>
    </p:spTree>
    <p:extLst>
      <p:ext uri="{BB962C8B-B14F-4D97-AF65-F5344CB8AC3E}">
        <p14:creationId xmlns:p14="http://schemas.microsoft.com/office/powerpoint/2010/main" val="3040000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userDrawn="1">
  <p:cSld name="1_Blank">
    <p:bg>
      <p:bgPr>
        <a:solidFill>
          <a:srgbClr val="EFEEE7"/>
        </a:solidFill>
        <a:effectLst/>
      </p:bgPr>
    </p:bg>
    <p:spTree>
      <p:nvGrpSpPr>
        <p:cNvPr id="1" name="Shape 15"/>
        <p:cNvGrpSpPr/>
        <p:nvPr/>
      </p:nvGrpSpPr>
      <p:grpSpPr>
        <a:xfrm>
          <a:off x="0" y="0"/>
          <a:ext cx="0" cy="0"/>
          <a:chOff x="0" y="0"/>
          <a:chExt cx="0" cy="0"/>
        </a:xfrm>
      </p:grpSpPr>
      <p:sp>
        <p:nvSpPr>
          <p:cNvPr id="2" name="Title 1">
            <a:extLst>
              <a:ext uri="{FF2B5EF4-FFF2-40B4-BE49-F238E27FC236}">
                <a16:creationId xmlns:a16="http://schemas.microsoft.com/office/drawing/2014/main" id="{E46D03DB-DF3E-C6F8-9F32-F09E71C76B8C}"/>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D2047DDF-56CB-B7F0-F3D3-890343D029CF}"/>
              </a:ext>
            </a:extLst>
          </p:cNvPr>
          <p:cNvSpPr>
            <a:spLocks noGrp="1"/>
          </p:cNvSpPr>
          <p:nvPr>
            <p:ph sz="quarter" idx="10"/>
          </p:nvPr>
        </p:nvSpPr>
        <p:spPr>
          <a:xfrm>
            <a:off x="803275" y="1731963"/>
            <a:ext cx="16695738" cy="6761162"/>
          </a:xfrm>
        </p:spPr>
        <p:txBody>
          <a:bodyPr/>
          <a:lstStyle>
            <a:lvl1pPr>
              <a:buNone/>
              <a:defRPr/>
            </a:lvl1pPr>
          </a:lstStyle>
          <a:p>
            <a:pPr lvl="0"/>
            <a:endParaRPr lang="en-IN" dirty="0"/>
          </a:p>
        </p:txBody>
      </p:sp>
    </p:spTree>
    <p:extLst>
      <p:ext uri="{BB962C8B-B14F-4D97-AF65-F5344CB8AC3E}">
        <p14:creationId xmlns:p14="http://schemas.microsoft.com/office/powerpoint/2010/main" val="156553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2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2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2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2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2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2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2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2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2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2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2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9"/>
          <p:cNvSpPr>
            <a:spLocks noGrp="1"/>
          </p:cNvSpPr>
          <p:nvPr>
            <p:ph type="pic" idx="2"/>
          </p:nvPr>
        </p:nvSpPr>
        <p:spPr>
          <a:xfrm>
            <a:off x="1792288" y="612775"/>
            <a:ext cx="5486400" cy="4114800"/>
          </a:xfrm>
          <a:prstGeom prst="rect">
            <a:avLst/>
          </a:prstGeom>
          <a:noFill/>
          <a:ln>
            <a:noFill/>
          </a:ln>
        </p:spPr>
      </p:sp>
      <p:sp>
        <p:nvSpPr>
          <p:cNvPr id="68" name="Google Shape;68;p2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12" name="Google Shape;12;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12.xml"/><Relationship Id="rId5" Type="http://schemas.openxmlformats.org/officeDocument/2006/relationships/hyperlink" Target="http://dx.doi.org/10.1016/j.sbspro.2015.06.162" TargetMode="Externa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7">
          <a:extLst>
            <a:ext uri="{FF2B5EF4-FFF2-40B4-BE49-F238E27FC236}">
              <a16:creationId xmlns:a16="http://schemas.microsoft.com/office/drawing/2014/main" id="{B78BBC19-FEF5-F923-662C-1213EA6C97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4F5D7C-273F-3D81-FAC9-8F943F9ACA11}"/>
              </a:ext>
            </a:extLst>
          </p:cNvPr>
          <p:cNvSpPr>
            <a:spLocks noGrp="1"/>
          </p:cNvSpPr>
          <p:nvPr>
            <p:ph type="title"/>
          </p:nvPr>
        </p:nvSpPr>
        <p:spPr>
          <a:xfrm>
            <a:off x="-998543" y="2150581"/>
            <a:ext cx="13125450" cy="2811462"/>
          </a:xfrm>
        </p:spPr>
        <p:txBody>
          <a:bodyPr>
            <a:normAutofit/>
          </a:bodyPr>
          <a:lstStyle/>
          <a:p>
            <a:pPr marL="0" marR="0" lvl="0" indent="0" defTabSz="914400" rtl="0" eaLnBrk="1" fontAlgn="auto" latinLnBrk="0" hangingPunct="1">
              <a:lnSpc>
                <a:spcPct val="91001"/>
              </a:lnSpc>
              <a:spcBef>
                <a:spcPts val="0"/>
              </a:spcBef>
              <a:spcAft>
                <a:spcPts val="0"/>
              </a:spcAft>
              <a:tabLst/>
              <a:defRPr/>
            </a:pPr>
            <a:r>
              <a:rPr kumimoji="0" lang="en-US" sz="16758" b="0" i="0" u="none" strike="noStrike" kern="0" cap="none" spc="0" normalizeH="0" baseline="0" noProof="0" dirty="0">
                <a:ln>
                  <a:noFill/>
                </a:ln>
                <a:solidFill>
                  <a:srgbClr val="54152A"/>
                </a:solidFill>
                <a:effectLst/>
                <a:uLnTx/>
                <a:uFillTx/>
                <a:latin typeface="Playfair Display"/>
                <a:ea typeface="Playfair Display"/>
                <a:cs typeface="Playfair Display"/>
                <a:sym typeface="Playfair Display"/>
              </a:rPr>
              <a:t>Chapter 8</a:t>
            </a:r>
            <a:endParaRPr lang="en-IN" dirty="0"/>
          </a:p>
        </p:txBody>
      </p:sp>
      <p:cxnSp>
        <p:nvCxnSpPr>
          <p:cNvPr id="7" name="Google Shape;88;p1">
            <a:extLst>
              <a:ext uri="{FF2B5EF4-FFF2-40B4-BE49-F238E27FC236}">
                <a16:creationId xmlns:a16="http://schemas.microsoft.com/office/drawing/2014/main" id="{16B0FDB7-0783-7C5B-A5E1-FCC19D5C469D}"/>
              </a:ex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C0815BE-367D-2E0E-DE29-3536055BE653}"/>
              </a:ext>
            </a:extLst>
          </p:cNvPr>
          <p:cNvSpPr>
            <a:spLocks noGrp="1"/>
          </p:cNvSpPr>
          <p:nvPr>
            <p:ph sz="quarter" idx="10"/>
          </p:nvPr>
        </p:nvSpPr>
        <p:spPr>
          <a:xfrm>
            <a:off x="908124" y="4671642"/>
            <a:ext cx="11933237" cy="1465263"/>
          </a:xfrm>
        </p:spPr>
        <p:txBody>
          <a:bodyPr/>
          <a:lstStyle/>
          <a:p>
            <a:pPr marL="0" marR="0" lvl="0" indent="0" algn="l" defTabSz="914400" rtl="0" eaLnBrk="1" fontAlgn="auto" latinLnBrk="0" hangingPunct="1">
              <a:lnSpc>
                <a:spcPct val="140010"/>
              </a:lnSpc>
              <a:spcBef>
                <a:spcPts val="0"/>
              </a:spcBef>
              <a:spcAft>
                <a:spcPts val="0"/>
              </a:spcAft>
              <a:buClr>
                <a:srgbClr val="000000"/>
              </a:buClr>
              <a:buSzTx/>
              <a:buFont typeface="Arial"/>
              <a:buNone/>
              <a:tabLst/>
              <a:defRPr/>
            </a:pPr>
            <a:r>
              <a:rPr kumimoji="0" lang="en-US" sz="3714" b="1" i="0" u="none" strike="noStrike" kern="0" cap="none" spc="0" normalizeH="0" baseline="0" noProof="0" dirty="0">
                <a:ln>
                  <a:noFill/>
                </a:ln>
                <a:solidFill>
                  <a:srgbClr val="2B2C30"/>
                </a:solidFill>
                <a:effectLst/>
                <a:uLnTx/>
                <a:uFillTx/>
                <a:latin typeface="Public Sans"/>
                <a:ea typeface="Public Sans"/>
                <a:cs typeface="Public Sans"/>
                <a:sym typeface="Public Sans"/>
              </a:rPr>
              <a:t>Formulate Business-Level Strategy</a:t>
            </a:r>
            <a:endParaRPr lang="en-IN" dirty="0"/>
          </a:p>
        </p:txBody>
      </p:sp>
      <p:sp>
        <p:nvSpPr>
          <p:cNvPr id="5" name="Content Placeholder 4">
            <a:extLst>
              <a:ext uri="{FF2B5EF4-FFF2-40B4-BE49-F238E27FC236}">
                <a16:creationId xmlns:a16="http://schemas.microsoft.com/office/drawing/2014/main" id="{117D9FBB-AB05-93A3-E079-CD5A3873540C}"/>
              </a:ext>
            </a:extLst>
          </p:cNvPr>
          <p:cNvSpPr>
            <a:spLocks noGrp="1"/>
          </p:cNvSpPr>
          <p:nvPr>
            <p:ph sz="quarter" idx="11"/>
          </p:nvPr>
        </p:nvSpPr>
        <p:spPr>
          <a:xfrm>
            <a:off x="930682" y="8441055"/>
            <a:ext cx="4746625" cy="1465263"/>
          </a:xfrm>
        </p:spPr>
        <p:txBody>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300" b="1" i="0" u="none" strike="noStrike" kern="0" cap="none" spc="0" normalizeH="0" baseline="0" noProof="0" dirty="0">
                <a:ln>
                  <a:noFill/>
                </a:ln>
                <a:solidFill>
                  <a:srgbClr val="2B2C30"/>
                </a:solidFill>
                <a:effectLst/>
                <a:uLnTx/>
                <a:uFillTx/>
                <a:latin typeface="Public Sans"/>
                <a:ea typeface="Public Sans"/>
                <a:cs typeface="Public Sans"/>
                <a:sym typeface="Public Sans"/>
              </a:rPr>
              <a:t>Strategic Management </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kumimoji="0" lang="en-US" sz="2300" b="1" i="0" u="none" strike="noStrike" kern="0" cap="none" spc="0" normalizeH="0" baseline="0" noProof="0" dirty="0">
                <a:ln>
                  <a:noFill/>
                </a:ln>
                <a:solidFill>
                  <a:srgbClr val="2B2C30"/>
                </a:solidFill>
                <a:effectLst/>
                <a:uLnTx/>
                <a:uFillTx/>
                <a:latin typeface="Public Sans"/>
                <a:ea typeface="Public Sans"/>
                <a:cs typeface="Public Sans"/>
                <a:sym typeface="Public Sans"/>
              </a:rPr>
              <a:t>MGT 4394</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endParaRPr lang="en-IN" dirty="0"/>
          </a:p>
        </p:txBody>
      </p:sp>
      <p:pic>
        <p:nvPicPr>
          <p:cNvPr id="12" name="Picture 11" descr="A Creative Commons license icon set with the following icons: CC, BY, NC, SA.">
            <a:extLst>
              <a:ext uri="{FF2B5EF4-FFF2-40B4-BE49-F238E27FC236}">
                <a16:creationId xmlns:a16="http://schemas.microsoft.com/office/drawing/2014/main" id="{83D451FE-221B-B887-3046-DB6C373E0D05}"/>
              </a:ext>
            </a:extLst>
          </p:cNvPr>
          <p:cNvPicPr>
            <a:picLocks noChangeAspect="1"/>
          </p:cNvPicPr>
          <p:nvPr/>
        </p:nvPicPr>
        <p:blipFill>
          <a:blip r:embed="rId3"/>
          <a:stretch>
            <a:fillRect/>
          </a:stretch>
        </p:blipFill>
        <p:spPr>
          <a:xfrm>
            <a:off x="11455242" y="8879216"/>
            <a:ext cx="2400300" cy="838200"/>
          </a:xfrm>
          <a:prstGeom prst="rect">
            <a:avLst/>
          </a:prstGeom>
        </p:spPr>
      </p:pic>
      <p:sp>
        <p:nvSpPr>
          <p:cNvPr id="8" name="Google Shape;89;p1" descr="Logo for Pamplin College of Business at Virginia Tech, featuring the stylized 'VT' monogram next to the college's name.">
            <a:extLst>
              <a:ext uri="{FF2B5EF4-FFF2-40B4-BE49-F238E27FC236}">
                <a16:creationId xmlns:a16="http://schemas.microsoft.com/office/drawing/2014/main" id="{2F103534-A53B-9271-3112-EA1642824BDC}"/>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0694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3569C8BF-D7CE-A808-0A37-BFACBBEE72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E2994B-3971-1F9C-16B4-D4C4F867B007}"/>
              </a:ext>
            </a:extLst>
          </p:cNvPr>
          <p:cNvSpPr>
            <a:spLocks noGrp="1"/>
          </p:cNvSpPr>
          <p:nvPr>
            <p:ph type="title"/>
          </p:nvPr>
        </p:nvSpPr>
        <p:spPr>
          <a:xfrm>
            <a:off x="907542" y="1008210"/>
            <a:ext cx="7315200" cy="715962"/>
          </a:xfrm>
        </p:spPr>
        <p:txBody>
          <a:bodyPr>
            <a:no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Business Unit,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9" name="Google Shape;132;g363c35f5f7e_0_136">
            <a:extLst>
              <a:ext uri="{FF2B5EF4-FFF2-40B4-BE49-F238E27FC236}">
                <a16:creationId xmlns:a16="http://schemas.microsoft.com/office/drawing/2014/main" id="{E5AD5FAF-660E-6D4F-71ED-B04AA8059BE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85CC329-BA5C-E36A-C791-FE65022EF7F3}"/>
              </a:ext>
            </a:extLst>
          </p:cNvPr>
          <p:cNvSpPr>
            <a:spLocks noGrp="1"/>
          </p:cNvSpPr>
          <p:nvPr>
            <p:ph sz="quarter" idx="10"/>
          </p:nvPr>
        </p:nvSpPr>
        <p:spPr>
          <a:xfrm>
            <a:off x="1050530" y="2033659"/>
            <a:ext cx="15865870" cy="6279794"/>
          </a:xfrm>
        </p:spPr>
        <p:txBody>
          <a:bodyPr/>
          <a:lstStyle/>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business unit </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is a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fully functional unit of a business</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that has its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own vision </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and direction and may be part of a larger organizational unit like a division. It may be based on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markets </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served,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products </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offered, or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regions</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served.</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Each strategic business unit has its own vision and direction that it pursues through one business-level strategy. </a:t>
            </a:r>
          </a:p>
        </p:txBody>
      </p:sp>
      <p:sp>
        <p:nvSpPr>
          <p:cNvPr id="10" name="Google Shape;133;g363c35f5f7e_0_136">
            <a:extLst>
              <a:ext uri="{FF2B5EF4-FFF2-40B4-BE49-F238E27FC236}">
                <a16:creationId xmlns:a16="http://schemas.microsoft.com/office/drawing/2014/main" id="{483B0D89-D5BF-1784-57B4-8C58CA23603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3886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CB442387-BED7-10FC-E83B-B61499C698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6CF9BB-8C08-60A8-0A31-93B926295EF8}"/>
              </a:ext>
            </a:extLst>
          </p:cNvPr>
          <p:cNvSpPr>
            <a:spLocks noGrp="1"/>
          </p:cNvSpPr>
          <p:nvPr>
            <p:ph type="title"/>
          </p:nvPr>
        </p:nvSpPr>
        <p:spPr>
          <a:xfrm>
            <a:off x="934481" y="791608"/>
            <a:ext cx="7089379" cy="1173162"/>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Business Unit, </a:t>
            </a:r>
            <a:r>
              <a:rPr lang="en-US" sz="3710" dirty="0">
                <a:solidFill>
                  <a:srgbClr val="54152A"/>
                </a:solidFill>
                <a:latin typeface="Public Sans"/>
                <a:ea typeface="Public Sans"/>
                <a:cs typeface="Public Sans"/>
                <a:sym typeface="Public Sans"/>
              </a:rPr>
              <a:t>2 of 2</a:t>
            </a:r>
            <a:endParaRPr lang="en-IN" sz="3710" dirty="0"/>
          </a:p>
        </p:txBody>
      </p:sp>
      <p:cxnSp>
        <p:nvCxnSpPr>
          <p:cNvPr id="9" name="Google Shape;132;g363c35f5f7e_0_136">
            <a:extLst>
              <a:ext uri="{FF2B5EF4-FFF2-40B4-BE49-F238E27FC236}">
                <a16:creationId xmlns:a16="http://schemas.microsoft.com/office/drawing/2014/main" id="{E3CF8E0E-0373-FD5D-10C7-35C0C3E214A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3301477-0377-9DE6-8F1C-92FC793925E2}"/>
              </a:ext>
            </a:extLst>
          </p:cNvPr>
          <p:cNvSpPr>
            <a:spLocks noGrp="1"/>
          </p:cNvSpPr>
          <p:nvPr>
            <p:ph sz="quarter" idx="10"/>
          </p:nvPr>
        </p:nvSpPr>
        <p:spPr>
          <a:xfrm>
            <a:off x="1025921" y="1983058"/>
            <a:ext cx="16208775" cy="6934258"/>
          </a:xfrm>
        </p:spPr>
        <p:txBody>
          <a:bodyPr/>
          <a:lstStyle/>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Smaller firms that have only one strategic business unit have only one business-level strategy. </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 large companies with more than one strategic business unit, </a:t>
            </a: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different strategic business units may have different business-level strategies</a:t>
            </a: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Therefore, large corporations that have more than one strategic business unit potentially have multiple business-level strategies. </a:t>
            </a:r>
          </a:p>
        </p:txBody>
      </p:sp>
      <p:sp>
        <p:nvSpPr>
          <p:cNvPr id="10" name="Google Shape;133;g363c35f5f7e_0_136">
            <a:extLst>
              <a:ext uri="{FF2B5EF4-FFF2-40B4-BE49-F238E27FC236}">
                <a16:creationId xmlns:a16="http://schemas.microsoft.com/office/drawing/2014/main" id="{DB2095D2-9791-7C89-6C1C-53A96477499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38711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8FC49872-4523-7BB5-ABFE-675197ABD9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E5DFE0-9725-5226-AB23-0C947EBA1C0A}"/>
              </a:ext>
            </a:extLst>
          </p:cNvPr>
          <p:cNvSpPr>
            <a:spLocks noGrp="1"/>
          </p:cNvSpPr>
          <p:nvPr>
            <p:ph type="title"/>
          </p:nvPr>
        </p:nvSpPr>
        <p:spPr>
          <a:xfrm>
            <a:off x="955543" y="797995"/>
            <a:ext cx="10534650" cy="1143000"/>
          </a:xfrm>
        </p:spPr>
        <p:txBody>
          <a:bodyPr>
            <a:no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How to Win?, </a:t>
            </a:r>
            <a:r>
              <a:rPr lang="en-US" sz="3710" dirty="0">
                <a:solidFill>
                  <a:srgbClr val="54152A"/>
                </a:solidFill>
                <a:latin typeface="Public Sans"/>
                <a:ea typeface="Public Sans"/>
                <a:cs typeface="Public Sans"/>
                <a:sym typeface="Public Sans"/>
              </a:rPr>
              <a:t>1 of 2</a:t>
            </a:r>
            <a:endParaRPr lang="en-IN" sz="3710" dirty="0"/>
          </a:p>
        </p:txBody>
      </p:sp>
      <p:cxnSp>
        <p:nvCxnSpPr>
          <p:cNvPr id="14" name="Google Shape;132;g363c35f5f7e_0_136">
            <a:extLst>
              <a:ext uri="{FF2B5EF4-FFF2-40B4-BE49-F238E27FC236}">
                <a16:creationId xmlns:a16="http://schemas.microsoft.com/office/drawing/2014/main" id="{7C1CC87C-CF35-26B2-0E95-8060C756448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333119D-28F0-E7B3-C18F-21FB0FBD2A35}"/>
              </a:ext>
            </a:extLst>
          </p:cNvPr>
          <p:cNvSpPr>
            <a:spLocks noGrp="1"/>
          </p:cNvSpPr>
          <p:nvPr>
            <p:ph sz="quarter" idx="10"/>
          </p:nvPr>
        </p:nvSpPr>
        <p:spPr>
          <a:xfrm>
            <a:off x="1050520" y="1940995"/>
            <a:ext cx="16854157" cy="6861417"/>
          </a:xfrm>
        </p:spPr>
        <p:txBody>
          <a:bodyPr>
            <a:normAutofit/>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Strategy can be described as a firm’s answer to three critical strategic questions that every organization needs to answer.</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Corporate-level strategy: Where to play? </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Business-level strategy: How to win?</a:t>
            </a:r>
          </a:p>
          <a:p>
            <a:pPr marL="965200" marR="0" lvl="0" indent="-914400" algn="l" defTabSz="914400" rtl="0" eaLnBrk="1" fontAlgn="auto" latinLnBrk="0" hangingPunct="1">
              <a:lnSpc>
                <a:spcPct val="100000"/>
              </a:lnSpc>
              <a:spcBef>
                <a:spcPts val="0"/>
              </a:spcBef>
              <a:spcAft>
                <a:spcPts val="0"/>
              </a:spcAft>
              <a:buClr>
                <a:srgbClr val="2B2C30"/>
              </a:buClr>
              <a:buSzPts val="4000"/>
              <a:buFont typeface="+mj-lt"/>
              <a:buAutoNum type="arabicPeriod"/>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Strategies embedded into business-level strategies: Right to win?</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Innovation strategy</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Sustainability and ethics strategy</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Technology strategy</a:t>
            </a:r>
          </a:p>
          <a:p>
            <a:pPr marL="965200" marR="0" lvl="2" indent="-44450" algn="l" defTabSz="914400" rtl="0" eaLnBrk="1" fontAlgn="auto" latinLnBrk="0" hangingPunct="1">
              <a:lnSpc>
                <a:spcPct val="100000"/>
              </a:lnSpc>
              <a:spcBef>
                <a:spcPts val="0"/>
              </a:spcBef>
              <a:spcAft>
                <a:spcPts val="0"/>
              </a:spcAft>
              <a:buClr>
                <a:srgbClr val="2B2C30"/>
              </a:buClr>
              <a:buSzPts val="4000"/>
              <a:buFont typeface="Wingdings" pitchFamily="2" charset="2"/>
              <a:buChar char="q"/>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Multinational strategy</a:t>
            </a:r>
          </a:p>
        </p:txBody>
      </p:sp>
      <p:sp>
        <p:nvSpPr>
          <p:cNvPr id="15" name="Google Shape;133;g363c35f5f7e_0_136">
            <a:extLst>
              <a:ext uri="{FF2B5EF4-FFF2-40B4-BE49-F238E27FC236}">
                <a16:creationId xmlns:a16="http://schemas.microsoft.com/office/drawing/2014/main" id="{7E71176F-A204-6459-5584-53715398CE1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4823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5B1480CD-5445-8C57-68FD-49CA7C2DC1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954538-F0EA-BD49-C000-5FDA5EDC8B75}"/>
              </a:ext>
            </a:extLst>
          </p:cNvPr>
          <p:cNvSpPr>
            <a:spLocks noGrp="1"/>
          </p:cNvSpPr>
          <p:nvPr>
            <p:ph type="title"/>
          </p:nvPr>
        </p:nvSpPr>
        <p:spPr>
          <a:xfrm>
            <a:off x="890778" y="877056"/>
            <a:ext cx="11163300" cy="922215"/>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How to Win?, </a:t>
            </a:r>
            <a:r>
              <a:rPr lang="en-US" sz="3710" dirty="0">
                <a:solidFill>
                  <a:srgbClr val="54152A"/>
                </a:solidFill>
                <a:latin typeface="Public Sans"/>
                <a:ea typeface="Public Sans"/>
                <a:cs typeface="Public Sans"/>
                <a:sym typeface="Public Sans"/>
              </a:rPr>
              <a:t>2 of 2</a:t>
            </a:r>
            <a:endParaRPr lang="en-IN" sz="3710" dirty="0"/>
          </a:p>
        </p:txBody>
      </p:sp>
      <p:cxnSp>
        <p:nvCxnSpPr>
          <p:cNvPr id="9" name="Google Shape;132;g363c35f5f7e_0_136">
            <a:extLst>
              <a:ext uri="{FF2B5EF4-FFF2-40B4-BE49-F238E27FC236}">
                <a16:creationId xmlns:a16="http://schemas.microsoft.com/office/drawing/2014/main" id="{57BA1859-5EBF-D996-D9D3-E573868B5C7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45C3F7D-5642-E0F6-3492-328DF818E04E}"/>
              </a:ext>
            </a:extLst>
          </p:cNvPr>
          <p:cNvSpPr>
            <a:spLocks noGrp="1"/>
          </p:cNvSpPr>
          <p:nvPr>
            <p:ph sz="quarter" idx="10"/>
          </p:nvPr>
        </p:nvSpPr>
        <p:spPr>
          <a:xfrm>
            <a:off x="1044971" y="2299956"/>
            <a:ext cx="16208775" cy="5601503"/>
          </a:xfrm>
        </p:spPr>
        <p:txBody>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How a firm wins </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in its chosen markets is largely driven by the firm’s ability to develop a winning strategy around its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resources</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capabilities</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and </a:t>
            </a:r>
            <a:r>
              <a:rPr kumimoji="0" lang="en-US" sz="44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core competencies </a:t>
            </a: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that are superior to those of its competitors and that will create value for the firm’s customers. </a:t>
            </a: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4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Overall, the “How to win?” question addresses the firm’s search for a sustainable competitive advantage.</a:t>
            </a:r>
          </a:p>
        </p:txBody>
      </p:sp>
      <p:sp>
        <p:nvSpPr>
          <p:cNvPr id="10" name="Google Shape;133;g363c35f5f7e_0_136">
            <a:extLst>
              <a:ext uri="{FF2B5EF4-FFF2-40B4-BE49-F238E27FC236}">
                <a16:creationId xmlns:a16="http://schemas.microsoft.com/office/drawing/2014/main" id="{EBF1CFD6-4E82-87CD-E88A-583E9428581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20562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3216BCA2-47B1-67B9-2DD4-99A7851F6E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4F8A3D-314A-12D7-B331-EA712DAB0FA9}"/>
              </a:ext>
            </a:extLst>
          </p:cNvPr>
          <p:cNvSpPr>
            <a:spLocks noGrp="1"/>
          </p:cNvSpPr>
          <p:nvPr>
            <p:ph type="title"/>
          </p:nvPr>
        </p:nvSpPr>
        <p:spPr>
          <a:xfrm>
            <a:off x="881388" y="804632"/>
            <a:ext cx="8570177" cy="1058862"/>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cs typeface="Arial"/>
                <a:sym typeface="Public Sans"/>
              </a:rPr>
              <a:t>Strategy: Outside-In Perspective</a:t>
            </a:r>
            <a:endParaRPr lang="en-IN" dirty="0"/>
          </a:p>
        </p:txBody>
      </p:sp>
      <p:cxnSp>
        <p:nvCxnSpPr>
          <p:cNvPr id="9" name="Google Shape;132;g363c35f5f7e_0_136">
            <a:extLst>
              <a:ext uri="{FF2B5EF4-FFF2-40B4-BE49-F238E27FC236}">
                <a16:creationId xmlns:a16="http://schemas.microsoft.com/office/drawing/2014/main" id="{431F76F8-1CE0-1F2C-7DAC-81B0286FF16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B9F0E02-FAF7-B63B-F878-570514FC5205}"/>
              </a:ext>
            </a:extLst>
          </p:cNvPr>
          <p:cNvSpPr>
            <a:spLocks noGrp="1"/>
          </p:cNvSpPr>
          <p:nvPr>
            <p:ph sz="quarter" idx="10"/>
          </p:nvPr>
        </p:nvSpPr>
        <p:spPr>
          <a:xfrm>
            <a:off x="1044971" y="1927716"/>
            <a:ext cx="16420069" cy="7454409"/>
          </a:xfrm>
        </p:spPr>
        <p:txBody>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When strategic management leaders and managers formulate strategy, they focus on an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outside-in perspective</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a:t>
            </a: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All successful strategies are driven by outside-in perspectives, including corporate-level and business-level strategy as well as the strategies embedded in business-level strategies, such as innovation, sustainability and ethics, technology, and multinational strategies.</a:t>
            </a: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p:txBody>
      </p:sp>
      <p:sp>
        <p:nvSpPr>
          <p:cNvPr id="10" name="Google Shape;133;g363c35f5f7e_0_136">
            <a:extLst>
              <a:ext uri="{FF2B5EF4-FFF2-40B4-BE49-F238E27FC236}">
                <a16:creationId xmlns:a16="http://schemas.microsoft.com/office/drawing/2014/main" id="{B8313432-3E8F-25AE-8BC0-44BF7C2576C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39336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AAC21E66-1893-4975-6358-03831D88F1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8F2846-1F1F-FF86-DBC1-4F1DDF78539D}"/>
              </a:ext>
            </a:extLst>
          </p:cNvPr>
          <p:cNvSpPr>
            <a:spLocks noGrp="1"/>
          </p:cNvSpPr>
          <p:nvPr>
            <p:ph type="title"/>
          </p:nvPr>
        </p:nvSpPr>
        <p:spPr>
          <a:xfrm>
            <a:off x="935242" y="851753"/>
            <a:ext cx="2955529" cy="982662"/>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VUCA</a:t>
            </a:r>
            <a:endParaRPr lang="en-IN" dirty="0"/>
          </a:p>
        </p:txBody>
      </p:sp>
      <p:cxnSp>
        <p:nvCxnSpPr>
          <p:cNvPr id="9" name="Google Shape;132;g363c35f5f7e_0_136">
            <a:extLst>
              <a:ext uri="{FF2B5EF4-FFF2-40B4-BE49-F238E27FC236}">
                <a16:creationId xmlns:a16="http://schemas.microsoft.com/office/drawing/2014/main" id="{473E9106-F59A-B69C-B7AB-863DB94A84E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F35ED37-0A64-3E67-8275-7CE0B5F8D22D}"/>
              </a:ext>
            </a:extLst>
          </p:cNvPr>
          <p:cNvSpPr>
            <a:spLocks noGrp="1"/>
          </p:cNvSpPr>
          <p:nvPr>
            <p:ph sz="quarter" idx="10"/>
          </p:nvPr>
        </p:nvSpPr>
        <p:spPr>
          <a:xfrm>
            <a:off x="1044971" y="2298218"/>
            <a:ext cx="15376129" cy="6005851"/>
          </a:xfrm>
        </p:spPr>
        <p:txBody>
          <a:bodyPr/>
          <a:lstStyle/>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This means that companies need to carefully monitor their external environment, analyzing trends and developing strategies that are forward-looking. </a:t>
            </a: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a:p>
            <a:pPr marL="50800" marR="0" lvl="0" indent="0" algn="l" defTabSz="914400" rtl="0" eaLnBrk="1" fontAlgn="auto" latinLnBrk="0" hangingPunct="1">
              <a:lnSpc>
                <a:spcPct val="100000"/>
              </a:lnSpc>
              <a:spcBef>
                <a:spcPts val="0"/>
              </a:spcBef>
              <a:spcAft>
                <a:spcPts val="0"/>
              </a:spcAft>
              <a:buClr>
                <a:srgbClr val="2B2C30"/>
              </a:buClr>
              <a:buSzPts val="4000"/>
              <a:buFont typeface="Arial"/>
              <a:buNone/>
              <a:tabLst/>
              <a:defRPr/>
            </a:pP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Firms must navigate an external environment that is </a:t>
            </a:r>
            <a:r>
              <a:rPr kumimoji="0" lang="en-US" sz="4800" b="1"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volatile, uncertain, complex, and ambiguous (VUCA)</a:t>
            </a:r>
            <a:r>
              <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Playfair Display"/>
              </a:rPr>
              <a:t>, where change and disruption have become the new normal.</a:t>
            </a:r>
            <a:endParaRPr kumimoji="0" lang="en-US" sz="4800" b="0" i="0" u="none" strike="noStrike" kern="0" cap="none" spc="0" normalizeH="0" baseline="0" noProof="0" dirty="0">
              <a:ln>
                <a:noFill/>
              </a:ln>
              <a:solidFill>
                <a:srgbClr val="2B2C30"/>
              </a:solidFill>
              <a:effectLst/>
              <a:uLnTx/>
              <a:uFillTx/>
              <a:latin typeface="Playfair Display"/>
              <a:ea typeface="Playfair Display"/>
              <a:cs typeface="Playfair Display"/>
              <a:sym typeface="Arial"/>
            </a:endParaRPr>
          </a:p>
        </p:txBody>
      </p:sp>
      <p:sp>
        <p:nvSpPr>
          <p:cNvPr id="10" name="Google Shape;133;g363c35f5f7e_0_136">
            <a:extLst>
              <a:ext uri="{FF2B5EF4-FFF2-40B4-BE49-F238E27FC236}">
                <a16:creationId xmlns:a16="http://schemas.microsoft.com/office/drawing/2014/main" id="{6935CF75-BCBF-3012-F488-56D532AAEDB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8824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AB34EA99-A75F-0B80-B0E0-3BCD6538F0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3CCC64-F89D-0C0C-2D7A-996371876CA4}"/>
              </a:ext>
            </a:extLst>
          </p:cNvPr>
          <p:cNvSpPr>
            <a:spLocks noGrp="1"/>
          </p:cNvSpPr>
          <p:nvPr>
            <p:ph type="title"/>
          </p:nvPr>
        </p:nvSpPr>
        <p:spPr>
          <a:xfrm>
            <a:off x="892302" y="892809"/>
            <a:ext cx="7753350" cy="906462"/>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a:t>
            </a:r>
            <a:endParaRPr lang="en-IN" dirty="0"/>
          </a:p>
        </p:txBody>
      </p:sp>
      <p:cxnSp>
        <p:nvCxnSpPr>
          <p:cNvPr id="9" name="Google Shape;132;g363c35f5f7e_0_136">
            <a:extLst>
              <a:ext uri="{FF2B5EF4-FFF2-40B4-BE49-F238E27FC236}">
                <a16:creationId xmlns:a16="http://schemas.microsoft.com/office/drawing/2014/main" id="{C610C5DA-9DC4-64E5-5AF6-6780E7E64AB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07C527A-D6CC-A3FA-57D4-F2293B3BC6D1}"/>
              </a:ext>
            </a:extLst>
          </p:cNvPr>
          <p:cNvSpPr>
            <a:spLocks noGrp="1"/>
          </p:cNvSpPr>
          <p:nvPr>
            <p:ph sz="quarter" idx="10"/>
          </p:nvPr>
        </p:nvSpPr>
        <p:spPr>
          <a:xfrm>
            <a:off x="1047745" y="2231456"/>
            <a:ext cx="16421105" cy="6873875"/>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Both corporate-level strategy and business-level strategy focus on the markets and market segments in which a firm competes.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Corporate-level strategy is broader in focus, aimed at creating synergy across businesses and industries.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Business-level strategy is narrower in focus. Business-level strategy is the strategy of a strategic business unit. </a:t>
            </a:r>
          </a:p>
        </p:txBody>
      </p:sp>
      <p:sp>
        <p:nvSpPr>
          <p:cNvPr id="10" name="Google Shape;133;g363c35f5f7e_0_136">
            <a:extLst>
              <a:ext uri="{FF2B5EF4-FFF2-40B4-BE49-F238E27FC236}">
                <a16:creationId xmlns:a16="http://schemas.microsoft.com/office/drawing/2014/main" id="{B8263D2C-D1BF-DC13-7529-0470F3F8DBB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05258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84B1B45D-50A3-B7B7-6332-02AE194BF8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E35A73-6BE7-6622-E028-931466502669}"/>
              </a:ext>
            </a:extLst>
          </p:cNvPr>
          <p:cNvSpPr>
            <a:spLocks noGrp="1"/>
          </p:cNvSpPr>
          <p:nvPr>
            <p:ph type="title"/>
          </p:nvPr>
        </p:nvSpPr>
        <p:spPr>
          <a:xfrm>
            <a:off x="914400" y="909639"/>
            <a:ext cx="7391400" cy="919162"/>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2 of 4</a:t>
            </a:r>
            <a:endParaRPr lang="en-IN" sz="3710" dirty="0"/>
          </a:p>
        </p:txBody>
      </p:sp>
      <p:cxnSp>
        <p:nvCxnSpPr>
          <p:cNvPr id="9" name="Google Shape;132;g363c35f5f7e_0_136">
            <a:extLst>
              <a:ext uri="{FF2B5EF4-FFF2-40B4-BE49-F238E27FC236}">
                <a16:creationId xmlns:a16="http://schemas.microsoft.com/office/drawing/2014/main" id="{A25F8B05-FA60-4CDD-1968-159FC0883CC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0CE8DC1-1658-7C6D-692F-2FDF02542EE1}"/>
              </a:ext>
            </a:extLst>
          </p:cNvPr>
          <p:cNvSpPr>
            <a:spLocks noGrp="1"/>
          </p:cNvSpPr>
          <p:nvPr>
            <p:ph sz="quarter" idx="10"/>
          </p:nvPr>
        </p:nvSpPr>
        <p:spPr>
          <a:xfrm>
            <a:off x="1047750" y="2246086"/>
            <a:ext cx="16535400" cy="7659914"/>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 business-level strategy is a general way of positioning a company within an industry for gaining a competitive advantage by defining how a firm competes head-to-head against similar products and services in its market and market segments.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 contrast, corporate-level strategy considers what industries and markets a firm should operate in and how to create synergy between them.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Both focus on markets and market segments, but the focus is different.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It is important the business-level strategy is congruent with and supports corporate-level strategy.</a:t>
            </a:r>
          </a:p>
          <a:p>
            <a:endParaRPr lang="en-IN" dirty="0"/>
          </a:p>
        </p:txBody>
      </p:sp>
      <p:sp>
        <p:nvSpPr>
          <p:cNvPr id="10" name="Google Shape;133;g363c35f5f7e_0_136">
            <a:extLst>
              <a:ext uri="{FF2B5EF4-FFF2-40B4-BE49-F238E27FC236}">
                <a16:creationId xmlns:a16="http://schemas.microsoft.com/office/drawing/2014/main" id="{D681B1AE-880F-92C7-280A-CB3AE2748BA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4599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B60FFBE7-A00A-3A85-0A98-F610C268671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D5FE9A-11B4-78A9-9D3C-DBC156C4D8B3}"/>
              </a:ext>
            </a:extLst>
          </p:cNvPr>
          <p:cNvSpPr>
            <a:spLocks noGrp="1"/>
          </p:cNvSpPr>
          <p:nvPr>
            <p:ph type="title"/>
          </p:nvPr>
        </p:nvSpPr>
        <p:spPr>
          <a:xfrm>
            <a:off x="249384" y="909639"/>
            <a:ext cx="8591550" cy="1059090"/>
          </a:xfrm>
        </p:spPr>
        <p:txBody>
          <a:bodyPr>
            <a:norm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a:t>
            </a:r>
            <a:r>
              <a:rPr lang="en-US" sz="3710" dirty="0">
                <a:solidFill>
                  <a:srgbClr val="54152A"/>
                </a:solidFill>
                <a:latin typeface="Public Sans"/>
                <a:ea typeface="Public Sans"/>
                <a:cs typeface="Public Sans"/>
                <a:sym typeface="Public Sans"/>
              </a:rPr>
              <a:t>3 of 4</a:t>
            </a:r>
            <a:endParaRPr lang="en-IN" sz="3710" dirty="0"/>
          </a:p>
        </p:txBody>
      </p:sp>
      <p:cxnSp>
        <p:nvCxnSpPr>
          <p:cNvPr id="9" name="Google Shape;132;g363c35f5f7e_0_136">
            <a:extLst>
              <a:ext uri="{FF2B5EF4-FFF2-40B4-BE49-F238E27FC236}">
                <a16:creationId xmlns:a16="http://schemas.microsoft.com/office/drawing/2014/main" id="{4A3DBDBD-0027-DE61-C359-7250F695070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75EBDE4-FDCD-1EC6-07AF-35912A0C52DD}"/>
              </a:ext>
            </a:extLst>
          </p:cNvPr>
          <p:cNvSpPr>
            <a:spLocks noGrp="1"/>
          </p:cNvSpPr>
          <p:nvPr>
            <p:ph sz="quarter" idx="10"/>
          </p:nvPr>
        </p:nvSpPr>
        <p:spPr>
          <a:xfrm>
            <a:off x="1047750" y="2234748"/>
            <a:ext cx="16230600" cy="6394902"/>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Determining a firm’s business-level strategy involves making decisions about how to best serve specific groups of customers, address their unique needs, and provide solutions that stand out from competitors.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At its core, business-level strategy is about identifying who the firm will serve, what needs it will meet, and how it will go about satisfying those needs in a way that delivers value.</a:t>
            </a:r>
            <a:endPar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endParaRPr lang="en-IN" dirty="0"/>
          </a:p>
        </p:txBody>
      </p:sp>
      <p:sp>
        <p:nvSpPr>
          <p:cNvPr id="10" name="Google Shape;133;g363c35f5f7e_0_136">
            <a:extLst>
              <a:ext uri="{FF2B5EF4-FFF2-40B4-BE49-F238E27FC236}">
                <a16:creationId xmlns:a16="http://schemas.microsoft.com/office/drawing/2014/main" id="{CA91FE87-B795-535C-A994-E3D8EACD25A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95964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CC7AB06D-FEB0-9BCA-104D-2DAD32FC8B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F1B181-1D8A-F236-CDA0-027108596461}"/>
              </a:ext>
            </a:extLst>
          </p:cNvPr>
          <p:cNvSpPr>
            <a:spLocks noGrp="1"/>
          </p:cNvSpPr>
          <p:nvPr>
            <p:ph type="title"/>
          </p:nvPr>
        </p:nvSpPr>
        <p:spPr>
          <a:xfrm>
            <a:off x="424297" y="909639"/>
            <a:ext cx="8382000" cy="800219"/>
          </a:xfrm>
        </p:spPr>
        <p:txBody>
          <a:bodyPr>
            <a:no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a:t>
            </a:r>
            <a:r>
              <a:rPr lang="en-US" sz="3710" dirty="0">
                <a:solidFill>
                  <a:srgbClr val="54152A"/>
                </a:solidFill>
                <a:latin typeface="Public Sans"/>
                <a:ea typeface="Public Sans"/>
                <a:cs typeface="Public Sans"/>
                <a:sym typeface="Public Sans"/>
              </a:rPr>
              <a:t>4 of 4</a:t>
            </a:r>
            <a:endParaRPr lang="en-IN" sz="3710" dirty="0"/>
          </a:p>
        </p:txBody>
      </p:sp>
      <p:cxnSp>
        <p:nvCxnSpPr>
          <p:cNvPr id="9" name="Google Shape;132;g363c35f5f7e_0_136">
            <a:extLst>
              <a:ext uri="{FF2B5EF4-FFF2-40B4-BE49-F238E27FC236}">
                <a16:creationId xmlns:a16="http://schemas.microsoft.com/office/drawing/2014/main" id="{74A4A9AD-F5D6-3A73-9394-601897B27FE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BDA312C-7435-4183-030B-AB86FB67963B}"/>
              </a:ext>
            </a:extLst>
          </p:cNvPr>
          <p:cNvSpPr>
            <a:spLocks noGrp="1"/>
          </p:cNvSpPr>
          <p:nvPr>
            <p:ph sz="quarter" idx="10"/>
          </p:nvPr>
        </p:nvSpPr>
        <p:spPr>
          <a:xfrm>
            <a:off x="1066800" y="2243137"/>
            <a:ext cx="14173200" cy="6334125"/>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Business-level strategy </a:t>
            </a:r>
            <a:r>
              <a:rPr kumimoji="0" lang="en-US" sz="5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begins by exploring:</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5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5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Who Are Our Customers?</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US" sz="5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5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What Customer Needs Do We Meet?</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US" sz="5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5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How Do We Satisfy Customer Needs?</a:t>
            </a:r>
          </a:p>
          <a:p>
            <a:endParaRPr lang="en-IN" dirty="0"/>
          </a:p>
        </p:txBody>
      </p:sp>
      <p:sp>
        <p:nvSpPr>
          <p:cNvPr id="10" name="Google Shape;133;g363c35f5f7e_0_136">
            <a:extLst>
              <a:ext uri="{FF2B5EF4-FFF2-40B4-BE49-F238E27FC236}">
                <a16:creationId xmlns:a16="http://schemas.microsoft.com/office/drawing/2014/main" id="{C1B473F4-15FD-BA8B-5DDE-025F945CDDB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52947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6">
          <a:extLst>
            <a:ext uri="{FF2B5EF4-FFF2-40B4-BE49-F238E27FC236}">
              <a16:creationId xmlns:a16="http://schemas.microsoft.com/office/drawing/2014/main" id="{A1EBF5C3-BA35-B88E-B4D7-62954F1E59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E335BC-CBB5-E130-739B-8DBEB62BBD97}"/>
              </a:ext>
            </a:extLst>
          </p:cNvPr>
          <p:cNvSpPr>
            <a:spLocks noGrp="1"/>
          </p:cNvSpPr>
          <p:nvPr>
            <p:ph type="title"/>
          </p:nvPr>
        </p:nvSpPr>
        <p:spPr>
          <a:xfrm>
            <a:off x="6686550" y="407988"/>
            <a:ext cx="8229600" cy="1143000"/>
          </a:xfrm>
        </p:spPr>
        <p:txBody>
          <a:bodyPr>
            <a:normAutofit/>
          </a:bodyPr>
          <a:lstStyle/>
          <a:p>
            <a:pPr marL="0" marR="0" lvl="0" indent="0" defTabSz="914400" rtl="0" eaLnBrk="1" fontAlgn="auto" latinLnBrk="0" hangingPunct="1">
              <a:lnSpc>
                <a:spcPct val="100000"/>
              </a:lnSpc>
              <a:spcBef>
                <a:spcPts val="0"/>
              </a:spcBef>
              <a:spcAft>
                <a:spcPts val="0"/>
              </a:spcAft>
              <a:tabLst/>
              <a:defRPr/>
            </a:pPr>
            <a:r>
              <a:rPr kumimoji="0" lang="en-US" sz="4400" b="1" i="0" u="none" strike="noStrike" kern="0" cap="none" spc="0" normalizeH="0" baseline="0" noProof="0" dirty="0">
                <a:ln>
                  <a:noFill/>
                </a:ln>
                <a:solidFill>
                  <a:srgbClr val="54152A"/>
                </a:solidFill>
                <a:effectLst/>
                <a:uLnTx/>
                <a:uFillTx/>
                <a:latin typeface="Public Sans"/>
                <a:ea typeface="Public Sans"/>
                <a:cs typeface="Public Sans"/>
                <a:sym typeface="Public Sans"/>
              </a:rPr>
              <a:t>Study Guide</a:t>
            </a:r>
            <a:endParaRPr lang="en-IN" dirty="0"/>
          </a:p>
        </p:txBody>
      </p:sp>
      <p:pic>
        <p:nvPicPr>
          <p:cNvPr id="9" name="Google Shape;99;g363c35f5f7e_0_0" descr="Cover of the book &quot;Strategic Management and Case Analysis: An Integrated Approach&quot; by Lori Anderson, Dirk Buengel, and Joseph J. Simpson, featuring a human hand reaching toward a robotic hand over a background of binary code and abstract icons.">
            <a:extLst>
              <a:ext uri="{FF2B5EF4-FFF2-40B4-BE49-F238E27FC236}">
                <a16:creationId xmlns:a16="http://schemas.microsoft.com/office/drawing/2014/main" id="{5A8D9589-A029-53C7-FE72-69DA92CDFC10}"/>
              </a:ext>
            </a:extLst>
          </p:cNvPr>
          <p:cNvPicPr preferRelativeResize="0"/>
          <p:nvPr/>
        </p:nvPicPr>
        <p:blipFill>
          <a:blip r:embed="rId3">
            <a:alphaModFix/>
          </a:blip>
          <a:stretch>
            <a:fillRect/>
          </a:stretch>
        </p:blipFill>
        <p:spPr>
          <a:xfrm>
            <a:off x="0" y="0"/>
            <a:ext cx="8027935" cy="10287000"/>
          </a:xfrm>
          <a:prstGeom prst="rect">
            <a:avLst/>
          </a:prstGeom>
          <a:noFill/>
          <a:ln>
            <a:noFill/>
          </a:ln>
        </p:spPr>
      </p:pic>
      <p:sp>
        <p:nvSpPr>
          <p:cNvPr id="4" name="Content Placeholder 3">
            <a:extLst>
              <a:ext uri="{FF2B5EF4-FFF2-40B4-BE49-F238E27FC236}">
                <a16:creationId xmlns:a16="http://schemas.microsoft.com/office/drawing/2014/main" id="{F66538B6-7D77-C171-3AA9-794CA8359138}"/>
              </a:ext>
            </a:extLst>
          </p:cNvPr>
          <p:cNvSpPr>
            <a:spLocks noGrp="1"/>
          </p:cNvSpPr>
          <p:nvPr>
            <p:ph sz="quarter" idx="10"/>
          </p:nvPr>
        </p:nvSpPr>
        <p:spPr>
          <a:xfrm>
            <a:off x="9054913" y="1870075"/>
            <a:ext cx="8509187" cy="6623050"/>
          </a:xfrm>
        </p:spPr>
        <p:txBody>
          <a:bodyPr/>
          <a:lstStyle/>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These slides serve as a study guide for “Chapter 8: Formulate Business-Level Strategy” in </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hlinkClick r:id="rId4"/>
              </a:rPr>
              <a:t>Strategic Management and Case Analysis: An Integrated Approach</a:t>
            </a:r>
            <a:r>
              <a:rPr kumimoji="0" lang="en-US" sz="3600" b="0" i="1"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t>
            </a: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by Lori Anderson, Dirk </a:t>
            </a:r>
            <a:r>
              <a:rPr kumimoji="0" lang="en-US" sz="3600" b="0" i="0" u="none" strike="noStrike" kern="0" cap="none" spc="0" normalizeH="0" baseline="0" noProof="0" dirty="0" err="1">
                <a:ln>
                  <a:noFill/>
                </a:ln>
                <a:solidFill>
                  <a:srgbClr val="2B2C30"/>
                </a:solidFill>
                <a:effectLst/>
                <a:uLnTx/>
                <a:uFillTx/>
                <a:latin typeface="Playfair Display" pitchFamily="2" charset="77"/>
                <a:ea typeface="Public Sans"/>
                <a:cs typeface="Public Sans"/>
                <a:sym typeface="Public Sans"/>
              </a:rPr>
              <a:t>Buengel</a:t>
            </a:r>
            <a:r>
              <a:rPr kumimoji="0" lang="en-US" sz="3600"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 and Joseph J. Simpson, which is provided under an open license, Creative Commons BY NC-SA 4.0. The slides are also provided under the same open license, Creative Commons BY NC-SA 4.0.</a:t>
            </a: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endParaRPr lang="en-IN" dirty="0"/>
          </a:p>
        </p:txBody>
      </p:sp>
      <p:pic>
        <p:nvPicPr>
          <p:cNvPr id="10" name="Picture 9">
            <a:extLst>
              <a:ext uri="{FF2B5EF4-FFF2-40B4-BE49-F238E27FC236}">
                <a16:creationId xmlns:a16="http://schemas.microsoft.com/office/drawing/2014/main" id="{77385C05-F5C0-6053-9C6C-ACF533E19886}"/>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8" name="Google Shape;98;g363c35f5f7e_0_0">
            <a:extLst>
              <a:ext uri="{FF2B5EF4-FFF2-40B4-BE49-F238E27FC236}">
                <a16:creationId xmlns:a16="http://schemas.microsoft.com/office/drawing/2014/main" id="{6CBE1413-156C-166C-DF30-06130FC551C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97456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8AEE54C7-239A-B871-A92F-1453F397F1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BD3163-5ABA-51FC-BEF3-F51A4F777658}"/>
              </a:ext>
            </a:extLst>
          </p:cNvPr>
          <p:cNvSpPr>
            <a:spLocks noGrp="1"/>
          </p:cNvSpPr>
          <p:nvPr>
            <p:ph type="title"/>
          </p:nvPr>
        </p:nvSpPr>
        <p:spPr>
          <a:xfrm>
            <a:off x="526474" y="909639"/>
            <a:ext cx="10648950" cy="881061"/>
          </a:xfrm>
        </p:spPr>
        <p:txBody>
          <a:bodyPr>
            <a:no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Framework, </a:t>
            </a:r>
            <a:r>
              <a:rPr lang="en-US" sz="3710" dirty="0">
                <a:solidFill>
                  <a:srgbClr val="54152A"/>
                </a:solidFill>
                <a:latin typeface="Public Sans"/>
                <a:ea typeface="Public Sans"/>
                <a:cs typeface="Public Sans"/>
                <a:sym typeface="Public Sans"/>
              </a:rPr>
              <a:t>1 of 2</a:t>
            </a:r>
            <a:endParaRPr lang="en-IN" sz="3710" dirty="0"/>
          </a:p>
        </p:txBody>
      </p:sp>
      <p:cxnSp>
        <p:nvCxnSpPr>
          <p:cNvPr id="11" name="Google Shape;132;g363c35f5f7e_0_136">
            <a:extLst>
              <a:ext uri="{FF2B5EF4-FFF2-40B4-BE49-F238E27FC236}">
                <a16:creationId xmlns:a16="http://schemas.microsoft.com/office/drawing/2014/main" id="{73488BD6-F0A2-325F-82CD-4C7C07DB236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23C5461E-3E84-8469-FF1C-312E4C6A8EA4}"/>
              </a:ext>
            </a:extLst>
          </p:cNvPr>
          <p:cNvSpPr>
            <a:spLocks noGrp="1"/>
          </p:cNvSpPr>
          <p:nvPr>
            <p:ph sz="quarter" idx="10"/>
          </p:nvPr>
        </p:nvSpPr>
        <p:spPr>
          <a:xfrm>
            <a:off x="1028700" y="2276475"/>
            <a:ext cx="16344900" cy="7024686"/>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Firms formulate business-level strategies by making critical decisions on two fundamental dimensions.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first of these decisions is defining the firm’s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second decision that firms make concerns the company’s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size</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Both dimensions require a thorough understanding of the firm’s customers, and both dimensions address which customers are being targeted.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These decisions combine to create business-level strategies.</a:t>
            </a:r>
          </a:p>
          <a:p>
            <a:endParaRPr lang="en-IN" dirty="0"/>
          </a:p>
        </p:txBody>
      </p:sp>
      <p:sp>
        <p:nvSpPr>
          <p:cNvPr id="12" name="Google Shape;133;g363c35f5f7e_0_136">
            <a:extLst>
              <a:ext uri="{FF2B5EF4-FFF2-40B4-BE49-F238E27FC236}">
                <a16:creationId xmlns:a16="http://schemas.microsoft.com/office/drawing/2014/main" id="{0ADB1637-6D60-E26E-AE77-A31FA73E1C2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83906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D04EABE9-2515-D64F-C11D-73CF150E038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D40C814-8827-26CC-38CF-33AAB465B12B}"/>
              </a:ext>
            </a:extLst>
          </p:cNvPr>
          <p:cNvSpPr>
            <a:spLocks noGrp="1"/>
          </p:cNvSpPr>
          <p:nvPr>
            <p:ph type="title"/>
          </p:nvPr>
        </p:nvSpPr>
        <p:spPr>
          <a:xfrm>
            <a:off x="415638" y="909639"/>
            <a:ext cx="10858500" cy="900111"/>
          </a:xfrm>
        </p:spPr>
        <p:txBody>
          <a:bodyPr>
            <a:normAutofit/>
          </a:bodyPr>
          <a:lstStyle/>
          <a:p>
            <a:pPr lvl="0">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Framework, </a:t>
            </a:r>
            <a:r>
              <a:rPr lang="en-US" sz="3710" dirty="0">
                <a:solidFill>
                  <a:srgbClr val="54152A"/>
                </a:solidFill>
                <a:latin typeface="Public Sans"/>
                <a:ea typeface="Public Sans"/>
                <a:cs typeface="Public Sans"/>
                <a:sym typeface="Public Sans"/>
              </a:rPr>
              <a:t>2 of 2</a:t>
            </a:r>
            <a:endParaRPr lang="en-IN" sz="3710" dirty="0"/>
          </a:p>
        </p:txBody>
      </p:sp>
      <p:cxnSp>
        <p:nvCxnSpPr>
          <p:cNvPr id="11" name="Google Shape;132;g363c35f5f7e_0_136">
            <a:extLst>
              <a:ext uri="{FF2B5EF4-FFF2-40B4-BE49-F238E27FC236}">
                <a16:creationId xmlns:a16="http://schemas.microsoft.com/office/drawing/2014/main" id="{93B3353F-645E-AF30-65A1-FA6ABC883C4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4" name="Picture 13" descr="Determining factors of broad cost leadership, broad differentiation, focused cost leadership, and focused differentiation&#10;First quadrant of an X-Y axis with four purple boxes. The x-axis represents strategic market position (ranging from low cost to unique) and the y-axis represents strategic market size (ranging from narrow market to broad market). Low cost and narrow market is marked focused cost leadership. Unique and broad market is marked broad differentiation. Unique and narrow market is marked focused differentiation. Low cost and broad market is marked broad cost leadership. At the center of these four boxes, there is &quot;Best cost; Blue ocean.&quot;">
            <a:extLst>
              <a:ext uri="{FF2B5EF4-FFF2-40B4-BE49-F238E27FC236}">
                <a16:creationId xmlns:a16="http://schemas.microsoft.com/office/drawing/2014/main" id="{9264E8A8-41DC-E8BA-64F7-C952770339E3}"/>
              </a:ext>
            </a:extLst>
          </p:cNvPr>
          <p:cNvPicPr>
            <a:picLocks noChangeAspect="1"/>
          </p:cNvPicPr>
          <p:nvPr/>
        </p:nvPicPr>
        <p:blipFill>
          <a:blip r:embed="rId3"/>
          <a:stretch>
            <a:fillRect/>
          </a:stretch>
        </p:blipFill>
        <p:spPr>
          <a:xfrm>
            <a:off x="1010260" y="1912929"/>
            <a:ext cx="12836452" cy="7995205"/>
          </a:xfrm>
          <a:prstGeom prst="rect">
            <a:avLst/>
          </a:prstGeom>
        </p:spPr>
      </p:pic>
      <p:sp>
        <p:nvSpPr>
          <p:cNvPr id="5" name="Content Placeholder 4">
            <a:extLst>
              <a:ext uri="{FF2B5EF4-FFF2-40B4-BE49-F238E27FC236}">
                <a16:creationId xmlns:a16="http://schemas.microsoft.com/office/drawing/2014/main" id="{C62406F5-D1BF-8352-D92E-F9F3AB20AD5F}"/>
              </a:ext>
            </a:extLst>
          </p:cNvPr>
          <p:cNvSpPr>
            <a:spLocks noGrp="1"/>
          </p:cNvSpPr>
          <p:nvPr>
            <p:ph sz="quarter" idx="10"/>
          </p:nvPr>
        </p:nvSpPr>
        <p:spPr>
          <a:xfrm>
            <a:off x="7391401" y="9620250"/>
            <a:ext cx="8058150" cy="68580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1" u="none" strike="noStrike" kern="0" cap="none" spc="0" normalizeH="0" baseline="0" noProof="0" dirty="0">
                <a:ln>
                  <a:noFill/>
                </a:ln>
                <a:solidFill>
                  <a:srgbClr val="000000"/>
                </a:solidFill>
                <a:effectLst/>
                <a:uLnTx/>
                <a:uFillTx/>
                <a:latin typeface="Playfair Display" pitchFamily="2" charset="77"/>
                <a:cs typeface="Arial"/>
                <a:sym typeface="Arial"/>
              </a:rPr>
              <a:t>Figure 8.2: Business-level strategy framework</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[Kindred Grey. 2025. CC BY-NC-SA.]</a:t>
            </a:r>
          </a:p>
          <a:p>
            <a:endParaRPr lang="en-IN" dirty="0"/>
          </a:p>
        </p:txBody>
      </p:sp>
      <p:sp>
        <p:nvSpPr>
          <p:cNvPr id="12" name="Google Shape;133;g363c35f5f7e_0_136">
            <a:extLst>
              <a:ext uri="{FF2B5EF4-FFF2-40B4-BE49-F238E27FC236}">
                <a16:creationId xmlns:a16="http://schemas.microsoft.com/office/drawing/2014/main" id="{950DE472-FAD5-2773-09E3-524ADF09AC2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42984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CDD75D38-6DB5-E411-B8BE-24E88908BB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F3FF40-8AD5-CE63-7014-2FF772AC4257}"/>
              </a:ext>
            </a:extLst>
          </p:cNvPr>
          <p:cNvSpPr>
            <a:spLocks noGrp="1"/>
          </p:cNvSpPr>
          <p:nvPr>
            <p:ph type="title"/>
          </p:nvPr>
        </p:nvSpPr>
        <p:spPr>
          <a:xfrm>
            <a:off x="914400" y="909639"/>
            <a:ext cx="14382750" cy="919162"/>
          </a:xfrm>
        </p:spPr>
        <p:txBody>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Strategic Market Position: Cost Leadership and Differentiation</a:t>
            </a:r>
            <a:endParaRPr lang="en-IN" dirty="0"/>
          </a:p>
        </p:txBody>
      </p:sp>
      <p:cxnSp>
        <p:nvCxnSpPr>
          <p:cNvPr id="11" name="Google Shape;132;g363c35f5f7e_0_136">
            <a:extLst>
              <a:ext uri="{FF2B5EF4-FFF2-40B4-BE49-F238E27FC236}">
                <a16:creationId xmlns:a16="http://schemas.microsoft.com/office/drawing/2014/main" id="{EF9F1F32-3848-7997-B698-62C59FA1697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54335E55-37AD-2FB2-A153-C2CD3D655406}"/>
              </a:ext>
            </a:extLst>
          </p:cNvPr>
          <p:cNvSpPr>
            <a:spLocks noGrp="1"/>
          </p:cNvSpPr>
          <p:nvPr>
            <p:ph sz="quarter" idx="10"/>
          </p:nvPr>
        </p:nvSpPr>
        <p:spPr>
          <a:xfrm>
            <a:off x="1028700" y="2276475"/>
            <a:ext cx="16230595" cy="6181725"/>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first critical strategic decision in defining the firm’s business-level strategy is deciding its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strategic market position addresses how the firm distinguishes itself in its chosen market and market segments, either through addressing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consumer preferences</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for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low-cost alternatives </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or by addressing consumer preferences for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luxury items</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 is sometimes referred to as the source of competitive advantage or as just strategic position.</a:t>
            </a:r>
          </a:p>
          <a:p>
            <a:endParaRPr lang="en-IN" dirty="0"/>
          </a:p>
        </p:txBody>
      </p:sp>
      <p:sp>
        <p:nvSpPr>
          <p:cNvPr id="12" name="Google Shape;133;g363c35f5f7e_0_136">
            <a:extLst>
              <a:ext uri="{FF2B5EF4-FFF2-40B4-BE49-F238E27FC236}">
                <a16:creationId xmlns:a16="http://schemas.microsoft.com/office/drawing/2014/main" id="{0FE0B4E0-7524-66DA-1B80-6BE51124B38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1541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99FAD724-9165-720D-017B-20F4A3C5A5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F85D0E-81CB-1FE7-8A80-E38F791BB9B3}"/>
              </a:ext>
            </a:extLst>
          </p:cNvPr>
          <p:cNvSpPr>
            <a:spLocks noGrp="1"/>
          </p:cNvSpPr>
          <p:nvPr>
            <p:ph type="title"/>
          </p:nvPr>
        </p:nvSpPr>
        <p:spPr>
          <a:xfrm>
            <a:off x="896217" y="820731"/>
            <a:ext cx="14624689" cy="1143000"/>
          </a:xfrm>
        </p:spPr>
        <p:txBody>
          <a:bodyPr>
            <a:normAutofit/>
          </a:bodyPr>
          <a:lstStyle/>
          <a:p>
            <a:pPr algn="l">
              <a:lnSpc>
                <a:spcPct val="140000"/>
              </a:lnSpc>
            </a:pPr>
            <a:r>
              <a:rPr lang="en-US" sz="3710" b="1" dirty="0">
                <a:solidFill>
                  <a:srgbClr val="54152A"/>
                </a:solidFill>
                <a:latin typeface="Public Sans"/>
                <a:ea typeface="Public Sans"/>
                <a:cs typeface="Public Sans"/>
                <a:sym typeface="Public Sans"/>
              </a:rPr>
              <a:t>Strategic Market Position: Cost Leadership, 1 of 2</a:t>
            </a:r>
            <a:endParaRPr lang="en-IN" sz="3710" dirty="0"/>
          </a:p>
        </p:txBody>
      </p:sp>
      <p:cxnSp>
        <p:nvCxnSpPr>
          <p:cNvPr id="7" name="Google Shape;132;g363c35f5f7e_0_136">
            <a:extLst>
              <a:ext uri="{FF2B5EF4-FFF2-40B4-BE49-F238E27FC236}">
                <a16:creationId xmlns:a16="http://schemas.microsoft.com/office/drawing/2014/main" id="{E1679A8B-602B-1887-2463-18D8DB53ECD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A92554FA-1ED9-9B7D-F1E4-8B61353238BE}"/>
              </a:ext>
            </a:extLst>
          </p:cNvPr>
          <p:cNvSpPr>
            <a:spLocks noGrp="1"/>
          </p:cNvSpPr>
          <p:nvPr>
            <p:ph sz="quarter" idx="10"/>
          </p:nvPr>
        </p:nvSpPr>
        <p:spPr>
          <a:xfrm>
            <a:off x="1004443" y="2298891"/>
            <a:ext cx="16661765" cy="5473509"/>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When a firm distinguishes itself in the market by responding to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consumer preferences for low-cost alternatives</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the company competes primarily by being the lowest-cost producer or provider in its chosen market.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goal is to offer products or services that are of an equal or similar value to competitors’ products or services at a lower price than them.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This is called a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cost leadership approach</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and it appeals to cost-conscious customers.</a:t>
            </a:r>
          </a:p>
        </p:txBody>
      </p:sp>
      <p:sp>
        <p:nvSpPr>
          <p:cNvPr id="8" name="Google Shape;133;g363c35f5f7e_0_136">
            <a:extLst>
              <a:ext uri="{FF2B5EF4-FFF2-40B4-BE49-F238E27FC236}">
                <a16:creationId xmlns:a16="http://schemas.microsoft.com/office/drawing/2014/main" id="{9454E3BA-C27B-98DB-718E-1AAE4F84BE4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93677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09864B8D-06F8-9706-B910-8772C02715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66C3EE-7B5D-0A13-5AD1-FE7EA50A22C7}"/>
              </a:ext>
            </a:extLst>
          </p:cNvPr>
          <p:cNvSpPr>
            <a:spLocks noGrp="1"/>
          </p:cNvSpPr>
          <p:nvPr>
            <p:ph type="title"/>
          </p:nvPr>
        </p:nvSpPr>
        <p:spPr>
          <a:xfrm>
            <a:off x="933719" y="826448"/>
            <a:ext cx="17041813" cy="1143000"/>
          </a:xfrm>
        </p:spPr>
        <p:txBody>
          <a:bodyPr>
            <a:normAutofit/>
          </a:bodyPr>
          <a:lstStyle/>
          <a:p>
            <a:pPr algn="l"/>
            <a:r>
              <a:rPr lang="en-US" sz="3710" b="1" dirty="0">
                <a:solidFill>
                  <a:srgbClr val="54152A"/>
                </a:solidFill>
                <a:latin typeface="Public Sans"/>
                <a:ea typeface="Public Sans"/>
                <a:cs typeface="Public Sans"/>
                <a:sym typeface="Public Sans"/>
              </a:rPr>
              <a:t>Strategic Market Position: Cost Leadership, 2 of 2</a:t>
            </a:r>
            <a:endParaRPr lang="en-IN" sz="3710" dirty="0"/>
          </a:p>
        </p:txBody>
      </p:sp>
      <p:cxnSp>
        <p:nvCxnSpPr>
          <p:cNvPr id="132" name="Google Shape;132;g363c35f5f7e_0_136">
            <a:extLst>
              <a:ext uri="{FF2B5EF4-FFF2-40B4-BE49-F238E27FC236}">
                <a16:creationId xmlns:a16="http://schemas.microsoft.com/office/drawing/2014/main" id="{BC53EF9C-2B07-6CE5-249F-54C273BFAEB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65B40715-739E-E916-A919-C0541AC2F5AB}"/>
              </a:ext>
            </a:extLst>
          </p:cNvPr>
          <p:cNvSpPr>
            <a:spLocks noGrp="1"/>
          </p:cNvSpPr>
          <p:nvPr>
            <p:ph sz="quarter" idx="10"/>
          </p:nvPr>
        </p:nvSpPr>
        <p:spPr>
          <a:xfrm>
            <a:off x="1070180" y="2287043"/>
            <a:ext cx="16695738" cy="6761162"/>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For example, Walmart strategically positions itself in the market by using a cost leadership strategic market position.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It has mastered this position by streamlining its supply chains and keeping operating costs low to offer lower prices than competitors.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The key to success in cost leadership is maintaining cost advantages without sacrificing quality, which can erode the firm’s competitive position if not carefully managed.</a:t>
            </a:r>
          </a:p>
          <a:p>
            <a:endParaRPr lang="en-IN" dirty="0"/>
          </a:p>
        </p:txBody>
      </p:sp>
      <p:sp>
        <p:nvSpPr>
          <p:cNvPr id="133" name="Google Shape;133;g363c35f5f7e_0_136">
            <a:extLst>
              <a:ext uri="{FF2B5EF4-FFF2-40B4-BE49-F238E27FC236}">
                <a16:creationId xmlns:a16="http://schemas.microsoft.com/office/drawing/2014/main" id="{59635F22-EED4-F0CD-7980-F2F44E001E6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751537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5ED65973-377E-0D5D-F4BA-8581FB5536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887CB7-B90A-4502-B6A0-75D13CEA9D3A}"/>
              </a:ext>
            </a:extLst>
          </p:cNvPr>
          <p:cNvSpPr>
            <a:spLocks noGrp="1"/>
          </p:cNvSpPr>
          <p:nvPr>
            <p:ph type="title"/>
          </p:nvPr>
        </p:nvSpPr>
        <p:spPr>
          <a:xfrm>
            <a:off x="169334" y="799566"/>
            <a:ext cx="10972800" cy="1143000"/>
          </a:xfrm>
        </p:spPr>
        <p:txBody>
          <a:bodyPr>
            <a:normAutofit/>
          </a:bodyPr>
          <a:lstStyle/>
          <a:p>
            <a:r>
              <a:rPr lang="en-US" sz="3714" b="1" dirty="0">
                <a:solidFill>
                  <a:srgbClr val="54152A"/>
                </a:solidFill>
                <a:latin typeface="Public Sans"/>
                <a:ea typeface="Public Sans"/>
                <a:cs typeface="Public Sans"/>
                <a:sym typeface="Public Sans"/>
              </a:rPr>
              <a:t>Strategic Market Position: Differentiation</a:t>
            </a:r>
            <a:endParaRPr lang="en-IN" dirty="0"/>
          </a:p>
        </p:txBody>
      </p:sp>
      <p:cxnSp>
        <p:nvCxnSpPr>
          <p:cNvPr id="12" name="Google Shape;132;g363c35f5f7e_0_136">
            <a:extLst>
              <a:ext uri="{FF2B5EF4-FFF2-40B4-BE49-F238E27FC236}">
                <a16:creationId xmlns:a16="http://schemas.microsoft.com/office/drawing/2014/main" id="{6BA7D5A2-E12E-40B5-A064-7001EE6A97C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D60B6367-8F7C-4A21-BBF4-2B1B522E7BD8}"/>
              </a:ext>
            </a:extLst>
          </p:cNvPr>
          <p:cNvSpPr>
            <a:spLocks noGrp="1"/>
          </p:cNvSpPr>
          <p:nvPr>
            <p:ph sz="quarter" idx="4294967295"/>
          </p:nvPr>
        </p:nvSpPr>
        <p:spPr>
          <a:xfrm>
            <a:off x="1032404" y="2287582"/>
            <a:ext cx="16104129" cy="7499879"/>
          </a:xfrm>
        </p:spPr>
        <p:txBody>
          <a:bodyPr/>
          <a:lstStyle/>
          <a:p>
            <a:pPr marL="0" lvl="0" indent="0">
              <a:spcBef>
                <a:spcPts val="0"/>
              </a:spcBef>
              <a:buClr>
                <a:srgbClr val="000000"/>
              </a:buClr>
              <a:buSzTx/>
              <a:buNone/>
            </a:pPr>
            <a:r>
              <a:rPr lang="en-US" sz="3600" dirty="0">
                <a:solidFill>
                  <a:srgbClr val="000000"/>
                </a:solidFill>
                <a:latin typeface="Playfair Display" pitchFamily="2" charset="77"/>
                <a:cs typeface="Arial"/>
                <a:sym typeface="Arial"/>
              </a:rPr>
              <a:t>When a firm distinguishes itself in the market by responding to </a:t>
            </a:r>
            <a:r>
              <a:rPr lang="en-US" sz="3600" b="1" dirty="0">
                <a:solidFill>
                  <a:srgbClr val="000000"/>
                </a:solidFill>
                <a:latin typeface="Playfair Display" pitchFamily="2" charset="77"/>
                <a:cs typeface="Arial"/>
                <a:sym typeface="Arial"/>
              </a:rPr>
              <a:t>consumer preferences for luxury items</a:t>
            </a:r>
            <a:r>
              <a:rPr lang="en-US" sz="3600" dirty="0">
                <a:solidFill>
                  <a:srgbClr val="000000"/>
                </a:solidFill>
                <a:latin typeface="Playfair Display" pitchFamily="2" charset="77"/>
                <a:cs typeface="Arial"/>
                <a:sym typeface="Arial"/>
              </a:rPr>
              <a:t>, the company competes primarily by offering products or services that are perceived as unique or superior by customers. </a:t>
            </a:r>
          </a:p>
          <a:p>
            <a:pPr marL="0" lvl="0" indent="0">
              <a:spcBef>
                <a:spcPts val="0"/>
              </a:spcBef>
              <a:buClr>
                <a:srgbClr val="000000"/>
              </a:buClr>
              <a:buSzTx/>
              <a:buNone/>
            </a:pPr>
            <a:endParaRPr lang="en-US" sz="36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3600" dirty="0">
                <a:solidFill>
                  <a:srgbClr val="000000"/>
                </a:solidFill>
                <a:latin typeface="Playfair Display" pitchFamily="2" charset="77"/>
                <a:cs typeface="Arial"/>
                <a:sym typeface="Arial"/>
              </a:rPr>
              <a:t>This is referred to as a </a:t>
            </a:r>
            <a:r>
              <a:rPr lang="en-US" sz="3600" b="1" dirty="0">
                <a:solidFill>
                  <a:srgbClr val="000000"/>
                </a:solidFill>
                <a:latin typeface="Playfair Display" pitchFamily="2" charset="77"/>
                <a:cs typeface="Arial"/>
                <a:sym typeface="Arial"/>
              </a:rPr>
              <a:t>differentiation approach</a:t>
            </a:r>
            <a:r>
              <a:rPr lang="en-US" sz="3600" dirty="0">
                <a:solidFill>
                  <a:srgbClr val="000000"/>
                </a:solidFill>
                <a:latin typeface="Playfair Display" pitchFamily="2" charset="77"/>
                <a:cs typeface="Arial"/>
                <a:sym typeface="Arial"/>
              </a:rPr>
              <a:t>.</a:t>
            </a:r>
          </a:p>
          <a:p>
            <a:pPr marL="0" lvl="0" indent="0">
              <a:spcBef>
                <a:spcPts val="0"/>
              </a:spcBef>
              <a:buClr>
                <a:srgbClr val="000000"/>
              </a:buClr>
              <a:buSzTx/>
              <a:buNone/>
            </a:pPr>
            <a:endParaRPr lang="en-US" sz="36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3600" dirty="0">
                <a:solidFill>
                  <a:srgbClr val="000000"/>
                </a:solidFill>
                <a:latin typeface="Playfair Display" pitchFamily="2" charset="77"/>
                <a:cs typeface="Arial"/>
                <a:sym typeface="Arial"/>
              </a:rPr>
              <a:t>For example, Apple exemplifies the differentiation approach to strategic market position by offering cutting-edge technology, superior design, and a strong brand identity.</a:t>
            </a:r>
          </a:p>
          <a:p>
            <a:pPr marL="25400" indent="0">
              <a:buNone/>
            </a:pPr>
            <a:endParaRPr lang="en-IN" dirty="0"/>
          </a:p>
        </p:txBody>
      </p:sp>
      <p:sp>
        <p:nvSpPr>
          <p:cNvPr id="13" name="Google Shape;133;g363c35f5f7e_0_136">
            <a:extLst>
              <a:ext uri="{FF2B5EF4-FFF2-40B4-BE49-F238E27FC236}">
                <a16:creationId xmlns:a16="http://schemas.microsoft.com/office/drawing/2014/main" id="{4E549C47-72B6-4BDA-9CC4-93CA749566E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49676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32ED5BBC-6510-B6DF-B934-66C7D04A3CAD}"/>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6A9183B-2299-47C0-AD24-BEDBDC8F9343}"/>
              </a:ext>
            </a:extLst>
          </p:cNvPr>
          <p:cNvSpPr>
            <a:spLocks noGrp="1"/>
          </p:cNvSpPr>
          <p:nvPr>
            <p:ph type="title"/>
          </p:nvPr>
        </p:nvSpPr>
        <p:spPr>
          <a:xfrm>
            <a:off x="751471" y="930612"/>
            <a:ext cx="11413067" cy="1143000"/>
          </a:xfrm>
        </p:spPr>
        <p:txBody>
          <a:bodyPr>
            <a:noAutofit/>
          </a:bodyPr>
          <a:lstStyle/>
          <a:p>
            <a:pPr lvl="0">
              <a:lnSpc>
                <a:spcPct val="140010"/>
              </a:lnSpc>
            </a:pPr>
            <a:r>
              <a:rPr lang="en-US" sz="3710" b="1" dirty="0">
                <a:solidFill>
                  <a:srgbClr val="54152A"/>
                </a:solidFill>
                <a:latin typeface="Public Sans"/>
                <a:ea typeface="Public Sans"/>
                <a:cs typeface="Public Sans"/>
                <a:sym typeface="Public Sans"/>
              </a:rPr>
              <a:t>Strategic Market Size: Broad and Focused, 1 of 2</a:t>
            </a:r>
            <a:endParaRPr lang="en-IN" sz="3710" dirty="0"/>
          </a:p>
        </p:txBody>
      </p:sp>
      <p:cxnSp>
        <p:nvCxnSpPr>
          <p:cNvPr id="14" name="Google Shape;132;g363c35f5f7e_0_136">
            <a:extLst>
              <a:ext uri="{FF2B5EF4-FFF2-40B4-BE49-F238E27FC236}">
                <a16:creationId xmlns:a16="http://schemas.microsoft.com/office/drawing/2014/main" id="{EF7EEB2E-177F-4DA6-AB7C-FCCAECF88F3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7" name="Content Placeholder 6">
            <a:extLst>
              <a:ext uri="{FF2B5EF4-FFF2-40B4-BE49-F238E27FC236}">
                <a16:creationId xmlns:a16="http://schemas.microsoft.com/office/drawing/2014/main" id="{5988B5D2-8305-440F-93E9-899E64700EC9}"/>
              </a:ext>
            </a:extLst>
          </p:cNvPr>
          <p:cNvSpPr>
            <a:spLocks noGrp="1"/>
          </p:cNvSpPr>
          <p:nvPr>
            <p:ph sz="quarter" idx="4294967295"/>
          </p:nvPr>
        </p:nvSpPr>
        <p:spPr>
          <a:xfrm>
            <a:off x="1032407" y="2282571"/>
            <a:ext cx="16205064" cy="7008812"/>
          </a:xfrm>
        </p:spPr>
        <p:txBody>
          <a:bodyPr>
            <a:normAutofit/>
          </a:bodyPr>
          <a:lstStyle/>
          <a:p>
            <a:pPr marL="0" lvl="0" indent="0">
              <a:spcBef>
                <a:spcPts val="0"/>
              </a:spcBef>
              <a:buClr>
                <a:srgbClr val="000000"/>
              </a:buClr>
              <a:buSzTx/>
              <a:buNone/>
            </a:pPr>
            <a:r>
              <a:rPr lang="en-US" sz="4000" dirty="0">
                <a:solidFill>
                  <a:srgbClr val="000000"/>
                </a:solidFill>
                <a:latin typeface="Playfair Display"/>
                <a:cs typeface="Arial"/>
                <a:sym typeface="Arial"/>
              </a:rPr>
              <a:t>The second critical decision that firms make when deciding their business-level strategy concerns the company’s </a:t>
            </a:r>
            <a:r>
              <a:rPr lang="en-US" sz="4000" b="1" dirty="0">
                <a:solidFill>
                  <a:srgbClr val="000000"/>
                </a:solidFill>
                <a:latin typeface="Playfair Display"/>
                <a:cs typeface="Arial"/>
                <a:sym typeface="Arial"/>
              </a:rPr>
              <a:t>strategic market size</a:t>
            </a:r>
            <a:r>
              <a:rPr lang="en-US" sz="4000" dirty="0">
                <a:solidFill>
                  <a:srgbClr val="000000"/>
                </a:solidFill>
                <a:latin typeface="Playfair Display"/>
                <a:cs typeface="Arial"/>
                <a:sym typeface="Arial"/>
              </a:rPr>
              <a:t>. </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a:cs typeface="Arial"/>
                <a:sym typeface="Arial"/>
              </a:rPr>
              <a:t>Like the firm’s strategic market position, a company’s strategic market size is also a decision based on the firm’s </a:t>
            </a:r>
            <a:r>
              <a:rPr lang="en-US" sz="4000" b="1" dirty="0">
                <a:solidFill>
                  <a:srgbClr val="000000"/>
                </a:solidFill>
                <a:latin typeface="Playfair Display"/>
                <a:cs typeface="Arial"/>
                <a:sym typeface="Arial"/>
              </a:rPr>
              <a:t>customers</a:t>
            </a:r>
            <a:r>
              <a:rPr lang="en-US" sz="4000" dirty="0">
                <a:solidFill>
                  <a:srgbClr val="000000"/>
                </a:solidFill>
                <a:latin typeface="Playfair Display"/>
                <a:cs typeface="Arial"/>
                <a:sym typeface="Arial"/>
              </a:rPr>
              <a:t>. </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a:cs typeface="Arial"/>
                <a:sym typeface="Arial"/>
              </a:rPr>
              <a:t>The strategic market size defines whether the firm will target a </a:t>
            </a:r>
            <a:r>
              <a:rPr lang="en-US" sz="4000" b="1" dirty="0">
                <a:solidFill>
                  <a:srgbClr val="000000"/>
                </a:solidFill>
                <a:latin typeface="Playfair Display"/>
                <a:cs typeface="Arial"/>
                <a:sym typeface="Arial"/>
              </a:rPr>
              <a:t>broad market, serving many customer segments</a:t>
            </a:r>
            <a:r>
              <a:rPr lang="en-US" sz="4000" dirty="0">
                <a:solidFill>
                  <a:srgbClr val="000000"/>
                </a:solidFill>
                <a:latin typeface="Playfair Display"/>
                <a:cs typeface="Arial"/>
                <a:sym typeface="Arial"/>
              </a:rPr>
              <a:t>, or a </a:t>
            </a:r>
            <a:r>
              <a:rPr lang="en-US" sz="4000" b="1" dirty="0">
                <a:solidFill>
                  <a:srgbClr val="000000"/>
                </a:solidFill>
                <a:latin typeface="Playfair Display"/>
                <a:cs typeface="Arial"/>
                <a:sym typeface="Arial"/>
              </a:rPr>
              <a:t>narrow market, focusing on a specific niche market segment</a:t>
            </a:r>
            <a:r>
              <a:rPr lang="en-US" sz="4000" dirty="0">
                <a:solidFill>
                  <a:srgbClr val="000000"/>
                </a:solidFill>
                <a:latin typeface="Playfair Display"/>
                <a:cs typeface="Arial"/>
                <a:sym typeface="Arial"/>
              </a:rPr>
              <a:t>.</a:t>
            </a:r>
          </a:p>
          <a:p>
            <a:pPr marL="25400" indent="0">
              <a:buNone/>
            </a:pPr>
            <a:endParaRPr lang="en-IN" dirty="0"/>
          </a:p>
        </p:txBody>
      </p:sp>
      <p:sp>
        <p:nvSpPr>
          <p:cNvPr id="15" name="Google Shape;133;g363c35f5f7e_0_136">
            <a:extLst>
              <a:ext uri="{FF2B5EF4-FFF2-40B4-BE49-F238E27FC236}">
                <a16:creationId xmlns:a16="http://schemas.microsoft.com/office/drawing/2014/main" id="{7F33F2B6-1531-4508-91A3-C648CBE0B3D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1586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AFBAE62C-8CAE-83CB-D65D-E74157B3DA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823286-06E9-45FA-9888-AA28899DF637}"/>
              </a:ext>
            </a:extLst>
          </p:cNvPr>
          <p:cNvSpPr>
            <a:spLocks noGrp="1"/>
          </p:cNvSpPr>
          <p:nvPr>
            <p:ph type="title"/>
          </p:nvPr>
        </p:nvSpPr>
        <p:spPr>
          <a:xfrm>
            <a:off x="837270" y="1004261"/>
            <a:ext cx="11521883" cy="920236"/>
          </a:xfrm>
        </p:spPr>
        <p:txBody>
          <a:bodyPr>
            <a:noAutofit/>
          </a:bodyPr>
          <a:lstStyle/>
          <a:p>
            <a:pPr lvl="0">
              <a:lnSpc>
                <a:spcPct val="140010"/>
              </a:lnSpc>
            </a:pPr>
            <a:r>
              <a:rPr lang="en-US" sz="3710" b="1" dirty="0">
                <a:solidFill>
                  <a:srgbClr val="54152A"/>
                </a:solidFill>
                <a:latin typeface="Public Sans"/>
                <a:ea typeface="Public Sans"/>
                <a:cs typeface="Public Sans"/>
                <a:sym typeface="Public Sans"/>
              </a:rPr>
              <a:t>Strategic Market Size: Broad and Focused, 2 of 2</a:t>
            </a:r>
            <a:endParaRPr lang="en-IN" sz="3710" dirty="0"/>
          </a:p>
        </p:txBody>
      </p:sp>
      <p:cxnSp>
        <p:nvCxnSpPr>
          <p:cNvPr id="12" name="Google Shape;132;g363c35f5f7e_0_136">
            <a:extLst>
              <a:ext uri="{FF2B5EF4-FFF2-40B4-BE49-F238E27FC236}">
                <a16:creationId xmlns:a16="http://schemas.microsoft.com/office/drawing/2014/main" id="{F5D675D0-CBB6-41B8-BB67-A44909007C7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7A4A1FCE-6358-4D47-918D-68788A5574B1}"/>
              </a:ext>
            </a:extLst>
          </p:cNvPr>
          <p:cNvSpPr>
            <a:spLocks noGrp="1"/>
          </p:cNvSpPr>
          <p:nvPr>
            <p:ph sz="quarter" idx="4294967295"/>
          </p:nvPr>
        </p:nvSpPr>
        <p:spPr>
          <a:xfrm>
            <a:off x="1032405" y="2287583"/>
            <a:ext cx="16476662" cy="6788679"/>
          </a:xfrm>
        </p:spPr>
        <p:txBody>
          <a:bodyPr>
            <a:normAutofit/>
          </a:bodyPr>
          <a:lstStyle/>
          <a:p>
            <a:pPr marL="0" lvl="0" indent="0">
              <a:spcBef>
                <a:spcPts val="0"/>
              </a:spcBef>
              <a:buClr>
                <a:srgbClr val="000000"/>
              </a:buClr>
              <a:buSzTx/>
              <a:buNone/>
            </a:pPr>
            <a:r>
              <a:rPr lang="en-US" sz="4400" dirty="0">
                <a:solidFill>
                  <a:srgbClr val="000000"/>
                </a:solidFill>
                <a:latin typeface="Playfair Display"/>
                <a:cs typeface="Arial"/>
                <a:sym typeface="Arial"/>
              </a:rPr>
              <a:t>If the approach is </a:t>
            </a:r>
            <a:r>
              <a:rPr lang="en-US" sz="4400" b="1" dirty="0">
                <a:solidFill>
                  <a:srgbClr val="000000"/>
                </a:solidFill>
                <a:latin typeface="Playfair Display"/>
                <a:cs typeface="Arial"/>
                <a:sym typeface="Arial"/>
              </a:rPr>
              <a:t>broad</a:t>
            </a:r>
            <a:r>
              <a:rPr lang="en-US" sz="4400" dirty="0">
                <a:solidFill>
                  <a:srgbClr val="000000"/>
                </a:solidFill>
                <a:latin typeface="Playfair Display"/>
                <a:cs typeface="Arial"/>
                <a:sym typeface="Arial"/>
              </a:rPr>
              <a:t>, the target market is broad, meaning most people within that industry buy the product or service. </a:t>
            </a:r>
          </a:p>
          <a:p>
            <a:pPr marL="0" lvl="0" indent="0">
              <a:spcBef>
                <a:spcPts val="0"/>
              </a:spcBef>
              <a:buClr>
                <a:srgbClr val="000000"/>
              </a:buClr>
              <a:buSzTx/>
              <a:buNone/>
            </a:pPr>
            <a:endParaRPr lang="en-US" sz="44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400" dirty="0">
                <a:solidFill>
                  <a:srgbClr val="000000"/>
                </a:solidFill>
                <a:latin typeface="Playfair Display"/>
                <a:cs typeface="Arial"/>
                <a:sym typeface="Arial"/>
              </a:rPr>
              <a:t>If the approach is </a:t>
            </a:r>
            <a:r>
              <a:rPr lang="en-US" sz="4400" b="1" dirty="0">
                <a:solidFill>
                  <a:srgbClr val="000000"/>
                </a:solidFill>
                <a:latin typeface="Playfair Display"/>
                <a:cs typeface="Arial"/>
                <a:sym typeface="Arial"/>
              </a:rPr>
              <a:t>focused</a:t>
            </a:r>
            <a:r>
              <a:rPr lang="en-US" sz="4400" dirty="0">
                <a:solidFill>
                  <a:srgbClr val="000000"/>
                </a:solidFill>
                <a:latin typeface="Playfair Display"/>
                <a:cs typeface="Arial"/>
                <a:sym typeface="Arial"/>
              </a:rPr>
              <a:t>, the target market is narrow, and the product or service is not meant for most people in the industry. </a:t>
            </a:r>
          </a:p>
          <a:p>
            <a:pPr marL="0" lvl="0" indent="0">
              <a:spcBef>
                <a:spcPts val="0"/>
              </a:spcBef>
              <a:buClr>
                <a:srgbClr val="000000"/>
              </a:buClr>
              <a:buSzTx/>
              <a:buNone/>
            </a:pPr>
            <a:endParaRPr lang="en-US" sz="44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400" dirty="0">
                <a:solidFill>
                  <a:srgbClr val="000000"/>
                </a:solidFill>
                <a:latin typeface="Playfair Display"/>
                <a:cs typeface="Arial"/>
                <a:sym typeface="Arial"/>
              </a:rPr>
              <a:t>Sometimes strategic market size is referred to as scope of operations or competitive scope.</a:t>
            </a:r>
          </a:p>
          <a:p>
            <a:pPr marL="25400" indent="0">
              <a:buNone/>
            </a:pPr>
            <a:endParaRPr lang="en-IN" dirty="0"/>
          </a:p>
        </p:txBody>
      </p:sp>
      <p:sp>
        <p:nvSpPr>
          <p:cNvPr id="13" name="Google Shape;133;g363c35f5f7e_0_136">
            <a:extLst>
              <a:ext uri="{FF2B5EF4-FFF2-40B4-BE49-F238E27FC236}">
                <a16:creationId xmlns:a16="http://schemas.microsoft.com/office/drawing/2014/main" id="{868BE17F-0076-492B-AB47-CD5A2AD8404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32349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64971515-4C31-D0B2-9501-1E9C6BAAD4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467190-F32C-4F52-820C-AC630172587A}"/>
              </a:ext>
            </a:extLst>
          </p:cNvPr>
          <p:cNvSpPr>
            <a:spLocks noGrp="1"/>
          </p:cNvSpPr>
          <p:nvPr>
            <p:ph type="title"/>
          </p:nvPr>
        </p:nvSpPr>
        <p:spPr>
          <a:xfrm>
            <a:off x="387927" y="980434"/>
            <a:ext cx="9393382" cy="1002435"/>
          </a:xfrm>
        </p:spPr>
        <p:txBody>
          <a:bodyPr>
            <a:noAutofit/>
          </a:bodyPr>
          <a:lstStyle/>
          <a:p>
            <a:pPr lvl="0">
              <a:lnSpc>
                <a:spcPct val="140010"/>
              </a:lnSpc>
            </a:pPr>
            <a:r>
              <a:rPr lang="en-US" sz="3710" b="1" dirty="0">
                <a:solidFill>
                  <a:srgbClr val="54152A"/>
                </a:solidFill>
                <a:latin typeface="Public Sans"/>
                <a:ea typeface="Public Sans"/>
                <a:cs typeface="Public Sans"/>
                <a:sym typeface="Public Sans"/>
              </a:rPr>
              <a:t>Strategic Market Size: Broad, 1 of 2</a:t>
            </a:r>
            <a:endParaRPr lang="en-IN" sz="3710" dirty="0"/>
          </a:p>
        </p:txBody>
      </p:sp>
      <p:cxnSp>
        <p:nvCxnSpPr>
          <p:cNvPr id="12" name="Google Shape;132;g363c35f5f7e_0_136">
            <a:extLst>
              <a:ext uri="{FF2B5EF4-FFF2-40B4-BE49-F238E27FC236}">
                <a16:creationId xmlns:a16="http://schemas.microsoft.com/office/drawing/2014/main" id="{DA6DDB36-6E49-4112-A372-B1A552E1742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6C5C14C3-D4AE-4D76-BA3E-4C11BA130CC5}"/>
              </a:ext>
            </a:extLst>
          </p:cNvPr>
          <p:cNvSpPr>
            <a:spLocks noGrp="1"/>
          </p:cNvSpPr>
          <p:nvPr>
            <p:ph sz="quarter" idx="4294967295"/>
          </p:nvPr>
        </p:nvSpPr>
        <p:spPr>
          <a:xfrm>
            <a:off x="1049337" y="2270652"/>
            <a:ext cx="15985596" cy="7076545"/>
          </a:xfrm>
        </p:spPr>
        <p:txBody>
          <a:bodyPr/>
          <a:lstStyle/>
          <a:p>
            <a:pPr marL="0" lvl="0" indent="0">
              <a:spcBef>
                <a:spcPts val="0"/>
              </a:spcBef>
              <a:buClr>
                <a:srgbClr val="000000"/>
              </a:buClr>
              <a:buSzTx/>
              <a:buNone/>
            </a:pPr>
            <a:r>
              <a:rPr lang="en-US" sz="4000" dirty="0">
                <a:solidFill>
                  <a:srgbClr val="000000"/>
                </a:solidFill>
                <a:latin typeface="Playfair Display"/>
                <a:cs typeface="Arial"/>
                <a:sym typeface="Arial"/>
              </a:rPr>
              <a:t>A</a:t>
            </a:r>
            <a:r>
              <a:rPr lang="en-US" sz="4000" b="1" dirty="0">
                <a:solidFill>
                  <a:srgbClr val="000000"/>
                </a:solidFill>
                <a:latin typeface="Playfair Display"/>
                <a:cs typeface="Arial"/>
                <a:sym typeface="Arial"/>
              </a:rPr>
              <a:t> broad </a:t>
            </a:r>
            <a:r>
              <a:rPr lang="en-US" sz="4000" dirty="0">
                <a:solidFill>
                  <a:srgbClr val="000000"/>
                </a:solidFill>
                <a:latin typeface="Playfair Display"/>
                <a:cs typeface="Arial"/>
                <a:sym typeface="Arial"/>
              </a:rPr>
              <a:t>approach to strategic market size targets </a:t>
            </a:r>
            <a:r>
              <a:rPr lang="en-US" sz="4000" b="1" dirty="0">
                <a:solidFill>
                  <a:srgbClr val="000000"/>
                </a:solidFill>
                <a:latin typeface="Playfair Display"/>
                <a:cs typeface="Arial"/>
                <a:sym typeface="Arial"/>
              </a:rPr>
              <a:t>large markets</a:t>
            </a:r>
            <a:r>
              <a:rPr lang="en-US" sz="4000" dirty="0">
                <a:solidFill>
                  <a:srgbClr val="000000"/>
                </a:solidFill>
                <a:latin typeface="Playfair Display"/>
                <a:cs typeface="Arial"/>
                <a:sym typeface="Arial"/>
              </a:rPr>
              <a:t>, typically encompassing a wide range of customer groups. </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a:cs typeface="Arial"/>
                <a:sym typeface="Arial"/>
              </a:rPr>
              <a:t>These strategies aim to appeal to as many customers as possible by offering products or services designed to meet diverse customer needs and preferences. </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a:cs typeface="Arial"/>
                <a:sym typeface="Arial"/>
              </a:rPr>
              <a:t>By leveraging economies of scale and broad market reach, firms employing this approach seek to dominate their industry and build a strong competitive position. </a:t>
            </a:r>
          </a:p>
          <a:p>
            <a:pPr marL="25400" indent="0">
              <a:buNone/>
            </a:pPr>
            <a:endParaRPr lang="en-IN" dirty="0"/>
          </a:p>
        </p:txBody>
      </p:sp>
      <p:sp>
        <p:nvSpPr>
          <p:cNvPr id="13" name="Google Shape;133;g363c35f5f7e_0_136">
            <a:extLst>
              <a:ext uri="{FF2B5EF4-FFF2-40B4-BE49-F238E27FC236}">
                <a16:creationId xmlns:a16="http://schemas.microsoft.com/office/drawing/2014/main" id="{F093767E-5CCA-472F-97DB-7FBD368513D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341049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3FA36866-AFBA-26EA-EB69-01FE78D7F4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B0A24C-58B4-4B2E-B372-CC29D9E60F77}"/>
              </a:ext>
            </a:extLst>
          </p:cNvPr>
          <p:cNvSpPr>
            <a:spLocks noGrp="1"/>
          </p:cNvSpPr>
          <p:nvPr>
            <p:ph type="title"/>
          </p:nvPr>
        </p:nvSpPr>
        <p:spPr>
          <a:xfrm>
            <a:off x="-2152284" y="834528"/>
            <a:ext cx="14274800" cy="1143000"/>
          </a:xfrm>
        </p:spPr>
        <p:txBody>
          <a:bodyPr>
            <a:normAutofit/>
          </a:bodyPr>
          <a:lstStyle/>
          <a:p>
            <a:r>
              <a:rPr lang="en-US" sz="3710" b="1" dirty="0">
                <a:solidFill>
                  <a:srgbClr val="54152A"/>
                </a:solidFill>
                <a:latin typeface="Public Sans"/>
                <a:ea typeface="Public Sans"/>
                <a:cs typeface="Public Sans"/>
                <a:sym typeface="Public Sans"/>
              </a:rPr>
              <a:t>Strategic Market Size: Broad, 2 of 2</a:t>
            </a:r>
            <a:endParaRPr lang="en-IN" sz="3710" dirty="0"/>
          </a:p>
        </p:txBody>
      </p:sp>
      <p:cxnSp>
        <p:nvCxnSpPr>
          <p:cNvPr id="12" name="Google Shape;132;g363c35f5f7e_0_136">
            <a:extLst>
              <a:ext uri="{FF2B5EF4-FFF2-40B4-BE49-F238E27FC236}">
                <a16:creationId xmlns:a16="http://schemas.microsoft.com/office/drawing/2014/main" id="{021577B0-701C-44BE-BCD9-87230CCEAA4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60F0FFF7-8637-4286-93D2-C8CADA52B0F0}"/>
              </a:ext>
            </a:extLst>
          </p:cNvPr>
          <p:cNvSpPr>
            <a:spLocks noGrp="1"/>
          </p:cNvSpPr>
          <p:nvPr>
            <p:ph sz="quarter" idx="4294967295"/>
          </p:nvPr>
        </p:nvSpPr>
        <p:spPr>
          <a:xfrm>
            <a:off x="1000666" y="2291424"/>
            <a:ext cx="16230601" cy="6571660"/>
          </a:xfrm>
        </p:spPr>
        <p:txBody>
          <a:bodyPr/>
          <a:lstStyle/>
          <a:p>
            <a:pPr marL="0" lvl="0" indent="0">
              <a:spcBef>
                <a:spcPts val="0"/>
              </a:spcBef>
              <a:buClr>
                <a:srgbClr val="000000"/>
              </a:buClr>
              <a:buSzTx/>
              <a:buNone/>
            </a:pPr>
            <a:r>
              <a:rPr lang="en-US" sz="4000" dirty="0">
                <a:solidFill>
                  <a:srgbClr val="000000"/>
                </a:solidFill>
                <a:latin typeface="Playfair Display"/>
                <a:cs typeface="Arial"/>
                <a:sym typeface="Arial"/>
              </a:rPr>
              <a:t>Broad approaches are often associated with significant operational scale, extensive distribution networks, and the ability to serve a diverse customer base efficiently. </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a:cs typeface="Arial"/>
                <a:sym typeface="Arial"/>
              </a:rPr>
              <a:t>The goal of a broad strategic market size is to achieve widespread market penetration and long-term sustainability by serving the needs of a diverse customer base.</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a:cs typeface="Arial"/>
                <a:sym typeface="Arial"/>
              </a:rPr>
              <a:t>For example, Walmart targets in a broad strategic market. Its products appeal to a large and diverse customer base.</a:t>
            </a:r>
          </a:p>
          <a:p>
            <a:pPr marL="25400" indent="0">
              <a:buNone/>
            </a:pPr>
            <a:endParaRPr lang="en-IN" dirty="0"/>
          </a:p>
        </p:txBody>
      </p:sp>
      <p:sp>
        <p:nvSpPr>
          <p:cNvPr id="13" name="Google Shape;133;g363c35f5f7e_0_136">
            <a:extLst>
              <a:ext uri="{FF2B5EF4-FFF2-40B4-BE49-F238E27FC236}">
                <a16:creationId xmlns:a16="http://schemas.microsoft.com/office/drawing/2014/main" id="{0E439878-195D-4357-8B18-EED2DECC074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33790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3">
          <a:extLst>
            <a:ext uri="{FF2B5EF4-FFF2-40B4-BE49-F238E27FC236}">
              <a16:creationId xmlns:a16="http://schemas.microsoft.com/office/drawing/2014/main" id="{32F96EE4-10BC-7087-29DC-DA4EA27031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0470BE-BD2D-E05D-3D98-C9F2CDC0343D}"/>
              </a:ext>
            </a:extLst>
          </p:cNvPr>
          <p:cNvSpPr>
            <a:spLocks noGrp="1"/>
          </p:cNvSpPr>
          <p:nvPr>
            <p:ph type="title"/>
          </p:nvPr>
        </p:nvSpPr>
        <p:spPr>
          <a:xfrm>
            <a:off x="-126423" y="769938"/>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 1 of 2</a:t>
            </a:r>
            <a:endParaRPr lang="en-IN" sz="3710" dirty="0"/>
          </a:p>
        </p:txBody>
      </p:sp>
      <p:cxnSp>
        <p:nvCxnSpPr>
          <p:cNvPr id="7" name="Google Shape;105;p3">
            <a:extLst>
              <a:ext uri="{FF2B5EF4-FFF2-40B4-BE49-F238E27FC236}">
                <a16:creationId xmlns:a16="http://schemas.microsoft.com/office/drawing/2014/main" id="{0A719050-1E3C-52D2-50AC-985D0EC1B41C}"/>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9BDC5BE-540A-9192-56AC-E997BDA577AB}"/>
              </a:ext>
            </a:extLst>
          </p:cNvPr>
          <p:cNvSpPr>
            <a:spLocks noGrp="1"/>
          </p:cNvSpPr>
          <p:nvPr>
            <p:ph sz="quarter" idx="10"/>
          </p:nvPr>
        </p:nvSpPr>
        <p:spPr>
          <a:xfrm>
            <a:off x="933423" y="2071891"/>
            <a:ext cx="15430527" cy="6338814"/>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After engaging with this chapter, you will understand and be able to apply the following concepts.</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Business-level strategy</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Strategic market position (cost leadership and differentiation)</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Strategic market size (focused and broad)</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Six business-level strategies</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Focused cost leadership</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Broad cost leadership</a:t>
            </a:r>
          </a:p>
          <a:p>
            <a:pPr marL="457200" marR="0" lvl="0" indent="-399986" algn="l" defTabSz="914400" rtl="0" eaLnBrk="1" fontAlgn="auto" latinLnBrk="0" hangingPunct="1">
              <a:lnSpc>
                <a:spcPct val="164000"/>
              </a:lnSpc>
              <a:spcBef>
                <a:spcPts val="0"/>
              </a:spcBef>
              <a:spcAft>
                <a:spcPts val="0"/>
              </a:spcAft>
              <a:buClr>
                <a:srgbClr val="2B2C30"/>
              </a:buClr>
              <a:buSzPts val="2699"/>
              <a:buFont typeface="Public Sans"/>
              <a:buAutoNum type="arabicPeriod"/>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Focused differentiation</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6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Upon completion of this chapter, you will be equipped to analyze a firm’s business-level strategy.</a:t>
            </a:r>
          </a:p>
          <a:p>
            <a:endParaRPr lang="en-IN" dirty="0"/>
          </a:p>
        </p:txBody>
      </p:sp>
      <p:sp>
        <p:nvSpPr>
          <p:cNvPr id="9" name="Google Shape;107;p3">
            <a:extLst>
              <a:ext uri="{FF2B5EF4-FFF2-40B4-BE49-F238E27FC236}">
                <a16:creationId xmlns:a16="http://schemas.microsoft.com/office/drawing/2014/main" id="{6016E67D-E900-F072-D0B8-677548C1C90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45437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DC5C3BE3-D9CA-7CB2-DEC6-E6955F4998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FC438C-F0D0-4F3D-803F-66FEC40EC1BA}"/>
              </a:ext>
            </a:extLst>
          </p:cNvPr>
          <p:cNvSpPr>
            <a:spLocks noGrp="1"/>
          </p:cNvSpPr>
          <p:nvPr>
            <p:ph type="title"/>
          </p:nvPr>
        </p:nvSpPr>
        <p:spPr>
          <a:xfrm>
            <a:off x="581891" y="897060"/>
            <a:ext cx="9270167" cy="1143000"/>
          </a:xfrm>
        </p:spPr>
        <p:txBody>
          <a:bodyPr>
            <a:noAutofit/>
          </a:bodyPr>
          <a:lstStyle/>
          <a:p>
            <a:pPr lvl="0">
              <a:lnSpc>
                <a:spcPct val="140010"/>
              </a:lnSpc>
            </a:pPr>
            <a:r>
              <a:rPr lang="en-US" sz="3710" b="1" dirty="0">
                <a:solidFill>
                  <a:srgbClr val="54152A"/>
                </a:solidFill>
                <a:latin typeface="Public Sans"/>
                <a:ea typeface="Public Sans"/>
                <a:cs typeface="Public Sans"/>
                <a:sym typeface="Public Sans"/>
              </a:rPr>
              <a:t>Strategic Market Size: Focused, 1 of 3</a:t>
            </a:r>
            <a:endParaRPr lang="en-IN" sz="3710" dirty="0"/>
          </a:p>
        </p:txBody>
      </p:sp>
      <p:cxnSp>
        <p:nvCxnSpPr>
          <p:cNvPr id="12" name="Google Shape;132;g363c35f5f7e_0_136">
            <a:extLst>
              <a:ext uri="{FF2B5EF4-FFF2-40B4-BE49-F238E27FC236}">
                <a16:creationId xmlns:a16="http://schemas.microsoft.com/office/drawing/2014/main" id="{619D2A05-1AFB-43DC-AD21-D18E5F8FCA8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87AA1AB1-7BF5-4571-9F25-077868980D6E}"/>
              </a:ext>
            </a:extLst>
          </p:cNvPr>
          <p:cNvSpPr>
            <a:spLocks noGrp="1"/>
          </p:cNvSpPr>
          <p:nvPr>
            <p:ph sz="quarter" idx="4294967295"/>
          </p:nvPr>
        </p:nvSpPr>
        <p:spPr>
          <a:xfrm>
            <a:off x="1049337" y="2084387"/>
            <a:ext cx="14529329" cy="7076545"/>
          </a:xfrm>
        </p:spPr>
        <p:txBody>
          <a:bodyPr/>
          <a:lstStyle/>
          <a:p>
            <a:pPr marL="0" lvl="0" indent="0">
              <a:spcBef>
                <a:spcPts val="0"/>
              </a:spcBef>
              <a:buClr>
                <a:srgbClr val="000000"/>
              </a:buClr>
              <a:buSzTx/>
              <a:buNone/>
            </a:pPr>
            <a:r>
              <a:rPr lang="en-US" sz="3600" dirty="0">
                <a:solidFill>
                  <a:srgbClr val="000000"/>
                </a:solidFill>
                <a:latin typeface="Playfair Display"/>
                <a:cs typeface="Arial"/>
                <a:sym typeface="Arial"/>
              </a:rPr>
              <a:t>A </a:t>
            </a:r>
            <a:r>
              <a:rPr lang="en-US" sz="3600" b="1" dirty="0">
                <a:solidFill>
                  <a:srgbClr val="000000"/>
                </a:solidFill>
                <a:latin typeface="Playfair Display"/>
                <a:cs typeface="Arial"/>
                <a:sym typeface="Arial"/>
              </a:rPr>
              <a:t>focused</a:t>
            </a:r>
            <a:r>
              <a:rPr lang="en-US" sz="3600" dirty="0">
                <a:solidFill>
                  <a:srgbClr val="000000"/>
                </a:solidFill>
                <a:latin typeface="Playfair Display"/>
                <a:cs typeface="Arial"/>
                <a:sym typeface="Arial"/>
              </a:rPr>
              <a:t> approach to strategic market size targets </a:t>
            </a:r>
            <a:r>
              <a:rPr lang="en-US" sz="3600" b="1" dirty="0">
                <a:solidFill>
                  <a:srgbClr val="000000"/>
                </a:solidFill>
                <a:latin typeface="Playfair Display"/>
                <a:cs typeface="Arial"/>
                <a:sym typeface="Arial"/>
              </a:rPr>
              <a:t>specific niche markets segments. </a:t>
            </a:r>
          </a:p>
          <a:p>
            <a:pPr marL="0" lvl="0" indent="0">
              <a:spcBef>
                <a:spcPts val="0"/>
              </a:spcBef>
              <a:buClr>
                <a:srgbClr val="000000"/>
              </a:buClr>
              <a:buSzTx/>
              <a:buNone/>
            </a:pPr>
            <a:endParaRPr lang="en-US" sz="36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3600" dirty="0">
                <a:solidFill>
                  <a:srgbClr val="000000"/>
                </a:solidFill>
                <a:latin typeface="Playfair Display" pitchFamily="2" charset="77"/>
                <a:cs typeface="Arial"/>
                <a:sym typeface="Arial"/>
              </a:rPr>
              <a:t>Focused strategic market segments allow firms to understand and cater to the specific needs of a niche market segment, fostering customer loyalty by offering tailored products or services that meet the unique demands of their target market segment. </a:t>
            </a:r>
          </a:p>
          <a:p>
            <a:pPr marL="0" lvl="0" indent="0">
              <a:spcBef>
                <a:spcPts val="0"/>
              </a:spcBef>
              <a:buClr>
                <a:srgbClr val="000000"/>
              </a:buClr>
              <a:buSzTx/>
              <a:buNone/>
            </a:pPr>
            <a:endParaRPr lang="en-US" sz="36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3600" dirty="0">
                <a:solidFill>
                  <a:srgbClr val="000000"/>
                </a:solidFill>
                <a:latin typeface="Playfair Display" pitchFamily="2" charset="77"/>
                <a:cs typeface="Arial"/>
                <a:sym typeface="Arial"/>
              </a:rPr>
              <a:t>By concentrating on a narrow market segment, firms that follow a focused approach can reduce direct competition, but the small size of the niche market segment limits long-term growth opportunities and may constrain economies of scale.</a:t>
            </a:r>
          </a:p>
          <a:p>
            <a:pPr marL="25400" indent="0">
              <a:buNone/>
            </a:pPr>
            <a:endParaRPr lang="en-IN" dirty="0"/>
          </a:p>
        </p:txBody>
      </p:sp>
      <p:sp>
        <p:nvSpPr>
          <p:cNvPr id="13" name="Google Shape;133;g363c35f5f7e_0_136">
            <a:extLst>
              <a:ext uri="{FF2B5EF4-FFF2-40B4-BE49-F238E27FC236}">
                <a16:creationId xmlns:a16="http://schemas.microsoft.com/office/drawing/2014/main" id="{6498875E-6015-413F-8220-BF2372F698F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558777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F5F6760F-B3DF-C136-51A4-D3F86A9211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3E37FB-7513-4B73-B489-B1F0D2D7CAC0}"/>
              </a:ext>
            </a:extLst>
          </p:cNvPr>
          <p:cNvSpPr>
            <a:spLocks noGrp="1"/>
          </p:cNvSpPr>
          <p:nvPr>
            <p:ph type="title"/>
          </p:nvPr>
        </p:nvSpPr>
        <p:spPr>
          <a:xfrm>
            <a:off x="634752" y="931487"/>
            <a:ext cx="9728449" cy="1143000"/>
          </a:xfrm>
        </p:spPr>
        <p:txBody>
          <a:bodyPr>
            <a:normAutofit/>
          </a:bodyPr>
          <a:lstStyle/>
          <a:p>
            <a:pPr lvl="0">
              <a:lnSpc>
                <a:spcPct val="140010"/>
              </a:lnSpc>
            </a:pPr>
            <a:r>
              <a:rPr lang="en-US" sz="3710" b="1" dirty="0">
                <a:solidFill>
                  <a:srgbClr val="54152A"/>
                </a:solidFill>
                <a:latin typeface="Public Sans"/>
                <a:ea typeface="Public Sans"/>
                <a:cs typeface="Public Sans"/>
                <a:sym typeface="Public Sans"/>
              </a:rPr>
              <a:t>Strategic Market Size: Focused, 2 of 3</a:t>
            </a:r>
            <a:endParaRPr lang="en-IN" sz="3710" dirty="0"/>
          </a:p>
        </p:txBody>
      </p:sp>
      <p:cxnSp>
        <p:nvCxnSpPr>
          <p:cNvPr id="12" name="Google Shape;132;g363c35f5f7e_0_136">
            <a:extLst>
              <a:ext uri="{FF2B5EF4-FFF2-40B4-BE49-F238E27FC236}">
                <a16:creationId xmlns:a16="http://schemas.microsoft.com/office/drawing/2014/main" id="{4AD6BA41-0E8E-4E44-BDB7-306293CE35A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F0B8327E-56CD-49EE-906B-8A9AE7EF54A6}"/>
              </a:ext>
            </a:extLst>
          </p:cNvPr>
          <p:cNvSpPr>
            <a:spLocks noGrp="1"/>
          </p:cNvSpPr>
          <p:nvPr>
            <p:ph sz="quarter" idx="4294967295"/>
          </p:nvPr>
        </p:nvSpPr>
        <p:spPr>
          <a:xfrm>
            <a:off x="1049337" y="2291424"/>
            <a:ext cx="16427779" cy="7720012"/>
          </a:xfrm>
        </p:spPr>
        <p:txBody>
          <a:bodyPr/>
          <a:lstStyle/>
          <a:p>
            <a:pPr marL="0" lvl="0" indent="0">
              <a:spcBef>
                <a:spcPts val="0"/>
              </a:spcBef>
              <a:buClr>
                <a:srgbClr val="000000"/>
              </a:buClr>
              <a:buSzTx/>
              <a:buNone/>
            </a:pPr>
            <a:r>
              <a:rPr lang="en-US" sz="4000" dirty="0">
                <a:solidFill>
                  <a:srgbClr val="000000"/>
                </a:solidFill>
                <a:latin typeface="Playfair Display" pitchFamily="2" charset="77"/>
                <a:cs typeface="Arial"/>
                <a:sym typeface="Arial"/>
              </a:rPr>
              <a:t>Focused strategic market segments are highly vulnerable to changes in customer preferences and can be threatened by larger competitors entering the niche market segment, leveraging their resources and scales to replicate or surpass the focused firm’s offerings. </a:t>
            </a:r>
          </a:p>
          <a:p>
            <a:pPr marL="0" lvl="0" indent="0">
              <a:spcBef>
                <a:spcPts val="0"/>
              </a:spcBef>
              <a:buClr>
                <a:srgbClr val="000000"/>
              </a:buClr>
              <a:buSzTx/>
              <a:buNone/>
            </a:pPr>
            <a:endParaRPr lang="en-US" sz="40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000" dirty="0">
                <a:solidFill>
                  <a:srgbClr val="000000"/>
                </a:solidFill>
                <a:latin typeface="Playfair Display" pitchFamily="2" charset="77"/>
                <a:cs typeface="Arial"/>
                <a:sym typeface="Arial"/>
              </a:rPr>
              <a:t>Focused approaches allow firms to serve niche market segments with precision and build customer loyalty, but they also come with risks, such as limited market size, vulnerability to market shifts, and the threat of competition from larger rivals. </a:t>
            </a:r>
          </a:p>
          <a:p>
            <a:pPr marL="25400" indent="0">
              <a:buNone/>
            </a:pPr>
            <a:endParaRPr lang="en-IN" dirty="0"/>
          </a:p>
        </p:txBody>
      </p:sp>
      <p:sp>
        <p:nvSpPr>
          <p:cNvPr id="13" name="Google Shape;133;g363c35f5f7e_0_136">
            <a:extLst>
              <a:ext uri="{FF2B5EF4-FFF2-40B4-BE49-F238E27FC236}">
                <a16:creationId xmlns:a16="http://schemas.microsoft.com/office/drawing/2014/main" id="{D1381733-67F2-439B-A142-B14964F7EB1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704985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ED85C974-C6C1-9262-4DD1-292E97670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747B3D-8685-4362-B89C-F4E2DD9BDD21}"/>
              </a:ext>
            </a:extLst>
          </p:cNvPr>
          <p:cNvSpPr>
            <a:spLocks noGrp="1"/>
          </p:cNvSpPr>
          <p:nvPr>
            <p:ph type="title"/>
          </p:nvPr>
        </p:nvSpPr>
        <p:spPr>
          <a:xfrm>
            <a:off x="858984" y="924769"/>
            <a:ext cx="9169618" cy="1143000"/>
          </a:xfrm>
        </p:spPr>
        <p:txBody>
          <a:bodyPr>
            <a:noAutofit/>
          </a:bodyPr>
          <a:lstStyle/>
          <a:p>
            <a:pPr lvl="0">
              <a:lnSpc>
                <a:spcPct val="140010"/>
              </a:lnSpc>
            </a:pPr>
            <a:r>
              <a:rPr lang="en-US" sz="3710" b="1" dirty="0">
                <a:solidFill>
                  <a:srgbClr val="54152A"/>
                </a:solidFill>
                <a:latin typeface="Public Sans"/>
                <a:ea typeface="Public Sans"/>
                <a:cs typeface="Public Sans"/>
                <a:sym typeface="Public Sans"/>
              </a:rPr>
              <a:t>Strategic Market Size: Focused, 3 of 3</a:t>
            </a:r>
            <a:endParaRPr lang="en-IN" sz="3710" dirty="0"/>
          </a:p>
        </p:txBody>
      </p:sp>
      <p:cxnSp>
        <p:nvCxnSpPr>
          <p:cNvPr id="12" name="Google Shape;132;g363c35f5f7e_0_136">
            <a:extLst>
              <a:ext uri="{FF2B5EF4-FFF2-40B4-BE49-F238E27FC236}">
                <a16:creationId xmlns:a16="http://schemas.microsoft.com/office/drawing/2014/main" id="{69E15234-BCDB-4EEF-A6E6-DD46E686422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1A7F6C95-C96D-48F1-8A62-3F4809C1D8A4}"/>
              </a:ext>
            </a:extLst>
          </p:cNvPr>
          <p:cNvSpPr>
            <a:spLocks noGrp="1"/>
          </p:cNvSpPr>
          <p:nvPr>
            <p:ph sz="quarter" idx="4294967295"/>
          </p:nvPr>
        </p:nvSpPr>
        <p:spPr>
          <a:xfrm>
            <a:off x="1049337" y="2274170"/>
            <a:ext cx="15996459" cy="7347479"/>
          </a:xfrm>
        </p:spPr>
        <p:txBody>
          <a:bodyPr/>
          <a:lstStyle/>
          <a:p>
            <a:pPr marL="0" lvl="0" indent="0">
              <a:spcBef>
                <a:spcPts val="0"/>
              </a:spcBef>
              <a:buClr>
                <a:srgbClr val="000000"/>
              </a:buClr>
              <a:buSzTx/>
              <a:buNone/>
            </a:pPr>
            <a:r>
              <a:rPr lang="en-US" sz="4400" dirty="0">
                <a:solidFill>
                  <a:srgbClr val="000000"/>
                </a:solidFill>
                <a:latin typeface="Playfair Display" pitchFamily="2" charset="77"/>
                <a:cs typeface="Arial"/>
                <a:sym typeface="Arial"/>
              </a:rPr>
              <a:t>Firms pursuing focused strategic market segment must stay vigilant in maintaining their unique value proposition while being prepared to adapt to changes in their niche market segment.</a:t>
            </a:r>
          </a:p>
          <a:p>
            <a:pPr marL="0" lvl="0" indent="0">
              <a:spcBef>
                <a:spcPts val="0"/>
              </a:spcBef>
              <a:buClr>
                <a:srgbClr val="000000"/>
              </a:buClr>
              <a:buSzTx/>
              <a:buNone/>
            </a:pPr>
            <a:endParaRPr lang="en-US" sz="4400" dirty="0">
              <a:solidFill>
                <a:srgbClr val="000000"/>
              </a:solidFill>
              <a:latin typeface="Playfair Display" pitchFamily="2" charset="77"/>
              <a:cs typeface="Arial"/>
              <a:sym typeface="Arial"/>
            </a:endParaRPr>
          </a:p>
          <a:p>
            <a:pPr marL="0" lvl="0" indent="0">
              <a:spcBef>
                <a:spcPts val="0"/>
              </a:spcBef>
              <a:buClr>
                <a:srgbClr val="000000"/>
              </a:buClr>
              <a:buSzTx/>
              <a:buNone/>
            </a:pPr>
            <a:r>
              <a:rPr lang="en-US" sz="4400" dirty="0">
                <a:solidFill>
                  <a:srgbClr val="000000"/>
                </a:solidFill>
                <a:latin typeface="Playfair Display" pitchFamily="2" charset="77"/>
                <a:cs typeface="Arial"/>
                <a:sym typeface="Arial"/>
              </a:rPr>
              <a:t>For example, Apple follows a focused approach to strategic market size. They serve a market segment that is interested in high quality products with the latest technology.</a:t>
            </a:r>
          </a:p>
          <a:p>
            <a:pPr marL="25400" indent="0">
              <a:buNone/>
            </a:pPr>
            <a:endParaRPr lang="en-IN" dirty="0"/>
          </a:p>
        </p:txBody>
      </p:sp>
      <p:sp>
        <p:nvSpPr>
          <p:cNvPr id="13" name="Google Shape;133;g363c35f5f7e_0_136">
            <a:extLst>
              <a:ext uri="{FF2B5EF4-FFF2-40B4-BE49-F238E27FC236}">
                <a16:creationId xmlns:a16="http://schemas.microsoft.com/office/drawing/2014/main" id="{867A3F8F-4CDF-4DF9-9AE5-43943312744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79040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BDC926BC-7F2C-6245-8E71-0F12AAE4271D}"/>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F331892F-0851-9153-473F-8AA0B5594F22}"/>
              </a:ext>
            </a:extLst>
          </p:cNvPr>
          <p:cNvSpPr>
            <a:spLocks noGrp="1"/>
          </p:cNvSpPr>
          <p:nvPr>
            <p:ph type="title"/>
          </p:nvPr>
        </p:nvSpPr>
        <p:spPr>
          <a:xfrm>
            <a:off x="905430" y="884226"/>
            <a:ext cx="9834286" cy="998351"/>
          </a:xfrm>
        </p:spPr>
        <p:txBody>
          <a:bodyPr/>
          <a:lstStyle/>
          <a:p>
            <a:pPr algn="l"/>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Six Business-Level Strategies</a:t>
            </a:r>
            <a:endParaRPr lang="en-IN" dirty="0"/>
          </a:p>
        </p:txBody>
      </p:sp>
      <p:cxnSp>
        <p:nvCxnSpPr>
          <p:cNvPr id="9" name="Google Shape;132;g363c35f5f7e_0_136">
            <a:extLst>
              <a:ext uri="{FF2B5EF4-FFF2-40B4-BE49-F238E27FC236}">
                <a16:creationId xmlns:a16="http://schemas.microsoft.com/office/drawing/2014/main" id="{90CE9643-14CA-F878-2D60-0DB1DF3073E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7" name="Content Placeholder 6">
            <a:extLst>
              <a:ext uri="{FF2B5EF4-FFF2-40B4-BE49-F238E27FC236}">
                <a16:creationId xmlns:a16="http://schemas.microsoft.com/office/drawing/2014/main" id="{5CEA3A73-093F-ED39-801D-E0B58FA82ABE}"/>
              </a:ext>
            </a:extLst>
          </p:cNvPr>
          <p:cNvSpPr>
            <a:spLocks noGrp="1"/>
          </p:cNvSpPr>
          <p:nvPr>
            <p:ph sz="quarter" idx="10"/>
          </p:nvPr>
        </p:nvSpPr>
        <p:spPr>
          <a:xfrm>
            <a:off x="1020204" y="2133512"/>
            <a:ext cx="15062482" cy="7530446"/>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These two dimensions</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 cost leadership and differentiation</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size: broad and focused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dynamically interact to suggest six business-level strategies: </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broad cost leadership</a:t>
            </a:r>
          </a:p>
          <a:p>
            <a:pPr marL="571500" marR="0" lvl="0" indent="-444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focused cost leadership</a:t>
            </a:r>
          </a:p>
          <a:p>
            <a:pPr marL="571500" marR="0" lvl="0" indent="-444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broad differentiation</a:t>
            </a:r>
          </a:p>
          <a:p>
            <a:pPr marL="571500" marR="0" lvl="0" indent="-444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focused differentiation</a:t>
            </a:r>
          </a:p>
          <a:p>
            <a:pPr marL="571500" marR="0" lvl="0" indent="-444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best-cost strategy</a:t>
            </a:r>
          </a:p>
          <a:p>
            <a:pPr marL="571500" marR="0" lvl="0" indent="-444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blue ocean strategy</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Each offers distinct paths to achieving competitive advantage.</a:t>
            </a:r>
          </a:p>
        </p:txBody>
      </p:sp>
      <p:sp>
        <p:nvSpPr>
          <p:cNvPr id="10" name="Google Shape;133;g363c35f5f7e_0_136" descr="Creative Commons license icons showing: CC BY–NC–SA (Attribution, Non-Commercial, Share Alike).">
            <a:extLst>
              <a:ext uri="{FF2B5EF4-FFF2-40B4-BE49-F238E27FC236}">
                <a16:creationId xmlns:a16="http://schemas.microsoft.com/office/drawing/2014/main" id="{4D518BAF-1DE6-F110-AD55-15D36B084D88}"/>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81766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EC4159A1-C501-C112-E233-2500697BA2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68771E-42B3-8FCF-E557-7E93387C77A1}"/>
              </a:ext>
            </a:extLst>
          </p:cNvPr>
          <p:cNvSpPr>
            <a:spLocks noGrp="1"/>
          </p:cNvSpPr>
          <p:nvPr>
            <p:ph type="title"/>
          </p:nvPr>
        </p:nvSpPr>
        <p:spPr>
          <a:xfrm>
            <a:off x="806830" y="902153"/>
            <a:ext cx="9036423" cy="1159716"/>
          </a:xfrm>
        </p:spPr>
        <p:txBody>
          <a:bodyPr>
            <a:normAutofit/>
          </a:bodyPr>
          <a:lstStyle/>
          <a:p>
            <a:pPr algn="l"/>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Broad Cost Leadership, 1 of 2</a:t>
            </a:r>
            <a:endParaRPr lang="en-IN" sz="3710" dirty="0"/>
          </a:p>
        </p:txBody>
      </p:sp>
      <p:cxnSp>
        <p:nvCxnSpPr>
          <p:cNvPr id="7" name="Google Shape;132;g363c35f5f7e_0_136">
            <a:extLst>
              <a:ext uri="{FF2B5EF4-FFF2-40B4-BE49-F238E27FC236}">
                <a16:creationId xmlns:a16="http://schemas.microsoft.com/office/drawing/2014/main" id="{129D4047-E59D-42F6-BF3A-988AA6F9F71C}"/>
              </a:ext>
              <a:ext uri="{C183D7F6-B498-43B3-948B-1728B52AA6E4}">
                <adec:decorative xmlns:adec="http://schemas.microsoft.com/office/drawing/2017/decorative" val="1"/>
              </a:ext>
            </a:extLst>
          </p:cNvPr>
          <p:cNvCxnSpPr/>
          <p:nvPr/>
        </p:nvCxnSpPr>
        <p:spPr>
          <a:xfrm rot="10800000" flipH="1">
            <a:off x="914404" y="1915895"/>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E94F176A-A897-3739-C4EF-305437A3ACED}"/>
              </a:ext>
            </a:extLst>
          </p:cNvPr>
          <p:cNvSpPr>
            <a:spLocks noGrp="1"/>
          </p:cNvSpPr>
          <p:nvPr>
            <p:ph sz="quarter" idx="10"/>
          </p:nvPr>
        </p:nvSpPr>
        <p:spPr>
          <a:xfrm>
            <a:off x="1038132" y="2133601"/>
            <a:ext cx="16084456" cy="7709648"/>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A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broad cost leadership strategy </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is a business-level strategy that combines a broad strategic market size and a cost leadership strategic market position.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firm distinguishes itself in the market by responding to consumer preferences for low-cost alternatives and competes primarily by being the lowest-cost producer in its industry. This is the cost leadership element of the company’s business-level strategy.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company is also targeting a broad market, meaning most people within that industry buy the product or service.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firm’s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 is cost leadership</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and its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size is broad</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a:t>
            </a:r>
            <a:endParaRPr lang="en-IN" dirty="0"/>
          </a:p>
        </p:txBody>
      </p:sp>
      <p:sp>
        <p:nvSpPr>
          <p:cNvPr id="8" name="Google Shape;133;g363c35f5f7e_0_136">
            <a:extLst>
              <a:ext uri="{FF2B5EF4-FFF2-40B4-BE49-F238E27FC236}">
                <a16:creationId xmlns:a16="http://schemas.microsoft.com/office/drawing/2014/main" id="{5908FE92-1018-11C7-DF5B-C9BCB317489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86317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EAA3D78E-2FE9-0A50-A84C-BD1C2AEF3C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57C8FE-A657-168D-9094-07FDC889C94D}"/>
              </a:ext>
            </a:extLst>
          </p:cNvPr>
          <p:cNvSpPr>
            <a:spLocks noGrp="1"/>
          </p:cNvSpPr>
          <p:nvPr>
            <p:ph type="title"/>
          </p:nvPr>
        </p:nvSpPr>
        <p:spPr>
          <a:xfrm>
            <a:off x="932333" y="776655"/>
            <a:ext cx="8265456" cy="1143000"/>
          </a:xfrm>
        </p:spPr>
        <p:txBody>
          <a:bodyPr>
            <a:normAutofit/>
          </a:bodyPr>
          <a:lstStyle/>
          <a:p>
            <a:pPr algn="l"/>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Broad Cost Leadership, 2 of 2</a:t>
            </a:r>
            <a:endParaRPr lang="en-IN" sz="3710" dirty="0"/>
          </a:p>
        </p:txBody>
      </p:sp>
      <p:cxnSp>
        <p:nvCxnSpPr>
          <p:cNvPr id="7" name="Google Shape;132;g363c35f5f7e_0_136">
            <a:extLst>
              <a:ext uri="{FF2B5EF4-FFF2-40B4-BE49-F238E27FC236}">
                <a16:creationId xmlns:a16="http://schemas.microsoft.com/office/drawing/2014/main" id="{2149F9F6-C78C-0C86-0DA2-F6CD020486D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B63D3BA1-7D8A-702F-BDA5-039F82223940}"/>
              </a:ext>
            </a:extLst>
          </p:cNvPr>
          <p:cNvSpPr>
            <a:spLocks noGrp="1"/>
          </p:cNvSpPr>
          <p:nvPr>
            <p:ph sz="quarter" idx="10"/>
          </p:nvPr>
        </p:nvSpPr>
        <p:spPr>
          <a:xfrm>
            <a:off x="1020202" y="2151432"/>
            <a:ext cx="16048597" cy="7655951"/>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Walmart is an excellent example of a company following a broad cost leadership strategy by streamlining their supply chains and keeping operating costs low to offer lower prices than competitors.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Walmart uses its massive supplier network and distribution capabilities to offer low prices to a broad market, securing its leadership in cost-effective retail.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Walmart focuses on selling products of an equal or similar quality than its competitors at a lower cost, and most people in the market shop at Walmart.</a:t>
            </a:r>
            <a:endParaRPr lang="en-IN" dirty="0"/>
          </a:p>
        </p:txBody>
      </p:sp>
      <p:sp>
        <p:nvSpPr>
          <p:cNvPr id="8" name="Google Shape;133;g363c35f5f7e_0_136">
            <a:extLst>
              <a:ext uri="{FF2B5EF4-FFF2-40B4-BE49-F238E27FC236}">
                <a16:creationId xmlns:a16="http://schemas.microsoft.com/office/drawing/2014/main" id="{29127C22-34A2-3C7A-617F-3F082803CD8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21376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7263FA35-95BC-10E7-5421-B682F6AE5A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9085FB-DDBC-58E5-ACEA-49EA63E77751}"/>
              </a:ext>
            </a:extLst>
          </p:cNvPr>
          <p:cNvSpPr>
            <a:spLocks noGrp="1"/>
          </p:cNvSpPr>
          <p:nvPr>
            <p:ph type="title"/>
          </p:nvPr>
        </p:nvSpPr>
        <p:spPr>
          <a:xfrm>
            <a:off x="932325" y="758722"/>
            <a:ext cx="7368990" cy="1143000"/>
          </a:xfrm>
        </p:spPr>
        <p:txBody>
          <a:bodyPr>
            <a:normAutofit/>
          </a:bodyPr>
          <a:lstStyle/>
          <a:p>
            <a:pPr algn="l"/>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Focused Cost Leadership, 1 of 2</a:t>
            </a:r>
            <a:endParaRPr lang="en-IN" sz="3710" dirty="0"/>
          </a:p>
        </p:txBody>
      </p:sp>
      <p:cxnSp>
        <p:nvCxnSpPr>
          <p:cNvPr id="7" name="Google Shape;132;g363c35f5f7e_0_136">
            <a:extLst>
              <a:ext uri="{FF2B5EF4-FFF2-40B4-BE49-F238E27FC236}">
                <a16:creationId xmlns:a16="http://schemas.microsoft.com/office/drawing/2014/main" id="{D7E6549F-2D51-9CBA-6FE4-BDB0D3B92E0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55DF880C-FFA1-C92C-006E-C0BA3CF35847}"/>
              </a:ext>
            </a:extLst>
          </p:cNvPr>
          <p:cNvSpPr>
            <a:spLocks noGrp="1"/>
          </p:cNvSpPr>
          <p:nvPr>
            <p:ph sz="quarter" idx="10"/>
          </p:nvPr>
        </p:nvSpPr>
        <p:spPr>
          <a:xfrm>
            <a:off x="1002278" y="1918341"/>
            <a:ext cx="16230600" cy="7727669"/>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Firms that pursue a </a:t>
            </a:r>
            <a:r>
              <a:rPr kumimoji="0" lang="en-US" sz="3200" b="1" i="0" u="none" strike="noStrike" kern="0" cap="none" spc="0" normalizeH="0" baseline="0" noProof="0" dirty="0">
                <a:ln>
                  <a:noFill/>
                </a:ln>
                <a:solidFill>
                  <a:srgbClr val="000000"/>
                </a:solidFill>
                <a:effectLst/>
                <a:uLnTx/>
                <a:uFillTx/>
                <a:latin typeface="Playfair Display" pitchFamily="2" charset="77"/>
                <a:cs typeface="Arial"/>
                <a:sym typeface="Arial"/>
              </a:rPr>
              <a:t>focused cost leadership strategy </a:t>
            </a: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target a narrow market segment that prefers low-cost products.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The firm distinguishes itself in the market by responding to consumer preferences for low-cost alternatives and competes primarily by being the lowest-cost producer in its industry, appealing to cost-conscious customers. This is the cost leadership element of the company’s business-level strategy.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The company is also following a focused strategy, which means the company is concentrating on a target market segment that is a narrow, niche market and that the product or service is not meant for most people in the industry.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The firm’s </a:t>
            </a:r>
            <a:r>
              <a:rPr kumimoji="0" lang="en-US" sz="32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 is cost leadership</a:t>
            </a: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 and its </a:t>
            </a:r>
            <a:r>
              <a:rPr kumimoji="0" lang="en-US" sz="32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size is focused</a:t>
            </a: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a:t>
            </a:r>
            <a:endParaRPr lang="en-IN" dirty="0"/>
          </a:p>
        </p:txBody>
      </p:sp>
      <p:sp>
        <p:nvSpPr>
          <p:cNvPr id="8" name="Google Shape;133;g363c35f5f7e_0_136">
            <a:extLst>
              <a:ext uri="{FF2B5EF4-FFF2-40B4-BE49-F238E27FC236}">
                <a16:creationId xmlns:a16="http://schemas.microsoft.com/office/drawing/2014/main" id="{8A16734B-5E3E-6D0B-6715-77793E61FB7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7717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1A42C151-866F-8912-F6BD-762079A0B7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07E2F4-8EDA-77C6-37DD-6CB7D2B21F39}"/>
              </a:ext>
            </a:extLst>
          </p:cNvPr>
          <p:cNvSpPr>
            <a:spLocks noGrp="1"/>
          </p:cNvSpPr>
          <p:nvPr>
            <p:ph type="title"/>
          </p:nvPr>
        </p:nvSpPr>
        <p:spPr>
          <a:xfrm>
            <a:off x="932328" y="794584"/>
            <a:ext cx="8104095" cy="1143000"/>
          </a:xfrm>
        </p:spPr>
        <p:txBody>
          <a:bodyPr>
            <a:normAutofit/>
          </a:bodyPr>
          <a:lstStyle/>
          <a:p>
            <a:pPr algn="l"/>
            <a:r>
              <a:rPr kumimoji="0" lang="en-US" sz="3700" b="1" i="0" u="none" strike="noStrike" kern="0" cap="none" spc="0" normalizeH="0" baseline="0" noProof="0" dirty="0">
                <a:ln>
                  <a:noFill/>
                </a:ln>
                <a:solidFill>
                  <a:srgbClr val="54152A"/>
                </a:solidFill>
                <a:effectLst/>
                <a:uLnTx/>
                <a:uFillTx/>
                <a:latin typeface="Public Sans"/>
                <a:ea typeface="Public Sans"/>
                <a:cs typeface="Public Sans"/>
                <a:sym typeface="Public Sans"/>
              </a:rPr>
              <a:t>Focused Cost Leadership, 2 of 2</a:t>
            </a:r>
            <a:endParaRPr lang="en-IN" sz="3700" dirty="0"/>
          </a:p>
        </p:txBody>
      </p:sp>
      <p:cxnSp>
        <p:nvCxnSpPr>
          <p:cNvPr id="7" name="Google Shape;132;g363c35f5f7e_0_136">
            <a:extLst>
              <a:ext uri="{FF2B5EF4-FFF2-40B4-BE49-F238E27FC236}">
                <a16:creationId xmlns:a16="http://schemas.microsoft.com/office/drawing/2014/main" id="{5D775983-F7D0-83BD-278D-E3FA2301402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928D73F5-5D13-54CC-F36E-B161049C4648}"/>
              </a:ext>
            </a:extLst>
          </p:cNvPr>
          <p:cNvSpPr>
            <a:spLocks noGrp="1"/>
          </p:cNvSpPr>
          <p:nvPr>
            <p:ph sz="quarter" idx="10"/>
          </p:nvPr>
        </p:nvSpPr>
        <p:spPr>
          <a:xfrm>
            <a:off x="1020199" y="1882489"/>
            <a:ext cx="16263752" cy="7440799"/>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Dollar General, for instance, employs a focused cost leadership strategy by targeting rural and small-town customers with low-cost, basic goods.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Dollar General’s business model is built around keeping operational costs low, including a focus on smaller store footprints and private-label goods, which helps reduce purchasing and distribution costs.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cs typeface="Arial"/>
                <a:sym typeface="Arial"/>
              </a:rPr>
              <a:t>By focusing on price-sensitive customers in underserved areas, Dollar General effectively captures a niche market segment that is less competitive than the broader retail market dominated by companies like Walmart.</a:t>
            </a:r>
            <a:endParaRPr lang="en-IN" dirty="0"/>
          </a:p>
        </p:txBody>
      </p:sp>
      <p:sp>
        <p:nvSpPr>
          <p:cNvPr id="8" name="Google Shape;133;g363c35f5f7e_0_136">
            <a:extLst>
              <a:ext uri="{FF2B5EF4-FFF2-40B4-BE49-F238E27FC236}">
                <a16:creationId xmlns:a16="http://schemas.microsoft.com/office/drawing/2014/main" id="{0AA371C0-C781-086B-172A-8F54E0A0C27C}"/>
              </a:ext>
              <a:ext uri="{C183D7F6-B498-43B3-948B-1728B52AA6E4}">
                <adec:decorative xmlns:adec="http://schemas.microsoft.com/office/drawing/2017/decorative" val="1"/>
              </a:ext>
            </a:extLst>
          </p:cNvPr>
          <p:cNvSpPr/>
          <p:nvPr/>
        </p:nvSpPr>
        <p:spPr>
          <a:xfrm>
            <a:off x="14280815" y="8944203"/>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76850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CD060AA2-5502-6926-6FCA-4F76C98D56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DE539B-7D77-4AB8-0DB0-C2D94636CC9A}"/>
              </a:ext>
            </a:extLst>
          </p:cNvPr>
          <p:cNvSpPr>
            <a:spLocks noGrp="1"/>
          </p:cNvSpPr>
          <p:nvPr>
            <p:ph type="title"/>
          </p:nvPr>
        </p:nvSpPr>
        <p:spPr>
          <a:xfrm>
            <a:off x="896470" y="776662"/>
            <a:ext cx="7503456" cy="1143000"/>
          </a:xfrm>
        </p:spPr>
        <p:txBody>
          <a:bodyPr>
            <a:normAutofit/>
          </a:bodyPr>
          <a:lstStyle/>
          <a:p>
            <a:pPr algn="l"/>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Broad Differentiation, 1 of 2</a:t>
            </a:r>
            <a:endParaRPr lang="en-IN" sz="3710" dirty="0"/>
          </a:p>
        </p:txBody>
      </p:sp>
      <p:cxnSp>
        <p:nvCxnSpPr>
          <p:cNvPr id="7" name="Google Shape;132;g363c35f5f7e_0_136">
            <a:extLst>
              <a:ext uri="{FF2B5EF4-FFF2-40B4-BE49-F238E27FC236}">
                <a16:creationId xmlns:a16="http://schemas.microsoft.com/office/drawing/2014/main" id="{CEE97A17-C798-F7E0-0366-3455A2B93BE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264A39B0-DECE-7E0D-860A-A0FA4EB55EC5}"/>
              </a:ext>
            </a:extLst>
          </p:cNvPr>
          <p:cNvSpPr>
            <a:spLocks noGrp="1"/>
          </p:cNvSpPr>
          <p:nvPr>
            <p:ph sz="quarter" idx="10"/>
          </p:nvPr>
        </p:nvSpPr>
        <p:spPr>
          <a:xfrm>
            <a:off x="1020200" y="2133498"/>
            <a:ext cx="16227893" cy="6705697"/>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Firms that pursue a </a:t>
            </a:r>
            <a:r>
              <a:rPr kumimoji="0" lang="en-US" sz="2800" b="1" i="0" u="none" strike="noStrike" kern="0" cap="none" spc="0" normalizeH="0" baseline="0" noProof="0" dirty="0">
                <a:ln>
                  <a:noFill/>
                </a:ln>
                <a:solidFill>
                  <a:srgbClr val="000000"/>
                </a:solidFill>
                <a:effectLst/>
                <a:uLnTx/>
                <a:uFillTx/>
                <a:latin typeface="Playfair Display" pitchFamily="2" charset="77"/>
                <a:cs typeface="Arial"/>
                <a:sym typeface="Arial"/>
              </a:rPr>
              <a:t>broad differentiation strategy </a:t>
            </a: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target a broad market and customers who want a quality product.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A firm distinguishes itself in the market by responding to consumer preferences, typically for luxury items.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A company using such a strategy competes primarily by offering products or services that are perceived as unique or superior by customers. This is the differentiation element of the business-level strategy.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If the company is also following a broad strategy, this means it is concentrating on a target market that is broad, meaning most people within that industry buy the product or service.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The firm’s </a:t>
            </a:r>
            <a:r>
              <a:rPr kumimoji="0" lang="en-US" sz="28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 is differentiation</a:t>
            </a: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 and its </a:t>
            </a:r>
            <a:r>
              <a:rPr kumimoji="0" lang="en-US" sz="28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size is broad</a:t>
            </a: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a:t>
            </a:r>
          </a:p>
        </p:txBody>
      </p:sp>
      <p:sp>
        <p:nvSpPr>
          <p:cNvPr id="8" name="Google Shape;133;g363c35f5f7e_0_136">
            <a:extLst>
              <a:ext uri="{FF2B5EF4-FFF2-40B4-BE49-F238E27FC236}">
                <a16:creationId xmlns:a16="http://schemas.microsoft.com/office/drawing/2014/main" id="{3D4FC034-7F83-B693-4989-BC20D0437DF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21688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49385A97-4B1D-5F1F-D946-20E71372F0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C962DB-C4C2-2CD0-BA01-622C4AA44BDF}"/>
              </a:ext>
            </a:extLst>
          </p:cNvPr>
          <p:cNvSpPr>
            <a:spLocks noGrp="1"/>
          </p:cNvSpPr>
          <p:nvPr>
            <p:ph type="title"/>
          </p:nvPr>
        </p:nvSpPr>
        <p:spPr>
          <a:xfrm>
            <a:off x="932323" y="794597"/>
            <a:ext cx="7180729" cy="1143000"/>
          </a:xfrm>
        </p:spPr>
        <p:txBody>
          <a:bodyPr>
            <a:normAutofit/>
          </a:bodyPr>
          <a:lstStyle/>
          <a:p>
            <a:pPr algn="l"/>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Broad Differentiation, 2 of 2</a:t>
            </a:r>
            <a:endParaRPr lang="en-IN" sz="3710" dirty="0"/>
          </a:p>
        </p:txBody>
      </p:sp>
      <p:cxnSp>
        <p:nvCxnSpPr>
          <p:cNvPr id="7" name="Google Shape;132;g363c35f5f7e_0_136">
            <a:extLst>
              <a:ext uri="{FF2B5EF4-FFF2-40B4-BE49-F238E27FC236}">
                <a16:creationId xmlns:a16="http://schemas.microsoft.com/office/drawing/2014/main" id="{D3D8556F-F287-1BBA-DC8A-D51B9249815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D7557022-040B-B25C-1B92-61DA5355A7D9}"/>
              </a:ext>
            </a:extLst>
          </p:cNvPr>
          <p:cNvSpPr>
            <a:spLocks noGrp="1"/>
          </p:cNvSpPr>
          <p:nvPr>
            <p:ph sz="quarter" idx="10"/>
          </p:nvPr>
        </p:nvSpPr>
        <p:spPr>
          <a:xfrm>
            <a:off x="1002267" y="2061785"/>
            <a:ext cx="15833447" cy="4715531"/>
          </a:xfrm>
        </p:spPr>
        <p:txBody>
          <a:bodyPr/>
          <a:lstStyle/>
          <a:p>
            <a:r>
              <a:rPr kumimoji="0" lang="en-US" sz="4800" b="0" i="0" u="none" strike="noStrike" kern="0" cap="none" spc="0" normalizeH="0" baseline="0" noProof="0" dirty="0">
                <a:ln>
                  <a:noFill/>
                </a:ln>
                <a:solidFill>
                  <a:srgbClr val="000000"/>
                </a:solidFill>
                <a:effectLst/>
                <a:uLnTx/>
                <a:uFillTx/>
                <a:latin typeface="Playfair Display"/>
                <a:cs typeface="Arial"/>
                <a:sym typeface="Arial"/>
              </a:rPr>
              <a:t>An example of a firm that follows a broad differentiation strategy is Marriott International, which differentiates itself through a wide range of premium accommodations and customer service, catering to both business and leisure travelers worldwide.</a:t>
            </a:r>
            <a:endParaRPr lang="en-IN" dirty="0"/>
          </a:p>
        </p:txBody>
      </p:sp>
      <p:sp>
        <p:nvSpPr>
          <p:cNvPr id="8" name="Google Shape;133;g363c35f5f7e_0_136">
            <a:extLst>
              <a:ext uri="{FF2B5EF4-FFF2-40B4-BE49-F238E27FC236}">
                <a16:creationId xmlns:a16="http://schemas.microsoft.com/office/drawing/2014/main" id="{AD5CC259-8FBC-9F39-3069-14EB32F0C86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29418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1">
          <a:extLst>
            <a:ext uri="{FF2B5EF4-FFF2-40B4-BE49-F238E27FC236}">
              <a16:creationId xmlns:a16="http://schemas.microsoft.com/office/drawing/2014/main" id="{1943389B-2173-D387-5B00-3B1F56CB3F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56473F-EF40-F784-94B6-F8B3002502D4}"/>
              </a:ext>
            </a:extLst>
          </p:cNvPr>
          <p:cNvSpPr>
            <a:spLocks noGrp="1"/>
          </p:cNvSpPr>
          <p:nvPr>
            <p:ph type="title"/>
          </p:nvPr>
        </p:nvSpPr>
        <p:spPr>
          <a:xfrm>
            <a:off x="-133350" y="769938"/>
            <a:ext cx="82296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Learning Objectives, 2 of 2</a:t>
            </a:r>
            <a:endParaRPr lang="en-IN" sz="3710" dirty="0"/>
          </a:p>
        </p:txBody>
      </p:sp>
      <p:cxnSp>
        <p:nvCxnSpPr>
          <p:cNvPr id="7" name="Google Shape;113;g363c35f5f7e_0_81">
            <a:extLst>
              <a:ext uri="{FF2B5EF4-FFF2-40B4-BE49-F238E27FC236}">
                <a16:creationId xmlns:a16="http://schemas.microsoft.com/office/drawing/2014/main" id="{56491123-5A7B-EF1D-B407-5430F94BF2E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C6F0761-388B-F7DE-9480-1AB0DA1E7568}"/>
              </a:ext>
            </a:extLst>
          </p:cNvPr>
          <p:cNvSpPr>
            <a:spLocks noGrp="1"/>
          </p:cNvSpPr>
          <p:nvPr>
            <p:ph sz="quarter" idx="10"/>
          </p:nvPr>
        </p:nvSpPr>
        <p:spPr>
          <a:xfrm>
            <a:off x="952495" y="2066925"/>
            <a:ext cx="15754355" cy="7038975"/>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799" b="1"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After engaging with this chapter, you will understand and be able to apply the following concepts.</a:t>
            </a:r>
            <a:endPar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endParaRPr>
          </a:p>
          <a:p>
            <a:pPr marL="565214" marR="0" lvl="0" indent="-514350" algn="l" defTabSz="914400" rtl="0" eaLnBrk="1" fontAlgn="auto" latinLnBrk="0" hangingPunct="1">
              <a:lnSpc>
                <a:spcPct val="164000"/>
              </a:lnSpc>
              <a:spcBef>
                <a:spcPts val="0"/>
              </a:spcBef>
              <a:spcAft>
                <a:spcPts val="0"/>
              </a:spcAft>
              <a:buClr>
                <a:srgbClr val="2B2C30"/>
              </a:buClr>
              <a:buSzPts val="2799"/>
              <a:buFont typeface="+mj-lt"/>
              <a:buAutoNum type="arabicPeriod" startAt="8"/>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Broad differentiation</a:t>
            </a:r>
          </a:p>
          <a:p>
            <a:pPr marL="565214" marR="0" lvl="0" indent="-514350" algn="l" defTabSz="914400" rtl="0" eaLnBrk="1" fontAlgn="auto" latinLnBrk="0" hangingPunct="1">
              <a:lnSpc>
                <a:spcPct val="164000"/>
              </a:lnSpc>
              <a:spcBef>
                <a:spcPts val="0"/>
              </a:spcBef>
              <a:spcAft>
                <a:spcPts val="0"/>
              </a:spcAft>
              <a:buClr>
                <a:srgbClr val="2B2C30"/>
              </a:buClr>
              <a:buSzPts val="2799"/>
              <a:buFont typeface="+mj-lt"/>
              <a:buAutoNum type="arabicPeriod" startAt="8"/>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Best-cost strategy</a:t>
            </a:r>
          </a:p>
          <a:p>
            <a:pPr marL="565214" marR="0" lvl="0" indent="-514350" algn="l" defTabSz="914400" rtl="0" eaLnBrk="1" fontAlgn="auto" latinLnBrk="0" hangingPunct="1">
              <a:lnSpc>
                <a:spcPct val="164000"/>
              </a:lnSpc>
              <a:spcBef>
                <a:spcPts val="0"/>
              </a:spcBef>
              <a:spcAft>
                <a:spcPts val="0"/>
              </a:spcAft>
              <a:buClr>
                <a:srgbClr val="2B2C30"/>
              </a:buClr>
              <a:buSzPts val="2799"/>
              <a:buFont typeface="+mj-lt"/>
              <a:buAutoNum type="arabicPeriod" startAt="8"/>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Blue ocean strategy</a:t>
            </a:r>
          </a:p>
          <a:p>
            <a:pPr marL="565214" marR="0" lvl="0" indent="-514350" algn="l" defTabSz="914400" rtl="0" eaLnBrk="1" fontAlgn="auto" latinLnBrk="0" hangingPunct="1">
              <a:lnSpc>
                <a:spcPct val="164000"/>
              </a:lnSpc>
              <a:spcBef>
                <a:spcPts val="0"/>
              </a:spcBef>
              <a:spcAft>
                <a:spcPts val="0"/>
              </a:spcAft>
              <a:buClr>
                <a:srgbClr val="2B2C30"/>
              </a:buClr>
              <a:buSzPts val="2799"/>
              <a:buFont typeface="+mj-lt"/>
              <a:buAutoNum type="arabicPeriod" startAt="8"/>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Stuck in the middle</a:t>
            </a:r>
          </a:p>
          <a:p>
            <a:pPr marL="565214" marR="0" lvl="0" indent="-514350" algn="l" defTabSz="914400" rtl="0" eaLnBrk="1" fontAlgn="auto" latinLnBrk="0" hangingPunct="1">
              <a:lnSpc>
                <a:spcPct val="164000"/>
              </a:lnSpc>
              <a:spcBef>
                <a:spcPts val="0"/>
              </a:spcBef>
              <a:spcAft>
                <a:spcPts val="0"/>
              </a:spcAft>
              <a:buClr>
                <a:srgbClr val="2B2C30"/>
              </a:buClr>
              <a:buSzPts val="2799"/>
              <a:buFont typeface="+mj-lt"/>
              <a:buAutoNum type="arabicPeriod" startAt="8"/>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Limitation of business-level strategies</a:t>
            </a:r>
          </a:p>
          <a:p>
            <a:pPr marL="565214" marR="0" lvl="0" indent="-514350" algn="l" defTabSz="914400" rtl="0" eaLnBrk="1" fontAlgn="auto" latinLnBrk="0" hangingPunct="1">
              <a:lnSpc>
                <a:spcPct val="164000"/>
              </a:lnSpc>
              <a:spcBef>
                <a:spcPts val="0"/>
              </a:spcBef>
              <a:spcAft>
                <a:spcPts val="0"/>
              </a:spcAft>
              <a:buClr>
                <a:srgbClr val="2B2C30"/>
              </a:buClr>
              <a:buSzPts val="2799"/>
              <a:buFont typeface="+mj-lt"/>
              <a:buAutoNum type="arabicPeriod" startAt="8"/>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Why business-level strategy is important to business graduates</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799" b="0" i="0" u="none" strike="noStrike" kern="0" cap="none" spc="0" normalizeH="0" baseline="0" noProof="0" dirty="0">
                <a:ln>
                  <a:noFill/>
                </a:ln>
                <a:solidFill>
                  <a:srgbClr val="2B2C30"/>
                </a:solidFill>
                <a:effectLst/>
                <a:uLnTx/>
                <a:uFillTx/>
                <a:latin typeface="Playfair Display" pitchFamily="2" charset="77"/>
                <a:ea typeface="Public Sans"/>
                <a:cs typeface="Public Sans"/>
                <a:sym typeface="Public Sans"/>
              </a:rPr>
              <a:t>Upon completion of this chapter, you will be equipped to analyze a firm’s business-level strategy.</a:t>
            </a:r>
          </a:p>
          <a:p>
            <a:endParaRPr lang="en-IN" dirty="0"/>
          </a:p>
        </p:txBody>
      </p:sp>
      <p:sp>
        <p:nvSpPr>
          <p:cNvPr id="9" name="Google Shape;115;g363c35f5f7e_0_81">
            <a:extLst>
              <a:ext uri="{FF2B5EF4-FFF2-40B4-BE49-F238E27FC236}">
                <a16:creationId xmlns:a16="http://schemas.microsoft.com/office/drawing/2014/main" id="{BABF18AA-AEB5-4DCD-E6C3-6D9F4D67D21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93847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1AF3D24F-8260-BC60-4CD3-D2EFA78A81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3959FE-D58B-E15E-E25C-885BB0172F3E}"/>
              </a:ext>
            </a:extLst>
          </p:cNvPr>
          <p:cNvSpPr>
            <a:spLocks noGrp="1"/>
          </p:cNvSpPr>
          <p:nvPr>
            <p:ph type="title"/>
          </p:nvPr>
        </p:nvSpPr>
        <p:spPr>
          <a:xfrm>
            <a:off x="914404" y="812521"/>
            <a:ext cx="7279339" cy="1143000"/>
          </a:xfrm>
        </p:spPr>
        <p:txBody>
          <a:bodyPr>
            <a:normAutofit/>
          </a:bodyPr>
          <a:lstStyle/>
          <a:p>
            <a:pPr algn="l"/>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Focused Differentiation, 1 of 2</a:t>
            </a:r>
            <a:endParaRPr lang="en-IN" sz="3710" dirty="0"/>
          </a:p>
        </p:txBody>
      </p:sp>
      <p:cxnSp>
        <p:nvCxnSpPr>
          <p:cNvPr id="7" name="Google Shape;132;g363c35f5f7e_0_136">
            <a:extLst>
              <a:ext uri="{FF2B5EF4-FFF2-40B4-BE49-F238E27FC236}">
                <a16:creationId xmlns:a16="http://schemas.microsoft.com/office/drawing/2014/main" id="{B1B31B95-4C31-4B23-B4AF-CBF926DCED9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7A0A990A-322D-7E68-8F87-96CEF2C342A6}"/>
              </a:ext>
            </a:extLst>
          </p:cNvPr>
          <p:cNvSpPr>
            <a:spLocks noGrp="1"/>
          </p:cNvSpPr>
          <p:nvPr>
            <p:ph sz="quarter" idx="10"/>
          </p:nvPr>
        </p:nvSpPr>
        <p:spPr>
          <a:xfrm>
            <a:off x="1020200" y="1792851"/>
            <a:ext cx="16604411" cy="8068325"/>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A firm that pursues a </a:t>
            </a:r>
            <a:r>
              <a:rPr kumimoji="0" lang="en-US" sz="4000" b="1" i="0" u="none" strike="noStrike" kern="0" cap="none" spc="0" normalizeH="0" baseline="0" noProof="0" dirty="0">
                <a:ln>
                  <a:noFill/>
                </a:ln>
                <a:solidFill>
                  <a:srgbClr val="000000"/>
                </a:solidFill>
                <a:effectLst/>
                <a:uLnTx/>
                <a:uFillTx/>
                <a:latin typeface="Playfair Display" pitchFamily="2" charset="77"/>
                <a:cs typeface="Arial"/>
                <a:sym typeface="Arial"/>
              </a:rPr>
              <a:t>focused differentiation strategy </a:t>
            </a: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targets a narrow, niche market segment and offers quality products.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The firm distinguishes itself in the market by responding to consumer preferences for luxury items, offering products or services that are perceived as unique or superior by customers.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The company concentrates on a niche target market, and the product or service is not meant for most people in the industry.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The firm’s </a:t>
            </a:r>
            <a:r>
              <a:rPr kumimoji="0" lang="en-US" sz="40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position is differentiation</a:t>
            </a: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 and its </a:t>
            </a:r>
            <a:r>
              <a:rPr kumimoji="0" lang="en-US" sz="4000" b="1" i="0" u="none" strike="noStrike" kern="0" cap="none" spc="0" normalizeH="0" baseline="0" noProof="0" dirty="0">
                <a:ln>
                  <a:noFill/>
                </a:ln>
                <a:solidFill>
                  <a:srgbClr val="000000"/>
                </a:solidFill>
                <a:effectLst/>
                <a:uLnTx/>
                <a:uFillTx/>
                <a:latin typeface="Playfair Display" pitchFamily="2" charset="77"/>
                <a:cs typeface="Arial"/>
                <a:sym typeface="Arial"/>
              </a:rPr>
              <a:t>strategic market size is focused</a:t>
            </a:r>
            <a:r>
              <a:rPr kumimoji="0" lang="en-US" sz="4000" b="0" i="0" u="none" strike="noStrike" kern="0" cap="none" spc="0" normalizeH="0" baseline="0" noProof="0" dirty="0">
                <a:ln>
                  <a:noFill/>
                </a:ln>
                <a:solidFill>
                  <a:srgbClr val="000000"/>
                </a:solidFill>
                <a:effectLst/>
                <a:uLnTx/>
                <a:uFillTx/>
                <a:latin typeface="Playfair Display" pitchFamily="2" charset="77"/>
                <a:cs typeface="Arial"/>
                <a:sym typeface="Arial"/>
              </a:rPr>
              <a:t>.</a:t>
            </a:r>
            <a:endParaRPr lang="en-IN" dirty="0"/>
          </a:p>
        </p:txBody>
      </p:sp>
      <p:sp>
        <p:nvSpPr>
          <p:cNvPr id="8" name="Google Shape;133;g363c35f5f7e_0_136">
            <a:extLst>
              <a:ext uri="{FF2B5EF4-FFF2-40B4-BE49-F238E27FC236}">
                <a16:creationId xmlns:a16="http://schemas.microsoft.com/office/drawing/2014/main" id="{B3BE51ED-9ADD-F355-976B-E55375B66FB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820502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7EF46B27-D24F-6377-A950-83408FE3B7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E387FB-1D4A-3805-4619-4A2777DD6B7A}"/>
              </a:ext>
            </a:extLst>
          </p:cNvPr>
          <p:cNvSpPr>
            <a:spLocks noGrp="1"/>
          </p:cNvSpPr>
          <p:nvPr>
            <p:ph type="title"/>
          </p:nvPr>
        </p:nvSpPr>
        <p:spPr>
          <a:xfrm>
            <a:off x="933719" y="826448"/>
            <a:ext cx="15123145" cy="1027687"/>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Focused Differentiation, 2 of 2</a:t>
            </a:r>
            <a:endParaRPr lang="en-IN" dirty="0"/>
          </a:p>
        </p:txBody>
      </p:sp>
      <p:cxnSp>
        <p:nvCxnSpPr>
          <p:cNvPr id="132" name="Google Shape;132;g363c35f5f7e_0_136">
            <a:extLst>
              <a:ext uri="{FF2B5EF4-FFF2-40B4-BE49-F238E27FC236}">
                <a16:creationId xmlns:a16="http://schemas.microsoft.com/office/drawing/2014/main" id="{C6E262D6-E330-C23D-AED6-3860E56FE1F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D9127545-42F9-18CE-2267-4BAEC9EA6211}"/>
              </a:ext>
            </a:extLst>
          </p:cNvPr>
          <p:cNvSpPr>
            <a:spLocks noGrp="1"/>
          </p:cNvSpPr>
          <p:nvPr>
            <p:ph sz="quarter" idx="10"/>
          </p:nvPr>
        </p:nvSpPr>
        <p:spPr>
          <a:xfrm>
            <a:off x="1028695" y="2076148"/>
            <a:ext cx="16230600" cy="6878727"/>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One of the most prominent examples of a focused differentiation strategy is Tesla, which has redefined the automotive industry by offering electric vehicles (EVs) that combine luxury, sustainability, and advanced technology.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Tesla’s vehicles stand out for their long-range electric powertrains, high performance, and innovative software features, including autonomous driving capabilities.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Beyond the product itself, Tesla has differentiated its brand by providing over-the-air software updates that continually enhance the functionality and performance of its cars, allowing customers to experience new features long after their initial purchases. </a:t>
            </a:r>
          </a:p>
          <a:p>
            <a:endParaRPr lang="en-IN" dirty="0"/>
          </a:p>
        </p:txBody>
      </p:sp>
      <p:sp>
        <p:nvSpPr>
          <p:cNvPr id="133" name="Google Shape;133;g363c35f5f7e_0_136">
            <a:extLst>
              <a:ext uri="{FF2B5EF4-FFF2-40B4-BE49-F238E27FC236}">
                <a16:creationId xmlns:a16="http://schemas.microsoft.com/office/drawing/2014/main" id="{50B8C1D6-23E7-B50F-B1FA-2A156A8206F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66284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7671CEFB-C4F8-DCB0-00BC-442E902037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5368D9-9151-E439-6C09-68E72C9DEC7E}"/>
              </a:ext>
            </a:extLst>
          </p:cNvPr>
          <p:cNvSpPr>
            <a:spLocks noGrp="1"/>
          </p:cNvSpPr>
          <p:nvPr>
            <p:ph type="title"/>
          </p:nvPr>
        </p:nvSpPr>
        <p:spPr>
          <a:xfrm>
            <a:off x="952007" y="789872"/>
            <a:ext cx="17124218"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Best-Cost Strategy, 1 of 2</a:t>
            </a:r>
            <a:endParaRPr lang="en-IN" sz="3710" dirty="0"/>
          </a:p>
        </p:txBody>
      </p:sp>
      <p:cxnSp>
        <p:nvCxnSpPr>
          <p:cNvPr id="132" name="Google Shape;132;g363c35f5f7e_0_136">
            <a:extLst>
              <a:ext uri="{FF2B5EF4-FFF2-40B4-BE49-F238E27FC236}">
                <a16:creationId xmlns:a16="http://schemas.microsoft.com/office/drawing/2014/main" id="{2EC51D5B-BA33-92C4-357B-0B43D833FE6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C89DE46D-0B5E-20D1-D66F-E79623D43B5E}"/>
              </a:ext>
            </a:extLst>
          </p:cNvPr>
          <p:cNvSpPr>
            <a:spLocks noGrp="1"/>
          </p:cNvSpPr>
          <p:nvPr>
            <p:ph sz="quarter" idx="10"/>
          </p:nvPr>
        </p:nvSpPr>
        <p:spPr>
          <a:xfrm>
            <a:off x="1042417" y="2069149"/>
            <a:ext cx="16440912" cy="7222932"/>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There are two business-level strategies that rely on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combining a cost leadership approach and a differentiation approach</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first is a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best-cost strategy</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 hybrid approach that combines elements of both cost leadership and differentiation in an existing market or market segment.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A best-cost strategy allows firms to offer products or services with superior features at lower prices than competitors.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This strategy seeks to deliver more value to customers by providing high quality while keeping costs lower than rivals who offer similar levels of quality.</a:t>
            </a:r>
          </a:p>
          <a:p>
            <a:endParaRPr lang="en-IN" dirty="0"/>
          </a:p>
        </p:txBody>
      </p:sp>
      <p:sp>
        <p:nvSpPr>
          <p:cNvPr id="133" name="Google Shape;133;g363c35f5f7e_0_136">
            <a:extLst>
              <a:ext uri="{FF2B5EF4-FFF2-40B4-BE49-F238E27FC236}">
                <a16:creationId xmlns:a16="http://schemas.microsoft.com/office/drawing/2014/main" id="{54F9B26D-9736-A1BA-D5F0-95CEEBC532D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5499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21CA4FAF-E6C9-11A5-8FF2-2CE4856EB7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4A3406-F924-AF6E-87F4-37BF6C36D5DD}"/>
              </a:ext>
            </a:extLst>
          </p:cNvPr>
          <p:cNvSpPr>
            <a:spLocks noGrp="1"/>
          </p:cNvSpPr>
          <p:nvPr>
            <p:ph type="title"/>
          </p:nvPr>
        </p:nvSpPr>
        <p:spPr>
          <a:xfrm>
            <a:off x="952007" y="751682"/>
            <a:ext cx="17124218" cy="1143000"/>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Best-Cost Strategy, </a:t>
            </a:r>
            <a:r>
              <a:rPr lang="en-US" sz="3710" b="1" dirty="0">
                <a:solidFill>
                  <a:srgbClr val="54152A"/>
                </a:solidFill>
                <a:latin typeface="Public Sans"/>
                <a:ea typeface="Public Sans"/>
                <a:cs typeface="Public Sans"/>
                <a:sym typeface="Public Sans"/>
              </a:rPr>
              <a:t>2 of 2</a:t>
            </a:r>
            <a:endParaRPr lang="en-IN" sz="3710" dirty="0"/>
          </a:p>
        </p:txBody>
      </p:sp>
      <p:cxnSp>
        <p:nvCxnSpPr>
          <p:cNvPr id="132" name="Google Shape;132;g363c35f5f7e_0_136">
            <a:extLst>
              <a:ext uri="{FF2B5EF4-FFF2-40B4-BE49-F238E27FC236}">
                <a16:creationId xmlns:a16="http://schemas.microsoft.com/office/drawing/2014/main" id="{0310793A-E0B2-9CAD-473B-EE019C8F091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852A563B-0130-6690-835F-B5AE0934B95C}"/>
              </a:ext>
            </a:extLst>
          </p:cNvPr>
          <p:cNvSpPr>
            <a:spLocks noGrp="1"/>
          </p:cNvSpPr>
          <p:nvPr>
            <p:ph sz="quarter" idx="10"/>
          </p:nvPr>
        </p:nvSpPr>
        <p:spPr>
          <a:xfrm>
            <a:off x="1028696" y="2032393"/>
            <a:ext cx="16230600" cy="6179848"/>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000000"/>
                </a:solidFill>
                <a:effectLst/>
                <a:uLnTx/>
                <a:uFillTx/>
                <a:latin typeface="Playfair Display"/>
                <a:cs typeface="Arial"/>
                <a:sym typeface="Arial"/>
              </a:rPr>
              <a:t>By offering both superior quality and competitive pricing, firms employing this strategy can attract both price-conscious consumers and those who are willing to pay a bit more for added value.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000000"/>
                </a:solidFill>
                <a:effectLst/>
                <a:uLnTx/>
                <a:uFillTx/>
                <a:latin typeface="Playfair Display"/>
                <a:cs typeface="Arial"/>
                <a:sym typeface="Arial"/>
              </a:rPr>
              <a:t>This dual appeal allows companies to capture market share from both low-cost competitors and premium brands.</a:t>
            </a:r>
          </a:p>
        </p:txBody>
      </p:sp>
      <p:sp>
        <p:nvSpPr>
          <p:cNvPr id="133" name="Google Shape;133;g363c35f5f7e_0_136">
            <a:extLst>
              <a:ext uri="{FF2B5EF4-FFF2-40B4-BE49-F238E27FC236}">
                <a16:creationId xmlns:a16="http://schemas.microsoft.com/office/drawing/2014/main" id="{5FA98EAA-6093-3FDF-4817-C0DDFAA49D3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286426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182AECDF-263D-F68D-562A-6ED179FE76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19A183-EB5A-32F9-DD42-B74F7437B242}"/>
              </a:ext>
            </a:extLst>
          </p:cNvPr>
          <p:cNvSpPr>
            <a:spLocks noGrp="1"/>
          </p:cNvSpPr>
          <p:nvPr>
            <p:ph type="title"/>
          </p:nvPr>
        </p:nvSpPr>
        <p:spPr>
          <a:xfrm>
            <a:off x="900543" y="773400"/>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Best-Cost Strategy</a:t>
            </a:r>
            <a:endParaRPr lang="en-IN" dirty="0"/>
          </a:p>
        </p:txBody>
      </p:sp>
      <p:cxnSp>
        <p:nvCxnSpPr>
          <p:cNvPr id="11" name="Google Shape;132;g363c35f5f7e_0_136">
            <a:extLst>
              <a:ext uri="{FF2B5EF4-FFF2-40B4-BE49-F238E27FC236}">
                <a16:creationId xmlns:a16="http://schemas.microsoft.com/office/drawing/2014/main" id="{CA3FBCDE-CDF0-565F-4E4B-CB23DCA4190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51D20F8C-6912-6832-D8A6-CD9122A8985E}"/>
              </a:ext>
            </a:extLst>
          </p:cNvPr>
          <p:cNvSpPr>
            <a:spLocks noGrp="1"/>
          </p:cNvSpPr>
          <p:nvPr>
            <p:ph sz="quarter" idx="10"/>
          </p:nvPr>
        </p:nvSpPr>
        <p:spPr>
          <a:xfrm>
            <a:off x="1011380" y="2084820"/>
            <a:ext cx="16247915" cy="7562030"/>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cs typeface="Arial"/>
                <a:sym typeface="Arial"/>
              </a:rPr>
              <a:t>Toyota uses a best-cost strategy with its Lexus brand, offering luxury features at lower prices than traditional luxury automakers like Mercedes-Benz or BMW.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cs typeface="Arial"/>
                <a:sym typeface="Arial"/>
              </a:rPr>
              <a:t>Toyota achieves this balance by leveraging its efficient manufacturing processes and economies of scale, keeping costs low while maintaining high quality in its Lexus line.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a:cs typeface="Arial"/>
                <a:sym typeface="Arial"/>
              </a:rPr>
              <a:t>Lexus appeals to customers who may not be able to afford more luxury vehicles or who choose not to spend their money on more expensive automobiles from a value perspective but who still want a little luxury at a reasonable price.</a:t>
            </a:r>
          </a:p>
          <a:p>
            <a:endParaRPr lang="en-IN" dirty="0"/>
          </a:p>
        </p:txBody>
      </p:sp>
      <p:sp>
        <p:nvSpPr>
          <p:cNvPr id="12" name="Google Shape;133;g363c35f5f7e_0_136">
            <a:extLst>
              <a:ext uri="{FF2B5EF4-FFF2-40B4-BE49-F238E27FC236}">
                <a16:creationId xmlns:a16="http://schemas.microsoft.com/office/drawing/2014/main" id="{B730D9AF-2774-15DC-06DF-BED4946B989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895835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0CE1BDA2-EF72-1CA8-2457-C784EBBC29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66C935-433E-7228-3E50-4E40DC8F1B79}"/>
              </a:ext>
            </a:extLst>
          </p:cNvPr>
          <p:cNvSpPr>
            <a:spLocks noGrp="1"/>
          </p:cNvSpPr>
          <p:nvPr>
            <p:ph type="title"/>
          </p:nvPr>
        </p:nvSpPr>
        <p:spPr>
          <a:xfrm>
            <a:off x="913957" y="773400"/>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Blue Ocean Strategy,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1 of 2</a:t>
            </a:r>
            <a:endParaRPr lang="en-IN" sz="3710" dirty="0"/>
          </a:p>
        </p:txBody>
      </p:sp>
      <p:cxnSp>
        <p:nvCxnSpPr>
          <p:cNvPr id="11" name="Google Shape;132;g363c35f5f7e_0_136">
            <a:extLst>
              <a:ext uri="{FF2B5EF4-FFF2-40B4-BE49-F238E27FC236}">
                <a16:creationId xmlns:a16="http://schemas.microsoft.com/office/drawing/2014/main" id="{1CD1D507-7AAF-419E-F837-C6E315B576D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13E163EE-6F2F-04E7-CFC9-D803FFFF5088}"/>
              </a:ext>
            </a:extLst>
          </p:cNvPr>
          <p:cNvSpPr>
            <a:spLocks noGrp="1"/>
          </p:cNvSpPr>
          <p:nvPr>
            <p:ph sz="quarter" idx="10"/>
          </p:nvPr>
        </p:nvSpPr>
        <p:spPr>
          <a:xfrm>
            <a:off x="1039090" y="1890857"/>
            <a:ext cx="16220206" cy="8319338"/>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Some firms find it difficult to strictly adhere to either a cost leadership or differentiation strategy, as market conditions often require a blend of cost control and differentiation.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Firms that choose a </a:t>
            </a:r>
            <a:r>
              <a:rPr kumimoji="0" lang="en-US" sz="4400" b="1" i="0" u="none" strike="noStrike" kern="0" cap="none" spc="0" normalizeH="0" baseline="0" noProof="0" dirty="0">
                <a:ln>
                  <a:noFill/>
                </a:ln>
                <a:solidFill>
                  <a:srgbClr val="000000"/>
                </a:solidFill>
                <a:effectLst/>
                <a:uLnTx/>
                <a:uFillTx/>
                <a:latin typeface="Playfair Display" pitchFamily="2" charset="77"/>
                <a:cs typeface="Arial"/>
                <a:sym typeface="Arial"/>
              </a:rPr>
              <a:t>best-cost strategy combine cost leadership and differentiation in existing markets</a:t>
            </a: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Other companies are bold, </a:t>
            </a:r>
            <a:r>
              <a:rPr kumimoji="0" lang="en-US" sz="4400" b="1" i="0" u="none" strike="noStrike" kern="0" cap="none" spc="0" normalizeH="0" baseline="0" noProof="0" dirty="0">
                <a:ln>
                  <a:noFill/>
                </a:ln>
                <a:solidFill>
                  <a:srgbClr val="000000"/>
                </a:solidFill>
                <a:effectLst/>
                <a:uLnTx/>
                <a:uFillTx/>
                <a:latin typeface="Playfair Display" pitchFamily="2" charset="77"/>
                <a:cs typeface="Arial"/>
                <a:sym typeface="Arial"/>
              </a:rPr>
              <a:t>creating a completely new market using a blue ocean strategy, which is also a combination of cost leadership and differentiation but with the distinction of market creation</a:t>
            </a: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a:t>
            </a:r>
          </a:p>
          <a:p>
            <a:endParaRPr lang="en-IN" dirty="0"/>
          </a:p>
        </p:txBody>
      </p:sp>
      <p:sp>
        <p:nvSpPr>
          <p:cNvPr id="12" name="Google Shape;133;g363c35f5f7e_0_136">
            <a:extLst>
              <a:ext uri="{FF2B5EF4-FFF2-40B4-BE49-F238E27FC236}">
                <a16:creationId xmlns:a16="http://schemas.microsoft.com/office/drawing/2014/main" id="{B8818C2A-032F-E1D6-4E90-9DCE94F095C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688770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D3B8174C-B723-D7F1-22CB-0DF9CB8038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788266-9E20-B0A6-BAEC-8D6D71021677}"/>
              </a:ext>
            </a:extLst>
          </p:cNvPr>
          <p:cNvSpPr>
            <a:spLocks noGrp="1"/>
          </p:cNvSpPr>
          <p:nvPr>
            <p:ph type="title"/>
          </p:nvPr>
        </p:nvSpPr>
        <p:spPr>
          <a:xfrm>
            <a:off x="915742" y="773400"/>
            <a:ext cx="8229600" cy="1143000"/>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Blue Ocean Strategy, </a:t>
            </a:r>
            <a:r>
              <a:rPr lang="en-US" sz="3710" dirty="0">
                <a:solidFill>
                  <a:srgbClr val="54152A"/>
                </a:solidFill>
                <a:latin typeface="Public Sans"/>
                <a:ea typeface="Public Sans"/>
                <a:cs typeface="Public Sans"/>
                <a:sym typeface="Public Sans"/>
              </a:rPr>
              <a:t>2 of 2</a:t>
            </a:r>
            <a:endParaRPr lang="en-IN" sz="3710" dirty="0"/>
          </a:p>
        </p:txBody>
      </p:sp>
      <p:cxnSp>
        <p:nvCxnSpPr>
          <p:cNvPr id="11" name="Google Shape;132;g363c35f5f7e_0_136">
            <a:extLst>
              <a:ext uri="{FF2B5EF4-FFF2-40B4-BE49-F238E27FC236}">
                <a16:creationId xmlns:a16="http://schemas.microsoft.com/office/drawing/2014/main" id="{1B288919-823D-60D5-6F37-8E3EFE924EF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A8BACE8D-AE30-02B8-27B7-F131455F90DA}"/>
              </a:ext>
            </a:extLst>
          </p:cNvPr>
          <p:cNvSpPr>
            <a:spLocks noGrp="1"/>
          </p:cNvSpPr>
          <p:nvPr>
            <p:ph sz="quarter" idx="10"/>
          </p:nvPr>
        </p:nvSpPr>
        <p:spPr>
          <a:xfrm>
            <a:off x="1011379" y="1890856"/>
            <a:ext cx="16473055" cy="6948343"/>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000000"/>
                </a:solidFill>
                <a:effectLst/>
                <a:uLnTx/>
                <a:uFillTx/>
                <a:latin typeface="Playfair Display"/>
                <a:cs typeface="Arial"/>
                <a:sym typeface="Arial"/>
              </a:rPr>
              <a:t>The core goals of the blue ocean strategy are to </a:t>
            </a:r>
            <a:r>
              <a:rPr kumimoji="0" lang="en-US" sz="4800" b="1" i="0" u="none" strike="noStrike" kern="0" cap="none" spc="0" normalizeH="0" baseline="0" noProof="0" dirty="0">
                <a:ln>
                  <a:noFill/>
                </a:ln>
                <a:solidFill>
                  <a:srgbClr val="000000"/>
                </a:solidFill>
                <a:effectLst/>
                <a:uLnTx/>
                <a:uFillTx/>
                <a:latin typeface="Playfair Display"/>
                <a:cs typeface="Arial"/>
                <a:sym typeface="Arial"/>
              </a:rPr>
              <a:t>create uncontested market space</a:t>
            </a:r>
            <a:r>
              <a:rPr kumimoji="0" lang="en-US" sz="4800" b="0" i="0" u="none" strike="noStrike" kern="0" cap="none" spc="0" normalizeH="0" baseline="0" noProof="0" dirty="0">
                <a:ln>
                  <a:noFill/>
                </a:ln>
                <a:solidFill>
                  <a:srgbClr val="000000"/>
                </a:solidFill>
                <a:effectLst/>
                <a:uLnTx/>
                <a:uFillTx/>
                <a:latin typeface="Playfair Display"/>
                <a:cs typeface="Arial"/>
                <a:sym typeface="Arial"/>
              </a:rPr>
              <a:t> and ideally </a:t>
            </a:r>
            <a:r>
              <a:rPr kumimoji="0" lang="en-US" sz="4800" b="1" i="0" u="none" strike="noStrike" kern="0" cap="none" spc="0" normalizeH="0" baseline="0" noProof="0" dirty="0">
                <a:ln>
                  <a:noFill/>
                </a:ln>
                <a:solidFill>
                  <a:srgbClr val="000000"/>
                </a:solidFill>
                <a:effectLst/>
                <a:uLnTx/>
                <a:uFillTx/>
                <a:latin typeface="Playfair Display"/>
                <a:cs typeface="Arial"/>
                <a:sym typeface="Arial"/>
              </a:rPr>
              <a:t>make competition irrelevant</a:t>
            </a:r>
            <a:r>
              <a:rPr kumimoji="0" lang="en-US" sz="4800" b="0" i="0" u="none" strike="noStrike" kern="0" cap="none" spc="0" normalizeH="0" baseline="0" noProof="0" dirty="0">
                <a:ln>
                  <a:noFill/>
                </a:ln>
                <a:solidFill>
                  <a:srgbClr val="000000"/>
                </a:solidFill>
                <a:effectLst/>
                <a:uLnTx/>
                <a:uFillTx/>
                <a:latin typeface="Playfair Display"/>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000000"/>
                </a:solidFill>
                <a:effectLst/>
                <a:uLnTx/>
                <a:uFillTx/>
                <a:latin typeface="Playfair Display"/>
                <a:cs typeface="Arial"/>
                <a:sym typeface="Arial"/>
              </a:rPr>
              <a:t>By doing so, blue ocean strategy breaks the paradigm that business is a zero-sum game in which a company can only increase its business at the expense of its competitors.</a:t>
            </a:r>
          </a:p>
          <a:p>
            <a:endParaRPr lang="en-IN" dirty="0"/>
          </a:p>
        </p:txBody>
      </p:sp>
      <p:sp>
        <p:nvSpPr>
          <p:cNvPr id="12" name="Google Shape;133;g363c35f5f7e_0_136">
            <a:extLst>
              <a:ext uri="{FF2B5EF4-FFF2-40B4-BE49-F238E27FC236}">
                <a16:creationId xmlns:a16="http://schemas.microsoft.com/office/drawing/2014/main" id="{AB1927A2-9E9A-D4A3-3049-177605E34B0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53932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4B979B87-154E-3AEF-250D-7FC179512C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1D86F4-C370-149F-A102-CAE7B1D7AA9A}"/>
              </a:ext>
            </a:extLst>
          </p:cNvPr>
          <p:cNvSpPr>
            <a:spLocks noGrp="1"/>
          </p:cNvSpPr>
          <p:nvPr>
            <p:ph type="title"/>
          </p:nvPr>
        </p:nvSpPr>
        <p:spPr>
          <a:xfrm>
            <a:off x="912170" y="773400"/>
            <a:ext cx="8229600" cy="1143000"/>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Curves, </a:t>
            </a:r>
            <a:r>
              <a:rPr lang="en-US" sz="3710" dirty="0">
                <a:solidFill>
                  <a:srgbClr val="54152A"/>
                </a:solidFill>
                <a:latin typeface="Public Sans"/>
                <a:ea typeface="Public Sans"/>
                <a:cs typeface="Public Sans"/>
                <a:sym typeface="Public Sans"/>
              </a:rPr>
              <a:t>1 of 4</a:t>
            </a:r>
            <a:endParaRPr lang="en-IN" sz="3710" dirty="0"/>
          </a:p>
        </p:txBody>
      </p:sp>
      <p:cxnSp>
        <p:nvCxnSpPr>
          <p:cNvPr id="11" name="Google Shape;132;g363c35f5f7e_0_136">
            <a:extLst>
              <a:ext uri="{FF2B5EF4-FFF2-40B4-BE49-F238E27FC236}">
                <a16:creationId xmlns:a16="http://schemas.microsoft.com/office/drawing/2014/main" id="{391E8875-C610-E3C1-0093-223FA33CCB9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47A74D6D-0574-247A-0ADA-EBCDAB85CD06}"/>
              </a:ext>
            </a:extLst>
          </p:cNvPr>
          <p:cNvSpPr>
            <a:spLocks noGrp="1"/>
          </p:cNvSpPr>
          <p:nvPr>
            <p:ph sz="quarter" idx="10"/>
          </p:nvPr>
        </p:nvSpPr>
        <p:spPr>
          <a:xfrm>
            <a:off x="1011379" y="1890855"/>
            <a:ext cx="16269750" cy="6844787"/>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The value curve is a two-dimensional graph that shows the </a:t>
            </a:r>
            <a:r>
              <a:rPr kumimoji="0" lang="en-US" sz="4400" b="1" i="0" u="none" strike="noStrike" kern="0" cap="none" spc="0" normalizeH="0" baseline="0" noProof="0" dirty="0">
                <a:ln>
                  <a:noFill/>
                </a:ln>
                <a:solidFill>
                  <a:srgbClr val="000000"/>
                </a:solidFill>
                <a:effectLst/>
                <a:uLnTx/>
                <a:uFillTx/>
                <a:latin typeface="Playfair Display" pitchFamily="2" charset="77"/>
                <a:cs typeface="Arial"/>
                <a:sym typeface="Arial"/>
              </a:rPr>
              <a:t>principal buying factors on the X-axis </a:t>
            </a: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and the </a:t>
            </a:r>
            <a:r>
              <a:rPr kumimoji="0" lang="en-US" sz="4400" b="1" i="0" u="none" strike="noStrike" kern="0" cap="none" spc="0" normalizeH="0" baseline="0" noProof="0" dirty="0">
                <a:ln>
                  <a:noFill/>
                </a:ln>
                <a:solidFill>
                  <a:srgbClr val="000000"/>
                </a:solidFill>
                <a:effectLst/>
                <a:uLnTx/>
                <a:uFillTx/>
                <a:latin typeface="Playfair Display" pitchFamily="2" charset="77"/>
                <a:cs typeface="Arial"/>
                <a:sym typeface="Arial"/>
              </a:rPr>
              <a:t>service level on the Y-axis</a:t>
            </a: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X-axis depicts the competing factors that are the main factors that a customer considers in a buying decision in the specific industry. Typical principal buying factors are price, innovation, reliability, customer service, supply security, global availability, and sustainability of the offered product and service, among others. These principal buying factors are specific to the industry in which the business operates.</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Y-axis depicts the service level offered per principal buying factor, ranked from low to high (for example, on a scale from 0 – 5 or 0 – 10).</a:t>
            </a:r>
          </a:p>
          <a:p>
            <a:endParaRPr lang="en-IN" dirty="0"/>
          </a:p>
        </p:txBody>
      </p:sp>
      <p:sp>
        <p:nvSpPr>
          <p:cNvPr id="12" name="Google Shape;133;g363c35f5f7e_0_136">
            <a:extLst>
              <a:ext uri="{FF2B5EF4-FFF2-40B4-BE49-F238E27FC236}">
                <a16:creationId xmlns:a16="http://schemas.microsoft.com/office/drawing/2014/main" id="{CA395C53-239F-1FC2-8483-0BB855E7268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27168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DFDD34CA-B3CC-0749-3794-DB6CCFB36E67}"/>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660DF760-2E80-A353-62F5-2068DF8BE905}"/>
              </a:ext>
            </a:extLst>
          </p:cNvPr>
          <p:cNvSpPr>
            <a:spLocks noGrp="1"/>
          </p:cNvSpPr>
          <p:nvPr>
            <p:ph type="title"/>
          </p:nvPr>
        </p:nvSpPr>
        <p:spPr>
          <a:xfrm>
            <a:off x="913960" y="773400"/>
            <a:ext cx="8229600" cy="1143000"/>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Curves, </a:t>
            </a:r>
            <a:r>
              <a:rPr lang="en-US" sz="3710" dirty="0">
                <a:solidFill>
                  <a:srgbClr val="54152A"/>
                </a:solidFill>
                <a:latin typeface="Public Sans"/>
                <a:ea typeface="Public Sans"/>
                <a:cs typeface="Public Sans"/>
                <a:sym typeface="Public Sans"/>
              </a:rPr>
              <a:t>2 of 4</a:t>
            </a:r>
            <a:endParaRPr lang="en-IN" sz="3710" dirty="0"/>
          </a:p>
        </p:txBody>
      </p:sp>
      <p:cxnSp>
        <p:nvCxnSpPr>
          <p:cNvPr id="13" name="Google Shape;132;g363c35f5f7e_0_136">
            <a:extLst>
              <a:ext uri="{FF2B5EF4-FFF2-40B4-BE49-F238E27FC236}">
                <a16:creationId xmlns:a16="http://schemas.microsoft.com/office/drawing/2014/main" id="{2594653B-8E21-4287-D75F-D678D58CFCB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9" name="Picture 18" descr="Line graph comparing the performance of a company against the industry across six categories:&#10;Price, Innovation, Customer Service, Supply Security, Global Availability, and Sustainability. The vertical axis ranges from 1 to 10, representing the performance scores. Two lines are plotted: a dark purple line representing the company and a light purple line for the industry. For price, the company scores 8 while the industry scores 4. In innovation, the company scores 8, and the industry 5. For customer service, the company scores 5, while the industry scores 8. In supply security, the company scores 4, while the industry scores 8. For global availability, the company scores 9, and the industry 7. Lastly, in sustainability, the company and industry both score 8.">
            <a:extLst>
              <a:ext uri="{FF2B5EF4-FFF2-40B4-BE49-F238E27FC236}">
                <a16:creationId xmlns:a16="http://schemas.microsoft.com/office/drawing/2014/main" id="{9EDA68A3-1856-4CB6-22DE-52BCA97789CC}"/>
              </a:ext>
            </a:extLst>
          </p:cNvPr>
          <p:cNvPicPr>
            <a:picLocks noChangeAspect="1"/>
          </p:cNvPicPr>
          <p:nvPr/>
        </p:nvPicPr>
        <p:blipFill>
          <a:blip r:embed="rId3"/>
          <a:stretch>
            <a:fillRect/>
          </a:stretch>
        </p:blipFill>
        <p:spPr>
          <a:xfrm>
            <a:off x="1371595" y="1983328"/>
            <a:ext cx="11527976" cy="7538851"/>
          </a:xfrm>
          <a:prstGeom prst="rect">
            <a:avLst/>
          </a:prstGeom>
        </p:spPr>
      </p:pic>
      <p:sp>
        <p:nvSpPr>
          <p:cNvPr id="7" name="Content Placeholder 6">
            <a:extLst>
              <a:ext uri="{FF2B5EF4-FFF2-40B4-BE49-F238E27FC236}">
                <a16:creationId xmlns:a16="http://schemas.microsoft.com/office/drawing/2014/main" id="{D9D2661D-4079-505A-029D-63D8849C9F1A}"/>
              </a:ext>
            </a:extLst>
          </p:cNvPr>
          <p:cNvSpPr>
            <a:spLocks noGrp="1"/>
          </p:cNvSpPr>
          <p:nvPr>
            <p:ph sz="quarter" idx="10"/>
          </p:nvPr>
        </p:nvSpPr>
        <p:spPr>
          <a:xfrm>
            <a:off x="13147958" y="1918568"/>
            <a:ext cx="4111337" cy="5984846"/>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Using this concept, the organization creates </a:t>
            </a:r>
            <a:r>
              <a:rPr kumimoji="0" lang="en-US" sz="3200" b="1" i="0" u="none" strike="noStrike" kern="0" cap="none" spc="0" normalizeH="0" baseline="0" noProof="0" dirty="0">
                <a:ln>
                  <a:noFill/>
                </a:ln>
                <a:solidFill>
                  <a:srgbClr val="000000"/>
                </a:solidFill>
                <a:effectLst/>
                <a:uLnTx/>
                <a:uFillTx/>
                <a:latin typeface="Playfair Display" pitchFamily="2" charset="77"/>
                <a:cs typeface="Arial"/>
                <a:sym typeface="Arial"/>
              </a:rPr>
              <a:t>two different value curves</a:t>
            </a: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 The </a:t>
            </a:r>
            <a:r>
              <a:rPr kumimoji="0" lang="en-US" sz="3200" b="1" i="0" u="none" strike="noStrike" kern="0" cap="none" spc="0" normalizeH="0" baseline="0" noProof="0" dirty="0">
                <a:ln>
                  <a:noFill/>
                </a:ln>
                <a:solidFill>
                  <a:srgbClr val="000000"/>
                </a:solidFill>
                <a:effectLst/>
                <a:uLnTx/>
                <a:uFillTx/>
                <a:latin typeface="Playfair Display" pitchFamily="2" charset="77"/>
                <a:cs typeface="Arial"/>
                <a:sym typeface="Arial"/>
              </a:rPr>
              <a:t>industry as-is curve </a:t>
            </a: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depicts the current profile of offerings. Additionally, the company depicts its </a:t>
            </a:r>
            <a:r>
              <a:rPr kumimoji="0" lang="en-US" sz="3200" b="1" i="0" u="none" strike="noStrike" kern="0" cap="none" spc="0" normalizeH="0" baseline="0" noProof="0" dirty="0">
                <a:ln>
                  <a:noFill/>
                </a:ln>
                <a:solidFill>
                  <a:srgbClr val="000000"/>
                </a:solidFill>
                <a:effectLst/>
                <a:uLnTx/>
                <a:uFillTx/>
                <a:latin typeface="Playfair Display" pitchFamily="2" charset="77"/>
                <a:cs typeface="Arial"/>
                <a:sym typeface="Arial"/>
              </a:rPr>
              <a:t>current value curve </a:t>
            </a:r>
            <a:r>
              <a:rPr kumimoji="0" lang="en-US" sz="3200" b="0" i="0" u="none" strike="noStrike" kern="0" cap="none" spc="0" normalizeH="0" baseline="0" noProof="0" dirty="0">
                <a:ln>
                  <a:noFill/>
                </a:ln>
                <a:solidFill>
                  <a:srgbClr val="000000"/>
                </a:solidFill>
                <a:effectLst/>
                <a:uLnTx/>
                <a:uFillTx/>
                <a:latin typeface="Playfair Display" pitchFamily="2" charset="77"/>
                <a:cs typeface="Arial"/>
                <a:sym typeface="Arial"/>
              </a:rPr>
              <a:t>for its business.</a:t>
            </a:r>
          </a:p>
          <a:p>
            <a:endParaRPr lang="en-IN" dirty="0"/>
          </a:p>
        </p:txBody>
      </p:sp>
      <p:sp>
        <p:nvSpPr>
          <p:cNvPr id="8" name="Content Placeholder 7">
            <a:extLst>
              <a:ext uri="{FF2B5EF4-FFF2-40B4-BE49-F238E27FC236}">
                <a16:creationId xmlns:a16="http://schemas.microsoft.com/office/drawing/2014/main" id="{F7B36C72-BBBC-0784-B96F-D42192749169}"/>
              </a:ext>
            </a:extLst>
          </p:cNvPr>
          <p:cNvSpPr>
            <a:spLocks noGrp="1"/>
          </p:cNvSpPr>
          <p:nvPr>
            <p:ph sz="quarter" idx="11"/>
          </p:nvPr>
        </p:nvSpPr>
        <p:spPr>
          <a:xfrm>
            <a:off x="10825593" y="9836725"/>
            <a:ext cx="4710545" cy="450275"/>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Playfair Display" pitchFamily="2" charset="77"/>
                <a:cs typeface="Arial"/>
                <a:sym typeface="Arial"/>
              </a:rPr>
              <a:t>Figure 8.13: Value curve</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[Kindred Grey. 2025. CC BY-NC-SA]</a:t>
            </a:r>
          </a:p>
        </p:txBody>
      </p:sp>
      <p:sp>
        <p:nvSpPr>
          <p:cNvPr id="14" name="Google Shape;133;g363c35f5f7e_0_136">
            <a:extLst>
              <a:ext uri="{FF2B5EF4-FFF2-40B4-BE49-F238E27FC236}">
                <a16:creationId xmlns:a16="http://schemas.microsoft.com/office/drawing/2014/main" id="{D1A1BA5F-CE91-F3FB-AE02-F81ADD4CDE1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600553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E1A0154E-C798-91CA-3143-EC1E81D512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853D86-2848-FD0F-E8D7-04BF80569BBC}"/>
              </a:ext>
            </a:extLst>
          </p:cNvPr>
          <p:cNvSpPr>
            <a:spLocks noGrp="1"/>
          </p:cNvSpPr>
          <p:nvPr>
            <p:ph type="title"/>
          </p:nvPr>
        </p:nvSpPr>
        <p:spPr>
          <a:xfrm>
            <a:off x="929149" y="774296"/>
            <a:ext cx="8229600" cy="1143000"/>
          </a:xfrm>
        </p:spPr>
        <p:txBody>
          <a:bodyPr>
            <a:normAutofit/>
          </a:bodyPr>
          <a:lstStyle/>
          <a:p>
            <a:pPr lvl="0" algn="l">
              <a:lnSpc>
                <a:spcPct val="140010"/>
              </a:lnSpc>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Curves, </a:t>
            </a:r>
            <a:r>
              <a:rPr lang="en-US" sz="3710" dirty="0">
                <a:solidFill>
                  <a:srgbClr val="54152A"/>
                </a:solidFill>
                <a:latin typeface="Public Sans"/>
                <a:ea typeface="Public Sans"/>
                <a:cs typeface="Public Sans"/>
                <a:sym typeface="Public Sans"/>
              </a:rPr>
              <a:t>3 of 4</a:t>
            </a:r>
            <a:endParaRPr lang="en-IN" sz="3710" dirty="0"/>
          </a:p>
        </p:txBody>
      </p:sp>
      <p:cxnSp>
        <p:nvCxnSpPr>
          <p:cNvPr id="11" name="Google Shape;132;g363c35f5f7e_0_136">
            <a:extLst>
              <a:ext uri="{FF2B5EF4-FFF2-40B4-BE49-F238E27FC236}">
                <a16:creationId xmlns:a16="http://schemas.microsoft.com/office/drawing/2014/main" id="{CBF59069-9C40-BE8C-B692-202D4E5DC30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42D61F5F-6029-CB07-F768-36D85F075782}"/>
              </a:ext>
            </a:extLst>
          </p:cNvPr>
          <p:cNvSpPr>
            <a:spLocks noGrp="1"/>
          </p:cNvSpPr>
          <p:nvPr>
            <p:ph sz="quarter" idx="10"/>
          </p:nvPr>
        </p:nvSpPr>
        <p:spPr>
          <a:xfrm>
            <a:off x="1017639" y="1887281"/>
            <a:ext cx="16473948" cy="6638850"/>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Lastly, the organization </a:t>
            </a: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identifies a blue ocean market space by purposefully and intentionally diverting from the as-is industry value curve</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logic of this move is that the organization deliberately does not want to offer the same level of the same principal buying factors, which would lead to the classic red ocean play.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Based on the as-is industry curve and the current value curve of the organization, a blue ocean can be identified by raising the service level of certain principal buying factors, reducing the service level, eliminating certain product and service elements, and creating new product and service factors.</a:t>
            </a:r>
          </a:p>
          <a:p>
            <a:endParaRPr lang="en-IN" dirty="0"/>
          </a:p>
        </p:txBody>
      </p:sp>
      <p:sp>
        <p:nvSpPr>
          <p:cNvPr id="12" name="Google Shape;133;g363c35f5f7e_0_136">
            <a:extLst>
              <a:ext uri="{FF2B5EF4-FFF2-40B4-BE49-F238E27FC236}">
                <a16:creationId xmlns:a16="http://schemas.microsoft.com/office/drawing/2014/main" id="{95167443-4835-67E6-27DC-0E2B1118AF0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68409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9">
          <a:extLst>
            <a:ext uri="{FF2B5EF4-FFF2-40B4-BE49-F238E27FC236}">
              <a16:creationId xmlns:a16="http://schemas.microsoft.com/office/drawing/2014/main" id="{F9203807-6993-1878-7765-7B591B4FCC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9152AC-5470-6E95-C064-8A76ECF722AC}"/>
              </a:ext>
            </a:extLst>
          </p:cNvPr>
          <p:cNvSpPr>
            <a:spLocks noGrp="1"/>
          </p:cNvSpPr>
          <p:nvPr>
            <p:ph type="title"/>
          </p:nvPr>
        </p:nvSpPr>
        <p:spPr>
          <a:xfrm>
            <a:off x="-476250" y="769938"/>
            <a:ext cx="133350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in the AFI Framework</a:t>
            </a:r>
            <a:endParaRPr lang="en-IN" dirty="0"/>
          </a:p>
        </p:txBody>
      </p:sp>
      <p:cxnSp>
        <p:nvCxnSpPr>
          <p:cNvPr id="9" name="Google Shape;121;g363c35f5f7e_0_109">
            <a:extLst>
              <a:ext uri="{FF2B5EF4-FFF2-40B4-BE49-F238E27FC236}">
                <a16:creationId xmlns:a16="http://schemas.microsoft.com/office/drawing/2014/main" id="{7F20FCE2-4065-ADCD-0247-BAC42730436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1" name="Picture 10" descr="Circular diagram illustrating strategic analysis, strategy formulation, and strategy implementation&#10;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
            <a:extLst>
              <a:ext uri="{FF2B5EF4-FFF2-40B4-BE49-F238E27FC236}">
                <a16:creationId xmlns:a16="http://schemas.microsoft.com/office/drawing/2014/main" id="{900DD0AA-780C-E6BB-3306-758A3D37387A}"/>
              </a:ext>
            </a:extLst>
          </p:cNvPr>
          <p:cNvPicPr>
            <a:picLocks noChangeAspect="1"/>
          </p:cNvPicPr>
          <p:nvPr/>
        </p:nvPicPr>
        <p:blipFill>
          <a:blip r:embed="rId3"/>
          <a:stretch>
            <a:fillRect/>
          </a:stretch>
        </p:blipFill>
        <p:spPr>
          <a:xfrm>
            <a:off x="1050528" y="1979501"/>
            <a:ext cx="12828757" cy="7657884"/>
          </a:xfrm>
          <a:prstGeom prst="rect">
            <a:avLst/>
          </a:prstGeom>
        </p:spPr>
      </p:pic>
      <p:sp>
        <p:nvSpPr>
          <p:cNvPr id="10" name="Google Shape;123;g363c35f5f7e_0_109">
            <a:extLst>
              <a:ext uri="{FF2B5EF4-FFF2-40B4-BE49-F238E27FC236}">
                <a16:creationId xmlns:a16="http://schemas.microsoft.com/office/drawing/2014/main" id="{33D2501E-1527-F484-39CF-F0F1CCBE2FE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 name="Content Placeholder 4">
            <a:extLst>
              <a:ext uri="{FF2B5EF4-FFF2-40B4-BE49-F238E27FC236}">
                <a16:creationId xmlns:a16="http://schemas.microsoft.com/office/drawing/2014/main" id="{9A9D00A2-751E-7554-D8C8-CC61DB473ADE}"/>
              </a:ext>
            </a:extLst>
          </p:cNvPr>
          <p:cNvSpPr>
            <a:spLocks noGrp="1"/>
          </p:cNvSpPr>
          <p:nvPr>
            <p:ph sz="quarter" idx="10"/>
          </p:nvPr>
        </p:nvSpPr>
        <p:spPr>
          <a:xfrm>
            <a:off x="5973763" y="9817101"/>
            <a:ext cx="12199937" cy="81280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1" u="none" strike="noStrike" kern="0" cap="none" spc="0" normalizeH="0" baseline="0" noProof="0" dirty="0">
                <a:ln>
                  <a:noFill/>
                </a:ln>
                <a:solidFill>
                  <a:srgbClr val="000000"/>
                </a:solidFill>
                <a:effectLst/>
                <a:uLnTx/>
                <a:uFillTx/>
                <a:latin typeface="Playfair Display" pitchFamily="2" charset="77"/>
                <a:cs typeface="Arial"/>
                <a:sym typeface="Arial"/>
              </a:rPr>
              <a:t>Figure 1.3: The analysis, formulation, implementation (AFI) framework</a:t>
            </a:r>
            <a:r>
              <a:rPr kumimoji="0" lang="en-US" sz="2000" b="0" i="0" u="none" strike="noStrike" kern="0" cap="none" spc="0" normalizeH="0" baseline="0" noProof="0" dirty="0">
                <a:ln>
                  <a:noFill/>
                </a:ln>
                <a:solidFill>
                  <a:srgbClr val="000000"/>
                </a:solidFill>
                <a:effectLst/>
                <a:uLnTx/>
                <a:uFillTx/>
                <a:latin typeface="Playfair Display" pitchFamily="2" charset="77"/>
                <a:cs typeface="Arial"/>
                <a:sym typeface="Arial"/>
              </a:rPr>
              <a:t>  </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[Kindred Grey. 2025. CC BY-NC-SA]</a:t>
            </a:r>
            <a:endParaRPr lang="en-IN" dirty="0"/>
          </a:p>
        </p:txBody>
      </p:sp>
    </p:spTree>
    <p:extLst>
      <p:ext uri="{BB962C8B-B14F-4D97-AF65-F5344CB8AC3E}">
        <p14:creationId xmlns:p14="http://schemas.microsoft.com/office/powerpoint/2010/main" val="37543553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B84B3967-628E-EE35-C95B-AD92A888E66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4B82F389-C280-F204-54E9-9D07036822EF}"/>
              </a:ext>
            </a:extLst>
          </p:cNvPr>
          <p:cNvSpPr>
            <a:spLocks noGrp="1"/>
          </p:cNvSpPr>
          <p:nvPr>
            <p:ph type="title"/>
          </p:nvPr>
        </p:nvSpPr>
        <p:spPr>
          <a:xfrm>
            <a:off x="903862" y="776074"/>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Curves,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4 of 4</a:t>
            </a:r>
            <a:endParaRPr lang="en-IN" sz="3710" dirty="0"/>
          </a:p>
        </p:txBody>
      </p:sp>
      <p:cxnSp>
        <p:nvCxnSpPr>
          <p:cNvPr id="13" name="Google Shape;132;g363c35f5f7e_0_136">
            <a:extLst>
              <a:ext uri="{FF2B5EF4-FFF2-40B4-BE49-F238E27FC236}">
                <a16:creationId xmlns:a16="http://schemas.microsoft.com/office/drawing/2014/main" id="{D3382396-1E81-80D3-E198-C477EDA4989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9" name="Picture 18" descr="Questions centered around raise, create, reduce, and eliminate and how they influence the new value curve&#10;Four purple boxes are arranged in a circle and all point to the center that reads &quot;New value curve.&quot; The top box is labeled &quot;RAISE&quot; and asks which factors should be raised above the industry's standard. The right box is labeled &quot;CREATE&quot; and asks which factors should be created that the industry has never offered. The bottom box is labeled &quot;REDUCE&quot; and asks which factors should be reduced below the industry standard. The left box is labeled &quot;ELIMINATE&quot; and asks which factors that have long been the focus of industry completion should be eliminated.">
            <a:extLst>
              <a:ext uri="{FF2B5EF4-FFF2-40B4-BE49-F238E27FC236}">
                <a16:creationId xmlns:a16="http://schemas.microsoft.com/office/drawing/2014/main" id="{36F4FE5F-7DA9-7F91-D8E6-B32ED4EC9E28}"/>
              </a:ext>
            </a:extLst>
          </p:cNvPr>
          <p:cNvPicPr>
            <a:picLocks noChangeAspect="1"/>
          </p:cNvPicPr>
          <p:nvPr/>
        </p:nvPicPr>
        <p:blipFill>
          <a:blip r:embed="rId3"/>
          <a:stretch>
            <a:fillRect/>
          </a:stretch>
        </p:blipFill>
        <p:spPr>
          <a:xfrm>
            <a:off x="1050528" y="2166030"/>
            <a:ext cx="11179572" cy="7432953"/>
          </a:xfrm>
          <a:prstGeom prst="rect">
            <a:avLst/>
          </a:prstGeom>
        </p:spPr>
      </p:pic>
      <p:sp>
        <p:nvSpPr>
          <p:cNvPr id="8" name="Content Placeholder 7">
            <a:extLst>
              <a:ext uri="{FF2B5EF4-FFF2-40B4-BE49-F238E27FC236}">
                <a16:creationId xmlns:a16="http://schemas.microsoft.com/office/drawing/2014/main" id="{6997E2DB-80D8-D69F-B598-E1CF4AAC326C}"/>
              </a:ext>
            </a:extLst>
          </p:cNvPr>
          <p:cNvSpPr>
            <a:spLocks noGrp="1"/>
          </p:cNvSpPr>
          <p:nvPr>
            <p:ph sz="quarter" idx="11"/>
          </p:nvPr>
        </p:nvSpPr>
        <p:spPr>
          <a:xfrm>
            <a:off x="12540343" y="1892195"/>
            <a:ext cx="4718952" cy="6633936"/>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Through this process, the organization purposefully creates a new value curve that deviates from the as-is industry curve.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srgbClr val="000000"/>
                </a:solidFill>
                <a:effectLst/>
                <a:uLnTx/>
                <a:uFillTx/>
                <a:latin typeface="Playfair Display" pitchFamily="2" charset="77"/>
                <a:cs typeface="Arial"/>
                <a:sym typeface="Arial"/>
              </a:rPr>
              <a:t>This blue ocean move means that the business is not operating anymore in the same market space, as it has created a differentiated offering that ideally creates a new blue ocean space.</a:t>
            </a:r>
          </a:p>
          <a:p>
            <a:endParaRPr lang="en-IN" dirty="0"/>
          </a:p>
        </p:txBody>
      </p:sp>
      <p:sp>
        <p:nvSpPr>
          <p:cNvPr id="14" name="Google Shape;133;g363c35f5f7e_0_136">
            <a:extLst>
              <a:ext uri="{FF2B5EF4-FFF2-40B4-BE49-F238E27FC236}">
                <a16:creationId xmlns:a16="http://schemas.microsoft.com/office/drawing/2014/main" id="{9D9B4131-AFF4-9A91-A0E8-EBBBB4ADC5B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 name="Content Placeholder 6">
            <a:extLst>
              <a:ext uri="{FF2B5EF4-FFF2-40B4-BE49-F238E27FC236}">
                <a16:creationId xmlns:a16="http://schemas.microsoft.com/office/drawing/2014/main" id="{03B5831D-1A81-AE81-B8A7-329523A2FD85}"/>
              </a:ext>
            </a:extLst>
          </p:cNvPr>
          <p:cNvSpPr>
            <a:spLocks noGrp="1"/>
          </p:cNvSpPr>
          <p:nvPr>
            <p:ph sz="quarter" idx="10"/>
          </p:nvPr>
        </p:nvSpPr>
        <p:spPr>
          <a:xfrm>
            <a:off x="7724057" y="9806652"/>
            <a:ext cx="9183924" cy="55410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Playfair Display" pitchFamily="2" charset="77"/>
                <a:cs typeface="Arial"/>
                <a:sym typeface="Arial"/>
              </a:rPr>
              <a:t>Figure 8.14: Creating a blue ocean value curve</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[Kindred Grey. 2025. CC BY-NC-SA. Adapted from </a:t>
            </a:r>
            <a:r>
              <a:rPr lang="en-IN" sz="800" dirty="0">
                <a:hlinkClick r:id="rId5"/>
              </a:rPr>
              <a:t>Article title – DOI link</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(CC BY-NC-SA 4.0)]</a:t>
            </a:r>
          </a:p>
          <a:p>
            <a:pPr marL="25400" indent="0">
              <a:buNone/>
            </a:pPr>
            <a:endParaRPr lang="en-IN" dirty="0"/>
          </a:p>
        </p:txBody>
      </p:sp>
    </p:spTree>
    <p:extLst>
      <p:ext uri="{BB962C8B-B14F-4D97-AF65-F5344CB8AC3E}">
        <p14:creationId xmlns:p14="http://schemas.microsoft.com/office/powerpoint/2010/main" val="401042458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BC7D4A5C-6527-F99C-DD4A-027BF0088B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9633DE-8368-197C-DD89-B24555CBD045}"/>
              </a:ext>
            </a:extLst>
          </p:cNvPr>
          <p:cNvSpPr>
            <a:spLocks noGrp="1"/>
          </p:cNvSpPr>
          <p:nvPr>
            <p:ph type="title"/>
          </p:nvPr>
        </p:nvSpPr>
        <p:spPr>
          <a:xfrm>
            <a:off x="921093" y="776087"/>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Innovation,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1 of 4</a:t>
            </a:r>
            <a:endParaRPr lang="en-IN" sz="3710" dirty="0"/>
          </a:p>
        </p:txBody>
      </p:sp>
      <p:cxnSp>
        <p:nvCxnSpPr>
          <p:cNvPr id="11" name="Google Shape;132;g363c35f5f7e_0_136">
            <a:extLst>
              <a:ext uri="{FF2B5EF4-FFF2-40B4-BE49-F238E27FC236}">
                <a16:creationId xmlns:a16="http://schemas.microsoft.com/office/drawing/2014/main" id="{E0B1B343-D6EE-7E0F-F1FD-5E3791E9708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FABF381D-D1C9-7A48-85DB-9AEA0C56C641}"/>
              </a:ext>
            </a:extLst>
          </p:cNvPr>
          <p:cNvSpPr>
            <a:spLocks noGrp="1"/>
          </p:cNvSpPr>
          <p:nvPr>
            <p:ph sz="quarter" idx="10"/>
          </p:nvPr>
        </p:nvSpPr>
        <p:spPr>
          <a:xfrm>
            <a:off x="1015851" y="1887281"/>
            <a:ext cx="16221620" cy="6962438"/>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The organization that uses this approach lowers its costs by eliminating or reducing factors that the industry takes for granted and that are the industry’s current standard.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At the same time, the business also increases perceived consumer benefits by raising and creating factors well above the industry’s standard or by offering completely new factors that the industry has never offered.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This simultaneous reduction of costs and creation of new benefits supports the value innovation at the core of blue ocean strategy as a combination of differentiation and cost leadership strategies</a:t>
            </a: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a:t>
            </a:r>
          </a:p>
          <a:p>
            <a:endParaRPr lang="en-IN" dirty="0"/>
          </a:p>
        </p:txBody>
      </p:sp>
      <p:sp>
        <p:nvSpPr>
          <p:cNvPr id="12" name="Google Shape;133;g363c35f5f7e_0_136">
            <a:extLst>
              <a:ext uri="{FF2B5EF4-FFF2-40B4-BE49-F238E27FC236}">
                <a16:creationId xmlns:a16="http://schemas.microsoft.com/office/drawing/2014/main" id="{91548A8D-6169-590A-C6E1-F5283171769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684348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30">
          <a:extLst>
            <a:ext uri="{FF2B5EF4-FFF2-40B4-BE49-F238E27FC236}">
              <a16:creationId xmlns:a16="http://schemas.microsoft.com/office/drawing/2014/main" id="{59F8D7FB-81C3-A61F-C293-EB807D2021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F1F455-F82E-A6E9-1D4D-87732EE8723C}"/>
              </a:ext>
            </a:extLst>
          </p:cNvPr>
          <p:cNvSpPr>
            <a:spLocks noGrp="1"/>
          </p:cNvSpPr>
          <p:nvPr>
            <p:ph type="title"/>
          </p:nvPr>
        </p:nvSpPr>
        <p:spPr>
          <a:xfrm>
            <a:off x="896961" y="776087"/>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Innovation,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2 of 4</a:t>
            </a:r>
            <a:endParaRPr lang="en-IN" sz="3710" dirty="0"/>
          </a:p>
        </p:txBody>
      </p:sp>
      <p:cxnSp>
        <p:nvCxnSpPr>
          <p:cNvPr id="11" name="Google Shape;132;g363c35f5f7e_0_136">
            <a:extLst>
              <a:ext uri="{FF2B5EF4-FFF2-40B4-BE49-F238E27FC236}">
                <a16:creationId xmlns:a16="http://schemas.microsoft.com/office/drawing/2014/main" id="{437643D1-AFE9-19BF-FFA9-39B8C99FD6A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13AD11E2-9DC2-FFAC-E057-D19622022F82}"/>
              </a:ext>
            </a:extLst>
          </p:cNvPr>
          <p:cNvSpPr>
            <a:spLocks noGrp="1"/>
          </p:cNvSpPr>
          <p:nvPr>
            <p:ph sz="quarter" idx="10"/>
          </p:nvPr>
        </p:nvSpPr>
        <p:spPr>
          <a:xfrm>
            <a:off x="989931" y="1887280"/>
            <a:ext cx="15913507" cy="7050241"/>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1" i="0" u="none" strike="noStrike" kern="0" cap="none" spc="0" normalizeH="0" baseline="0" noProof="0" dirty="0">
                <a:ln>
                  <a:noFill/>
                </a:ln>
                <a:solidFill>
                  <a:srgbClr val="000000"/>
                </a:solidFill>
                <a:effectLst/>
                <a:uLnTx/>
                <a:uFillTx/>
                <a:latin typeface="Playfair Display" pitchFamily="2" charset="77"/>
                <a:cs typeface="Arial"/>
                <a:sym typeface="Arial"/>
              </a:rPr>
              <a:t>Value innovation places equal emphasis on value and innovation.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1"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It is a new way of thinking about and executing strategy that results in the creation of a blue ocean.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pitchFamily="2" charset="77"/>
                <a:cs typeface="Arial"/>
                <a:sym typeface="Arial"/>
              </a:rPr>
              <a:t>The creation of blue oceans allows driving costs down while simultaneously driving value up for buyers.</a:t>
            </a:r>
          </a:p>
          <a:p>
            <a:endParaRPr lang="en-IN" dirty="0"/>
          </a:p>
        </p:txBody>
      </p:sp>
      <p:sp>
        <p:nvSpPr>
          <p:cNvPr id="12" name="Google Shape;133;g363c35f5f7e_0_136">
            <a:extLst>
              <a:ext uri="{FF2B5EF4-FFF2-40B4-BE49-F238E27FC236}">
                <a16:creationId xmlns:a16="http://schemas.microsoft.com/office/drawing/2014/main" id="{B9F4964B-160B-0356-FBC8-66E70BEE436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5433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97">
          <a:extLst>
            <a:ext uri="{FF2B5EF4-FFF2-40B4-BE49-F238E27FC236}">
              <a16:creationId xmlns:a16="http://schemas.microsoft.com/office/drawing/2014/main" id="{3042F51C-3688-1B79-DD8A-28F67765CAC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15C9BC3-1B30-B161-4CA4-B0E8EC080BF7}"/>
              </a:ext>
            </a:extLst>
          </p:cNvPr>
          <p:cNvSpPr>
            <a:spLocks noGrp="1"/>
          </p:cNvSpPr>
          <p:nvPr>
            <p:ph type="title"/>
          </p:nvPr>
        </p:nvSpPr>
        <p:spPr>
          <a:xfrm>
            <a:off x="924671" y="776087"/>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Innovation,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3 of 4</a:t>
            </a:r>
            <a:endParaRPr lang="en-IN" sz="3710" dirty="0"/>
          </a:p>
        </p:txBody>
      </p:sp>
      <p:cxnSp>
        <p:nvCxnSpPr>
          <p:cNvPr id="10" name="Google Shape;399;g363c35f5f7e_0_591">
            <a:extLst>
              <a:ext uri="{FF2B5EF4-FFF2-40B4-BE49-F238E27FC236}">
                <a16:creationId xmlns:a16="http://schemas.microsoft.com/office/drawing/2014/main" id="{F6C68017-AB5F-8D4A-96C9-D929B8519A2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5" name="Google Shape;404;g363c35f5f7e_0_591" descr="Venn diagram showing value innovation at the intersection of costs and buyer value&#10;Venn diagram of two purple triangles (one inverted and stacked on top of the other) that meet at their apexes in the middle of the diagram. The top triangle is labeled costs with a description that reads &quot;To capture cost savings, reduce factors well below the industry standard and eliminate factors that have long been the focus of industry competition.&quot; The bottom triangle is labeled buyer value with a description that reads &quot;To capture buyer value, raise factors well above the industry standard and create factors that the industry has never offered. Where costs and buyer value overlap, is value innovation.">
            <a:extLst>
              <a:ext uri="{FF2B5EF4-FFF2-40B4-BE49-F238E27FC236}">
                <a16:creationId xmlns:a16="http://schemas.microsoft.com/office/drawing/2014/main" id="{60F71C28-5A35-4246-5BA4-225A791FA5E2}"/>
              </a:ext>
            </a:extLst>
          </p:cNvPr>
          <p:cNvPicPr preferRelativeResize="0"/>
          <p:nvPr/>
        </p:nvPicPr>
        <p:blipFill>
          <a:blip r:embed="rId3">
            <a:alphaModFix/>
          </a:blip>
          <a:stretch>
            <a:fillRect/>
          </a:stretch>
        </p:blipFill>
        <p:spPr>
          <a:xfrm>
            <a:off x="1103000" y="2023292"/>
            <a:ext cx="7803475" cy="8263708"/>
          </a:xfrm>
          <a:prstGeom prst="rect">
            <a:avLst/>
          </a:prstGeom>
          <a:noFill/>
          <a:ln>
            <a:noFill/>
          </a:ln>
        </p:spPr>
      </p:pic>
      <p:sp>
        <p:nvSpPr>
          <p:cNvPr id="5" name="Content Placeholder 4">
            <a:extLst>
              <a:ext uri="{FF2B5EF4-FFF2-40B4-BE49-F238E27FC236}">
                <a16:creationId xmlns:a16="http://schemas.microsoft.com/office/drawing/2014/main" id="{E2A8F47E-C7A9-8033-1477-2827DC1495C5}"/>
              </a:ext>
            </a:extLst>
          </p:cNvPr>
          <p:cNvSpPr>
            <a:spLocks noGrp="1"/>
          </p:cNvSpPr>
          <p:nvPr>
            <p:ph sz="quarter" idx="11"/>
          </p:nvPr>
        </p:nvSpPr>
        <p:spPr>
          <a:xfrm>
            <a:off x="2782783" y="9796418"/>
            <a:ext cx="6204155" cy="396772"/>
          </a:xfrm>
        </p:spPr>
        <p:txBody>
          <a:bodyPr/>
          <a:lstStyle/>
          <a:p>
            <a:pPr marL="25400" indent="0">
              <a:buNone/>
            </a:pPr>
            <a:r>
              <a:rPr kumimoji="0" lang="en-US" sz="1400" b="0" i="0" u="none" strike="noStrike" kern="0" cap="none" spc="0" normalizeH="0" baseline="0" noProof="0" dirty="0">
                <a:ln>
                  <a:noFill/>
                </a:ln>
                <a:solidFill>
                  <a:srgbClr val="000000"/>
                </a:solidFill>
                <a:effectLst/>
                <a:uLnTx/>
                <a:uFillTx/>
                <a:latin typeface="Arial"/>
                <a:cs typeface="Arial"/>
                <a:sym typeface="Arial"/>
              </a:rPr>
              <a:t> </a:t>
            </a:r>
            <a:r>
              <a:rPr kumimoji="0" lang="en-US" sz="800" b="0" i="0" u="none" strike="noStrike" kern="0" cap="none" spc="0" normalizeH="0" baseline="0" noProof="0" dirty="0">
                <a:ln>
                  <a:noFill/>
                </a:ln>
                <a:solidFill>
                  <a:srgbClr val="000000"/>
                </a:solidFill>
                <a:effectLst/>
                <a:uLnTx/>
                <a:uFillTx/>
                <a:latin typeface="Arial"/>
                <a:cs typeface="Arial"/>
                <a:sym typeface="Arial"/>
              </a:rPr>
              <a:t>Adapted under fair use from https://barnabythinks.wordpress.com/2018/12/02/blue-ocean-strategy-kim-mauborgne/</a:t>
            </a:r>
            <a:endParaRPr lang="en-IN" dirty="0"/>
          </a:p>
        </p:txBody>
      </p:sp>
      <p:sp>
        <p:nvSpPr>
          <p:cNvPr id="4" name="Content Placeholder 3">
            <a:extLst>
              <a:ext uri="{FF2B5EF4-FFF2-40B4-BE49-F238E27FC236}">
                <a16:creationId xmlns:a16="http://schemas.microsoft.com/office/drawing/2014/main" id="{20F7E999-D68B-DA69-9011-CAAE048DE51B}"/>
              </a:ext>
            </a:extLst>
          </p:cNvPr>
          <p:cNvSpPr>
            <a:spLocks noGrp="1"/>
          </p:cNvSpPr>
          <p:nvPr>
            <p:ph sz="quarter" idx="10"/>
          </p:nvPr>
        </p:nvSpPr>
        <p:spPr>
          <a:xfrm>
            <a:off x="9468463" y="2085008"/>
            <a:ext cx="7716537" cy="6599951"/>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Core Actions:</a:t>
            </a:r>
            <a:endParaRPr kumimoji="0" lang="en-US" sz="2800" b="1"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361950" algn="l" defTabSz="914400" rtl="0" eaLnBrk="1" fontAlgn="auto" latinLnBrk="0" hangingPunct="1">
              <a:lnSpc>
                <a:spcPct val="164000"/>
              </a:lnSpc>
              <a:spcBef>
                <a:spcPts val="0"/>
              </a:spcBef>
              <a:spcAft>
                <a:spcPts val="0"/>
              </a:spcAft>
              <a:buClr>
                <a:srgbClr val="000000"/>
              </a:buClr>
              <a:buSzPts val="21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Create uncontested market space.</a:t>
            </a: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361950" algn="l" defTabSz="914400" rtl="0" eaLnBrk="1" fontAlgn="auto" latinLnBrk="0" hangingPunct="1">
              <a:lnSpc>
                <a:spcPct val="164000"/>
              </a:lnSpc>
              <a:spcBef>
                <a:spcPts val="0"/>
              </a:spcBef>
              <a:spcAft>
                <a:spcPts val="0"/>
              </a:spcAft>
              <a:buClr>
                <a:srgbClr val="000000"/>
              </a:buClr>
              <a:buSzPts val="21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Make competition irrelevant.</a:t>
            </a: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361950" algn="l" defTabSz="914400" rtl="0" eaLnBrk="1" fontAlgn="auto" latinLnBrk="0" hangingPunct="1">
              <a:lnSpc>
                <a:spcPct val="164000"/>
              </a:lnSpc>
              <a:spcBef>
                <a:spcPts val="0"/>
              </a:spcBef>
              <a:spcAft>
                <a:spcPts val="0"/>
              </a:spcAft>
              <a:buClr>
                <a:srgbClr val="000000"/>
              </a:buClr>
              <a:buSzPts val="21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Generate new demand.</a:t>
            </a: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457200" marR="0" lvl="0" indent="-361950" algn="l" defTabSz="914400" rtl="0" eaLnBrk="1" fontAlgn="auto" latinLnBrk="0" hangingPunct="1">
              <a:lnSpc>
                <a:spcPct val="164000"/>
              </a:lnSpc>
              <a:spcBef>
                <a:spcPts val="0"/>
              </a:spcBef>
              <a:spcAft>
                <a:spcPts val="0"/>
              </a:spcAft>
              <a:buClr>
                <a:srgbClr val="000000"/>
              </a:buClr>
              <a:buSzPts val="2100"/>
              <a:buFont typeface="Playfair Display"/>
              <a:buChar char="●"/>
              <a:tabLst/>
              <a:defRPr/>
            </a:pP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Break value/cost trade-off.</a:t>
            </a: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95250" marR="0" lvl="0" indent="0" algn="l" defTabSz="914400" rtl="0" eaLnBrk="1" fontAlgn="auto" latinLnBrk="0" hangingPunct="1">
              <a:lnSpc>
                <a:spcPct val="164000"/>
              </a:lnSpc>
              <a:spcBef>
                <a:spcPts val="0"/>
              </a:spcBef>
              <a:spcAft>
                <a:spcPts val="0"/>
              </a:spcAft>
              <a:buClr>
                <a:srgbClr val="000000"/>
              </a:buClr>
              <a:buSzPts val="2100"/>
              <a:buFont typeface="Arial"/>
              <a:buNone/>
              <a:tabLst/>
              <a:defRPr/>
            </a:pPr>
            <a:endPar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8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Value Innovation:</a:t>
            </a:r>
            <a:r>
              <a:rPr kumimoji="0" lang="en-US" sz="2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Lower costs by removing non-essential factors while raising buyer value with new offerings.</a:t>
            </a:r>
          </a:p>
          <a:p>
            <a:endParaRPr lang="en-IN" dirty="0"/>
          </a:p>
        </p:txBody>
      </p:sp>
      <p:sp>
        <p:nvSpPr>
          <p:cNvPr id="11" name="Google Shape;400;g363c35f5f7e_0_591">
            <a:extLst>
              <a:ext uri="{FF2B5EF4-FFF2-40B4-BE49-F238E27FC236}">
                <a16:creationId xmlns:a16="http://schemas.microsoft.com/office/drawing/2014/main" id="{EBDD56E7-482F-2E8D-8453-65334344D8E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860863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97">
          <a:extLst>
            <a:ext uri="{FF2B5EF4-FFF2-40B4-BE49-F238E27FC236}">
              <a16:creationId xmlns:a16="http://schemas.microsoft.com/office/drawing/2014/main" id="{AEB53ABA-2A32-0F25-5B71-CA1B271041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E90945-4570-5386-D7B5-BC6FDC50E05D}"/>
              </a:ext>
            </a:extLst>
          </p:cNvPr>
          <p:cNvSpPr>
            <a:spLocks noGrp="1"/>
          </p:cNvSpPr>
          <p:nvPr>
            <p:ph type="title"/>
          </p:nvPr>
        </p:nvSpPr>
        <p:spPr>
          <a:xfrm>
            <a:off x="900544" y="773400"/>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Innovation, </a:t>
            </a:r>
            <a:r>
              <a:rPr kumimoji="0" lang="en-US" sz="3710" i="0" u="none" strike="noStrike" kern="0" cap="none" spc="0" normalizeH="0" baseline="0" noProof="0" dirty="0">
                <a:ln>
                  <a:noFill/>
                </a:ln>
                <a:solidFill>
                  <a:srgbClr val="54152A"/>
                </a:solidFill>
                <a:effectLst/>
                <a:uLnTx/>
                <a:uFillTx/>
                <a:latin typeface="Public Sans"/>
                <a:ea typeface="Public Sans"/>
                <a:cs typeface="Public Sans"/>
                <a:sym typeface="Public Sans"/>
              </a:rPr>
              <a:t>4 of 4</a:t>
            </a:r>
            <a:endParaRPr lang="en-IN" sz="3710" dirty="0"/>
          </a:p>
        </p:txBody>
      </p:sp>
      <p:cxnSp>
        <p:nvCxnSpPr>
          <p:cNvPr id="9" name="Google Shape;399;g363c35f5f7e_0_591">
            <a:extLst>
              <a:ext uri="{FF2B5EF4-FFF2-40B4-BE49-F238E27FC236}">
                <a16:creationId xmlns:a16="http://schemas.microsoft.com/office/drawing/2014/main" id="{4DD0969B-696A-2F1C-EE21-E3AE608B0F1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D00A63A-75BC-7894-C72F-29E2DEB05EC4}"/>
              </a:ext>
            </a:extLst>
          </p:cNvPr>
          <p:cNvSpPr>
            <a:spLocks noGrp="1"/>
          </p:cNvSpPr>
          <p:nvPr>
            <p:ph sz="quarter" idx="10"/>
          </p:nvPr>
        </p:nvSpPr>
        <p:spPr>
          <a:xfrm>
            <a:off x="1039089" y="2057110"/>
            <a:ext cx="16865588" cy="7086889"/>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Examples</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Cirque du Soleil </a:t>
            </a: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Eliminated costly animal acts (reduced costs), raised production quality, and created a unique blend of theater + circus, attracting new audiences and redefining live entertainment.</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IKEA </a:t>
            </a: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Removed traditional in-store sales assistance (lowered costs), raised product design quality, and created a self-service model, delivering stylish furniture at affordable prices while appealing to both budget-conscious and design-focused customers.</a:t>
            </a:r>
          </a:p>
          <a:p>
            <a:endParaRPr lang="en-IN" dirty="0"/>
          </a:p>
        </p:txBody>
      </p:sp>
      <p:sp>
        <p:nvSpPr>
          <p:cNvPr id="10" name="Google Shape;400;g363c35f5f7e_0_591">
            <a:extLst>
              <a:ext uri="{FF2B5EF4-FFF2-40B4-BE49-F238E27FC236}">
                <a16:creationId xmlns:a16="http://schemas.microsoft.com/office/drawing/2014/main" id="{EF67500C-045C-2F28-8924-8299CA96C17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491363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09">
          <a:extLst>
            <a:ext uri="{FF2B5EF4-FFF2-40B4-BE49-F238E27FC236}">
              <a16:creationId xmlns:a16="http://schemas.microsoft.com/office/drawing/2014/main" id="{C3481A55-568C-FEB3-9195-EE9EB23D51C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5505C2D-E510-6E07-7598-A36ADF5E925B}"/>
              </a:ext>
            </a:extLst>
          </p:cNvPr>
          <p:cNvSpPr>
            <a:spLocks noGrp="1"/>
          </p:cNvSpPr>
          <p:nvPr>
            <p:ph type="title"/>
          </p:nvPr>
        </p:nvSpPr>
        <p:spPr>
          <a:xfrm>
            <a:off x="900544" y="773400"/>
            <a:ext cx="126492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Value Curves Innovation; check Your Knowledge So Far</a:t>
            </a:r>
            <a:endParaRPr lang="en-IN" dirty="0"/>
          </a:p>
        </p:txBody>
      </p:sp>
      <p:cxnSp>
        <p:nvCxnSpPr>
          <p:cNvPr id="10" name="Google Shape;411;g363c35f5f7e_0_612">
            <a:extLst>
              <a:ext uri="{FF2B5EF4-FFF2-40B4-BE49-F238E27FC236}">
                <a16:creationId xmlns:a16="http://schemas.microsoft.com/office/drawing/2014/main" id="{340629CE-E3AC-F078-DDE7-5B929EFADB5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5" name="Google Shape;416;g363c35f5f7e_0_612" descr="Line graph comparing blue ocean strategic move and industry value curve across competing factors and offering level&#10;Line graph comparing two curves: the blue ocean strategic move (dark purple) and the industry value curve (light purple). The x-axis is labeled competing factors and ranges from low to high, while the y-axis is labeled offering level, and ranges from low to high. The blue ocean strategic move line starts in the middle, falls, begins rising again, and ends higher than where it started. The industry value curve starts in the middle, increases slightly, decreases slightly, and ends slightly lower than where it started.">
            <a:extLst>
              <a:ext uri="{FF2B5EF4-FFF2-40B4-BE49-F238E27FC236}">
                <a16:creationId xmlns:a16="http://schemas.microsoft.com/office/drawing/2014/main" id="{2D017577-B5FB-A1C9-DF6A-0414095341BA}"/>
              </a:ext>
            </a:extLst>
          </p:cNvPr>
          <p:cNvPicPr preferRelativeResize="0"/>
          <p:nvPr/>
        </p:nvPicPr>
        <p:blipFill>
          <a:blip r:embed="rId3">
            <a:alphaModFix/>
          </a:blip>
          <a:stretch>
            <a:fillRect/>
          </a:stretch>
        </p:blipFill>
        <p:spPr>
          <a:xfrm>
            <a:off x="980113" y="1859220"/>
            <a:ext cx="9502830" cy="5354764"/>
          </a:xfrm>
          <a:prstGeom prst="rect">
            <a:avLst/>
          </a:prstGeom>
          <a:noFill/>
          <a:ln>
            <a:noFill/>
          </a:ln>
        </p:spPr>
      </p:pic>
      <p:sp>
        <p:nvSpPr>
          <p:cNvPr id="19" name="Content Placeholder 3">
            <a:extLst>
              <a:ext uri="{FF2B5EF4-FFF2-40B4-BE49-F238E27FC236}">
                <a16:creationId xmlns:a16="http://schemas.microsoft.com/office/drawing/2014/main" id="{24FDDA58-3810-7657-A16F-F2B3953F2DA6}"/>
              </a:ext>
            </a:extLst>
          </p:cNvPr>
          <p:cNvSpPr txBox="1">
            <a:spLocks/>
          </p:cNvSpPr>
          <p:nvPr/>
        </p:nvSpPr>
        <p:spPr>
          <a:xfrm>
            <a:off x="4135318" y="6874297"/>
            <a:ext cx="2044502" cy="215444"/>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 [Kindred Grey. 2025. CC BY-NC-SA]</a:t>
            </a:r>
          </a:p>
        </p:txBody>
      </p:sp>
      <p:sp>
        <p:nvSpPr>
          <p:cNvPr id="17" name="Google Shape;419;g363c35f5f7e_0_612">
            <a:extLst>
              <a:ext uri="{FF2B5EF4-FFF2-40B4-BE49-F238E27FC236}">
                <a16:creationId xmlns:a16="http://schemas.microsoft.com/office/drawing/2014/main" id="{7C4ECDD5-E809-4793-3705-88387BCC9F39}"/>
              </a:ext>
              <a:ext uri="{C183D7F6-B498-43B3-948B-1728B52AA6E4}">
                <adec:decorative xmlns:adec="http://schemas.microsoft.com/office/drawing/2017/decorative" val="1"/>
              </a:ext>
            </a:extLst>
          </p:cNvPr>
          <p:cNvSpPr/>
          <p:nvPr/>
        </p:nvSpPr>
        <p:spPr>
          <a:xfrm>
            <a:off x="4918212" y="7367874"/>
            <a:ext cx="1626632" cy="571764"/>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dk1"/>
              </a:solidFill>
              <a:latin typeface="Playfair Display"/>
              <a:ea typeface="Playfair Display"/>
              <a:cs typeface="Playfair Display"/>
              <a:sym typeface="Playfair Display"/>
            </a:endParaRPr>
          </a:p>
        </p:txBody>
      </p:sp>
      <p:sp>
        <p:nvSpPr>
          <p:cNvPr id="4" name="Content Placeholder 3">
            <a:extLst>
              <a:ext uri="{FF2B5EF4-FFF2-40B4-BE49-F238E27FC236}">
                <a16:creationId xmlns:a16="http://schemas.microsoft.com/office/drawing/2014/main" id="{4DAC4C83-1F76-A2E8-1824-A18E6B74E8EA}"/>
              </a:ext>
            </a:extLst>
          </p:cNvPr>
          <p:cNvSpPr>
            <a:spLocks noGrp="1"/>
          </p:cNvSpPr>
          <p:nvPr>
            <p:ph sz="quarter" idx="10"/>
          </p:nvPr>
        </p:nvSpPr>
        <p:spPr>
          <a:xfrm>
            <a:off x="1039090" y="7996235"/>
            <a:ext cx="8320610" cy="2235347"/>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Eliminate:</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Remove outdated industry standards</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Reduce:</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Cut features below industry level to save costs</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Raise: </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Increase value on factors that matter most to customers</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Create: </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Offer completely new elements competitors lack</a:t>
            </a:r>
          </a:p>
          <a:p>
            <a:endParaRPr lang="en-IN" dirty="0"/>
          </a:p>
        </p:txBody>
      </p:sp>
      <p:sp>
        <p:nvSpPr>
          <p:cNvPr id="16" name="Google Shape;418;g363c35f5f7e_0_612">
            <a:extLst>
              <a:ext uri="{FF2B5EF4-FFF2-40B4-BE49-F238E27FC236}">
                <a16:creationId xmlns:a16="http://schemas.microsoft.com/office/drawing/2014/main" id="{9DDB6028-9231-A9E4-29B2-6AFA79CEBCB0}"/>
              </a:ext>
              <a:ext uri="{C183D7F6-B498-43B3-948B-1728B52AA6E4}">
                <adec:decorative xmlns:adec="http://schemas.microsoft.com/office/drawing/2017/decorative" val="1"/>
              </a:ext>
            </a:extLst>
          </p:cNvPr>
          <p:cNvSpPr/>
          <p:nvPr/>
        </p:nvSpPr>
        <p:spPr>
          <a:xfrm>
            <a:off x="11010687" y="3521381"/>
            <a:ext cx="921000" cy="1140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dk1"/>
              </a:solidFill>
              <a:highlight>
                <a:schemeClr val="dk1"/>
              </a:highlight>
              <a:latin typeface="Playfair Display"/>
              <a:ea typeface="Playfair Display"/>
              <a:cs typeface="Playfair Display"/>
              <a:sym typeface="Playfair Display"/>
            </a:endParaRPr>
          </a:p>
        </p:txBody>
      </p:sp>
      <p:sp>
        <p:nvSpPr>
          <p:cNvPr id="5" name="Content Placeholder 4">
            <a:extLst>
              <a:ext uri="{FF2B5EF4-FFF2-40B4-BE49-F238E27FC236}">
                <a16:creationId xmlns:a16="http://schemas.microsoft.com/office/drawing/2014/main" id="{C8F15D83-0ED2-C192-7B60-63762D4F183F}"/>
              </a:ext>
            </a:extLst>
          </p:cNvPr>
          <p:cNvSpPr>
            <a:spLocks noGrp="1"/>
          </p:cNvSpPr>
          <p:nvPr>
            <p:ph sz="quarter" idx="11"/>
          </p:nvPr>
        </p:nvSpPr>
        <p:spPr>
          <a:xfrm>
            <a:off x="12191996" y="1904713"/>
            <a:ext cx="4935129" cy="4934126"/>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Purpose: </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Visualize differences between company offerings and industry norms.</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X-axis: </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Principal buying factors </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Y-axis: </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Service level (low to high)</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Blue Ocean Move: </a:t>
            </a: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Deviate intentionally from industry curve to stand out</a:t>
            </a:r>
          </a:p>
          <a:p>
            <a:endParaRPr lang="en-IN" dirty="0"/>
          </a:p>
        </p:txBody>
      </p:sp>
      <p:sp>
        <p:nvSpPr>
          <p:cNvPr id="11" name="Google Shape;412;g363c35f5f7e_0_612">
            <a:extLst>
              <a:ext uri="{FF2B5EF4-FFF2-40B4-BE49-F238E27FC236}">
                <a16:creationId xmlns:a16="http://schemas.microsoft.com/office/drawing/2014/main" id="{2114CF75-B169-1FEA-FB09-0908F3D30CD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983272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97">
          <a:extLst>
            <a:ext uri="{FF2B5EF4-FFF2-40B4-BE49-F238E27FC236}">
              <a16:creationId xmlns:a16="http://schemas.microsoft.com/office/drawing/2014/main" id="{CF612791-22BA-36BC-74B2-DD737FA48A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81C1E4-430F-42F2-50DA-FECB95A9FDAE}"/>
              </a:ext>
            </a:extLst>
          </p:cNvPr>
          <p:cNvSpPr>
            <a:spLocks noGrp="1"/>
          </p:cNvSpPr>
          <p:nvPr>
            <p:ph type="title"/>
          </p:nvPr>
        </p:nvSpPr>
        <p:spPr>
          <a:xfrm>
            <a:off x="928252" y="773400"/>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Stuck in the Middle, </a:t>
            </a:r>
            <a:r>
              <a:rPr kumimoji="0" lang="en-US" sz="3710" i="0" u="none" strike="noStrike" kern="0" cap="none" spc="0" normalizeH="0" baseline="0" noProof="0" dirty="0">
                <a:ln>
                  <a:noFill/>
                </a:ln>
                <a:solidFill>
                  <a:srgbClr val="54152A"/>
                </a:solidFill>
                <a:effectLst/>
                <a:uLnTx/>
                <a:uFillTx/>
                <a:latin typeface="Public Sans"/>
                <a:cs typeface="Arial"/>
                <a:sym typeface="Public Sans"/>
              </a:rPr>
              <a:t>1 of 3</a:t>
            </a:r>
            <a:endParaRPr lang="en-IN" sz="3710" dirty="0"/>
          </a:p>
        </p:txBody>
      </p:sp>
      <p:cxnSp>
        <p:nvCxnSpPr>
          <p:cNvPr id="9" name="Google Shape;399;g363c35f5f7e_0_591">
            <a:extLst>
              <a:ext uri="{FF2B5EF4-FFF2-40B4-BE49-F238E27FC236}">
                <a16:creationId xmlns:a16="http://schemas.microsoft.com/office/drawing/2014/main" id="{83121D25-AF97-0ECE-3FAA-5CF0949B12B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356AB71-08E2-092A-B922-A4578BD13452}"/>
              </a:ext>
            </a:extLst>
          </p:cNvPr>
          <p:cNvSpPr>
            <a:spLocks noGrp="1"/>
          </p:cNvSpPr>
          <p:nvPr>
            <p:ph sz="quarter" idx="10"/>
          </p:nvPr>
        </p:nvSpPr>
        <p:spPr>
          <a:xfrm>
            <a:off x="1039089" y="2057110"/>
            <a:ext cx="16534780" cy="7497147"/>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Companies that attempt to combine cost leadership and differentiation strategies and </a:t>
            </a:r>
            <a:r>
              <a:rPr kumimoji="0" lang="en-US" sz="40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fail to balance the tensions inherent in cost leadership and differentiation </a:t>
            </a: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may end up being stuck in the middle, unable to compete on price with low-cost leaders or on quality with premium brands.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This is a risk for companies following a best-cost strategy, which focuses on existing markets or market segments.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It is also a risk for firms that are attempting to create entirely new markets by following a blue ocean strategy.</a:t>
            </a:r>
          </a:p>
          <a:p>
            <a:endParaRPr lang="en-IN" dirty="0"/>
          </a:p>
        </p:txBody>
      </p:sp>
      <p:sp>
        <p:nvSpPr>
          <p:cNvPr id="10" name="Google Shape;400;g363c35f5f7e_0_591">
            <a:extLst>
              <a:ext uri="{FF2B5EF4-FFF2-40B4-BE49-F238E27FC236}">
                <a16:creationId xmlns:a16="http://schemas.microsoft.com/office/drawing/2014/main" id="{0E219016-DACF-5B15-B1AB-8297582E8C6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29186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97">
          <a:extLst>
            <a:ext uri="{FF2B5EF4-FFF2-40B4-BE49-F238E27FC236}">
              <a16:creationId xmlns:a16="http://schemas.microsoft.com/office/drawing/2014/main" id="{4492071A-1FFD-09E6-72AE-C44F8962EA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E6AD37-EED3-4CD4-23F5-02634F6758D1}"/>
              </a:ext>
            </a:extLst>
          </p:cNvPr>
          <p:cNvSpPr>
            <a:spLocks noGrp="1"/>
          </p:cNvSpPr>
          <p:nvPr>
            <p:ph type="title"/>
          </p:nvPr>
        </p:nvSpPr>
        <p:spPr>
          <a:xfrm>
            <a:off x="900544" y="773400"/>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Stuck in the Middle, </a:t>
            </a:r>
            <a:r>
              <a:rPr kumimoji="0" lang="en-US" sz="3710" i="0" u="none" strike="noStrike" kern="0" cap="none" spc="0" normalizeH="0" baseline="0" noProof="0" dirty="0">
                <a:ln>
                  <a:noFill/>
                </a:ln>
                <a:solidFill>
                  <a:srgbClr val="54152A"/>
                </a:solidFill>
                <a:effectLst/>
                <a:uLnTx/>
                <a:uFillTx/>
                <a:latin typeface="Public Sans"/>
                <a:cs typeface="Arial"/>
                <a:sym typeface="Public Sans"/>
              </a:rPr>
              <a:t>2 of 3</a:t>
            </a:r>
            <a:endParaRPr lang="en-IN" sz="3710" dirty="0"/>
          </a:p>
        </p:txBody>
      </p:sp>
      <p:cxnSp>
        <p:nvCxnSpPr>
          <p:cNvPr id="9" name="Google Shape;399;g363c35f5f7e_0_591">
            <a:extLst>
              <a:ext uri="{FF2B5EF4-FFF2-40B4-BE49-F238E27FC236}">
                <a16:creationId xmlns:a16="http://schemas.microsoft.com/office/drawing/2014/main" id="{C53AB192-A161-B84C-FAD9-A5FB4E44455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8191569-1207-5ABF-5CC1-6F5FD19C437C}"/>
              </a:ext>
            </a:extLst>
          </p:cNvPr>
          <p:cNvSpPr>
            <a:spLocks noGrp="1"/>
          </p:cNvSpPr>
          <p:nvPr>
            <p:ph sz="quarter" idx="10"/>
          </p:nvPr>
        </p:nvSpPr>
        <p:spPr>
          <a:xfrm>
            <a:off x="1039089" y="2084819"/>
            <a:ext cx="16534780" cy="7003761"/>
          </a:xfrm>
        </p:spPr>
        <p:txBody>
          <a:bodyPr>
            <a:normAutofit/>
          </a:bodyPr>
          <a:lstStyle/>
          <a:p>
            <a:pPr marL="457200" marR="0" lvl="0" indent="-457200" algn="l" defTabSz="914400" rtl="0" eaLnBrk="1" fontAlgn="auto" latinLnBrk="0" hangingPunct="1">
              <a:lnSpc>
                <a:spcPct val="164000"/>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If a firm attempts to cut costs too aggressively, it may erode the value of its differentiated features, causing customers to perceive the product as inferior. </a:t>
            </a:r>
          </a:p>
          <a:p>
            <a:pPr marL="457200" marR="0" lvl="0" indent="-457200" algn="l" defTabSz="914400" rtl="0" eaLnBrk="1" fontAlgn="auto" latinLnBrk="0" hangingPunct="1">
              <a:lnSpc>
                <a:spcPct val="164000"/>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Conversely, if the firm invests too heavily in enhancing product features without controlling costs, it may not be able to offer competitive pricing, limiting its appeal to price-sensitive consumers.</a:t>
            </a:r>
          </a:p>
          <a:p>
            <a:pPr marL="457200" marR="0" lvl="0" indent="-457200" algn="l" defTabSz="914400" rtl="0" eaLnBrk="1" fontAlgn="auto" latinLnBrk="0" hangingPunct="1">
              <a:lnSpc>
                <a:spcPct val="164000"/>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When firms are stuck in the middle, they are left without a clear competitive advantage. </a:t>
            </a:r>
          </a:p>
          <a:p>
            <a:pPr marL="457200" marR="0" lvl="0" indent="-457200" algn="l" defTabSz="914400" rtl="0" eaLnBrk="1" fontAlgn="auto" latinLnBrk="0" hangingPunct="1">
              <a:lnSpc>
                <a:spcPct val="164000"/>
              </a:lnSpc>
              <a:spcBef>
                <a:spcPts val="0"/>
              </a:spcBef>
              <a:spcAft>
                <a:spcPts val="0"/>
              </a:spcAft>
              <a:buClr>
                <a:srgbClr val="000000"/>
              </a:buClr>
              <a:buSzTx/>
              <a:buFont typeface="Arial" panose="020B0604020202020204" pitchFamily="34" charset="0"/>
              <a:buChar char="•"/>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These firms cannot compete on price with low-cost leaders, nor can they offer unique enough products or services to justify premium pricing.</a:t>
            </a:r>
          </a:p>
          <a:p>
            <a:endParaRPr lang="en-IN" dirty="0"/>
          </a:p>
        </p:txBody>
      </p:sp>
      <p:sp>
        <p:nvSpPr>
          <p:cNvPr id="10" name="Google Shape;400;g363c35f5f7e_0_591">
            <a:extLst>
              <a:ext uri="{FF2B5EF4-FFF2-40B4-BE49-F238E27FC236}">
                <a16:creationId xmlns:a16="http://schemas.microsoft.com/office/drawing/2014/main" id="{D9330773-3302-F4BB-A4CD-519516C48AA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239166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97">
          <a:extLst>
            <a:ext uri="{FF2B5EF4-FFF2-40B4-BE49-F238E27FC236}">
              <a16:creationId xmlns:a16="http://schemas.microsoft.com/office/drawing/2014/main" id="{E16AE08B-9E30-FC32-3456-93FBF2AFFD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5673A2-774E-31D5-9551-9CF2D73D27AE}"/>
              </a:ext>
            </a:extLst>
          </p:cNvPr>
          <p:cNvSpPr>
            <a:spLocks noGrp="1"/>
          </p:cNvSpPr>
          <p:nvPr>
            <p:ph type="title"/>
          </p:nvPr>
        </p:nvSpPr>
        <p:spPr>
          <a:xfrm>
            <a:off x="900544" y="773400"/>
            <a:ext cx="8229600" cy="1143000"/>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cs typeface="Arial"/>
                <a:sym typeface="Public Sans"/>
              </a:rPr>
              <a:t>Stuck in the Middle, </a:t>
            </a:r>
            <a:r>
              <a:rPr kumimoji="0" lang="en-US" sz="3710" i="0" u="none" strike="noStrike" kern="0" cap="none" spc="0" normalizeH="0" baseline="0" noProof="0" dirty="0">
                <a:ln>
                  <a:noFill/>
                </a:ln>
                <a:solidFill>
                  <a:srgbClr val="54152A"/>
                </a:solidFill>
                <a:effectLst/>
                <a:uLnTx/>
                <a:uFillTx/>
                <a:latin typeface="Public Sans"/>
                <a:cs typeface="Arial"/>
                <a:sym typeface="Public Sans"/>
              </a:rPr>
              <a:t>3 of 3</a:t>
            </a:r>
            <a:endParaRPr lang="en-IN" sz="3710" dirty="0"/>
          </a:p>
        </p:txBody>
      </p:sp>
      <p:cxnSp>
        <p:nvCxnSpPr>
          <p:cNvPr id="9" name="Google Shape;399;g363c35f5f7e_0_591">
            <a:extLst>
              <a:ext uri="{FF2B5EF4-FFF2-40B4-BE49-F238E27FC236}">
                <a16:creationId xmlns:a16="http://schemas.microsoft.com/office/drawing/2014/main" id="{DCE719EA-714A-B879-32E5-6DE586089B0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035D3FD-4FCF-D4B1-A703-207EE8D0AD97}"/>
              </a:ext>
            </a:extLst>
          </p:cNvPr>
          <p:cNvSpPr>
            <a:spLocks noGrp="1"/>
          </p:cNvSpPr>
          <p:nvPr>
            <p:ph sz="quarter" idx="10"/>
          </p:nvPr>
        </p:nvSpPr>
        <p:spPr>
          <a:xfrm>
            <a:off x="1039088" y="2057111"/>
            <a:ext cx="16534780" cy="7724198"/>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 company that recently became stuck in the middle is Bed Bath &amp; Beyond, which filed for bankruptcy in 2023. </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Bed Bath &amp; Beyond was once a dominant player in the home goods market, but over time, the company failed to clearly define its competitive strategy. </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It was unable to effectively compete with low-cost giants like Walmart and Amazon, who offered similar products at lower prices. </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At the same time, the company did not differentiate itself enough in terms of customer experience, product offerings, or convenience to maintain its status as a go-to destination for home goods. </a:t>
            </a:r>
          </a:p>
          <a:p>
            <a:endParaRPr lang="en-IN" dirty="0"/>
          </a:p>
        </p:txBody>
      </p:sp>
      <p:sp>
        <p:nvSpPr>
          <p:cNvPr id="10" name="Google Shape;400;g363c35f5f7e_0_591">
            <a:extLst>
              <a:ext uri="{FF2B5EF4-FFF2-40B4-BE49-F238E27FC236}">
                <a16:creationId xmlns:a16="http://schemas.microsoft.com/office/drawing/2014/main" id="{1216EBEE-4111-B74E-1131-6A81A5344EB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81586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47">
          <a:extLst>
            <a:ext uri="{FF2B5EF4-FFF2-40B4-BE49-F238E27FC236}">
              <a16:creationId xmlns:a16="http://schemas.microsoft.com/office/drawing/2014/main" id="{79D326CA-1CDE-104B-84FF-C62B1F7777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7708A5-B846-57BF-6033-05325918C92A}"/>
              </a:ext>
            </a:extLst>
          </p:cNvPr>
          <p:cNvSpPr>
            <a:spLocks noGrp="1"/>
          </p:cNvSpPr>
          <p:nvPr>
            <p:ph type="title"/>
          </p:nvPr>
        </p:nvSpPr>
        <p:spPr>
          <a:xfrm>
            <a:off x="928255" y="801110"/>
            <a:ext cx="14838218" cy="1143000"/>
          </a:xfrm>
        </p:spPr>
        <p:txBody>
          <a:bodyPr>
            <a:normAutofit/>
          </a:bodyPr>
          <a:lstStyle/>
          <a:p>
            <a:pPr algn="l">
              <a:lnSpc>
                <a:spcPct val="140010"/>
              </a:lnSpc>
              <a:buClr>
                <a:srgbClr val="000000"/>
              </a:buClr>
            </a:pPr>
            <a:r>
              <a:rPr lang="en-US" sz="3714" b="1" dirty="0">
                <a:solidFill>
                  <a:srgbClr val="54152A"/>
                </a:solidFill>
                <a:latin typeface="Public Sans"/>
                <a:sym typeface="Public Sans"/>
              </a:rPr>
              <a:t>Limitations of Business-Level Strategies</a:t>
            </a:r>
            <a:endParaRPr lang="en-US" sz="3714" b="1" dirty="0">
              <a:solidFill>
                <a:srgbClr val="54152A"/>
              </a:solidFill>
              <a:latin typeface="Public Sans"/>
              <a:sym typeface="Arial"/>
            </a:endParaRPr>
          </a:p>
        </p:txBody>
      </p:sp>
      <p:cxnSp>
        <p:nvCxnSpPr>
          <p:cNvPr id="6" name="Google Shape;449;g363c35f5f7e_0_688">
            <a:extLst>
              <a:ext uri="{FF2B5EF4-FFF2-40B4-BE49-F238E27FC236}">
                <a16:creationId xmlns:a16="http://schemas.microsoft.com/office/drawing/2014/main" id="{A29C3CA2-16F9-6D12-C720-1691F392650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D31E120-4CAA-B21F-3175-FAEE89DEE028}"/>
              </a:ext>
            </a:extLst>
          </p:cNvPr>
          <p:cNvSpPr>
            <a:spLocks noGrp="1"/>
          </p:cNvSpPr>
          <p:nvPr>
            <p:ph sz="quarter" idx="10"/>
          </p:nvPr>
        </p:nvSpPr>
        <p:spPr>
          <a:xfrm>
            <a:off x="1012824" y="2266950"/>
            <a:ext cx="15501793" cy="5370066"/>
          </a:xfrm>
        </p:spPr>
        <p:txBody>
          <a:bodyPr>
            <a:normAutofit/>
          </a:bodyPr>
          <a:lstStyle/>
          <a:p>
            <a:pPr marL="0" marR="0" lvl="0" indent="0" algn="l" defTabSz="914400" rtl="0" eaLnBrk="1" fontAlgn="auto" latinLnBrk="0" hangingPunct="1">
              <a:lnSpc>
                <a:spcPct val="164000"/>
              </a:lnSpc>
              <a:spcBef>
                <a:spcPts val="12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Limitations:</a:t>
            </a:r>
          </a:p>
          <a:p>
            <a:pPr marL="0" marR="0" lvl="0" indent="0" algn="l" defTabSz="914400" rtl="0" eaLnBrk="1" fontAlgn="auto" latinLnBrk="0" hangingPunct="1">
              <a:lnSpc>
                <a:spcPct val="164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Overly simplistic</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Does not capture the complexity of real-world competition</a:t>
            </a:r>
          </a:p>
          <a:p>
            <a:pPr marL="0" marR="0" lvl="0" indent="0" algn="l" defTabSz="914400" rtl="0" eaLnBrk="1" fontAlgn="auto" latinLnBrk="0" hangingPunct="1">
              <a:lnSpc>
                <a:spcPct val="164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Easy to imitate</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Cost or differentiation advantages can be quickly copied by competitors</a:t>
            </a:r>
          </a:p>
          <a:p>
            <a:pPr marL="0" marR="0" lvl="0" indent="0" algn="l" defTabSz="914400" rtl="0" eaLnBrk="1" fontAlgn="auto" latinLnBrk="0" hangingPunct="1">
              <a:lnSpc>
                <a:spcPct val="164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Risk of “Stuck in the Middle”</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Hybrid approaches like best-cost can dilute focus</a:t>
            </a:r>
          </a:p>
          <a:p>
            <a:pPr marL="0" marR="0" lvl="0" indent="0" algn="l" defTabSz="914400" rtl="0" eaLnBrk="1" fontAlgn="auto" latinLnBrk="0" hangingPunct="1">
              <a:lnSpc>
                <a:spcPct val="164000"/>
              </a:lnSpc>
              <a:spcBef>
                <a:spcPts val="12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Static nature</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Strategies may lose relevance as industries evolve</a:t>
            </a:r>
          </a:p>
          <a:p>
            <a:pPr marL="0" marR="0" lvl="0" indent="0" algn="l" defTabSz="914400" rtl="0" eaLnBrk="1" fontAlgn="auto" latinLnBrk="0" hangingPunct="1">
              <a:lnSpc>
                <a:spcPct val="164000"/>
              </a:lnSpc>
              <a:spcBef>
                <a:spcPts val="1200"/>
              </a:spcBef>
              <a:spcAft>
                <a:spcPts val="120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Changing environment</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Shifting customer preferences &amp; tech advancements require constant adaptation</a:t>
            </a:r>
          </a:p>
          <a:p>
            <a:endParaRPr lang="en-US" sz="2400" dirty="0"/>
          </a:p>
        </p:txBody>
      </p:sp>
      <p:sp>
        <p:nvSpPr>
          <p:cNvPr id="4" name="Content Placeholder 3">
            <a:extLst>
              <a:ext uri="{FF2B5EF4-FFF2-40B4-BE49-F238E27FC236}">
                <a16:creationId xmlns:a16="http://schemas.microsoft.com/office/drawing/2014/main" id="{626D9E8D-0299-3D01-3552-7C9BDA3639FE}"/>
              </a:ext>
            </a:extLst>
          </p:cNvPr>
          <p:cNvSpPr>
            <a:spLocks noGrp="1"/>
          </p:cNvSpPr>
          <p:nvPr>
            <p:ph sz="quarter" idx="4294967295"/>
          </p:nvPr>
        </p:nvSpPr>
        <p:spPr>
          <a:xfrm>
            <a:off x="1012825" y="7206094"/>
            <a:ext cx="13124555" cy="2824597"/>
          </a:xfrm>
        </p:spPr>
        <p:txBody>
          <a:bodyPr/>
          <a:lstStyle/>
          <a:p>
            <a:pPr marL="0" marR="0" lvl="0" indent="0" algn="l" defTabSz="914400" rtl="0" eaLnBrk="1" fontAlgn="auto" latinLnBrk="0" hangingPunct="1">
              <a:lnSpc>
                <a:spcPct val="164000"/>
              </a:lnSpc>
              <a:spcBef>
                <a:spcPts val="1200"/>
              </a:spcBef>
              <a:spcAft>
                <a:spcPts val="120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Key Takeaway:</a:t>
            </a:r>
            <a:b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b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Business-level strategies are useful frameworks, but in practice, they must evolve to keep pace with changing markets and competitive pressures. Firms must remain agile and ready to adjust.</a:t>
            </a:r>
          </a:p>
          <a:p>
            <a:endParaRPr lang="en-US" dirty="0"/>
          </a:p>
        </p:txBody>
      </p:sp>
      <p:sp>
        <p:nvSpPr>
          <p:cNvPr id="7" name="Google Shape;450;g363c35f5f7e_0_688">
            <a:extLst>
              <a:ext uri="{FF2B5EF4-FFF2-40B4-BE49-F238E27FC236}">
                <a16:creationId xmlns:a16="http://schemas.microsoft.com/office/drawing/2014/main" id="{6F8523E4-0FB8-887B-C0D7-3E263C25899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0527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9">
          <a:extLst>
            <a:ext uri="{FF2B5EF4-FFF2-40B4-BE49-F238E27FC236}">
              <a16:creationId xmlns:a16="http://schemas.microsoft.com/office/drawing/2014/main" id="{65005909-4989-2165-EBDF-F6367F89FA6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E87EEF0-DACE-0ED5-2572-84FC6D03E65B}"/>
              </a:ext>
            </a:extLst>
          </p:cNvPr>
          <p:cNvSpPr>
            <a:spLocks noGrp="1"/>
          </p:cNvSpPr>
          <p:nvPr>
            <p:ph type="title"/>
          </p:nvPr>
        </p:nvSpPr>
        <p:spPr>
          <a:xfrm>
            <a:off x="266700" y="769938"/>
            <a:ext cx="1251585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Business-Level Strategy in Strategy Formulation</a:t>
            </a:r>
            <a:endParaRPr lang="en-IN" dirty="0"/>
          </a:p>
        </p:txBody>
      </p:sp>
      <p:cxnSp>
        <p:nvCxnSpPr>
          <p:cNvPr id="9" name="Google Shape;121;g363c35f5f7e_0_109">
            <a:extLst>
              <a:ext uri="{FF2B5EF4-FFF2-40B4-BE49-F238E27FC236}">
                <a16:creationId xmlns:a16="http://schemas.microsoft.com/office/drawing/2014/main" id="{A364CF8A-8AA9-B4A4-1612-C10B0B40A96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1" name="Picture 10" descr="Three levels of strategy formulation&#10;Green flow chart titled &quot;Strategy formulation: where are we going?&quot; The chart is three levels. Topmost level represents corporate level strategy (i.e., where to play?). Middle level represents business level strategies and their associated strategic business units (i.e., how to win?). A list titled &quot;Right to win?&quot; is connected to one of the business level strategy boxes. The list includes innovation strategy, sustainability and ethics strategy, multidomestic strategy, and technology strategy. The bottommost level represents functional level strategies and their associated functional business units.">
            <a:extLst>
              <a:ext uri="{FF2B5EF4-FFF2-40B4-BE49-F238E27FC236}">
                <a16:creationId xmlns:a16="http://schemas.microsoft.com/office/drawing/2014/main" id="{454A0243-F4E4-EF23-B610-6BA4861AFED1}"/>
              </a:ext>
            </a:extLst>
          </p:cNvPr>
          <p:cNvPicPr>
            <a:picLocks noChangeAspect="1"/>
          </p:cNvPicPr>
          <p:nvPr/>
        </p:nvPicPr>
        <p:blipFill>
          <a:blip r:embed="rId3"/>
          <a:stretch>
            <a:fillRect/>
          </a:stretch>
        </p:blipFill>
        <p:spPr>
          <a:xfrm>
            <a:off x="1050529" y="2044816"/>
            <a:ext cx="12698128" cy="7592570"/>
          </a:xfrm>
          <a:prstGeom prst="rect">
            <a:avLst/>
          </a:prstGeom>
        </p:spPr>
      </p:pic>
      <p:sp>
        <p:nvSpPr>
          <p:cNvPr id="10" name="Google Shape;123;g363c35f5f7e_0_109">
            <a:extLst>
              <a:ext uri="{FF2B5EF4-FFF2-40B4-BE49-F238E27FC236}">
                <a16:creationId xmlns:a16="http://schemas.microsoft.com/office/drawing/2014/main" id="{6C436D78-7939-596A-3726-26DA88D844C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 name="Content Placeholder 4">
            <a:extLst>
              <a:ext uri="{FF2B5EF4-FFF2-40B4-BE49-F238E27FC236}">
                <a16:creationId xmlns:a16="http://schemas.microsoft.com/office/drawing/2014/main" id="{4FE4114C-D1C8-A351-4C09-D602A7CA7BDF}"/>
              </a:ext>
            </a:extLst>
          </p:cNvPr>
          <p:cNvSpPr>
            <a:spLocks noGrp="1"/>
          </p:cNvSpPr>
          <p:nvPr>
            <p:ph sz="quarter" idx="10"/>
          </p:nvPr>
        </p:nvSpPr>
        <p:spPr>
          <a:xfrm>
            <a:off x="9936163" y="9626601"/>
            <a:ext cx="6884987" cy="96520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Playfair Display" pitchFamily="2" charset="77"/>
                <a:cs typeface="Arial"/>
                <a:sym typeface="Arial"/>
              </a:rPr>
              <a:t>Figure 1.5: Strategy formulation </a:t>
            </a:r>
            <a:r>
              <a:rPr kumimoji="0" lang="en-US" sz="800" b="0" i="0" u="none" strike="noStrike" kern="0" cap="none" spc="0" normalizeH="0" baseline="0" noProof="0" dirty="0">
                <a:ln>
                  <a:noFill/>
                </a:ln>
                <a:solidFill>
                  <a:srgbClr val="000000"/>
                </a:solidFill>
                <a:effectLst/>
                <a:uLnTx/>
                <a:uFillTx/>
                <a:latin typeface="Playfair Display" pitchFamily="2" charset="77"/>
                <a:cs typeface="Arial"/>
                <a:sym typeface="Arial"/>
              </a:rPr>
              <a:t>[Kindred Grey. 2025. CC BY-NC-SA]</a:t>
            </a:r>
            <a:endParaRPr lang="en-IN" dirty="0"/>
          </a:p>
        </p:txBody>
      </p:sp>
    </p:spTree>
    <p:extLst>
      <p:ext uri="{BB962C8B-B14F-4D97-AF65-F5344CB8AC3E}">
        <p14:creationId xmlns:p14="http://schemas.microsoft.com/office/powerpoint/2010/main" val="1797703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47">
          <a:extLst>
            <a:ext uri="{FF2B5EF4-FFF2-40B4-BE49-F238E27FC236}">
              <a16:creationId xmlns:a16="http://schemas.microsoft.com/office/drawing/2014/main" id="{A0F35996-76F1-F7CF-814D-C1061EE716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868466-17E2-CC45-89F5-4301CA89D392}"/>
              </a:ext>
            </a:extLst>
          </p:cNvPr>
          <p:cNvSpPr>
            <a:spLocks noGrp="1"/>
          </p:cNvSpPr>
          <p:nvPr>
            <p:ph type="title"/>
          </p:nvPr>
        </p:nvSpPr>
        <p:spPr>
          <a:xfrm>
            <a:off x="928255" y="773401"/>
            <a:ext cx="14838218" cy="1143000"/>
          </a:xfrm>
        </p:spPr>
        <p:txBody>
          <a:bodyPr>
            <a:normAutofit/>
          </a:bodyPr>
          <a:lstStyle/>
          <a:p>
            <a:pPr marL="0" indent="0" algn="l" defTabSz="914400" eaLnBrk="1" fontAlgn="auto" latinLnBrk="0" hangingPunct="1">
              <a:lnSpc>
                <a:spcPct val="140010"/>
              </a:lnSpc>
              <a:buClr>
                <a:srgbClr val="000000"/>
              </a:buClr>
              <a:buSzPts val="3714"/>
              <a:buFont typeface="Arial"/>
              <a:tabLst/>
              <a:defRPr/>
            </a:pPr>
            <a:r>
              <a:rPr lang="en-US" sz="3714" b="1" dirty="0">
                <a:solidFill>
                  <a:srgbClr val="54152A"/>
                </a:solidFill>
                <a:latin typeface="Public Sans"/>
                <a:sym typeface="Public Sans"/>
              </a:rPr>
              <a:t>Analyze Business-Level Strategy</a:t>
            </a:r>
            <a:endParaRPr lang="en-US" sz="3714" b="1" dirty="0">
              <a:solidFill>
                <a:srgbClr val="54152A"/>
              </a:solidFill>
              <a:latin typeface="Public Sans"/>
              <a:sym typeface="Arial"/>
            </a:endParaRPr>
          </a:p>
        </p:txBody>
      </p:sp>
      <p:cxnSp>
        <p:nvCxnSpPr>
          <p:cNvPr id="6" name="Google Shape;449;g363c35f5f7e_0_688">
            <a:extLst>
              <a:ext uri="{FF2B5EF4-FFF2-40B4-BE49-F238E27FC236}">
                <a16:creationId xmlns:a16="http://schemas.microsoft.com/office/drawing/2014/main" id="{B301D005-5D00-232F-7C7D-5C7C64310E8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914B17D-E890-D639-3377-93974CE7AAB4}"/>
              </a:ext>
            </a:extLst>
          </p:cNvPr>
          <p:cNvSpPr>
            <a:spLocks noGrp="1"/>
          </p:cNvSpPr>
          <p:nvPr>
            <p:ph sz="quarter" idx="10"/>
          </p:nvPr>
        </p:nvSpPr>
        <p:spPr>
          <a:xfrm>
            <a:off x="1011092" y="2216726"/>
            <a:ext cx="16223962" cy="7509164"/>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6. As appropriate to the case, analyze strategies: Corporate-level, business-level, innovation, sustainability and ethics, technology, and multinational strategies.</a:t>
            </a:r>
            <a:endPar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742950" marR="0" lvl="0" indent="-74295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Use strategic management analytical frameworks to analyze, interpret, and evaluate strategies.</a:t>
            </a:r>
            <a:endPar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742950" marR="0" lvl="0" indent="-742950" algn="l" defTabSz="914400" rtl="0" eaLnBrk="1" fontAlgn="auto" latinLnBrk="0" hangingPunct="1">
              <a:lnSpc>
                <a:spcPct val="100000"/>
              </a:lnSpc>
              <a:spcBef>
                <a:spcPts val="0"/>
              </a:spcBef>
              <a:spcAft>
                <a:spcPts val="0"/>
              </a:spcAft>
              <a:buClr>
                <a:srgbClr val="000000"/>
              </a:buClr>
              <a:buSzTx/>
              <a:buFont typeface="+mj-lt"/>
              <a:buAutoNum type="alphaLcPeriod"/>
              <a:tabLst/>
              <a:defRPr/>
            </a:pPr>
            <a:r>
              <a:rPr kumimoji="0" lang="en-US" sz="48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Ensure line of sight and congruence within analysis of each strategy.</a:t>
            </a:r>
          </a:p>
          <a:p>
            <a:endParaRPr lang="en-US" dirty="0"/>
          </a:p>
        </p:txBody>
      </p:sp>
      <p:sp>
        <p:nvSpPr>
          <p:cNvPr id="7" name="Google Shape;450;g363c35f5f7e_0_688">
            <a:extLst>
              <a:ext uri="{FF2B5EF4-FFF2-40B4-BE49-F238E27FC236}">
                <a16:creationId xmlns:a16="http://schemas.microsoft.com/office/drawing/2014/main" id="{BBF26236-2387-F1D7-9D27-208AE11ACA3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000925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57">
          <a:extLst>
            <a:ext uri="{FF2B5EF4-FFF2-40B4-BE49-F238E27FC236}">
              <a16:creationId xmlns:a16="http://schemas.microsoft.com/office/drawing/2014/main" id="{41FF2F4E-CD63-A66E-B505-BCAD89643D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19511E-1216-0EE8-BCE9-2ABBBC950034}"/>
              </a:ext>
            </a:extLst>
          </p:cNvPr>
          <p:cNvSpPr>
            <a:spLocks noGrp="1"/>
          </p:cNvSpPr>
          <p:nvPr>
            <p:ph type="title"/>
          </p:nvPr>
        </p:nvSpPr>
        <p:spPr>
          <a:xfrm>
            <a:off x="900546" y="911946"/>
            <a:ext cx="16223672" cy="827519"/>
          </a:xfrm>
        </p:spPr>
        <p:txBody>
          <a:bodyPr>
            <a:noAutofit/>
          </a:bodyPr>
          <a:lstStyle/>
          <a:p>
            <a:pPr algn="l" defTabSz="914400" eaLnBrk="1" fontAlgn="auto" latinLnBrk="0" hangingPunct="1">
              <a:lnSpc>
                <a:spcPct val="140010"/>
              </a:lnSpc>
              <a:buClr>
                <a:srgbClr val="000000"/>
              </a:buClr>
              <a:tabLst/>
              <a:defRPr/>
            </a:pPr>
            <a:r>
              <a:rPr lang="en-US" sz="3710" b="1" dirty="0">
                <a:solidFill>
                  <a:srgbClr val="54152A"/>
                </a:solidFill>
                <a:latin typeface="Public Sans"/>
                <a:sym typeface="Public Sans"/>
              </a:rPr>
              <a:t>Why Business-Level Strategy Is Important to Business Graduates</a:t>
            </a:r>
            <a:endParaRPr lang="en-US" sz="3710" b="1" dirty="0">
              <a:solidFill>
                <a:srgbClr val="54152A"/>
              </a:solidFill>
              <a:latin typeface="Public Sans"/>
              <a:sym typeface="Arial"/>
            </a:endParaRPr>
          </a:p>
        </p:txBody>
      </p:sp>
      <p:cxnSp>
        <p:nvCxnSpPr>
          <p:cNvPr id="6" name="Google Shape;459;g363c35f5f7e_0_702">
            <a:extLst>
              <a:ext uri="{FF2B5EF4-FFF2-40B4-BE49-F238E27FC236}">
                <a16:creationId xmlns:a16="http://schemas.microsoft.com/office/drawing/2014/main" id="{207A540D-F6F2-8907-3DAD-E98BE6AB9F1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0EC8FA5-9CA5-D9B5-146B-C04DADA0EC4A}"/>
              </a:ext>
            </a:extLst>
          </p:cNvPr>
          <p:cNvSpPr>
            <a:spLocks noGrp="1"/>
          </p:cNvSpPr>
          <p:nvPr>
            <p:ph sz="quarter" idx="10"/>
          </p:nvPr>
        </p:nvSpPr>
        <p:spPr>
          <a:xfrm>
            <a:off x="1011093" y="2078181"/>
            <a:ext cx="16113125" cy="6151418"/>
          </a:xfrm>
        </p:spPr>
        <p:txBody>
          <a:bodyPr>
            <a:normAutofit lnSpcReduction="10000"/>
          </a:bodyPr>
          <a:lstStyle/>
          <a:p>
            <a:pPr marL="0" marR="0" lvl="0" indent="0" algn="l" defTabSz="914400" rtl="0" eaLnBrk="1" fontAlgn="auto" latinLnBrk="0" hangingPunct="1">
              <a:lnSpc>
                <a:spcPct val="164000"/>
              </a:lnSpc>
              <a:spcBef>
                <a:spcPts val="14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Data-Driven Support </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Business graduates often provide data analysis to help divisional managers choose strategies (cost leadership, differentiation, best-cost, blue ocean)</a:t>
            </a:r>
          </a:p>
          <a:p>
            <a:pPr marL="0" marR="0" lvl="0" indent="0" algn="l" defTabSz="914400" rtl="0" eaLnBrk="1" fontAlgn="auto" latinLnBrk="0" hangingPunct="1">
              <a:lnSpc>
                <a:spcPct val="164000"/>
              </a:lnSpc>
              <a:spcBef>
                <a:spcPts val="140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a:t>
            </a: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Large Companies </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Support unit managers collaborate with strategic business unit leaders across marketing, accounting, HR, and IT</a:t>
            </a:r>
          </a:p>
          <a:p>
            <a:pPr marL="0" marR="0" lvl="0" indent="0" algn="l" defTabSz="914400" rtl="0" eaLnBrk="1" fontAlgn="auto" latinLnBrk="0" hangingPunct="1">
              <a:lnSpc>
                <a:spcPct val="164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Smaller Companies &amp; Startups </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Direct involvement in business-level strategy decisions from day one</a:t>
            </a:r>
          </a:p>
          <a:p>
            <a:pPr marL="0" marR="0" lvl="0" indent="0" algn="l" defTabSz="914400" rtl="0" eaLnBrk="1" fontAlgn="auto" latinLnBrk="0" hangingPunct="1">
              <a:lnSpc>
                <a:spcPct val="164000"/>
              </a:lnSpc>
              <a:spcBef>
                <a:spcPts val="1400"/>
              </a:spcBef>
              <a:spcAft>
                <a:spcPts val="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Consulting Roles</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 Requires high competence in strategy to align consulting recommendations with a firm’s market approach</a:t>
            </a:r>
          </a:p>
          <a:p>
            <a:pPr marL="0" marR="0" lvl="0" indent="0" algn="l" defTabSz="914400" rtl="0" eaLnBrk="1" fontAlgn="auto" latinLnBrk="0" hangingPunct="1">
              <a:lnSpc>
                <a:spcPct val="164000"/>
              </a:lnSpc>
              <a:spcBef>
                <a:spcPts val="1400"/>
              </a:spcBef>
              <a:spcAft>
                <a:spcPts val="400"/>
              </a:spcAft>
              <a:buClr>
                <a:srgbClr val="000000"/>
              </a:buClr>
              <a:buSzTx/>
              <a:buFont typeface="Arial"/>
              <a:buNone/>
              <a:tabLst/>
              <a:defRPr/>
            </a:pPr>
            <a:r>
              <a:rPr kumimoji="0" lang="en-US" sz="2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Entrepreneurship </a:t>
            </a:r>
            <a:r>
              <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Understanding business-level strategy is key to knowing how to compete and grow in chosen markets</a:t>
            </a:r>
          </a:p>
          <a:p>
            <a:endParaRPr lang="en-US" dirty="0"/>
          </a:p>
        </p:txBody>
      </p:sp>
      <p:sp>
        <p:nvSpPr>
          <p:cNvPr id="4" name="Content Placeholder 3">
            <a:extLst>
              <a:ext uri="{FF2B5EF4-FFF2-40B4-BE49-F238E27FC236}">
                <a16:creationId xmlns:a16="http://schemas.microsoft.com/office/drawing/2014/main" id="{E81F10E9-6F9D-D0B7-1124-BBF575006429}"/>
              </a:ext>
            </a:extLst>
          </p:cNvPr>
          <p:cNvSpPr>
            <a:spLocks noGrp="1"/>
          </p:cNvSpPr>
          <p:nvPr>
            <p:ph sz="quarter" idx="4294967295"/>
          </p:nvPr>
        </p:nvSpPr>
        <p:spPr>
          <a:xfrm>
            <a:off x="1011092" y="8496009"/>
            <a:ext cx="11929053" cy="2040372"/>
          </a:xfrm>
        </p:spPr>
        <p:txBody>
          <a:bodyPr>
            <a:normAutofit/>
          </a:bodyPr>
          <a:lstStyle/>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 Key Takeaway:</a:t>
            </a:r>
          </a:p>
          <a:p>
            <a:pPr marL="0" marR="0" lvl="0" indent="0" algn="l" defTabSz="914400" rtl="0" eaLnBrk="1" fontAlgn="auto" latinLnBrk="0" hangingPunct="1">
              <a:lnSpc>
                <a:spcPct val="164000"/>
              </a:lnSpc>
              <a:spcBef>
                <a:spcPts val="0"/>
              </a:spcBef>
              <a:spcAft>
                <a:spcPts val="0"/>
              </a:spcAft>
              <a:buClr>
                <a:srgbClr val="000000"/>
              </a:buClr>
              <a:buSzTx/>
              <a:buFont typeface="Arial"/>
              <a:buNone/>
              <a:tabLst/>
              <a:defRPr/>
            </a:pPr>
            <a:r>
              <a:rPr kumimoji="0" lang="en-US" sz="21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Business-level strategy knowledge enables graduates to influence decision-making, align functional activities with competitive goals, and help organizations succeed in their markets</a:t>
            </a:r>
            <a:endParaRPr kumimoji="0" lang="en-US" sz="2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endParaRPr lang="en-US" dirty="0"/>
          </a:p>
        </p:txBody>
      </p:sp>
      <p:sp>
        <p:nvSpPr>
          <p:cNvPr id="7" name="Google Shape;460;g363c35f5f7e_0_702">
            <a:extLst>
              <a:ext uri="{FF2B5EF4-FFF2-40B4-BE49-F238E27FC236}">
                <a16:creationId xmlns:a16="http://schemas.microsoft.com/office/drawing/2014/main" id="{E2D2B3A9-C761-8402-86C7-33D2BC81AD6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611242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77">
          <a:extLst>
            <a:ext uri="{FF2B5EF4-FFF2-40B4-BE49-F238E27FC236}">
              <a16:creationId xmlns:a16="http://schemas.microsoft.com/office/drawing/2014/main" id="{6DD0C4FC-B98F-B7E8-B44F-146E15F0FD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E31535-B46B-556E-7A35-D678A59CB8C4}"/>
              </a:ext>
            </a:extLst>
          </p:cNvPr>
          <p:cNvSpPr>
            <a:spLocks noGrp="1"/>
          </p:cNvSpPr>
          <p:nvPr>
            <p:ph type="title"/>
          </p:nvPr>
        </p:nvSpPr>
        <p:spPr>
          <a:xfrm>
            <a:off x="900546" y="911946"/>
            <a:ext cx="16223672" cy="827519"/>
          </a:xfrm>
        </p:spPr>
        <p:txBody>
          <a:bodyPr>
            <a:noAutofit/>
          </a:bodyPr>
          <a:lstStyle/>
          <a:p>
            <a:pPr lvl="0" algn="l">
              <a:lnSpc>
                <a:spcPct val="140010"/>
              </a:lnSpc>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Demonstrate Your Knowledge, Skills, and Competence </a:t>
            </a:r>
            <a:r>
              <a:rPr lang="en-US" sz="3000" dirty="0">
                <a:solidFill>
                  <a:srgbClr val="54152A"/>
                </a:solidFill>
                <a:latin typeface="Public Sans"/>
                <a:ea typeface="Public Sans"/>
                <a:cs typeface="Public Sans"/>
                <a:sym typeface="Public Sans"/>
              </a:rPr>
              <a:t>(1 of 2)</a:t>
            </a:r>
            <a:endParaRPr lang="en-US" sz="3000" dirty="0">
              <a:solidFill>
                <a:srgbClr val="54152A"/>
              </a:solidFill>
              <a:latin typeface="Public Sans"/>
              <a:sym typeface="Arial"/>
            </a:endParaRPr>
          </a:p>
        </p:txBody>
      </p:sp>
      <p:cxnSp>
        <p:nvCxnSpPr>
          <p:cNvPr id="11" name="Google Shape;480;g363c35f5f7e_0_88">
            <a:extLst>
              <a:ext uri="{FF2B5EF4-FFF2-40B4-BE49-F238E27FC236}">
                <a16:creationId xmlns:a16="http://schemas.microsoft.com/office/drawing/2014/main" id="{072FB763-0C0B-F7E5-7BB3-ADBC3775FD5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2">
            <a:extLst>
              <a:ext uri="{FF2B5EF4-FFF2-40B4-BE49-F238E27FC236}">
                <a16:creationId xmlns:a16="http://schemas.microsoft.com/office/drawing/2014/main" id="{1639DC27-8428-0159-1C00-0A7B58FEBE6C}"/>
              </a:ext>
            </a:extLst>
          </p:cNvPr>
          <p:cNvSpPr>
            <a:spLocks noGrp="1"/>
          </p:cNvSpPr>
          <p:nvPr>
            <p:ph sz="quarter" idx="10"/>
          </p:nvPr>
        </p:nvSpPr>
        <p:spPr>
          <a:xfrm>
            <a:off x="817130" y="1884217"/>
            <a:ext cx="16445634" cy="7182979"/>
          </a:xfrm>
        </p:spPr>
        <p:txBody>
          <a:bodyPr>
            <a:normAutofit fontScale="92500" lnSpcReduction="10000"/>
          </a:bodyPr>
          <a:lstStyle/>
          <a:p>
            <a:pPr marL="0" defTabSz="914400" eaLnBrk="1" fontAlgn="auto" latinLnBrk="0" hangingPunct="1">
              <a:lnSpc>
                <a:spcPct val="184000"/>
              </a:lnSpc>
              <a:spcBef>
                <a:spcPts val="0"/>
              </a:spcBef>
              <a:buClr>
                <a:srgbClr val="000000"/>
              </a:buClr>
              <a:buSzTx/>
              <a:tabLst/>
              <a:defRPr/>
            </a:pPr>
            <a:r>
              <a:rPr lang="en-US" b="1" dirty="0">
                <a:latin typeface="Playfair Display"/>
                <a:sym typeface="Playfair Display"/>
              </a:rPr>
              <a:t>Use these questions to test your knowledge of the chapter.</a:t>
            </a:r>
          </a:p>
          <a:p>
            <a:pPr marL="457200" indent="-419100" defTabSz="914400" eaLnBrk="1" fontAlgn="auto" latinLnBrk="0" hangingPunct="1">
              <a:lnSpc>
                <a:spcPct val="174000"/>
              </a:lnSpc>
              <a:spcBef>
                <a:spcPts val="0"/>
              </a:spcBef>
              <a:buSzPts val="3000"/>
              <a:buFont typeface="Playfair Display"/>
              <a:buAutoNum type="arabicPeriod"/>
              <a:tabLst/>
              <a:defRPr/>
            </a:pPr>
            <a:r>
              <a:rPr lang="en-US" dirty="0">
                <a:latin typeface="Playfair Display"/>
                <a:sym typeface="Playfair Display"/>
              </a:rPr>
              <a:t>Describe business level strategy. Describe a strategic business unit (SBU) and the relationship between a SBU and business level strategy. What questions does business level strategy answer? How does it relate to a </a:t>
            </a:r>
            <a:r>
              <a:rPr lang="en-US" dirty="0" err="1">
                <a:latin typeface="Playfair Display"/>
                <a:sym typeface="Playfair Display"/>
              </a:rPr>
              <a:t>VUCA</a:t>
            </a:r>
            <a:r>
              <a:rPr lang="en-US" dirty="0">
                <a:latin typeface="Playfair Display"/>
                <a:sym typeface="Playfair Display"/>
              </a:rPr>
              <a:t> environment? What is the role of synergy in corporate level strategy? What is the primary focus of business level strategy?</a:t>
            </a:r>
          </a:p>
          <a:p>
            <a:pPr marL="457200" indent="-419100" defTabSz="914400" eaLnBrk="1" fontAlgn="auto" latinLnBrk="0" hangingPunct="1">
              <a:lnSpc>
                <a:spcPct val="174000"/>
              </a:lnSpc>
              <a:spcBef>
                <a:spcPts val="0"/>
              </a:spcBef>
              <a:buSzPts val="3000"/>
              <a:buFont typeface="Playfair Display"/>
              <a:buAutoNum type="arabicPeriod"/>
              <a:tabLst/>
              <a:defRPr/>
            </a:pPr>
            <a:r>
              <a:rPr lang="en-US" dirty="0">
                <a:latin typeface="Playfair Display"/>
                <a:sym typeface="Playfair Display"/>
              </a:rPr>
              <a:t>Explain the difference between corporate level strategy and business level strategy.</a:t>
            </a:r>
          </a:p>
          <a:p>
            <a:pPr marL="457200" indent="-419100" defTabSz="914400" eaLnBrk="1" fontAlgn="auto" latinLnBrk="0" hangingPunct="1">
              <a:lnSpc>
                <a:spcPct val="174000"/>
              </a:lnSpc>
              <a:spcBef>
                <a:spcPts val="0"/>
              </a:spcBef>
              <a:buSzPts val="3000"/>
              <a:buFont typeface="Playfair Display"/>
              <a:buAutoNum type="arabicPeriod"/>
              <a:tabLst/>
              <a:defRPr/>
            </a:pPr>
            <a:r>
              <a:rPr lang="en-US" dirty="0">
                <a:latin typeface="Playfair Display"/>
                <a:sym typeface="Playfair Display"/>
              </a:rPr>
              <a:t>Describe the role customer analysis plays in business level strategy. What key questions do leaders and managers ask about customers to support business level strategy?</a:t>
            </a:r>
          </a:p>
          <a:p>
            <a:pPr marL="457200" indent="-419100" defTabSz="914400" eaLnBrk="1" fontAlgn="auto" latinLnBrk="0" hangingPunct="1">
              <a:lnSpc>
                <a:spcPct val="174000"/>
              </a:lnSpc>
              <a:spcBef>
                <a:spcPts val="0"/>
              </a:spcBef>
              <a:buSzPts val="3000"/>
              <a:buFont typeface="Playfair Display"/>
              <a:buAutoNum type="arabicPeriod"/>
              <a:tabLst/>
              <a:defRPr/>
            </a:pPr>
            <a:r>
              <a:rPr lang="en-US" dirty="0">
                <a:latin typeface="Playfair Display"/>
                <a:sym typeface="Playfair Display"/>
              </a:rPr>
              <a:t>Explain the two dimensions in the business level strategy framework.</a:t>
            </a:r>
          </a:p>
          <a:p>
            <a:endParaRPr lang="en-US" dirty="0">
              <a:latin typeface="Playfair Display"/>
              <a:sym typeface="Arial"/>
            </a:endParaRPr>
          </a:p>
        </p:txBody>
      </p:sp>
      <p:sp>
        <p:nvSpPr>
          <p:cNvPr id="12" name="Google Shape;481;g363c35f5f7e_0_88">
            <a:extLst>
              <a:ext uri="{FF2B5EF4-FFF2-40B4-BE49-F238E27FC236}">
                <a16:creationId xmlns:a16="http://schemas.microsoft.com/office/drawing/2014/main" id="{BD401994-D3F5-2138-BD72-8F1C97382DF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85202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86">
          <a:extLst>
            <a:ext uri="{FF2B5EF4-FFF2-40B4-BE49-F238E27FC236}">
              <a16:creationId xmlns:a16="http://schemas.microsoft.com/office/drawing/2014/main" id="{AF0E7CAA-FC13-03AD-8173-883CC9FEF8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913F2A-14A5-E856-2B78-6DFE5FF3B359}"/>
              </a:ext>
            </a:extLst>
          </p:cNvPr>
          <p:cNvSpPr>
            <a:spLocks noGrp="1"/>
          </p:cNvSpPr>
          <p:nvPr>
            <p:ph type="title"/>
          </p:nvPr>
        </p:nvSpPr>
        <p:spPr>
          <a:xfrm>
            <a:off x="928254" y="884237"/>
            <a:ext cx="15475528" cy="916852"/>
          </a:xfrm>
        </p:spPr>
        <p:txBody>
          <a:bodyPr/>
          <a:lstStyle/>
          <a:p>
            <a:pPr algn="l">
              <a:lnSpc>
                <a:spcPct val="140010"/>
              </a:lnSpc>
              <a:buClr>
                <a:srgbClr val="000000"/>
              </a:buClr>
            </a:pPr>
            <a:r>
              <a:rPr lang="en-US" sz="3714" b="1" dirty="0">
                <a:solidFill>
                  <a:srgbClr val="54152A"/>
                </a:solidFill>
                <a:latin typeface="Public Sans"/>
                <a:sym typeface="Public Sans"/>
              </a:rPr>
              <a:t>Demonstrate Your Knowledge, Skills, and Competence </a:t>
            </a:r>
            <a:r>
              <a:rPr lang="en-US" sz="3000" dirty="0">
                <a:solidFill>
                  <a:srgbClr val="54152A"/>
                </a:solidFill>
                <a:latin typeface="Public Sans"/>
                <a:ea typeface="Public Sans"/>
                <a:cs typeface="Public Sans"/>
                <a:sym typeface="Public Sans"/>
              </a:rPr>
              <a:t>(2 of 2)</a:t>
            </a:r>
            <a:endParaRPr lang="en-US" sz="3000" dirty="0">
              <a:solidFill>
                <a:srgbClr val="54152A"/>
              </a:solidFill>
              <a:latin typeface="Public Sans"/>
              <a:sym typeface="Arial"/>
            </a:endParaRPr>
          </a:p>
        </p:txBody>
      </p:sp>
      <p:cxnSp>
        <p:nvCxnSpPr>
          <p:cNvPr id="7" name="Google Shape;489;g363c35f5f7e_0_96">
            <a:extLst>
              <a:ext uri="{FF2B5EF4-FFF2-40B4-BE49-F238E27FC236}">
                <a16:creationId xmlns:a16="http://schemas.microsoft.com/office/drawing/2014/main" id="{ACEF0421-02D1-1445-D2AD-F4C2DD09924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9B09CABA-4622-5A0B-44FA-C46F4769D7D8}"/>
              </a:ext>
            </a:extLst>
          </p:cNvPr>
          <p:cNvSpPr>
            <a:spLocks noGrp="1"/>
          </p:cNvSpPr>
          <p:nvPr>
            <p:ph sz="quarter" idx="10"/>
          </p:nvPr>
        </p:nvSpPr>
        <p:spPr>
          <a:xfrm>
            <a:off x="844838" y="1884218"/>
            <a:ext cx="16414457" cy="7385538"/>
          </a:xfrm>
        </p:spPr>
        <p:txBody>
          <a:bodyPr>
            <a:normAutofit/>
          </a:bodyPr>
          <a:lstStyle/>
          <a:p>
            <a:pPr marL="552450" marR="0" lvl="0" indent="-514350" algn="l" defTabSz="914400" rtl="0" eaLnBrk="1" fontAlgn="auto" latinLnBrk="0" hangingPunct="1">
              <a:lnSpc>
                <a:spcPct val="164000"/>
              </a:lnSpc>
              <a:spcBef>
                <a:spcPts val="0"/>
              </a:spcBef>
              <a:spcAft>
                <a:spcPts val="0"/>
              </a:spcAft>
              <a:buClr>
                <a:srgbClr val="000000"/>
              </a:buClr>
              <a:buSzPts val="3000"/>
              <a:buFont typeface="+mj-lt"/>
              <a:buAutoNum type="arabicPeriod" startAt="5"/>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in detail cost leadership and differentiation. What are the advantages and disadvantages of each. Give examples.</a:t>
            </a:r>
          </a:p>
          <a:p>
            <a:pPr marL="552450" marR="0" lvl="0" indent="-514350" algn="l" defTabSz="914400" rtl="0" eaLnBrk="1" fontAlgn="auto" latinLnBrk="0" hangingPunct="1">
              <a:lnSpc>
                <a:spcPct val="164000"/>
              </a:lnSpc>
              <a:spcBef>
                <a:spcPts val="0"/>
              </a:spcBef>
              <a:spcAft>
                <a:spcPts val="0"/>
              </a:spcAft>
              <a:buClr>
                <a:srgbClr val="000000"/>
              </a:buClr>
              <a:buSzPts val="3000"/>
              <a:buFont typeface="+mj-lt"/>
              <a:buAutoNum type="arabicPeriod" startAt="5"/>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Discuss in detail focused and broad approaches.  What are the advantages and disadvantages of each. Give examples.</a:t>
            </a:r>
          </a:p>
          <a:p>
            <a:pPr marL="552450" marR="0" lvl="0" indent="-514350" algn="l" defTabSz="914400" rtl="0" eaLnBrk="1" fontAlgn="auto" latinLnBrk="0" hangingPunct="1">
              <a:lnSpc>
                <a:spcPct val="164000"/>
              </a:lnSpc>
              <a:spcBef>
                <a:spcPts val="0"/>
              </a:spcBef>
              <a:spcAft>
                <a:spcPts val="0"/>
              </a:spcAft>
              <a:buClr>
                <a:srgbClr val="000000"/>
              </a:buClr>
              <a:buSzPts val="3000"/>
              <a:buFont typeface="+mj-lt"/>
              <a:buAutoNum type="arabicPeriod" startAt="5"/>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the key features of the six business level strategies. Give examples.</a:t>
            </a:r>
          </a:p>
          <a:p>
            <a:pPr marL="552450" marR="0" lvl="0" indent="-514350" algn="l" defTabSz="914400" rtl="0" eaLnBrk="1" fontAlgn="auto" latinLnBrk="0" hangingPunct="1">
              <a:lnSpc>
                <a:spcPct val="164000"/>
              </a:lnSpc>
              <a:spcBef>
                <a:spcPts val="0"/>
              </a:spcBef>
              <a:spcAft>
                <a:spcPts val="0"/>
              </a:spcAft>
              <a:buClr>
                <a:srgbClr val="000000"/>
              </a:buClr>
              <a:buSzPts val="3000"/>
              <a:buFont typeface="+mj-lt"/>
              <a:buAutoNum type="arabicPeriod" startAt="5"/>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a blue ocean strategy. Explain the idea of value curves and how this relates to blue ocean strategy.</a:t>
            </a:r>
          </a:p>
          <a:p>
            <a:pPr marL="552450" marR="0" lvl="0" indent="-514350" algn="l" defTabSz="914400" rtl="0" eaLnBrk="1" fontAlgn="auto" latinLnBrk="0" hangingPunct="1">
              <a:lnSpc>
                <a:spcPct val="164000"/>
              </a:lnSpc>
              <a:spcBef>
                <a:spcPts val="0"/>
              </a:spcBef>
              <a:spcAft>
                <a:spcPts val="0"/>
              </a:spcAft>
              <a:buClr>
                <a:srgbClr val="000000"/>
              </a:buClr>
              <a:buSzPts val="3000"/>
              <a:buFont typeface="+mj-lt"/>
              <a:buAutoNum type="arabicPeriod" startAt="5"/>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Explain stuck in the middle and why firms should try and avoid this.</a:t>
            </a:r>
          </a:p>
          <a:p>
            <a:pPr marL="552450" marR="0" lvl="0" indent="-514350" algn="l" defTabSz="914400" rtl="0" eaLnBrk="1" fontAlgn="auto" latinLnBrk="0" hangingPunct="1">
              <a:lnSpc>
                <a:spcPct val="164000"/>
              </a:lnSpc>
              <a:spcBef>
                <a:spcPts val="0"/>
              </a:spcBef>
              <a:spcAft>
                <a:spcPts val="0"/>
              </a:spcAft>
              <a:buClr>
                <a:srgbClr val="000000"/>
              </a:buClr>
              <a:buSzPts val="3000"/>
              <a:buFont typeface="+mj-lt"/>
              <a:buAutoNum type="arabicPeriod" startAt="5"/>
              <a:tabLst/>
              <a:defRPr/>
            </a:pPr>
            <a:r>
              <a:rPr kumimoji="0" lang="en-US" sz="30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Describe how competence with business level strategy is relevant and important to you.</a:t>
            </a:r>
          </a:p>
          <a:p>
            <a:endParaRPr lang="en-US" sz="3714" b="1" dirty="0">
              <a:solidFill>
                <a:srgbClr val="54152A"/>
              </a:solidFill>
              <a:latin typeface="Public Sans"/>
              <a:sym typeface="Arial"/>
            </a:endParaRPr>
          </a:p>
        </p:txBody>
      </p:sp>
      <p:sp>
        <p:nvSpPr>
          <p:cNvPr id="4" name="Content Placeholder 3">
            <a:extLst>
              <a:ext uri="{FF2B5EF4-FFF2-40B4-BE49-F238E27FC236}">
                <a16:creationId xmlns:a16="http://schemas.microsoft.com/office/drawing/2014/main" id="{AA5A9F21-047F-1D21-6F91-80D2AF717142}"/>
              </a:ext>
            </a:extLst>
          </p:cNvPr>
          <p:cNvSpPr txBox="1">
            <a:spLocks/>
          </p:cNvSpPr>
          <p:nvPr/>
        </p:nvSpPr>
        <p:spPr>
          <a:xfrm>
            <a:off x="900256" y="8589819"/>
            <a:ext cx="13730143" cy="111774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25400" marR="0" lvl="0" indent="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defTabSz="914400" eaLnBrk="1" fontAlgn="auto" latinLnBrk="0" hangingPunct="1">
              <a:lnSpc>
                <a:spcPct val="174000"/>
              </a:lnSpc>
              <a:spcBef>
                <a:spcPts val="0"/>
              </a:spcBef>
              <a:buClr>
                <a:srgbClr val="000000"/>
              </a:buClr>
              <a:buSzTx/>
              <a:tabLst/>
              <a:defRPr/>
            </a:pPr>
            <a:r>
              <a:rPr lang="en-US" sz="3000" b="1" dirty="0">
                <a:solidFill>
                  <a:srgbClr val="000000"/>
                </a:solidFill>
                <a:latin typeface="Playfair Display"/>
                <a:sym typeface="Playfair Display"/>
              </a:rPr>
              <a:t>You are now skilled at analyzing a company’s business-level strategy. Congratulations!</a:t>
            </a:r>
          </a:p>
        </p:txBody>
      </p:sp>
      <p:sp>
        <p:nvSpPr>
          <p:cNvPr id="8" name="Google Shape;490;g363c35f5f7e_0_96">
            <a:extLst>
              <a:ext uri="{FF2B5EF4-FFF2-40B4-BE49-F238E27FC236}">
                <a16:creationId xmlns:a16="http://schemas.microsoft.com/office/drawing/2014/main" id="{7EE677C9-C45C-2338-19B2-5CC60405FC4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22111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9">
          <a:extLst>
            <a:ext uri="{FF2B5EF4-FFF2-40B4-BE49-F238E27FC236}">
              <a16:creationId xmlns:a16="http://schemas.microsoft.com/office/drawing/2014/main" id="{A72C03F8-8F9F-1A32-7C61-15B8F0958E0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9522D9E-AD79-3269-0CD2-6DE515EF9BC7}"/>
              </a:ext>
            </a:extLst>
          </p:cNvPr>
          <p:cNvSpPr>
            <a:spLocks noGrp="1"/>
          </p:cNvSpPr>
          <p:nvPr>
            <p:ph type="title"/>
          </p:nvPr>
        </p:nvSpPr>
        <p:spPr>
          <a:xfrm>
            <a:off x="-133350" y="875907"/>
            <a:ext cx="12306300" cy="1143000"/>
          </a:xfrm>
        </p:spPr>
        <p:txBody>
          <a:bodyPr>
            <a:normAutofit/>
          </a:bodyPr>
          <a:lstStyle/>
          <a:p>
            <a:pPr marL="0" marR="0" lvl="0" indent="0"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Strategy Formulation: Where Are We Going?</a:t>
            </a:r>
            <a:endParaRPr lang="en-IN" sz="3710" dirty="0"/>
          </a:p>
        </p:txBody>
      </p:sp>
      <p:cxnSp>
        <p:nvCxnSpPr>
          <p:cNvPr id="8" name="Google Shape;121;g363c35f5f7e_0_109">
            <a:extLst>
              <a:ext uri="{FF2B5EF4-FFF2-40B4-BE49-F238E27FC236}">
                <a16:creationId xmlns:a16="http://schemas.microsoft.com/office/drawing/2014/main" id="{A7BD6266-3A70-5F52-EBD5-348D0865BB8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BC6284FE-5E0F-42F1-2208-BB7E353C78E8}"/>
              </a:ext>
            </a:extLst>
          </p:cNvPr>
          <p:cNvSpPr>
            <a:spLocks noGrp="1"/>
          </p:cNvSpPr>
          <p:nvPr>
            <p:ph sz="quarter" idx="10"/>
          </p:nvPr>
        </p:nvSpPr>
        <p:spPr>
          <a:xfrm>
            <a:off x="1028700" y="2292350"/>
            <a:ext cx="16001999" cy="704215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Strategic management’s foundations rest in three essential questions that align with the three stages of strategic management: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Strategic analysis: Where are we?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0" cap="none" spc="0" normalizeH="0" baseline="0" noProof="0" dirty="0">
                <a:ln>
                  <a:noFill/>
                </a:ln>
                <a:solidFill>
                  <a:srgbClr val="000000"/>
                </a:solidFill>
                <a:effectLst/>
                <a:uLnTx/>
                <a:uFillTx/>
                <a:latin typeface="Playfair Display" pitchFamily="2" charset="77"/>
                <a:cs typeface="Arial"/>
                <a:sym typeface="Arial"/>
              </a:rPr>
              <a:t>Strategy formulation: Where are we going?</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Strategy Implementation: How are we going to get there?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0" i="0" u="none" strike="noStrike" kern="0" cap="none" spc="0" normalizeH="0" baseline="0" noProof="0" dirty="0">
                <a:ln>
                  <a:noFill/>
                </a:ln>
                <a:solidFill>
                  <a:srgbClr val="000000"/>
                </a:solidFill>
                <a:effectLst/>
                <a:uLnTx/>
                <a:uFillTx/>
                <a:latin typeface="Playfair Display" pitchFamily="2" charset="77"/>
                <a:cs typeface="Arial"/>
                <a:sym typeface="Arial"/>
              </a:rPr>
              <a:t>Like all strategy formulation, business-level strategy addresses the question of where a firm is going.</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endParaRPr lang="en-IN" dirty="0"/>
          </a:p>
        </p:txBody>
      </p:sp>
      <p:sp>
        <p:nvSpPr>
          <p:cNvPr id="9" name="Google Shape;123;g363c35f5f7e_0_109">
            <a:extLst>
              <a:ext uri="{FF2B5EF4-FFF2-40B4-BE49-F238E27FC236}">
                <a16:creationId xmlns:a16="http://schemas.microsoft.com/office/drawing/2014/main" id="{BBEFA51B-3B10-9FCC-3584-4EA6E884EBF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3450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0">
          <a:extLst>
            <a:ext uri="{FF2B5EF4-FFF2-40B4-BE49-F238E27FC236}">
              <a16:creationId xmlns:a16="http://schemas.microsoft.com/office/drawing/2014/main" id="{AC822D27-3B40-8EBD-49E5-B4A89F720BD8}"/>
            </a:ext>
          </a:extLst>
        </p:cNvPr>
        <p:cNvGrpSpPr/>
        <p:nvPr/>
      </p:nvGrpSpPr>
      <p:grpSpPr>
        <a:xfrm>
          <a:off x="0" y="0"/>
          <a:ext cx="0" cy="0"/>
          <a:chOff x="0" y="0"/>
          <a:chExt cx="0" cy="0"/>
        </a:xfrm>
      </p:grpSpPr>
      <p:sp>
        <p:nvSpPr>
          <p:cNvPr id="22" name="Title 21">
            <a:extLst>
              <a:ext uri="{FF2B5EF4-FFF2-40B4-BE49-F238E27FC236}">
                <a16:creationId xmlns:a16="http://schemas.microsoft.com/office/drawing/2014/main" id="{C03C5A5A-8FE7-DAEE-9B82-C4197960F8F0}"/>
              </a:ext>
            </a:extLst>
          </p:cNvPr>
          <p:cNvSpPr>
            <a:spLocks noGrp="1"/>
          </p:cNvSpPr>
          <p:nvPr>
            <p:ph type="title"/>
          </p:nvPr>
        </p:nvSpPr>
        <p:spPr>
          <a:xfrm>
            <a:off x="952495" y="712787"/>
            <a:ext cx="12630150" cy="1275427"/>
          </a:xfrm>
        </p:spPr>
        <p:txBody>
          <a:bodyPr>
            <a:normAutofit/>
          </a:bodyPr>
          <a:lstStyle/>
          <a:p>
            <a:pPr marL="0" marR="0" lvl="0" indent="0" algn="l" defTabSz="914400" rtl="0" eaLnBrk="1" fontAlgn="auto" latinLnBrk="0" hangingPunct="1">
              <a:lnSpc>
                <a:spcPct val="140010"/>
              </a:lnSpc>
              <a:spcBef>
                <a:spcPts val="0"/>
              </a:spcBef>
              <a:spcAft>
                <a:spcPts val="0"/>
              </a:spcAft>
              <a:tabLst/>
              <a:defRPr/>
            </a:pPr>
            <a:r>
              <a:rPr kumimoji="0" lang="en-US" sz="3714" b="1" i="0" u="none" strike="noStrike" kern="0" cap="none" spc="0" normalizeH="0" baseline="0" noProof="0" dirty="0">
                <a:ln>
                  <a:noFill/>
                </a:ln>
                <a:solidFill>
                  <a:srgbClr val="54152A"/>
                </a:solidFill>
                <a:effectLst/>
                <a:uLnTx/>
                <a:uFillTx/>
                <a:latin typeface="Public Sans"/>
                <a:ea typeface="Public Sans"/>
                <a:cs typeface="Public Sans"/>
                <a:sym typeface="Public Sans"/>
              </a:rPr>
              <a:t>The Three Levels of Strategy, 1 of 2</a:t>
            </a:r>
            <a:endParaRPr lang="en-IN" dirty="0"/>
          </a:p>
        </p:txBody>
      </p:sp>
      <p:cxnSp>
        <p:nvCxnSpPr>
          <p:cNvPr id="27" name="Google Shape;132;g363c35f5f7e_0_136">
            <a:extLst>
              <a:ext uri="{FF2B5EF4-FFF2-40B4-BE49-F238E27FC236}">
                <a16:creationId xmlns:a16="http://schemas.microsoft.com/office/drawing/2014/main" id="{16A1F6FC-DE0E-D870-8128-E1C38B6C028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0" name="Google Shape;135;g363c35f5f7e_0_136" descr="Three levels of strategy shown on an organizational chart&#10;Purple hierarchical organizational chart displaying the structure of a company's management and strategic planning. At the top is a rectangle labeled &quot;Board of directors.&quot; Below this, another rectangle labeled &quot;Corporate office (corporate executives).&quot; This level of hierarchy represents corporate level strategy. Below this, two rectangles are labeled &quot;Division 1 (division 1 manager)&quot; and &quot;Division 2 (division 2 manager).&quot; Below this, there are four SBU boxes (each with one manager). There are two SBU boxes beneath Division 1 and two SBU boxes beneath Division 2. This level of hierarchy represents business level strategy, innovation strategy, sustainability and ethics strategy, technology strategy, and multinational strategy. Below the SBUs are five &quot;Business support Unit 1&quot; boxes, dedicated to finance, operations, human resources (HRM), IT, and sales and marketing, each managed by their own business support unit manager. This level of hierarchy represents functional level strategy.">
            <a:extLst>
              <a:ext uri="{FF2B5EF4-FFF2-40B4-BE49-F238E27FC236}">
                <a16:creationId xmlns:a16="http://schemas.microsoft.com/office/drawing/2014/main" id="{F3767C68-DA83-6B6F-68F3-128068EBFB37}"/>
              </a:ext>
            </a:extLst>
          </p:cNvPr>
          <p:cNvPicPr preferRelativeResize="0"/>
          <p:nvPr/>
        </p:nvPicPr>
        <p:blipFill>
          <a:blip r:embed="rId3">
            <a:alphaModFix/>
          </a:blip>
          <a:stretch>
            <a:fillRect/>
          </a:stretch>
        </p:blipFill>
        <p:spPr>
          <a:xfrm>
            <a:off x="1275769" y="1988214"/>
            <a:ext cx="12056424" cy="7994535"/>
          </a:xfrm>
          <a:prstGeom prst="rect">
            <a:avLst/>
          </a:prstGeom>
          <a:noFill/>
          <a:ln>
            <a:noFill/>
          </a:ln>
        </p:spPr>
      </p:pic>
      <p:sp>
        <p:nvSpPr>
          <p:cNvPr id="23" name="Content Placeholder 22">
            <a:extLst>
              <a:ext uri="{FF2B5EF4-FFF2-40B4-BE49-F238E27FC236}">
                <a16:creationId xmlns:a16="http://schemas.microsoft.com/office/drawing/2014/main" id="{676CFDC7-F611-830B-02AC-5162AE8A146E}"/>
              </a:ext>
            </a:extLst>
          </p:cNvPr>
          <p:cNvSpPr>
            <a:spLocks noGrp="1"/>
          </p:cNvSpPr>
          <p:nvPr>
            <p:ph sz="quarter" idx="10"/>
          </p:nvPr>
        </p:nvSpPr>
        <p:spPr>
          <a:xfrm>
            <a:off x="13841413" y="1798638"/>
            <a:ext cx="4389437" cy="6832600"/>
          </a:xfr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There are three levels of strategy in an organization.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corporate-level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business-level</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functional-level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Strategy is formulated at all three levels.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32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endParaRPr lang="en-IN" dirty="0"/>
          </a:p>
        </p:txBody>
      </p:sp>
      <p:sp>
        <p:nvSpPr>
          <p:cNvPr id="28" name="Google Shape;133;g363c35f5f7e_0_136">
            <a:extLst>
              <a:ext uri="{FF2B5EF4-FFF2-40B4-BE49-F238E27FC236}">
                <a16:creationId xmlns:a16="http://schemas.microsoft.com/office/drawing/2014/main" id="{BE707C0C-6BA7-537B-4BDD-E669065C4B0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TextBox 31">
            <a:extLst>
              <a:ext uri="{FF2B5EF4-FFF2-40B4-BE49-F238E27FC236}">
                <a16:creationId xmlns:a16="http://schemas.microsoft.com/office/drawing/2014/main" id="{4F568684-D2EC-224C-F77B-A6015E44F27E}"/>
              </a:ext>
            </a:extLst>
          </p:cNvPr>
          <p:cNvSpPr txBox="1"/>
          <p:nvPr/>
        </p:nvSpPr>
        <p:spPr>
          <a:xfrm>
            <a:off x="5675087" y="9719749"/>
            <a:ext cx="4992914" cy="215444"/>
          </a:xfrm>
          <a:prstGeom prst="rect">
            <a:avLst/>
          </a:prstGeom>
          <a:noFill/>
        </p:spPr>
        <p:txBody>
          <a:bodyPr wrap="square" rtlCol="0">
            <a:spAutoFit/>
          </a:bodyPr>
          <a:lstStyle/>
          <a:p>
            <a:r>
              <a:rPr lang="en-US" sz="800" dirty="0"/>
              <a:t>[Kindred Grey. 2025. CC BY-NC-SA.]</a:t>
            </a:r>
          </a:p>
        </p:txBody>
      </p:sp>
    </p:spTree>
    <p:extLst>
      <p:ext uri="{BB962C8B-B14F-4D97-AF65-F5344CB8AC3E}">
        <p14:creationId xmlns:p14="http://schemas.microsoft.com/office/powerpoint/2010/main" val="2180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0">
          <a:extLst>
            <a:ext uri="{FF2B5EF4-FFF2-40B4-BE49-F238E27FC236}">
              <a16:creationId xmlns:a16="http://schemas.microsoft.com/office/drawing/2014/main" id="{5DCCB91D-AF85-8BF9-D8C0-C986DCDEA9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2C095A-EAAD-8CDA-2B05-AA0A7E820DE8}"/>
              </a:ext>
            </a:extLst>
          </p:cNvPr>
          <p:cNvSpPr>
            <a:spLocks noGrp="1"/>
          </p:cNvSpPr>
          <p:nvPr>
            <p:ph type="title"/>
          </p:nvPr>
        </p:nvSpPr>
        <p:spPr>
          <a:xfrm>
            <a:off x="896873" y="921384"/>
            <a:ext cx="8274836" cy="858686"/>
          </a:xfrm>
        </p:spPr>
        <p:txBody>
          <a:bodyPr>
            <a:noAutofit/>
          </a:bodyPr>
          <a:lstStyle/>
          <a:p>
            <a:pPr marL="0" marR="0" lvl="0" indent="0" algn="l" defTabSz="914400" rtl="0" eaLnBrk="1" fontAlgn="auto" latinLnBrk="0" hangingPunct="1">
              <a:lnSpc>
                <a:spcPct val="140010"/>
              </a:lnSpc>
              <a:spcBef>
                <a:spcPts val="0"/>
              </a:spcBef>
              <a:spcAft>
                <a:spcPts val="0"/>
              </a:spcAft>
              <a:tabLst/>
              <a:defRPr/>
            </a:pPr>
            <a:r>
              <a:rPr kumimoji="0" lang="en-US" sz="3710" b="1" i="0" u="none" strike="noStrike" kern="0" cap="none" spc="0" normalizeH="0" baseline="0" noProof="0" dirty="0">
                <a:ln>
                  <a:noFill/>
                </a:ln>
                <a:solidFill>
                  <a:srgbClr val="54152A"/>
                </a:solidFill>
                <a:effectLst/>
                <a:uLnTx/>
                <a:uFillTx/>
                <a:latin typeface="Public Sans"/>
                <a:ea typeface="Public Sans"/>
                <a:cs typeface="Public Sans"/>
                <a:sym typeface="Public Sans"/>
              </a:rPr>
              <a:t>The Three Levels of Strategy</a:t>
            </a:r>
            <a:r>
              <a:rPr lang="en-US" sz="3710" b="1" dirty="0">
                <a:solidFill>
                  <a:srgbClr val="54152A"/>
                </a:solidFill>
                <a:latin typeface="Public Sans"/>
                <a:ea typeface="Public Sans"/>
                <a:cs typeface="Public Sans"/>
                <a:sym typeface="Public Sans"/>
              </a:rPr>
              <a:t>, 2 of 2</a:t>
            </a:r>
            <a:endParaRPr lang="en-IN" sz="3710" dirty="0"/>
          </a:p>
        </p:txBody>
      </p:sp>
      <p:cxnSp>
        <p:nvCxnSpPr>
          <p:cNvPr id="9" name="Google Shape;132;g363c35f5f7e_0_136">
            <a:extLst>
              <a:ext uri="{FF2B5EF4-FFF2-40B4-BE49-F238E27FC236}">
                <a16:creationId xmlns:a16="http://schemas.microsoft.com/office/drawing/2014/main" id="{46E39DF1-8646-8B55-7612-F8CEB659C61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FB1E348-7A72-8F5A-EEF7-B428BB320716}"/>
              </a:ext>
            </a:extLst>
          </p:cNvPr>
          <p:cNvSpPr>
            <a:spLocks noGrp="1"/>
          </p:cNvSpPr>
          <p:nvPr>
            <p:ph sz="quarter" idx="10"/>
          </p:nvPr>
        </p:nvSpPr>
        <p:spPr>
          <a:xfrm>
            <a:off x="1050520" y="2002762"/>
            <a:ext cx="16494530" cy="8188988"/>
          </a:xfrm>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Corporate-level strategy: Companywide strategy</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What industries to compete in</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What stage in the value chain to compete</a:t>
            </a: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Where geographically to compete.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Business-level strategy: Strategy of a strategic business unit</a:t>
            </a:r>
            <a:endPar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market position</a:t>
            </a:r>
            <a:endPar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571500" marR="0" lvl="0" indent="-57150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Strategic market size</a:t>
            </a:r>
            <a:endParaRPr kumimoji="0" lang="en-US" sz="4400" b="1" i="0" u="none" strike="noStrike" kern="0" cap="none" spc="0" normalizeH="0" baseline="0" noProof="0" dirty="0">
              <a:ln>
                <a:noFill/>
              </a:ln>
              <a:solidFill>
                <a:srgbClr val="000000"/>
              </a:solidFill>
              <a:effectLst/>
              <a:uLnTx/>
              <a:uFillTx/>
              <a:latin typeface="Playfair Display"/>
              <a:ea typeface="Playfair Display"/>
              <a:cs typeface="Playfair Display"/>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400" b="0" i="0" u="none" strike="noStrike" kern="0" cap="none" spc="0" normalizeH="0" baseline="0" noProof="0" dirty="0">
                <a:ln>
                  <a:noFill/>
                </a:ln>
                <a:solidFill>
                  <a:srgbClr val="000000"/>
                </a:solidFill>
                <a:effectLst/>
                <a:uLnTx/>
                <a:uFillTx/>
                <a:latin typeface="Playfair Display"/>
                <a:ea typeface="Playfair Display"/>
                <a:cs typeface="Playfair Display"/>
                <a:sym typeface="Playfair Display"/>
              </a:rPr>
              <a:t>Functional-level strategy: How support functions (HR, IT, etc.) enable strategy.</a:t>
            </a:r>
          </a:p>
        </p:txBody>
      </p:sp>
      <p:sp>
        <p:nvSpPr>
          <p:cNvPr id="10" name="Google Shape;133;g363c35f5f7e_0_136">
            <a:extLst>
              <a:ext uri="{FF2B5EF4-FFF2-40B4-BE49-F238E27FC236}">
                <a16:creationId xmlns:a16="http://schemas.microsoft.com/office/drawing/2014/main" id="{47FEA9C2-550D-F35C-91E4-388DEF78D2C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9118769"/>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TotalTime>
  <Words>5909</Words>
  <Application>Microsoft Office PowerPoint</Application>
  <PresentationFormat>Custom</PresentationFormat>
  <Paragraphs>429</Paragraphs>
  <Slides>63</Slides>
  <Notes>63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63</vt:i4>
      </vt:variant>
    </vt:vector>
  </HeadingPairs>
  <TitlesOfParts>
    <vt:vector size="69" baseType="lpstr">
      <vt:lpstr>Public Sans</vt:lpstr>
      <vt:lpstr>Playfair Display</vt:lpstr>
      <vt:lpstr>Calibri</vt:lpstr>
      <vt:lpstr>Wingdings</vt:lpstr>
      <vt:lpstr>Arial</vt:lpstr>
      <vt:lpstr>Office Theme</vt:lpstr>
      <vt:lpstr>Chapter 8</vt:lpstr>
      <vt:lpstr>Study Guide</vt:lpstr>
      <vt:lpstr>Learning Objectives, 1 of 2</vt:lpstr>
      <vt:lpstr>Learning Objectives, 2 of 2</vt:lpstr>
      <vt:lpstr>Business-Level Strategy in the AFI Framework</vt:lpstr>
      <vt:lpstr>Business-Level Strategy in Strategy Formulation</vt:lpstr>
      <vt:lpstr>Strategy Formulation: Where Are We Going?</vt:lpstr>
      <vt:lpstr>The Three Levels of Strategy, 1 of 2</vt:lpstr>
      <vt:lpstr>The Three Levels of Strategy, 2 of 2</vt:lpstr>
      <vt:lpstr>Strategic Business Unit, 1 of 2</vt:lpstr>
      <vt:lpstr>Strategic Business Unit, 2 of 2</vt:lpstr>
      <vt:lpstr>Business-Level Strategy: How to Win?, 1 of 2</vt:lpstr>
      <vt:lpstr>Business-Level Strategy: How to Win?, 2 of 2</vt:lpstr>
      <vt:lpstr>Strategy: Outside-In Perspective</vt:lpstr>
      <vt:lpstr>VUCA</vt:lpstr>
      <vt:lpstr>Business-Level Strategy</vt:lpstr>
      <vt:lpstr>Business-Level Strategy, 2 of 4</vt:lpstr>
      <vt:lpstr>Business-Level Strategy, 3 of 4</vt:lpstr>
      <vt:lpstr>Business-Level Strategy, 4 of 4</vt:lpstr>
      <vt:lpstr>Business-Level Strategy Framework, 1 of 2</vt:lpstr>
      <vt:lpstr>Business-Level Strategy Framework, 2 of 2</vt:lpstr>
      <vt:lpstr>Strategic Market Position: Cost Leadership and Differentiation</vt:lpstr>
      <vt:lpstr>Strategic Market Position: Cost Leadership, 1 of 2</vt:lpstr>
      <vt:lpstr>Strategic Market Position: Cost Leadership, 2 of 2</vt:lpstr>
      <vt:lpstr>Strategic Market Position: Differentiation</vt:lpstr>
      <vt:lpstr>Strategic Market Size: Broad and Focused, 1 of 2</vt:lpstr>
      <vt:lpstr>Strategic Market Size: Broad and Focused, 2 of 2</vt:lpstr>
      <vt:lpstr>Strategic Market Size: Broad, 1 of 2</vt:lpstr>
      <vt:lpstr>Strategic Market Size: Broad, 2 of 2</vt:lpstr>
      <vt:lpstr>Strategic Market Size: Focused, 1 of 3</vt:lpstr>
      <vt:lpstr>Strategic Market Size: Focused, 2 of 3</vt:lpstr>
      <vt:lpstr>Strategic Market Size: Focused, 3 of 3</vt:lpstr>
      <vt:lpstr>Six Business-Level Strategies</vt:lpstr>
      <vt:lpstr>Broad Cost Leadership, 1 of 2</vt:lpstr>
      <vt:lpstr>Broad Cost Leadership, 2 of 2</vt:lpstr>
      <vt:lpstr>Focused Cost Leadership, 1 of 2</vt:lpstr>
      <vt:lpstr>Focused Cost Leadership, 2 of 2</vt:lpstr>
      <vt:lpstr>Broad Differentiation, 1 of 2</vt:lpstr>
      <vt:lpstr>Broad Differentiation, 2 of 2</vt:lpstr>
      <vt:lpstr>Focused Differentiation, 1 of 2</vt:lpstr>
      <vt:lpstr>Focused Differentiation, 2 of 2</vt:lpstr>
      <vt:lpstr>Best-Cost Strategy, 1 of 2</vt:lpstr>
      <vt:lpstr>Best-Cost Strategy, 2 of 2</vt:lpstr>
      <vt:lpstr>Best-Cost Strategy</vt:lpstr>
      <vt:lpstr>Blue Ocean Strategy, 1 of 2</vt:lpstr>
      <vt:lpstr>Blue Ocean Strategy, 2 of 2</vt:lpstr>
      <vt:lpstr>Value Curves, 1 of 4</vt:lpstr>
      <vt:lpstr>Value Curves, 2 of 4</vt:lpstr>
      <vt:lpstr>Value Curves, 3 of 4</vt:lpstr>
      <vt:lpstr>Value Curves, 4 of 4</vt:lpstr>
      <vt:lpstr>Value Innovation, 1 of 4</vt:lpstr>
      <vt:lpstr>Value Innovation, 2 of 4</vt:lpstr>
      <vt:lpstr>Value Innovation, 3 of 4</vt:lpstr>
      <vt:lpstr>Value Innovation, 4 of 4</vt:lpstr>
      <vt:lpstr>Value Curves Innovation; check Your Knowledge So Far</vt:lpstr>
      <vt:lpstr>Stuck in the Middle, 1 of 3</vt:lpstr>
      <vt:lpstr>Stuck in the Middle, 2 of 3</vt:lpstr>
      <vt:lpstr>Stuck in the Middle, 3 of 3</vt:lpstr>
      <vt:lpstr>Limitations of Business-Level Strategies</vt:lpstr>
      <vt:lpstr>Analyze Business-Level Strategy</vt:lpstr>
      <vt:lpstr>Why Business-Level Strategy Is Important to Business Graduates</vt:lpstr>
      <vt:lpstr>Demonstrate Your Knowledge, Skills, and Competence (1 of 2)</vt:lpstr>
      <vt:lpstr>Demonstrate Your Knowledge, Skills, and Competence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 SMCA, Formulate Business-Level Strategy</dc:title>
  <dc:creator>Sabrina Duque-Lewis</dc:creator>
  <cp:lastModifiedBy>pvl sai kumar</cp:lastModifiedBy>
  <cp:revision>183</cp:revision>
  <dcterms:created xsi:type="dcterms:W3CDTF">2025-05-25T19:22:39Z</dcterms:created>
  <dcterms:modified xsi:type="dcterms:W3CDTF">2025-12-02T11:32:39Z</dcterms:modified>
</cp:coreProperties>
</file>