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86" r:id="rId3"/>
    <p:sldId id="287" r:id="rId4"/>
    <p:sldId id="289" r:id="rId5"/>
    <p:sldId id="294" r:id="rId6"/>
    <p:sldId id="265" r:id="rId7"/>
    <p:sldId id="266" r:id="rId8"/>
    <p:sldId id="274" r:id="rId9"/>
    <p:sldId id="293" r:id="rId10"/>
    <p:sldId id="279" r:id="rId11"/>
    <p:sldId id="291" r:id="rId12"/>
    <p:sldId id="282" r:id="rId13"/>
    <p:sldId id="273" r:id="rId14"/>
    <p:sldId id="292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63"/>
            <p14:sldId id="286"/>
            <p14:sldId id="287"/>
            <p14:sldId id="289"/>
            <p14:sldId id="294"/>
            <p14:sldId id="265"/>
            <p14:sldId id="266"/>
            <p14:sldId id="274"/>
            <p14:sldId id="293"/>
            <p14:sldId id="279"/>
            <p14:sldId id="291"/>
            <p14:sldId id="282"/>
            <p14:sldId id="273"/>
            <p14:sldId id="292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1E41"/>
    <a:srgbClr val="E9E9E9"/>
    <a:srgbClr val="FF6600"/>
    <a:srgbClr val="F79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0" autoAdjust="0"/>
    <p:restoredTop sz="84489"/>
  </p:normalViewPr>
  <p:slideViewPr>
    <p:cSldViewPr snapToGrid="0" snapToObjects="1">
      <p:cViewPr varScale="1">
        <p:scale>
          <a:sx n="147" d="100"/>
          <a:sy n="147" d="100"/>
        </p:scale>
        <p:origin x="21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90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DB6698-9F7C-3646-A26D-95E454953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CC1AF-BE92-9C4D-B80F-42521DC709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C2BE1-7593-874D-A54B-2DAF88AB4460}" type="datetimeFigureOut">
              <a:rPr lang="en-US" smtClean="0"/>
              <a:t>6/1/21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89AE0-B5B4-A840-8B32-F59C1FA1F1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6377F-BE6A-DE44-88D8-0DBDD1326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11589-3224-1047-8D9B-D54F751FA7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9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444C4-D241-AB44-A8B2-A67FC57DD99A}" type="datetimeFigureOut">
              <a:rPr lang="en-US" smtClean="0"/>
              <a:t>6/1/21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AC6CA-3C20-4146-82D0-CD1C76E775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7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076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844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12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468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07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86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l">
              <a:lnSpc>
                <a:spcPct val="150000"/>
              </a:lnSpc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335" y="2191871"/>
            <a:ext cx="9991165" cy="4680697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3756"/>
            <a:ext cx="10986247" cy="1080296"/>
          </a:xfrm>
          <a:noFill/>
          <a:ln w="15875">
            <a:noFill/>
          </a:ln>
        </p:spPr>
        <p:txBody>
          <a:bodyPr wrap="square" lIns="1280160" rIns="365760" anchor="ctr" anchorCtr="0">
            <a:normAutofit/>
          </a:bodyPr>
          <a:lstStyle>
            <a:lvl1pPr algn="l">
              <a:defRPr sz="3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alphaModFix amt="28000"/>
          </a:blip>
          <a:srcRect l="48730" t="-2" r="-48730" b="54889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L-Shape 19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B5FC2-DA8A-584C-8A2B-861F00E092F6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F6B132AE-BA29-3747-9E6A-B8DFF60AEA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151E0F-97A4-F042-9DF1-7F3AD59B42A0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97217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4B9D2B-0802-5A45-AF31-0B5D0FBC1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24434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4160" y="501543"/>
            <a:ext cx="5036185" cy="1440394"/>
          </a:xfrm>
          <a:noFill/>
        </p:spPr>
        <p:txBody>
          <a:bodyPr rIns="640080" anchor="ctr" anchorCtr="0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01543"/>
            <a:ext cx="6172200" cy="5359507"/>
          </a:xfrm>
          <a:solidFill>
            <a:schemeClr val="bg1"/>
          </a:solidFill>
        </p:spPr>
        <p:txBody>
          <a:bodyPr t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26340"/>
            <a:ext cx="3932237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09E3AA3-43BD-CC44-A1F6-A466B05F85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H="1">
            <a:off x="9403741" y="-381118"/>
            <a:ext cx="2452312" cy="31667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201269" y="1969995"/>
            <a:ext cx="9869280" cy="437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39252"/>
            <a:ext cx="10993119" cy="1107996"/>
          </a:xfrm>
          <a:ln w="12700"/>
          <a:effectLst/>
        </p:spPr>
        <p:txBody>
          <a:bodyPr rIns="274320" anchor="ctr" anchorCtr="0"/>
          <a:lstStyle>
            <a:lvl1pPr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515" y="1969995"/>
            <a:ext cx="9664993" cy="4372687"/>
          </a:xfrm>
          <a:ln w="12700">
            <a:noFill/>
          </a:ln>
        </p:spPr>
        <p:txBody>
          <a:bodyPr rIns="365760"/>
          <a:lstStyle>
            <a:lvl5pPr marL="2057400" indent="-452438">
              <a:tabLst>
                <a:tab pos="1828800" algn="l"/>
              </a:tabLs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-Shape 14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2A8EE7-8280-C541-A9C3-A69175CAF9C1}"/>
              </a:ext>
            </a:extLst>
          </p:cNvPr>
          <p:cNvSpPr/>
          <p:nvPr userDrawn="1"/>
        </p:nvSpPr>
        <p:spPr>
          <a:xfrm>
            <a:off x="0" y="-1707"/>
            <a:ext cx="539827" cy="68690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B95579-5D57-EF43-8331-ED1CB76C1F40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43E7989-CAEA-0D45-9D21-4CDEF01F6C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74072E-3F34-0F46-B991-E68B2FABC0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3814011"/>
            <a:ext cx="7804412" cy="3056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921" y="1704996"/>
            <a:ext cx="6389491" cy="2614157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5000" baseline="0">
                <a:solidFill>
                  <a:srgbClr val="FF66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1045669" y="130107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563906" y="407864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07353-8CD3-7445-AFAF-8A3DB5FFE9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41482" y="5906530"/>
            <a:ext cx="3605551" cy="751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C5402-6648-2D44-8CCF-AD95376C38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55596" y="-23751"/>
            <a:ext cx="3866283" cy="30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" y="302211"/>
            <a:ext cx="9981863" cy="1717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L-Shape 8"/>
          <p:cNvSpPr/>
          <p:nvPr userDrawn="1"/>
        </p:nvSpPr>
        <p:spPr>
          <a:xfrm>
            <a:off x="704848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AC1B02-DE1F-CB46-AFE3-24B9290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6209"/>
            <a:ext cx="105171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94EB2624-C49C-454B-A5E6-BABD7B931664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L-Shape 9"/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B8E679-2D82-8B4A-B654-02E32ACE14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-29308" y="-23446"/>
            <a:ext cx="3263900" cy="88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4746203-B7A3-FE4D-B1DC-E89FE7886F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6424860" y="4283241"/>
            <a:ext cx="6304550" cy="2586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EE62F5-731A-3A4F-A4CF-9F099B0B0E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-36095" y="-36235"/>
            <a:ext cx="2905291" cy="309180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7D0191-D0E1-1740-AA5E-7AEA1BBB0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L-Shape 9">
            <a:extLst>
              <a:ext uri="{FF2B5EF4-FFF2-40B4-BE49-F238E27FC236}">
                <a16:creationId xmlns:a16="http://schemas.microsoft.com/office/drawing/2014/main" id="{D284051D-08C5-4747-A618-B973C9978C76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497980"/>
            <a:ext cx="992841" cy="365125"/>
          </a:xfrm>
        </p:spPr>
        <p:txBody>
          <a:bodyPr/>
          <a:lstStyle>
            <a:lvl1pPr algn="r">
              <a:defRPr/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3C7253-CE32-784E-BA3C-28D45BAADD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9829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0416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L-Shape 5"/>
          <p:cNvSpPr/>
          <p:nvPr userDrawn="1"/>
        </p:nvSpPr>
        <p:spPr>
          <a:xfrm rot="16200000" flipV="1">
            <a:off x="464342" y="5683807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-Shape 6"/>
          <p:cNvSpPr/>
          <p:nvPr userDrawn="1"/>
        </p:nvSpPr>
        <p:spPr>
          <a:xfrm rot="5400000" flipV="1">
            <a:off x="11270774" y="223759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19"/>
            <a:ext cx="4772025" cy="1605781"/>
          </a:xfrm>
          <a:noFill/>
        </p:spPr>
        <p:txBody>
          <a:bodyPr rIns="640080" anchor="b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26721"/>
            <a:ext cx="6172200" cy="543433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0810"/>
            <a:ext cx="3932237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428" y="6297297"/>
            <a:ext cx="9928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ADCB5B7-1EB1-AC4B-B781-3ABF8D059D6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4B8DA2-FE9B-7143-8DC5-88A550C2864D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9" r:id="rId7"/>
    <p:sldLayoutId id="2147483655" r:id="rId8"/>
    <p:sldLayoutId id="2147483657" r:id="rId9"/>
    <p:sldLayoutId id="2147483658" r:id="rId10"/>
    <p:sldLayoutId id="214748365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1" kern="1200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rgbClr val="FF6600"/>
        </a:buClr>
        <a:buFont typeface="Wingdings" charset="2"/>
        <a:buChar char="§"/>
        <a:tabLst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2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techworks.lib.vt.edu/" TargetMode="External"/><Relationship Id="rId7" Type="http://schemas.openxmlformats.org/officeDocument/2006/relationships/hyperlink" Target="https://vtechworks.lib.vt.edu/handle/10919/7087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techworks.lib.vt.edu/handle/10919/8195" TargetMode="External"/><Relationship Id="rId5" Type="http://schemas.openxmlformats.org/officeDocument/2006/relationships/hyperlink" Target="https://vtechworks.lib.vt.edu/handle/10919/71752" TargetMode="External"/><Relationship Id="rId4" Type="http://schemas.openxmlformats.org/officeDocument/2006/relationships/hyperlink" Target="https://vtechworks.lib.vt.edu/handle/10919/553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i="0" dirty="0">
                <a:latin typeface="Helvetica" pitchFamily="2" charset="0"/>
              </a:rPr>
              <a:t>Hodgepodge or Showcase?</a:t>
            </a:r>
            <a:br>
              <a:rPr lang="en-US" sz="4000" b="1" i="0" dirty="0">
                <a:latin typeface="Helvetica" pitchFamily="2" charset="0"/>
              </a:rPr>
            </a:br>
            <a:br>
              <a:rPr lang="en-US" sz="4000" b="1" i="0" dirty="0">
                <a:latin typeface="Helvetica" pitchFamily="2" charset="0"/>
              </a:rPr>
            </a:br>
            <a:r>
              <a:rPr lang="en-US" sz="2400" b="1" i="0" dirty="0">
                <a:latin typeface="Helvetica" pitchFamily="2" charset="0"/>
              </a:rPr>
              <a:t>An IR Assessment Strategy</a:t>
            </a:r>
            <a:endParaRPr lang="en-US" sz="4000" i="0" dirty="0">
              <a:latin typeface="Helvetica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</p:spPr>
        <p:txBody>
          <a:bodyPr/>
          <a:lstStyle/>
          <a:p>
            <a:r>
              <a:rPr lang="en-US" b="0" cap="none" dirty="0">
                <a:latin typeface="Helvetica" pitchFamily="2" charset="0"/>
              </a:rPr>
              <a:t>Gail McMillan, Director, Scholarly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46F009-F682-DC44-A52F-94B5B21C1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029B3B-373A-A54E-9C72-8A24B6D4F2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447537"/>
              </p:ext>
            </p:extLst>
          </p:nvPr>
        </p:nvGraphicFramePr>
        <p:xfrm>
          <a:off x="654968" y="256538"/>
          <a:ext cx="7920996" cy="5659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Document" r:id="rId4" imgW="8229600" imgH="5880100" progId="Word.Document.12">
                  <p:embed/>
                </p:oleObj>
              </mc:Choice>
              <mc:Fallback>
                <p:oleObj name="Document" r:id="rId4" imgW="8229600" imgH="5880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4968" y="256538"/>
                        <a:ext cx="7920996" cy="5659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6D6ACBA-322B-664E-B28C-D2DAFF343381}"/>
              </a:ext>
            </a:extLst>
          </p:cNvPr>
          <p:cNvSpPr/>
          <p:nvPr/>
        </p:nvSpPr>
        <p:spPr>
          <a:xfrm>
            <a:off x="7529643" y="5505611"/>
            <a:ext cx="15552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https://ccc.vt.edu/index/aiicc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</a:p>
        </p:txBody>
      </p:sp>
      <p:pic>
        <p:nvPicPr>
          <p:cNvPr id="8" name="Picture 7" descr="A picture containing grass, building, outdoor, colorful&#10;&#10;Description automatically generated">
            <a:extLst>
              <a:ext uri="{FF2B5EF4-FFF2-40B4-BE49-F238E27FC236}">
                <a16:creationId xmlns:a16="http://schemas.microsoft.com/office/drawing/2014/main" id="{8BBA2F5A-B26E-5740-9FA7-EA2D94BE7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541" y="621466"/>
            <a:ext cx="3575395" cy="488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3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D778-1C62-6548-8E52-6D888806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Does VTechWorks accurately reflect VT?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0BFB09-7998-B84F-B0B0-33EA49CF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9260031-1705-A345-967E-8BC06477A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271555"/>
              </p:ext>
            </p:extLst>
          </p:nvPr>
        </p:nvGraphicFramePr>
        <p:xfrm>
          <a:off x="3255720" y="2142297"/>
          <a:ext cx="4481680" cy="1645920"/>
        </p:xfrm>
        <a:graphic>
          <a:graphicData uri="http://schemas.openxmlformats.org/drawingml/2006/table">
            <a:tbl>
              <a:tblPr/>
              <a:tblGrid>
                <a:gridCol w="2240840">
                  <a:extLst>
                    <a:ext uri="{9D8B030D-6E8A-4147-A177-3AD203B41FA5}">
                      <a16:colId xmlns:a16="http://schemas.microsoft.com/office/drawing/2014/main" val="4269636957"/>
                    </a:ext>
                  </a:extLst>
                </a:gridCol>
                <a:gridCol w="2240840">
                  <a:extLst>
                    <a:ext uri="{9D8B030D-6E8A-4147-A177-3AD203B41FA5}">
                      <a16:colId xmlns:a16="http://schemas.microsoft.com/office/drawing/2014/main" val="3418065992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% difference, VT - VTechWorks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Indigenous People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552126"/>
                  </a:ext>
                </a:extLst>
              </a:tr>
              <a:tr h="369332"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416562"/>
                  </a:ext>
                </a:extLst>
              </a:tr>
              <a:tr h="184666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&lt;1%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85%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794774"/>
                  </a:ext>
                </a:extLst>
              </a:tr>
              <a:tr h="184666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&lt;2%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95%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792861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2CD651D-64E9-4941-9763-586910575CDB}"/>
              </a:ext>
            </a:extLst>
          </p:cNvPr>
          <p:cNvSpPr/>
          <p:nvPr/>
        </p:nvSpPr>
        <p:spPr>
          <a:xfrm>
            <a:off x="1877289" y="5631403"/>
            <a:ext cx="28392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https://ccc.vt.edu/calendar/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Indigenous_Peoples_Day.html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AA4FA71-8214-6046-BD36-073A7B2D7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289" y="4383266"/>
            <a:ext cx="7835985" cy="124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6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102A10-8C6A-5140-B93F-3D9D76EA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409B13F-F99C-9F46-91B7-C252D2D00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309692"/>
              </p:ext>
            </p:extLst>
          </p:nvPr>
        </p:nvGraphicFramePr>
        <p:xfrm>
          <a:off x="1022350" y="103188"/>
          <a:ext cx="8407400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Document" r:id="rId4" imgW="8229600" imgH="5918200" progId="Word.Document.12">
                  <p:embed/>
                </p:oleObj>
              </mc:Choice>
              <mc:Fallback>
                <p:oleObj name="Document" r:id="rId4" imgW="8229600" imgH="5918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2350" y="103188"/>
                        <a:ext cx="8407400" cy="586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Latinxin graduation gowns and caps at Virginia Tech 2020 or 2021&#10;">
            <a:extLst>
              <a:ext uri="{FF2B5EF4-FFF2-40B4-BE49-F238E27FC236}">
                <a16:creationId xmlns:a16="http://schemas.microsoft.com/office/drawing/2014/main" id="{B4E38B6A-0B77-264C-AD51-F0CA218FAE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8925" y="2949381"/>
            <a:ext cx="4562549" cy="31845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07AEF56-DB4B-AF4D-A0C9-F6CB73E7B77A}"/>
              </a:ext>
            </a:extLst>
          </p:cNvPr>
          <p:cNvSpPr/>
          <p:nvPr/>
        </p:nvSpPr>
        <p:spPr>
          <a:xfrm>
            <a:off x="6607169" y="6133943"/>
            <a:ext cx="22124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https://ccc.vt.edu/calendar/ceremonies.html</a:t>
            </a:r>
          </a:p>
        </p:txBody>
      </p:sp>
    </p:spTree>
    <p:extLst>
      <p:ext uri="{BB962C8B-B14F-4D97-AF65-F5344CB8AC3E}">
        <p14:creationId xmlns:p14="http://schemas.microsoft.com/office/powerpoint/2010/main" val="422640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D778-1C62-6548-8E52-6D888806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Does VTechWorks accurately reflect VT?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0BFB09-7998-B84F-B0B0-33EA49CF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964F1CF-EE26-AA44-BAC8-883CC7A3F6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954525"/>
              </p:ext>
            </p:extLst>
          </p:nvPr>
        </p:nvGraphicFramePr>
        <p:xfrm>
          <a:off x="3883358" y="2111855"/>
          <a:ext cx="3919372" cy="1645920"/>
        </p:xfrm>
        <a:graphic>
          <a:graphicData uri="http://schemas.openxmlformats.org/drawingml/2006/table">
            <a:tbl>
              <a:tblPr/>
              <a:tblGrid>
                <a:gridCol w="1959686">
                  <a:extLst>
                    <a:ext uri="{9D8B030D-6E8A-4147-A177-3AD203B41FA5}">
                      <a16:colId xmlns:a16="http://schemas.microsoft.com/office/drawing/2014/main" val="1073776285"/>
                    </a:ext>
                  </a:extLst>
                </a:gridCol>
                <a:gridCol w="1959686">
                  <a:extLst>
                    <a:ext uri="{9D8B030D-6E8A-4147-A177-3AD203B41FA5}">
                      <a16:colId xmlns:a16="http://schemas.microsoft.com/office/drawing/2014/main" val="427588210"/>
                    </a:ext>
                  </a:extLst>
                </a:gridCol>
              </a:tblGrid>
              <a:tr h="64897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% difference, VT - VTechWorks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Latinx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17235"/>
                  </a:ext>
                </a:extLst>
              </a:tr>
              <a:tr h="129794"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365128"/>
                  </a:ext>
                </a:extLst>
              </a:tr>
              <a:tr h="64897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&lt;1%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76%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211364"/>
                  </a:ext>
                </a:extLst>
              </a:tr>
              <a:tr h="64897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&lt;2%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94%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667342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logo: El Centro at Virginia Tech&#10;">
            <a:extLst>
              <a:ext uri="{FF2B5EF4-FFF2-40B4-BE49-F238E27FC236}">
                <a16:creationId xmlns:a16="http://schemas.microsoft.com/office/drawing/2014/main" id="{F7DD5E76-8340-794F-BB49-A1EBD2299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65" y="4322383"/>
            <a:ext cx="5472732" cy="1553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6317A47-2AA1-0B4D-AA56-D81CA1F0C9DF}"/>
              </a:ext>
            </a:extLst>
          </p:cNvPr>
          <p:cNvSpPr/>
          <p:nvPr/>
        </p:nvSpPr>
        <p:spPr>
          <a:xfrm>
            <a:off x="2904565" y="5976598"/>
            <a:ext cx="1957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https://ccc.vt.edu/index/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el_centro.html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72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D778-1C62-6548-8E52-6D888806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Does VTechWorks accurately reflect VT?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0BFB09-7998-B84F-B0B0-33EA49CF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D2173-14D1-9942-A8BC-53AAF1850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F5DC48C-B634-2F47-91B3-F5F851F78E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72832" y="1779814"/>
          <a:ext cx="9406578" cy="4000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Worksheet" r:id="rId3" imgW="3314700" imgH="1409700" progId="Excel.Sheet.12">
                  <p:embed/>
                </p:oleObj>
              </mc:Choice>
              <mc:Fallback>
                <p:oleObj name="Worksheet" r:id="rId3" imgW="3314700" imgH="1409700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F5DC48C-B634-2F47-91B3-F5F851F78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2832" y="1779814"/>
                        <a:ext cx="9406578" cy="40004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2986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BA6B1-B0D0-D644-9C09-E6FC4D026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14" y="622422"/>
            <a:ext cx="10231694" cy="1107996"/>
          </a:xfrm>
        </p:spPr>
        <p:txBody>
          <a:bodyPr>
            <a:normAutofit fontScale="90000"/>
          </a:bodyPr>
          <a:lstStyle/>
          <a:p>
            <a:pPr marL="15875"/>
            <a:r>
              <a:rPr lang="en-US" i="0" dirty="0">
                <a:latin typeface="Helvetica" pitchFamily="2" charset="0"/>
              </a:rPr>
              <a:t>Gail McMillan	gailmac@vt.edu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91F85B-C618-5C4D-82A7-AA4785466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8B411-D39B-FB4B-AC88-C1B0958CC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814" y="1508761"/>
            <a:ext cx="10798395" cy="4833922"/>
          </a:xfrm>
        </p:spPr>
        <p:txBody>
          <a:bodyPr>
            <a:normAutofit fontScale="55000" lnSpcReduction="20000"/>
          </a:bodyPr>
          <a:lstStyle/>
          <a:p>
            <a:pPr marL="860425" indent="-512763">
              <a:lnSpc>
                <a:spcPct val="120000"/>
              </a:lnSpc>
              <a:buFont typeface="+mj-lt"/>
              <a:buAutoNum type="arabicPeriod"/>
            </a:pPr>
            <a:r>
              <a:rPr lang="en-US" sz="4400" dirty="0">
                <a:latin typeface="Helvetica" pitchFamily="2" charset="0"/>
              </a:rPr>
              <a:t>Have I suggested an appropriate way to evaluate institutional repositories?</a:t>
            </a:r>
          </a:p>
          <a:p>
            <a:pPr marL="860425" indent="-512763">
              <a:lnSpc>
                <a:spcPct val="120000"/>
              </a:lnSpc>
              <a:buFont typeface="+mj-lt"/>
              <a:buAutoNum type="arabicPeriod"/>
            </a:pPr>
            <a:r>
              <a:rPr lang="en-US" sz="4400" dirty="0">
                <a:latin typeface="Helvetica" pitchFamily="2" charset="0"/>
              </a:rPr>
              <a:t>What percentage of match would determine that the IR appropriately reflects its host institution?</a:t>
            </a:r>
          </a:p>
          <a:p>
            <a:pPr marL="860425" indent="-512763">
              <a:lnSpc>
                <a:spcPct val="120000"/>
              </a:lnSpc>
              <a:buFont typeface="+mj-lt"/>
              <a:buAutoNum type="arabicPeriod"/>
            </a:pPr>
            <a:r>
              <a:rPr lang="en-US" sz="4400" dirty="0">
                <a:latin typeface="Helvetica" pitchFamily="2" charset="0"/>
              </a:rPr>
              <a:t>What other microcosms might we study? Perhaps veterans, immigrants, others?</a:t>
            </a:r>
          </a:p>
          <a:p>
            <a:pPr marL="860425" indent="-512763">
              <a:lnSpc>
                <a:spcPct val="120000"/>
              </a:lnSpc>
              <a:buFont typeface="+mj-lt"/>
              <a:buAutoNum type="arabicPeriod"/>
            </a:pPr>
            <a:r>
              <a:rPr lang="en-US" sz="4400" dirty="0">
                <a:latin typeface="Helvetica" pitchFamily="2" charset="0"/>
              </a:rPr>
              <a:t>Are you interested in doing a similar study of your IR and sharing your results?</a:t>
            </a:r>
          </a:p>
          <a:p>
            <a:pPr marL="0" indent="0">
              <a:buNone/>
            </a:pPr>
            <a:endParaRPr lang="en-US" sz="3200" dirty="0">
              <a:latin typeface="Helvetica" pitchFamily="2" charset="0"/>
            </a:endParaRPr>
          </a:p>
          <a:p>
            <a:pPr marL="0" indent="0" algn="ctr">
              <a:buNone/>
            </a:pPr>
            <a:r>
              <a:rPr lang="en-US" sz="5900" dirty="0">
                <a:latin typeface="Helvetica" pitchFamily="2" charset="0"/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64824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06FEC5-A4C8-194B-95CD-5467C126C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 descr="VTechWorks homepage: https://vtechworks.lib.vt.edu">
            <a:extLst>
              <a:ext uri="{FF2B5EF4-FFF2-40B4-BE49-F238E27FC236}">
                <a16:creationId xmlns:a16="http://schemas.microsoft.com/office/drawing/2014/main" id="{C82C2CC1-ADC0-7448-9EC1-3A15BCAF4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456" y="0"/>
            <a:ext cx="6959088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4DABA5-1C7A-8D4C-B301-70A87C0C3D36}"/>
              </a:ext>
            </a:extLst>
          </p:cNvPr>
          <p:cNvSpPr txBox="1"/>
          <p:nvPr/>
        </p:nvSpPr>
        <p:spPr>
          <a:xfrm>
            <a:off x="10494062" y="6081853"/>
            <a:ext cx="14895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vtechworks.lib.vt.edu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756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4ED112-BA7D-564E-880A-6B02A55DD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VTechWorks: Collection Development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044773-AC6C-1E44-8A16-4A53F504F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515" y="1969995"/>
            <a:ext cx="10295758" cy="4372687"/>
          </a:xfrm>
        </p:spPr>
        <p:txBody>
          <a:bodyPr/>
          <a:lstStyle/>
          <a:p>
            <a:r>
              <a:rPr lang="en-US" dirty="0"/>
              <a:t>Virginia Tech Community deposit by choice or by edict</a:t>
            </a:r>
          </a:p>
          <a:p>
            <a:r>
              <a:rPr lang="en-US" dirty="0"/>
              <a:t>VT Faculty: Elements, SWORD</a:t>
            </a:r>
          </a:p>
          <a:p>
            <a:r>
              <a:rPr lang="en-US" dirty="0"/>
              <a:t>VT Students: ETDs, course projects</a:t>
            </a:r>
          </a:p>
          <a:p>
            <a:r>
              <a:rPr lang="en-US" dirty="0"/>
              <a:t>VT Publishing: open articles, journals, textbooks, books</a:t>
            </a:r>
          </a:p>
          <a:p>
            <a:r>
              <a:rPr lang="en-US" dirty="0"/>
              <a:t>VTechWorks Staff: randomly, systematically</a:t>
            </a:r>
          </a:p>
          <a:p>
            <a:r>
              <a:rPr lang="en-US" dirty="0"/>
              <a:t>Non-VT deposits</a:t>
            </a:r>
          </a:p>
        </p:txBody>
      </p:sp>
    </p:spTree>
    <p:extLst>
      <p:ext uri="{BB962C8B-B14F-4D97-AF65-F5344CB8AC3E}">
        <p14:creationId xmlns:p14="http://schemas.microsoft.com/office/powerpoint/2010/main" val="3402540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FC3DB-B051-DE4F-B930-40F177F8B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IR Assessment Strategy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6340A0-4D82-284D-82B5-E5FC78C9B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69DCD6-1A9D-5B4F-8E65-3C83CFC88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one or more microcosms</a:t>
            </a:r>
          </a:p>
          <a:p>
            <a:r>
              <a:rPr lang="en-US" dirty="0"/>
              <a:t>Develop vocabularies for each</a:t>
            </a:r>
          </a:p>
          <a:p>
            <a:r>
              <a:rPr lang="en-US" dirty="0"/>
              <a:t>Search IR, record hits, turn numbers into percentages</a:t>
            </a:r>
          </a:p>
          <a:p>
            <a:r>
              <a:rPr lang="en-US" dirty="0"/>
              <a:t>Search institution, record hits, turn numbers into percentages</a:t>
            </a:r>
          </a:p>
          <a:p>
            <a:r>
              <a:rPr lang="en-US" dirty="0"/>
              <a:t>Compare percentages</a:t>
            </a:r>
          </a:p>
          <a:p>
            <a:r>
              <a:rPr lang="en-US" dirty="0"/>
              <a:t>Determine what is an acceptable level of difference</a:t>
            </a:r>
          </a:p>
        </p:txBody>
      </p:sp>
    </p:spTree>
    <p:extLst>
      <p:ext uri="{BB962C8B-B14F-4D97-AF65-F5344CB8AC3E}">
        <p14:creationId xmlns:p14="http://schemas.microsoft.com/office/powerpoint/2010/main" val="364264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816642-8E6D-7E4D-8831-1456481A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F86425-05E2-1940-B90A-315DCFA39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Sample Spreadsheet</a:t>
            </a:r>
          </a:p>
        </p:txBody>
      </p:sp>
      <p:pic>
        <p:nvPicPr>
          <p:cNvPr id="10" name="Picture 9" descr="Sample spreadsheet from LGBTQ+ searches of Virginia Tech and VTechWorks, March 2021">
            <a:extLst>
              <a:ext uri="{FF2B5EF4-FFF2-40B4-BE49-F238E27FC236}">
                <a16:creationId xmlns:a16="http://schemas.microsoft.com/office/drawing/2014/main" id="{FC697308-7CB6-A246-8AF9-9A4347FDB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69" y="1649488"/>
            <a:ext cx="8488462" cy="443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DD39E-E604-1D48-96F0-AAF2A65D5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While I was at 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ED73DA-BD84-8E4A-B075-C42A9F709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6362D4-9CF5-BD41-97CC-1928DA308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" pitchFamily="2" charset="0"/>
              </a:rPr>
              <a:t>Who’s using these terms and phrases?</a:t>
            </a:r>
          </a:p>
          <a:p>
            <a:pPr lvl="1"/>
            <a:r>
              <a:rPr lang="en-US" sz="2800" dirty="0">
                <a:latin typeface="Helvetica" pitchFamily="2" charset="0"/>
              </a:rPr>
              <a:t>Graduate students: 34,550 ETDs</a:t>
            </a:r>
          </a:p>
          <a:p>
            <a:pPr lvl="1"/>
            <a:r>
              <a:rPr lang="en-US" sz="2800" dirty="0">
                <a:latin typeface="Helvetica" pitchFamily="2" charset="0"/>
              </a:rPr>
              <a:t>Faculty: 5,350 published articles, presentations</a:t>
            </a:r>
          </a:p>
          <a:p>
            <a:pPr lvl="2"/>
            <a:r>
              <a:rPr lang="en-US" sz="2400" dirty="0">
                <a:latin typeface="Helvetica" pitchFamily="2" charset="0"/>
              </a:rPr>
              <a:t>660 articles supported by subvention fund for OA APCs</a:t>
            </a:r>
          </a:p>
          <a:p>
            <a:pPr lvl="2"/>
            <a:r>
              <a:rPr lang="en-US" sz="2400" dirty="0">
                <a:latin typeface="Helvetica" pitchFamily="2" charset="0"/>
              </a:rPr>
              <a:t>2400 articles from SWORD, journals published at VT, etc.</a:t>
            </a:r>
          </a:p>
          <a:p>
            <a:pPr lvl="2"/>
            <a:r>
              <a:rPr lang="en-US" sz="2400" dirty="0">
                <a:latin typeface="Helvetica" pitchFamily="2" charset="0"/>
              </a:rPr>
              <a:t>2290 works deposited from Elements’ FARS</a:t>
            </a:r>
          </a:p>
        </p:txBody>
      </p:sp>
    </p:spTree>
    <p:extLst>
      <p:ext uri="{BB962C8B-B14F-4D97-AF65-F5344CB8AC3E}">
        <p14:creationId xmlns:p14="http://schemas.microsoft.com/office/powerpoint/2010/main" val="3838384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F52B2-C88F-904F-A9E5-D79803D96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Google and DSpace Search Strategies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17A12A-C10D-DD4C-9C58-EA3F6B50D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11BB09-2049-EE4E-860F-6DAA36E01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547249"/>
            <a:ext cx="11183472" cy="4795434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Helvetica" pitchFamily="2" charset="0"/>
              </a:rPr>
              <a:t>Google </a:t>
            </a:r>
          </a:p>
          <a:p>
            <a:pPr lvl="1"/>
            <a:r>
              <a:rPr lang="en-US" sz="2200" dirty="0">
                <a:latin typeface="Helvetica" pitchFamily="2" charset="0"/>
              </a:rPr>
              <a:t>“term” site:vt.edu -site:vtechworks.lib.vt.edu -site:scholar.lib.vt.edu -site:thesis.lib.vt.edu</a:t>
            </a:r>
          </a:p>
          <a:p>
            <a:pPr lvl="1"/>
            <a:r>
              <a:rPr lang="en-US" sz="2200" dirty="0">
                <a:latin typeface="Helvetica" pitchFamily="2" charset="0"/>
              </a:rPr>
              <a:t>“term” site:vtechworks.lib.vt.edu </a:t>
            </a:r>
          </a:p>
          <a:p>
            <a:endParaRPr lang="en-US" dirty="0">
              <a:solidFill>
                <a:schemeClr val="accent4">
                  <a:lumMod val="50000"/>
                </a:schemeClr>
              </a:solidFill>
              <a:latin typeface="Helvetica" pitchFamily="2" charset="0"/>
            </a:endParaRP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VTechWorks/DSpace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VTechWorks	</a:t>
            </a:r>
            <a:r>
              <a:rPr lang="en-US" sz="2200" u="sng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https://vtechworks.lib.vt.edu/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  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ETDs 		</a:t>
            </a:r>
            <a:r>
              <a:rPr lang="en-US" sz="2200" u="sng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https://vtechworks.lib.vt.edu/handle/10919/5534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 </a:t>
            </a:r>
          </a:p>
          <a:p>
            <a:pPr lvl="1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Faculty Publications combines these three collections:</a:t>
            </a:r>
          </a:p>
          <a:p>
            <a:pPr lvl="2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OASF	</a:t>
            </a:r>
            <a:r>
              <a:rPr lang="en-US" sz="2200" u="sng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https://vtechworks.lib.vt.edu/handle/10919/71752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 </a:t>
            </a:r>
          </a:p>
          <a:p>
            <a:pPr lvl="2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SWORD+	</a:t>
            </a:r>
            <a:r>
              <a:rPr lang="en-US" sz="2200" u="sng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https://vtechworks.lib.vt.edu/handle/10919/8195</a:t>
            </a:r>
            <a:endParaRPr lang="en-US" sz="2200" dirty="0">
              <a:solidFill>
                <a:schemeClr val="accent4">
                  <a:lumMod val="50000"/>
                </a:schemeClr>
              </a:solidFill>
              <a:latin typeface="Helvetica" pitchFamily="2" charset="0"/>
            </a:endParaRPr>
          </a:p>
          <a:p>
            <a:pPr lvl="2"/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Elements </a:t>
            </a:r>
            <a:r>
              <a:rPr lang="en-US" sz="2200" dirty="0">
                <a:latin typeface="Helvetica" pitchFamily="2" charset="0"/>
              </a:rPr>
              <a:t>	</a:t>
            </a:r>
            <a:r>
              <a:rPr lang="en-US" sz="2200" u="sng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https://vtechworks.lib.vt.edu/handle/10919/70873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2368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3AA284-0DA6-3C4F-A918-A0DCA11DE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088EA15-C9A6-DB47-9B0A-11228F14D4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1535618"/>
              </p:ext>
            </p:extLst>
          </p:nvPr>
        </p:nvGraphicFramePr>
        <p:xfrm>
          <a:off x="1501775" y="112713"/>
          <a:ext cx="9288463" cy="667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Document" r:id="rId4" imgW="8229600" imgH="5918200" progId="Word.Document.12">
                  <p:embed/>
                </p:oleObj>
              </mc:Choice>
              <mc:Fallback>
                <p:oleObj name="Document" r:id="rId4" imgW="8229600" imgH="5918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1775" y="112713"/>
                        <a:ext cx="9288463" cy="667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A group of people posing for a photo: Ex Lapide at Virginia Tech&#10;&#10;https://www.alumni.vt.edu/groups/multicultural/alumni-societies/ex-lapide.html">
            <a:extLst>
              <a:ext uri="{FF2B5EF4-FFF2-40B4-BE49-F238E27FC236}">
                <a16:creationId xmlns:a16="http://schemas.microsoft.com/office/drawing/2014/main" id="{CC575A05-92DA-1D43-ACC1-366622AF3A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8909" y="3974086"/>
            <a:ext cx="3635715" cy="26967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8FA2F-AC0F-DB4B-9AD1-F96A0B2CCD3C}"/>
              </a:ext>
            </a:extLst>
          </p:cNvPr>
          <p:cNvSpPr/>
          <p:nvPr/>
        </p:nvSpPr>
        <p:spPr>
          <a:xfrm>
            <a:off x="8359431" y="6670813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www.alumni.vt.edu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/groups/multicultural/alumni-societies/ex-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lapide.html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7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D778-1C62-6548-8E52-6D888806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solidFill>
                  <a:srgbClr val="8B1E41"/>
                </a:solidFill>
                <a:latin typeface="Helvetica" pitchFamily="2" charset="0"/>
              </a:rPr>
              <a:t>Does VTechWorks accurately reflect VT?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0BFB09-7998-B84F-B0B0-33EA49CF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17BB458-8541-BC46-8D09-45B440C041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019219"/>
              </p:ext>
            </p:extLst>
          </p:nvPr>
        </p:nvGraphicFramePr>
        <p:xfrm>
          <a:off x="3231515" y="2014129"/>
          <a:ext cx="4530090" cy="1645920"/>
        </p:xfrm>
        <a:graphic>
          <a:graphicData uri="http://schemas.openxmlformats.org/drawingml/2006/table">
            <a:tbl>
              <a:tblPr/>
              <a:tblGrid>
                <a:gridCol w="2265045">
                  <a:extLst>
                    <a:ext uri="{9D8B030D-6E8A-4147-A177-3AD203B41FA5}">
                      <a16:colId xmlns:a16="http://schemas.microsoft.com/office/drawing/2014/main" val="2694233627"/>
                    </a:ext>
                  </a:extLst>
                </a:gridCol>
                <a:gridCol w="2265045">
                  <a:extLst>
                    <a:ext uri="{9D8B030D-6E8A-4147-A177-3AD203B41FA5}">
                      <a16:colId xmlns:a16="http://schemas.microsoft.com/office/drawing/2014/main" val="246442380"/>
                    </a:ext>
                  </a:extLst>
                </a:gridCol>
              </a:tblGrid>
              <a:tr h="147193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% difference, VT - VTechWorks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LGBTQ+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196597"/>
                  </a:ext>
                </a:extLst>
              </a:tr>
              <a:tr h="294386"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en-US" dirty="0">
                          <a:effectLst/>
                          <a:latin typeface="Helvetica Neue" panose="02000503000000020004" pitchFamily="2" charset="0"/>
                        </a:rPr>
                      </a:br>
                      <a:endParaRPr lang="en-US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347552"/>
                  </a:ext>
                </a:extLst>
              </a:tr>
              <a:tr h="14719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&lt;1%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88%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953612"/>
                  </a:ext>
                </a:extLst>
              </a:tr>
              <a:tr h="14719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&lt;2%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  <a:latin typeface="Helvetica Neue" panose="02000503000000020004" pitchFamily="2" charset="0"/>
                        </a:rPr>
                        <a:t>97%</a:t>
                      </a: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644466"/>
                  </a:ext>
                </a:extLst>
              </a:tr>
            </a:tbl>
          </a:graphicData>
        </a:graphic>
      </p:graphicFrame>
      <p:pic>
        <p:nvPicPr>
          <p:cNvPr id="12" name="Picture 11" descr="LGBTQ+ in rainbow colors">
            <a:extLst>
              <a:ext uri="{FF2B5EF4-FFF2-40B4-BE49-F238E27FC236}">
                <a16:creationId xmlns:a16="http://schemas.microsoft.com/office/drawing/2014/main" id="{64EB73DE-2654-6A44-BA20-551D4822A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021" y="4307823"/>
            <a:ext cx="5613078" cy="14032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3F9D3B4-D035-5A45-9346-17A9E8AC7790}"/>
              </a:ext>
            </a:extLst>
          </p:cNvPr>
          <p:cNvSpPr/>
          <p:nvPr/>
        </p:nvSpPr>
        <p:spPr>
          <a:xfrm>
            <a:off x="2690021" y="5603371"/>
            <a:ext cx="177324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https://ccc.vt.edu/index/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lgbtq.html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614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17087</TotalTime>
  <Words>567</Words>
  <Application>Microsoft Macintosh PowerPoint</Application>
  <PresentationFormat>Widescreen</PresentationFormat>
  <Paragraphs>98</Paragraphs>
  <Slides>15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Acherus Grotesque Bold</vt:lpstr>
      <vt:lpstr>Arial</vt:lpstr>
      <vt:lpstr>Calibri</vt:lpstr>
      <vt:lpstr>Helvetica</vt:lpstr>
      <vt:lpstr>Helvetica Neue</vt:lpstr>
      <vt:lpstr>Trebuchet MS</vt:lpstr>
      <vt:lpstr>Wingdings</vt:lpstr>
      <vt:lpstr>Office Theme</vt:lpstr>
      <vt:lpstr>Microsoft Word Document</vt:lpstr>
      <vt:lpstr>Worksheet</vt:lpstr>
      <vt:lpstr>Hodgepodge or Showcase?  An IR Assessment Strategy</vt:lpstr>
      <vt:lpstr>PowerPoint Presentation</vt:lpstr>
      <vt:lpstr>VTechWorks: Collection Development</vt:lpstr>
      <vt:lpstr>IR Assessment Strategy</vt:lpstr>
      <vt:lpstr>Sample Spreadsheet</vt:lpstr>
      <vt:lpstr>While I was at it</vt:lpstr>
      <vt:lpstr>Google and DSpace Search Strategies</vt:lpstr>
      <vt:lpstr>PowerPoint Presentation</vt:lpstr>
      <vt:lpstr>Does VTechWorks accurately reflect VT?</vt:lpstr>
      <vt:lpstr>PowerPoint Presentation</vt:lpstr>
      <vt:lpstr>Does VTechWorks accurately reflect VT?</vt:lpstr>
      <vt:lpstr>PowerPoint Presentation</vt:lpstr>
      <vt:lpstr>Does VTechWorks accurately reflect VT?</vt:lpstr>
      <vt:lpstr>Does VTechWorks accurately reflect VT?</vt:lpstr>
      <vt:lpstr>Gail McMillan gailmac@vt.edu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Microsoft Office User</dc:creator>
  <cp:lastModifiedBy>McMillan, Gail</cp:lastModifiedBy>
  <cp:revision>124</cp:revision>
  <cp:lastPrinted>2021-06-07T21:42:41Z</cp:lastPrinted>
  <dcterms:created xsi:type="dcterms:W3CDTF">2018-05-01T14:09:38Z</dcterms:created>
  <dcterms:modified xsi:type="dcterms:W3CDTF">2021-06-09T16:09:52Z</dcterms:modified>
</cp:coreProperties>
</file>