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Proxima Nova"/>
      <p:regular r:id="rId23"/>
      <p:bold r:id="rId24"/>
      <p:italic r:id="rId25"/>
      <p:boldItalic r:id="rId26"/>
    </p:embeddedFont>
    <p:embeddedFont>
      <p:font typeface="Montserrat"/>
      <p:regular r:id="rId27"/>
      <p:bold r:id="rId28"/>
      <p:italic r:id="rId29"/>
      <p:boldItalic r:id="rId30"/>
    </p:embeddedFont>
    <p:embeddedFont>
      <p:font typeface="Comfortaa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ProximaNova-bold.fntdata"/><Relationship Id="rId23" Type="http://schemas.openxmlformats.org/officeDocument/2006/relationships/font" Target="fonts/ProximaNov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roximaNova-boldItalic.fntdata"/><Relationship Id="rId25" Type="http://schemas.openxmlformats.org/officeDocument/2006/relationships/font" Target="fonts/ProximaNova-italic.fntdata"/><Relationship Id="rId28" Type="http://schemas.openxmlformats.org/officeDocument/2006/relationships/font" Target="fonts/Montserrat-bold.fntdata"/><Relationship Id="rId27" Type="http://schemas.openxmlformats.org/officeDocument/2006/relationships/font" Target="fonts/Montserra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ontserrat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Comfortaa-regular.fntdata"/><Relationship Id="rId30" Type="http://schemas.openxmlformats.org/officeDocument/2006/relationships/font" Target="fonts/Montserrat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Comfortaa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Marcus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4fb1a48d6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4fb1a48d6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Hamza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4fb1a48d60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4fb1a48d60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Jiwon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4fb1a48d60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4fb1a48d60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42d9605f1d_0_9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42d9605f1d_0_9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Michael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42d9605f1d_0_9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42d9605f1d_0_9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4e85bfbc80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4e85bfbc80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4e85bfbc80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4e85bfbc80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42d9605f1d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42d9605f1d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4229513f6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4229513f6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Marcus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4e85bfbc80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4e85bfbc80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Marcus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e85bfbc8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e85bfbc8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Marcus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e85bfbc8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e85bfbc8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Marcus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4fb1a48d60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4fb1a48d60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Jiwon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42d59d631f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42d59d631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Marcus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4fb1a48d60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4fb1a48d60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Michael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4fb1a48d6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4fb1a48d6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Michael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9.png"/><Relationship Id="rId5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vtechworks.lib.vt.edu/items/f2da817d-1823-4858-a0e3-321393505f62" TargetMode="External"/><Relationship Id="rId4" Type="http://schemas.openxmlformats.org/officeDocument/2006/relationships/hyperlink" Target="https://vtechworks.lib.vt.edu/items/f2da817d-1823-4858-a0e3-321393505f62" TargetMode="External"/><Relationship Id="rId5" Type="http://schemas.openxmlformats.org/officeDocument/2006/relationships/hyperlink" Target="https://vtechworks.lib.vt.edu/items/bd55af72-9916-4b4b-ac57-fa922d1524c6" TargetMode="External"/><Relationship Id="rId6" Type="http://schemas.openxmlformats.org/officeDocument/2006/relationships/hyperlink" Target="https://vtechworks.lib.vt.edu/items/bd55af72-9916-4b4b-ac57-fa922d1524c6" TargetMode="External"/><Relationship Id="rId7" Type="http://schemas.openxmlformats.org/officeDocument/2006/relationships/hyperlink" Target="https://vtechworks.lib.vt.edu/items/77a8e36d-b699-4cac-828c-d5fadf016ff9" TargetMode="External"/><Relationship Id="rId8" Type="http://schemas.openxmlformats.org/officeDocument/2006/relationships/hyperlink" Target="https://vtechworks.lib.vt.edu/items/77a8e36d-b699-4cac-828c-d5fadf016ff9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Search ETD Elements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800"/>
              <a:t>Michael Sun, Hamza Iqbal, Marcus Huynh, Josh Hester, Jiwon Kim</a:t>
            </a:r>
            <a:endParaRPr sz="18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800"/>
          </a:p>
        </p:txBody>
      </p:sp>
      <p:sp>
        <p:nvSpPr>
          <p:cNvPr id="61" name="Google Shape;61;p13"/>
          <p:cNvSpPr txBox="1"/>
          <p:nvPr>
            <p:ph idx="1" type="subTitle"/>
          </p:nvPr>
        </p:nvSpPr>
        <p:spPr>
          <a:xfrm>
            <a:off x="510450" y="41488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400"/>
              <a:t>CS4624: Multimedia/Hypertext Capstone, Mohamed Farag</a:t>
            </a:r>
            <a:endParaRPr sz="1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400"/>
              <a:t>Virginia Tech, Blacksburg, VA 24061, 3/25/2025</a:t>
            </a:r>
            <a:endParaRPr sz="1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/>
          <p:nvPr>
            <p:ph type="title"/>
          </p:nvPr>
        </p:nvSpPr>
        <p:spPr>
          <a:xfrm>
            <a:off x="191825" y="113725"/>
            <a:ext cx="838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omfortaa"/>
                <a:ea typeface="Comfortaa"/>
                <a:cs typeface="Comfortaa"/>
                <a:sym typeface="Comfortaa"/>
              </a:rPr>
              <a:t>Updates - Figure/Table Caption Indexing</a:t>
            </a:r>
            <a:endParaRPr sz="30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40" name="Google Shape;140;p22"/>
          <p:cNvSpPr txBox="1"/>
          <p:nvPr>
            <p:ph idx="1" type="body"/>
          </p:nvPr>
        </p:nvSpPr>
        <p:spPr>
          <a:xfrm>
            <a:off x="191825" y="730175"/>
            <a:ext cx="3441300" cy="410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Added new dynamic indexing script that can index both figure/table captions and ETDs depending on the config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Command: </a:t>
            </a:r>
            <a:b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lang="en" sz="15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python index_locally.py --csv {path to csv} --config {path to config}</a:t>
            </a:r>
            <a:endParaRPr sz="15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41" name="Google Shape;141;p22"/>
          <p:cNvSpPr txBox="1"/>
          <p:nvPr>
            <p:ph idx="1" type="body"/>
          </p:nvPr>
        </p:nvSpPr>
        <p:spPr>
          <a:xfrm>
            <a:off x="4028288" y="4206975"/>
            <a:ext cx="1874100" cy="37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Captions config</a:t>
            </a:r>
            <a:endParaRPr sz="1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42" name="Google Shape;142;p22"/>
          <p:cNvSpPr txBox="1"/>
          <p:nvPr>
            <p:ph idx="1" type="body"/>
          </p:nvPr>
        </p:nvSpPr>
        <p:spPr>
          <a:xfrm>
            <a:off x="6810900" y="4206975"/>
            <a:ext cx="1874100" cy="37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ETDs</a:t>
            </a:r>
            <a:r>
              <a:rPr lang="en" sz="15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config</a:t>
            </a:r>
            <a:endParaRPr sz="1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43" name="Google Shape;14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5825" y="991400"/>
            <a:ext cx="2906200" cy="308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3325" y="991400"/>
            <a:ext cx="2802075" cy="308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/>
          <p:nvPr>
            <p:ph type="title"/>
          </p:nvPr>
        </p:nvSpPr>
        <p:spPr>
          <a:xfrm>
            <a:off x="191825" y="113725"/>
            <a:ext cx="838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omfortaa"/>
                <a:ea typeface="Comfortaa"/>
                <a:cs typeface="Comfortaa"/>
                <a:sym typeface="Comfortaa"/>
              </a:rPr>
              <a:t>Updates - Frontend</a:t>
            </a:r>
            <a:endParaRPr sz="30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50" name="Google Shape;150;p23"/>
          <p:cNvSpPr txBox="1"/>
          <p:nvPr>
            <p:ph idx="1" type="body"/>
          </p:nvPr>
        </p:nvSpPr>
        <p:spPr>
          <a:xfrm>
            <a:off x="511200" y="730175"/>
            <a:ext cx="4060800" cy="410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Added new dropdown menu to search for either ETDs, figures/caption, or both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Added separate tabs for documents and figures when searching for both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Added a new figure page with the informations of the figure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51" name="Google Shape;151;p23" title="Screenshot 2025-04-23 at 9.30.22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7213" y="2861200"/>
            <a:ext cx="3899100" cy="2099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3"/>
          <p:cNvPicPr preferRelativeResize="0"/>
          <p:nvPr/>
        </p:nvPicPr>
        <p:blipFill rotWithShape="1">
          <a:blip r:embed="rId4">
            <a:alphaModFix/>
          </a:blip>
          <a:srcRect b="0" l="0" r="0" t="4415"/>
          <a:stretch/>
        </p:blipFill>
        <p:spPr>
          <a:xfrm>
            <a:off x="4447550" y="400800"/>
            <a:ext cx="4618426" cy="174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3" title="Screenshot 2025-04-23 at 11.26.47 PM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26350" y="1909587"/>
            <a:ext cx="4060801" cy="8344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/>
          <p:nvPr>
            <p:ph type="title"/>
          </p:nvPr>
        </p:nvSpPr>
        <p:spPr>
          <a:xfrm>
            <a:off x="191825" y="113725"/>
            <a:ext cx="838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omfortaa"/>
                <a:ea typeface="Comfortaa"/>
                <a:cs typeface="Comfortaa"/>
                <a:sym typeface="Comfortaa"/>
              </a:rPr>
              <a:t>Updates - Combined Stack </a:t>
            </a:r>
            <a:endParaRPr sz="30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59" name="Google Shape;159;p24"/>
          <p:cNvSpPr txBox="1"/>
          <p:nvPr>
            <p:ph idx="1" type="body"/>
          </p:nvPr>
        </p:nvSpPr>
        <p:spPr>
          <a:xfrm>
            <a:off x="511200" y="730175"/>
            <a:ext cx="8121600" cy="410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Unified all components in one Docker container for simplicity</a:t>
            </a:r>
            <a:br>
              <a:rPr lang="en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</a:br>
            <a:endParaRPr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Built and launched the system with </a:t>
            </a:r>
            <a:r>
              <a:rPr lang="en">
                <a:solidFill>
                  <a:srgbClr val="188038"/>
                </a:solidFill>
                <a:latin typeface="Comfortaa"/>
                <a:ea typeface="Comfortaa"/>
                <a:cs typeface="Comfortaa"/>
                <a:sym typeface="Comfortaa"/>
              </a:rPr>
              <a:t>docker compose build</a:t>
            </a:r>
            <a:r>
              <a:rPr lang="en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 and </a:t>
            </a:r>
            <a:r>
              <a:rPr lang="en">
                <a:solidFill>
                  <a:srgbClr val="188038"/>
                </a:solidFill>
                <a:latin typeface="Comfortaa"/>
                <a:ea typeface="Comfortaa"/>
                <a:cs typeface="Comfortaa"/>
                <a:sym typeface="Comfortaa"/>
              </a:rPr>
              <a:t>up -d</a:t>
            </a:r>
            <a:br>
              <a:rPr lang="en">
                <a:solidFill>
                  <a:srgbClr val="188038"/>
                </a:solidFill>
                <a:latin typeface="Comfortaa"/>
                <a:ea typeface="Comfortaa"/>
                <a:cs typeface="Comfortaa"/>
                <a:sym typeface="Comfortaa"/>
              </a:rPr>
            </a:br>
            <a:endParaRPr>
              <a:solidFill>
                <a:srgbClr val="188038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Exposed frontend and backend ports in </a:t>
            </a:r>
            <a:r>
              <a:rPr lang="en">
                <a:solidFill>
                  <a:srgbClr val="188038"/>
                </a:solidFill>
                <a:latin typeface="Comfortaa"/>
                <a:ea typeface="Comfortaa"/>
                <a:cs typeface="Comfortaa"/>
                <a:sym typeface="Comfortaa"/>
              </a:rPr>
              <a:t>docker-compose.yml</a:t>
            </a:r>
            <a:r>
              <a:rPr lang="en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 for full access</a:t>
            </a:r>
            <a:endParaRPr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60" name="Google Shape;16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2200" y="2799000"/>
            <a:ext cx="2937525" cy="220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150" y="3016725"/>
            <a:ext cx="4455325" cy="19415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/>
          <p:nvPr>
            <p:ph type="title"/>
          </p:nvPr>
        </p:nvSpPr>
        <p:spPr>
          <a:xfrm>
            <a:off x="158675" y="127250"/>
            <a:ext cx="322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Final Touches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67" name="Google Shape;167;p25"/>
          <p:cNvSpPr txBox="1"/>
          <p:nvPr>
            <p:ph idx="1" type="body"/>
          </p:nvPr>
        </p:nvSpPr>
        <p:spPr>
          <a:xfrm>
            <a:off x="28815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Before submitting to VTechWorks</a:t>
            </a: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, we are still working on: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Making the front-end of the full-stack deployment accessible on the cloud (endeavor Kubernetes cluster)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Setting up a persistent volume for the Elasticsearch data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Potentially implementing an API indexing endpoint for external indexing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6"/>
          <p:cNvSpPr txBox="1"/>
          <p:nvPr>
            <p:ph type="title"/>
          </p:nvPr>
        </p:nvSpPr>
        <p:spPr>
          <a:xfrm>
            <a:off x="311700" y="216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Challenges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3" name="Google Shape;173;p26"/>
          <p:cNvSpPr txBox="1"/>
          <p:nvPr>
            <p:ph idx="1" type="body"/>
          </p:nvPr>
        </p:nvSpPr>
        <p:spPr>
          <a:xfrm>
            <a:off x="311700" y="912750"/>
            <a:ext cx="8520600" cy="40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Some challenges we faced: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Merging frontend, backend, and Elasticsearch into one container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Configuring deployments on the cloud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Frontend not syncing with backend </a:t>
            </a: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responses in regards to differentiating between figures and documents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Understanding the previous team’s work, design choices, and overall structure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7"/>
          <p:cNvSpPr txBox="1"/>
          <p:nvPr>
            <p:ph type="title"/>
          </p:nvPr>
        </p:nvSpPr>
        <p:spPr>
          <a:xfrm>
            <a:off x="311700" y="216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Lessons Learned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9" name="Google Shape;179;p27"/>
          <p:cNvSpPr txBox="1"/>
          <p:nvPr>
            <p:ph idx="1" type="body"/>
          </p:nvPr>
        </p:nvSpPr>
        <p:spPr>
          <a:xfrm>
            <a:off x="311700" y="912750"/>
            <a:ext cx="8520600" cy="40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Importance of developer manual. This needs to be thoroughly documented.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How helpful it is to use all available resources provided especially the previous project reports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How </a:t>
            </a: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consistently</a:t>
            </a: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meeting with the client can keep you on track and can prevent </a:t>
            </a: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misunderstandings</a:t>
            </a: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/>
          <p:nvPr>
            <p:ph type="title"/>
          </p:nvPr>
        </p:nvSpPr>
        <p:spPr>
          <a:xfrm>
            <a:off x="311700" y="216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Future Work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85" name="Google Shape;185;p28"/>
          <p:cNvSpPr txBox="1"/>
          <p:nvPr>
            <p:ph idx="1" type="body"/>
          </p:nvPr>
        </p:nvSpPr>
        <p:spPr>
          <a:xfrm>
            <a:off x="311700" y="912750"/>
            <a:ext cx="8520600" cy="40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Reintegrate original front-end; Many features were removed to simplify testing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Add the images of the corresponding ETDs already indexed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Re-implement user login and authentication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Conduct user and client testing to gauge how user friendly the system is</a:t>
            </a:r>
            <a:endParaRPr sz="24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9"/>
          <p:cNvSpPr txBox="1"/>
          <p:nvPr>
            <p:ph type="title"/>
          </p:nvPr>
        </p:nvSpPr>
        <p:spPr>
          <a:xfrm>
            <a:off x="311700" y="1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Acknowledgement, Client, and References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91" name="Google Shape;191;p29"/>
          <p:cNvSpPr txBox="1"/>
          <p:nvPr>
            <p:ph idx="1" type="body"/>
          </p:nvPr>
        </p:nvSpPr>
        <p:spPr>
          <a:xfrm>
            <a:off x="311700" y="760175"/>
            <a:ext cx="8520600" cy="4202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rPr>
              <a:t>Client: Satvik Chekuri</a:t>
            </a:r>
            <a:endParaRPr sz="1600">
              <a:solidFill>
                <a:schemeClr val="accen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rPr>
              <a:t>Background: Ph.D Candidate in Computer Science @Virginia Tech</a:t>
            </a:r>
            <a:endParaRPr sz="1600">
              <a:solidFill>
                <a:schemeClr val="accen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5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rPr>
              <a:t>References:</a:t>
            </a:r>
            <a:endParaRPr sz="1250">
              <a:solidFill>
                <a:schemeClr val="accen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07975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50"/>
              <a:buFont typeface="Comfortaa"/>
              <a:buChar char="●"/>
            </a:pPr>
            <a:r>
              <a:rPr lang="en" sz="125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rPr>
              <a:t>2023 project report:</a:t>
            </a:r>
            <a:r>
              <a:rPr lang="en" sz="1250">
                <a:solidFill>
                  <a:schemeClr val="accent1"/>
                </a:solidFill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250" u="sng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https://vtechworks.lib.vt.edu/items/f2da817d-1823-4858-a0e3-321393505f62</a:t>
            </a:r>
            <a:endParaRPr sz="1250">
              <a:solidFill>
                <a:schemeClr val="accen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079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50"/>
              <a:buFont typeface="Comfortaa"/>
              <a:buChar char="●"/>
            </a:pPr>
            <a:r>
              <a:rPr lang="en" sz="125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rPr>
              <a:t>2022 project report:</a:t>
            </a:r>
            <a:r>
              <a:rPr lang="en" sz="1250">
                <a:solidFill>
                  <a:schemeClr val="accent1"/>
                </a:solidFill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250" u="sng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https://vtechworks.lib.vt.edu/items/bd55af72-9916-4b4b-ac57-fa922d1524c6</a:t>
            </a:r>
            <a:endParaRPr sz="1250">
              <a:solidFill>
                <a:schemeClr val="accen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079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50"/>
              <a:buFont typeface="Comfortaa"/>
              <a:buChar char="●"/>
            </a:pPr>
            <a:r>
              <a:rPr lang="en" sz="1250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rPr>
              <a:t>2019 project report:</a:t>
            </a:r>
            <a:r>
              <a:rPr lang="en" sz="1250">
                <a:solidFill>
                  <a:schemeClr val="accent1"/>
                </a:solidFill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250" u="sng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https://vtechworks.lib.vt.edu/items/77a8e36d-b699-4cac-828c-d5fadf016ff9</a:t>
            </a:r>
            <a:endParaRPr sz="1250">
              <a:solidFill>
                <a:schemeClr val="accen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50">
              <a:solidFill>
                <a:schemeClr val="accen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27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mfortaa"/>
                <a:ea typeface="Comfortaa"/>
                <a:cs typeface="Comfortaa"/>
                <a:sym typeface="Comfortaa"/>
              </a:rPr>
              <a:t>Outline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599875"/>
            <a:ext cx="8520600" cy="41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Project Recap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Technical Stack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Updates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Live Demo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Final Touches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Challenges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Lessons Learned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Future Work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Client &amp; References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/>
        </p:nvSpPr>
        <p:spPr>
          <a:xfrm>
            <a:off x="174000" y="178600"/>
            <a:ext cx="8824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omfortaa"/>
                <a:ea typeface="Comfortaa"/>
                <a:cs typeface="Comfortaa"/>
                <a:sym typeface="Comfortaa"/>
              </a:rPr>
              <a:t>Project Recap</a:t>
            </a:r>
            <a:endParaRPr sz="30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252650" y="915925"/>
            <a:ext cx="7717500" cy="36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533"/>
              </a:buClr>
              <a:buSzPts val="1800"/>
              <a:buFont typeface="Montserrat"/>
              <a:buChar char="●"/>
            </a:pPr>
            <a:r>
              <a:rPr lang="en" sz="1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What are </a:t>
            </a:r>
            <a:r>
              <a:rPr b="1" lang="en" sz="1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ETDs</a:t>
            </a:r>
            <a:r>
              <a:rPr lang="en" sz="1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18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Char char="○"/>
            </a:pPr>
            <a:r>
              <a:rPr lang="en" sz="1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Electronic Theses and Dissertations (ETDs) are long </a:t>
            </a:r>
            <a:r>
              <a:rPr b="1" lang="en" sz="1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research documents</a:t>
            </a:r>
            <a:r>
              <a:rPr lang="en" sz="1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consisting of metadata, figures, tables, captions, abstracts, and chapters.</a:t>
            </a:r>
            <a:endParaRPr sz="18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533"/>
              </a:buClr>
              <a:buSzPts val="1800"/>
              <a:buFont typeface="Montserrat"/>
              <a:buChar char="●"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Our system allows users to search for ETDs from a 500k+ document database.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/>
        </p:nvSpPr>
        <p:spPr>
          <a:xfrm>
            <a:off x="626450" y="442925"/>
            <a:ext cx="4711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ETD Metadata Example</a:t>
            </a:r>
            <a:endParaRPr sz="30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9" name="Google Shape;79;p16"/>
          <p:cNvPicPr preferRelativeResize="0"/>
          <p:nvPr/>
        </p:nvPicPr>
        <p:blipFill rotWithShape="1">
          <a:blip r:embed="rId3">
            <a:alphaModFix/>
          </a:blip>
          <a:srcRect b="37826" l="0" r="0" t="0"/>
          <a:stretch/>
        </p:blipFill>
        <p:spPr>
          <a:xfrm>
            <a:off x="29175" y="1344300"/>
            <a:ext cx="4916151" cy="1965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5325" y="1302175"/>
            <a:ext cx="4156677" cy="2049924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316250" y="3399475"/>
            <a:ext cx="396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ETD sample metadata</a:t>
            </a:r>
            <a:endParaRPr sz="18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5040663" y="3476125"/>
            <a:ext cx="396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Example ETD with id: 1436 </a:t>
            </a:r>
            <a:endParaRPr sz="18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/>
        </p:nvSpPr>
        <p:spPr>
          <a:xfrm>
            <a:off x="236525" y="168425"/>
            <a:ext cx="620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omfortaa"/>
                <a:ea typeface="Comfortaa"/>
                <a:cs typeface="Comfortaa"/>
                <a:sym typeface="Comfortaa"/>
              </a:rPr>
              <a:t>Project Recap (cont.)</a:t>
            </a:r>
            <a:endParaRPr sz="30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236525" y="771550"/>
            <a:ext cx="8615100" cy="40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533"/>
              </a:buClr>
              <a:buSzPts val="1800"/>
              <a:buFont typeface="Montserrat"/>
              <a:buChar char="●"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The Problem: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Char char="○"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The current system only supports indexing and searching ETD metadata, with no figure/table caption support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Char char="○"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Large volumes of ETD data (500k+) leads to slow indexing and searching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533"/>
              </a:buClr>
              <a:buSzPts val="1800"/>
              <a:buFont typeface="Montserrat"/>
              <a:buChar char="●"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Our Goal: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Char char="○"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Enable fine-grained search by indexing figure/captions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Char char="○"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Optimize indexing/searching speeds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Char char="○"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System improvements (security, frontend updates, etc.)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/>
          <p:nvPr/>
        </p:nvSpPr>
        <p:spPr>
          <a:xfrm>
            <a:off x="3213425" y="938600"/>
            <a:ext cx="5355000" cy="3544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4" name="Google Shape;94;p18"/>
          <p:cNvSpPr/>
          <p:nvPr/>
        </p:nvSpPr>
        <p:spPr>
          <a:xfrm>
            <a:off x="5829725" y="2051975"/>
            <a:ext cx="2449200" cy="1697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5" name="Google Shape;95;p18"/>
          <p:cNvSpPr/>
          <p:nvPr/>
        </p:nvSpPr>
        <p:spPr>
          <a:xfrm>
            <a:off x="3539400" y="1539825"/>
            <a:ext cx="1529700" cy="2739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6" name="Google Shape;96;p18"/>
          <p:cNvSpPr/>
          <p:nvPr/>
        </p:nvSpPr>
        <p:spPr>
          <a:xfrm>
            <a:off x="634650" y="2775675"/>
            <a:ext cx="1302600" cy="1596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244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>
                <a:latin typeface="Comfortaa"/>
                <a:ea typeface="Comfortaa"/>
                <a:cs typeface="Comfortaa"/>
                <a:sym typeface="Comfortaa"/>
              </a:rPr>
              <a:t>Technical Stack</a:t>
            </a:r>
            <a:endParaRPr sz="302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9689" y="2134013"/>
            <a:ext cx="571325" cy="734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8"/>
          <p:cNvPicPr preferRelativeResize="0"/>
          <p:nvPr/>
        </p:nvPicPr>
        <p:blipFill rotWithShape="1">
          <a:blip r:embed="rId4">
            <a:alphaModFix/>
          </a:blip>
          <a:srcRect b="17328" l="0" r="9485" t="0"/>
          <a:stretch/>
        </p:blipFill>
        <p:spPr>
          <a:xfrm>
            <a:off x="3999687" y="3338450"/>
            <a:ext cx="571329" cy="572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36450" y="2897975"/>
            <a:ext cx="1435749" cy="79845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8"/>
          <p:cNvSpPr txBox="1"/>
          <p:nvPr/>
        </p:nvSpPr>
        <p:spPr>
          <a:xfrm>
            <a:off x="725999" y="2775675"/>
            <a:ext cx="11199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Frontend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2" name="Google Shape;102;p18"/>
          <p:cNvSpPr txBox="1"/>
          <p:nvPr/>
        </p:nvSpPr>
        <p:spPr>
          <a:xfrm>
            <a:off x="3703300" y="1539825"/>
            <a:ext cx="12000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Backend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48250" y="3508787"/>
            <a:ext cx="675400" cy="60109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/>
        </p:nvSpPr>
        <p:spPr>
          <a:xfrm>
            <a:off x="5239675" y="1027675"/>
            <a:ext cx="12405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Search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5" name="Google Shape;105;p18"/>
          <p:cNvSpPr txBox="1"/>
          <p:nvPr/>
        </p:nvSpPr>
        <p:spPr>
          <a:xfrm>
            <a:off x="6052325" y="2204250"/>
            <a:ext cx="2004000" cy="3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Search Engine/ Database 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06" name="Google Shape;106;p18"/>
          <p:cNvCxnSpPr>
            <a:stCxn id="95" idx="3"/>
            <a:endCxn id="94" idx="1"/>
          </p:cNvCxnSpPr>
          <p:nvPr/>
        </p:nvCxnSpPr>
        <p:spPr>
          <a:xfrm flipH="1" rot="10800000">
            <a:off x="5069100" y="2900625"/>
            <a:ext cx="760500" cy="9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triangle"/>
            <a:tailEnd len="med" w="med" type="triangle"/>
          </a:ln>
        </p:spPr>
      </p:cxnSp>
      <p:pic>
        <p:nvPicPr>
          <p:cNvPr id="107" name="Google Shape;107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6000" y="938600"/>
            <a:ext cx="1119900" cy="1119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8"/>
          <p:cNvCxnSpPr>
            <a:stCxn id="107" idx="2"/>
            <a:endCxn id="101" idx="0"/>
          </p:cNvCxnSpPr>
          <p:nvPr/>
        </p:nvCxnSpPr>
        <p:spPr>
          <a:xfrm>
            <a:off x="1285950" y="2058500"/>
            <a:ext cx="0" cy="717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09" name="Google Shape;109;p18"/>
          <p:cNvSpPr txBox="1"/>
          <p:nvPr/>
        </p:nvSpPr>
        <p:spPr>
          <a:xfrm>
            <a:off x="993925" y="745450"/>
            <a:ext cx="1387200" cy="3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User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10" name="Google Shape;110;p18"/>
          <p:cNvCxnSpPr>
            <a:stCxn id="96" idx="3"/>
            <a:endCxn id="95" idx="1"/>
          </p:cNvCxnSpPr>
          <p:nvPr/>
        </p:nvCxnSpPr>
        <p:spPr>
          <a:xfrm flipH="1" rot="10800000">
            <a:off x="1937250" y="2909775"/>
            <a:ext cx="1602300" cy="664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>
            <p:ph type="title"/>
          </p:nvPr>
        </p:nvSpPr>
        <p:spPr>
          <a:xfrm>
            <a:off x="191825" y="172575"/>
            <a:ext cx="391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omfortaa"/>
                <a:ea typeface="Comfortaa"/>
                <a:cs typeface="Comfortaa"/>
                <a:sym typeface="Comfortaa"/>
              </a:rPr>
              <a:t>Updates - General</a:t>
            </a:r>
            <a:endParaRPr sz="30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6" name="Google Shape;116;p19"/>
          <p:cNvSpPr txBox="1"/>
          <p:nvPr>
            <p:ph idx="1" type="body"/>
          </p:nvPr>
        </p:nvSpPr>
        <p:spPr>
          <a:xfrm>
            <a:off x="511200" y="924375"/>
            <a:ext cx="8121600" cy="387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Since the last presentation, we’ve completed the following: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-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Successfully indexed figure &amp; table captions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-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Updated the front-end UI to support caption searching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-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Deployed application to the cloud (endeavor Kubernetes cluster)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-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Enabled security for our Elasticsearch database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-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Created a single docker deployment and repo that contains both the backend and frontend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/>
          <p:nvPr>
            <p:ph type="title"/>
          </p:nvPr>
        </p:nvSpPr>
        <p:spPr>
          <a:xfrm>
            <a:off x="191825" y="113725"/>
            <a:ext cx="838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omfortaa"/>
                <a:ea typeface="Comfortaa"/>
                <a:cs typeface="Comfortaa"/>
                <a:sym typeface="Comfortaa"/>
              </a:rPr>
              <a:t>Updates - Cloud Deployment</a:t>
            </a:r>
            <a:endParaRPr sz="30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2" name="Google Shape;122;p20"/>
          <p:cNvSpPr txBox="1"/>
          <p:nvPr>
            <p:ph idx="1" type="body"/>
          </p:nvPr>
        </p:nvSpPr>
        <p:spPr>
          <a:xfrm>
            <a:off x="511200" y="730175"/>
            <a:ext cx="8121600" cy="310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Currently have 4 deployments on the cloud (endeavor Kubernetes cluster): Elasticsearch instance, back-end application, full-stack application (back-end + front-end), and Kibana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Plan to remove back-end deployment and only have the full-stack deployment by the end of the semester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23" name="Google Shape;12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267166"/>
            <a:ext cx="9144003" cy="1058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/>
          <p:nvPr>
            <p:ph type="title"/>
          </p:nvPr>
        </p:nvSpPr>
        <p:spPr>
          <a:xfrm>
            <a:off x="191825" y="113725"/>
            <a:ext cx="4169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omfortaa"/>
                <a:ea typeface="Comfortaa"/>
                <a:cs typeface="Comfortaa"/>
                <a:sym typeface="Comfortaa"/>
              </a:rPr>
              <a:t>Updates - Security</a:t>
            </a:r>
            <a:endParaRPr sz="30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9" name="Google Shape;129;p21"/>
          <p:cNvSpPr txBox="1"/>
          <p:nvPr>
            <p:ph idx="1" type="body"/>
          </p:nvPr>
        </p:nvSpPr>
        <p:spPr>
          <a:xfrm>
            <a:off x="511200" y="730175"/>
            <a:ext cx="8121600" cy="410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As mentioned earlier, security variable was enabled in the Elasticsearch deployment configuration in the cloud (endeavor Kubernetes cluster)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rPr lang="en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This requires the correct username and password for the back-end and Kibana to access the Elasticsearch instance:</a:t>
            </a:r>
            <a:endParaRPr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30" name="Google Shape;13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7338" y="3008501"/>
            <a:ext cx="1888675" cy="152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800" y="2420575"/>
            <a:ext cx="8304402" cy="43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50725" y="2936900"/>
            <a:ext cx="1552707" cy="159122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1"/>
          <p:cNvSpPr txBox="1"/>
          <p:nvPr/>
        </p:nvSpPr>
        <p:spPr>
          <a:xfrm>
            <a:off x="1866588" y="4528875"/>
            <a:ext cx="2300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Elasticsearch Ingress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4" name="Google Shape;134;p21"/>
          <p:cNvSpPr txBox="1"/>
          <p:nvPr/>
        </p:nvSpPr>
        <p:spPr>
          <a:xfrm>
            <a:off x="4682575" y="4528875"/>
            <a:ext cx="1689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Kibana Ingress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