
<file path=[Content_Types].xml><?xml version="1.0" encoding="utf-8"?>
<Types xmlns="http://schemas.openxmlformats.org/package/2006/content-types">
  <Default Extension="xml" ContentType="application/xml"/>
  <Default Extension="jpeg" ContentType="image/jpeg"/>
  <Default Extension="tiff" ContentType="image/tiff"/>
  <Default Extension="rels" ContentType="application/vnd.openxmlformats-package.relationships+xml"/>
  <Default Extension="xlsx" ContentType="application/vnd.openxmlformats-officedocument.spreadsheetml.sheet"/>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notesSlides/notesSlide5.xml" ContentType="application/vnd.openxmlformats-officedocument.presentationml.notesSlide+xml"/>
  <Override PartName="/ppt/charts/chart2.xml" ContentType="application/vnd.openxmlformats-officedocument.drawingml.chart+xml"/>
  <Override PartName="/ppt/notesSlides/notesSlide6.xml" ContentType="application/vnd.openxmlformats-officedocument.presentationml.notesSlide+xml"/>
  <Override PartName="/ppt/charts/chart3.xml" ContentType="application/vnd.openxmlformats-officedocument.drawingml.chart+xml"/>
  <Override PartName="/ppt/notesSlides/notesSlide7.xml" ContentType="application/vnd.openxmlformats-officedocument.presentationml.notesSlide+xml"/>
  <Override PartName="/ppt/charts/chart4.xml" ContentType="application/vnd.openxmlformats-officedocument.drawingml.chart+xml"/>
  <Override PartName="/ppt/notesSlides/notesSlide8.xml" ContentType="application/vnd.openxmlformats-officedocument.presentationml.notesSlide+xml"/>
  <Override PartName="/ppt/charts/chart5.xml" ContentType="application/vnd.openxmlformats-officedocument.drawingml.chart+xml"/>
  <Override PartName="/ppt/notesSlides/notesSlide9.xml" ContentType="application/vnd.openxmlformats-officedocument.presentationml.notesSlide+xml"/>
  <Override PartName="/ppt/charts/chart6.xml" ContentType="application/vnd.openxmlformats-officedocument.drawingml.chart+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7.xml" ContentType="application/vnd.openxmlformats-officedocument.drawingml.chart+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rts/chart8.xml" ContentType="application/vnd.openxmlformats-officedocument.drawingml.chart+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rts/chart9.xml" ContentType="application/vnd.openxmlformats-officedocument.drawingml.chart+xml"/>
  <Override PartName="/ppt/notesSlides/notesSlide22.xml" ContentType="application/vnd.openxmlformats-officedocument.presentationml.notesSlide+xml"/>
  <Override PartName="/ppt/charts/chart10.xml" ContentType="application/vnd.openxmlformats-officedocument.drawingml.chart+xml"/>
  <Override PartName="/ppt/notesSlides/notesSlide23.xml" ContentType="application/vnd.openxmlformats-officedocument.presentationml.notesSlide+xml"/>
  <Override PartName="/ppt/charts/chart11.xml" ContentType="application/vnd.openxmlformats-officedocument.drawingml.chart+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2"/>
  </p:notesMasterIdLst>
  <p:handoutMasterIdLst>
    <p:handoutMasterId r:id="rId33"/>
  </p:handoutMasterIdLst>
  <p:sldIdLst>
    <p:sldId id="256" r:id="rId2"/>
    <p:sldId id="294" r:id="rId3"/>
    <p:sldId id="258" r:id="rId4"/>
    <p:sldId id="261" r:id="rId5"/>
    <p:sldId id="262" r:id="rId6"/>
    <p:sldId id="263" r:id="rId7"/>
    <p:sldId id="264" r:id="rId8"/>
    <p:sldId id="265" r:id="rId9"/>
    <p:sldId id="266" r:id="rId10"/>
    <p:sldId id="283" r:id="rId11"/>
    <p:sldId id="267" r:id="rId12"/>
    <p:sldId id="268" r:id="rId13"/>
    <p:sldId id="272" r:id="rId14"/>
    <p:sldId id="291" r:id="rId15"/>
    <p:sldId id="277" r:id="rId16"/>
    <p:sldId id="278" r:id="rId17"/>
    <p:sldId id="281" r:id="rId18"/>
    <p:sldId id="284" r:id="rId19"/>
    <p:sldId id="288" r:id="rId20"/>
    <p:sldId id="289" r:id="rId21"/>
    <p:sldId id="285" r:id="rId22"/>
    <p:sldId id="286" r:id="rId23"/>
    <p:sldId id="295" r:id="rId24"/>
    <p:sldId id="296" r:id="rId25"/>
    <p:sldId id="279" r:id="rId26"/>
    <p:sldId id="292" r:id="rId27"/>
    <p:sldId id="290" r:id="rId28"/>
    <p:sldId id="293" r:id="rId29"/>
    <p:sldId id="297" r:id="rId30"/>
    <p:sldId id="298" r:id="rId3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clrMru>
    <a:srgbClr val="DAD93D"/>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5000" autoAdjust="0"/>
    <p:restoredTop sz="44194" autoAdjust="0"/>
  </p:normalViewPr>
  <p:slideViewPr>
    <p:cSldViewPr snapToGrid="0" snapToObjects="1">
      <p:cViewPr>
        <p:scale>
          <a:sx n="100" d="100"/>
          <a:sy n="100" d="100"/>
        </p:scale>
        <p:origin x="-2024" y="-8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162" d="100"/>
          <a:sy n="162" d="100"/>
        </p:scale>
        <p:origin x="-3104" y="-12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notesMaster" Target="notesMasters/notesMaster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handoutMaster" Target="handoutMasters/handoutMaster1.xml"/><Relationship Id="rId34" Type="http://schemas.openxmlformats.org/officeDocument/2006/relationships/printerSettings" Target="printerSettings/printerSettings1.bin"/><Relationship Id="rId35" Type="http://schemas.openxmlformats.org/officeDocument/2006/relationships/presProps" Target="presProps.xml"/><Relationship Id="rId36" Type="http://schemas.openxmlformats.org/officeDocument/2006/relationships/viewProps" Target="view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heme" Target="theme/theme1.xml"/><Relationship Id="rId38"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Macintosh%20HD:Users:gailmac:Dropbox:gailmac:ETDsurvey:710:ETD%20Survey%20-%20US%20Inatl%20Coded_Duplicates%20Deleted%20GMc.xlsx" TargetMode="External"/></Relationships>
</file>

<file path=ppt/charts/_rels/chart10.xml.rels><?xml version="1.0" encoding="UTF-8" standalone="yes"?>
<Relationships xmlns="http://schemas.openxmlformats.org/package/2006/relationships"><Relationship Id="rId1" Type="http://schemas.openxmlformats.org/officeDocument/2006/relationships/oleObject" Target="Macintosh%20HD:Users:gailmac:Dropbox:gailmac:OA:ETDpanel:ETDOApanelworkbook.xlsx" TargetMode="External"/></Relationships>
</file>

<file path=ppt/charts/_rels/chart11.xml.rels><?xml version="1.0" encoding="UTF-8" standalone="yes"?>
<Relationships xmlns="http://schemas.openxmlformats.org/package/2006/relationships"><Relationship Id="rId1" Type="http://schemas.openxmlformats.org/officeDocument/2006/relationships/oleObject" Target="Workbook1"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Macintosh%20HD:Users:gailmac:Dropbox:gailmac:ETDsurvey:710:ETD%20Survey%20-%20US%20Inatl%20Coded_Duplicates%20Deleted%20GMc.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Macintosh%20HD:Users:gailmac:Dropbox:gailmac:ETDsurvey:710:ETD%20Survey%20-%20US%20Inatl%20Coded_Duplicates%20Deleted%20GMc.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Macintosh%20HD:Users:gailmac:Dropbox:gailmac:ETDsurvey:710:ETD%20Survey%20-%20US%20Inatl%20Coded_Duplicates%20Deleted%20GMc.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Macintosh%20HD:Users:gailmac:Dropbox:gailmac:ETDsurvey:710:ETD%20Survey%20-%20US%20Inatl%20Coded_Duplicates%20Deleted%20GMc.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Macintosh%20HD:Users:gailmac:Dropbox:gailmac:ETDsurvey:710:ETD%20Survey%20-%20US%20Inatl%20Coded_Duplicates%20Deleted%20GMc.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Macintosh%20HD:Users:gailmac:Dropbox:gailmac:OA:ETDpanel:ETDOApanelworkbook.xlsx"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Workbook3"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Macintosh%20HD:Users:gailmac:Dropbox:gailmac:OA:ETDpanel:ETDOApanelworkbook.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bar"/>
        <c:grouping val="clustered"/>
        <c:varyColors val="0"/>
        <c:ser>
          <c:idx val="0"/>
          <c:order val="0"/>
          <c:tx>
            <c:strRef>
              <c:f>'Q23'!$F$14</c:f>
              <c:strCache>
                <c:ptCount val="1"/>
                <c:pt idx="0">
                  <c:v>US</c:v>
                </c:pt>
              </c:strCache>
            </c:strRef>
          </c:tx>
          <c:invertIfNegative val="0"/>
          <c:cat>
            <c:strRef>
              <c:f>'Q23'!$E$15:$E$17</c:f>
              <c:strCache>
                <c:ptCount val="3"/>
                <c:pt idx="0">
                  <c:v>All are OA</c:v>
                </c:pt>
                <c:pt idx="1">
                  <c:v>Some are OA</c:v>
                </c:pt>
                <c:pt idx="2">
                  <c:v>None are OA</c:v>
                </c:pt>
              </c:strCache>
            </c:strRef>
          </c:cat>
          <c:val>
            <c:numRef>
              <c:f>'Q23'!$F$15:$F$17</c:f>
              <c:numCache>
                <c:formatCode>0%</c:formatCode>
                <c:ptCount val="3"/>
                <c:pt idx="0">
                  <c:v>0.325396825396825</c:v>
                </c:pt>
                <c:pt idx="1">
                  <c:v>0.650793650793651</c:v>
                </c:pt>
                <c:pt idx="2">
                  <c:v>0.0238095238095238</c:v>
                </c:pt>
              </c:numCache>
            </c:numRef>
          </c:val>
        </c:ser>
        <c:ser>
          <c:idx val="1"/>
          <c:order val="1"/>
          <c:tx>
            <c:strRef>
              <c:f>'Q23'!$G$14</c:f>
              <c:strCache>
                <c:ptCount val="1"/>
                <c:pt idx="0">
                  <c:v>I'nat'l</c:v>
                </c:pt>
              </c:strCache>
            </c:strRef>
          </c:tx>
          <c:invertIfNegative val="0"/>
          <c:cat>
            <c:strRef>
              <c:f>'Q23'!$E$15:$E$17</c:f>
              <c:strCache>
                <c:ptCount val="3"/>
                <c:pt idx="0">
                  <c:v>All are OA</c:v>
                </c:pt>
                <c:pt idx="1">
                  <c:v>Some are OA</c:v>
                </c:pt>
                <c:pt idx="2">
                  <c:v>None are OA</c:v>
                </c:pt>
              </c:strCache>
            </c:strRef>
          </c:cat>
          <c:val>
            <c:numRef>
              <c:f>'Q23'!$G$15:$G$17</c:f>
              <c:numCache>
                <c:formatCode>0%</c:formatCode>
                <c:ptCount val="3"/>
                <c:pt idx="0">
                  <c:v>0.555555555555556</c:v>
                </c:pt>
                <c:pt idx="1">
                  <c:v>0.422222222222222</c:v>
                </c:pt>
                <c:pt idx="2">
                  <c:v>0.0222222222222222</c:v>
                </c:pt>
              </c:numCache>
            </c:numRef>
          </c:val>
        </c:ser>
        <c:dLbls>
          <c:showLegendKey val="0"/>
          <c:showVal val="0"/>
          <c:showCatName val="0"/>
          <c:showSerName val="0"/>
          <c:showPercent val="0"/>
          <c:showBubbleSize val="0"/>
        </c:dLbls>
        <c:gapWidth val="150"/>
        <c:axId val="-2103480920"/>
        <c:axId val="-2103477944"/>
      </c:barChart>
      <c:catAx>
        <c:axId val="-2103480920"/>
        <c:scaling>
          <c:orientation val="minMax"/>
        </c:scaling>
        <c:delete val="0"/>
        <c:axPos val="l"/>
        <c:majorTickMark val="out"/>
        <c:minorTickMark val="none"/>
        <c:tickLblPos val="nextTo"/>
        <c:crossAx val="-2103477944"/>
        <c:crosses val="autoZero"/>
        <c:auto val="1"/>
        <c:lblAlgn val="ctr"/>
        <c:lblOffset val="100"/>
        <c:noMultiLvlLbl val="0"/>
      </c:catAx>
      <c:valAx>
        <c:axId val="-2103477944"/>
        <c:scaling>
          <c:orientation val="minMax"/>
        </c:scaling>
        <c:delete val="0"/>
        <c:axPos val="b"/>
        <c:majorGridlines/>
        <c:numFmt formatCode="0%" sourceLinked="1"/>
        <c:majorTickMark val="out"/>
        <c:minorTickMark val="none"/>
        <c:tickLblPos val="nextTo"/>
        <c:crossAx val="-2103480920"/>
        <c:crosses val="autoZero"/>
        <c:crossBetween val="between"/>
      </c:valAx>
    </c:plotArea>
    <c:legend>
      <c:legendPos val="t"/>
      <c:layout/>
      <c:overlay val="0"/>
    </c:legend>
    <c:plotVisOnly val="1"/>
    <c:dispBlanksAs val="gap"/>
    <c:showDLblsOverMax val="0"/>
  </c:chart>
  <c:txPr>
    <a:bodyPr/>
    <a:lstStyle/>
    <a:p>
      <a:pPr>
        <a:defRPr sz="1600"/>
      </a:pPr>
      <a:endParaRPr lang="en-US"/>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bar"/>
        <c:grouping val="stacked"/>
        <c:varyColors val="0"/>
        <c:ser>
          <c:idx val="0"/>
          <c:order val="0"/>
          <c:tx>
            <c:strRef>
              <c:f>both!$B$91</c:f>
              <c:strCache>
                <c:ptCount val="1"/>
                <c:pt idx="0">
                  <c:v>Uni. Presses </c:v>
                </c:pt>
              </c:strCache>
            </c:strRef>
          </c:tx>
          <c:spPr>
            <a:solidFill>
              <a:srgbClr val="008000"/>
            </a:solidFill>
          </c:spPr>
          <c:invertIfNegative val="0"/>
          <c:cat>
            <c:strRef>
              <c:f>both!$A$92:$A$97</c:f>
              <c:strCache>
                <c:ptCount val="6"/>
                <c:pt idx="0">
                  <c:v>Other</c:v>
                </c:pt>
                <c:pt idx="1">
                  <c:v>Never</c:v>
                </c:pt>
                <c:pt idx="2">
                  <c:v>If restricted</c:v>
                </c:pt>
                <c:pt idx="3">
                  <c:v>If very different</c:v>
                </c:pt>
                <c:pt idx="4">
                  <c:v>Case-by-case</c:v>
                </c:pt>
                <c:pt idx="5">
                  <c:v>Always welcome</c:v>
                </c:pt>
              </c:strCache>
            </c:strRef>
          </c:cat>
          <c:val>
            <c:numRef>
              <c:f>both!$B$92:$B$97</c:f>
              <c:numCache>
                <c:formatCode>0%</c:formatCode>
                <c:ptCount val="6"/>
                <c:pt idx="0">
                  <c:v>0.05</c:v>
                </c:pt>
                <c:pt idx="1">
                  <c:v>0.07</c:v>
                </c:pt>
                <c:pt idx="2">
                  <c:v>0.07</c:v>
                </c:pt>
                <c:pt idx="3">
                  <c:v>0.27</c:v>
                </c:pt>
                <c:pt idx="4">
                  <c:v>0.44</c:v>
                </c:pt>
                <c:pt idx="5">
                  <c:v>0.1</c:v>
                </c:pt>
              </c:numCache>
            </c:numRef>
          </c:val>
        </c:ser>
        <c:ser>
          <c:idx val="1"/>
          <c:order val="1"/>
          <c:tx>
            <c:strRef>
              <c:f>both!$C$91</c:f>
              <c:strCache>
                <c:ptCount val="1"/>
                <c:pt idx="0">
                  <c:v>SoSci/Hum Journals</c:v>
                </c:pt>
              </c:strCache>
            </c:strRef>
          </c:tx>
          <c:spPr>
            <a:solidFill>
              <a:srgbClr val="FF0000"/>
            </a:solidFill>
          </c:spPr>
          <c:invertIfNegative val="0"/>
          <c:cat>
            <c:strRef>
              <c:f>both!$A$92:$A$97</c:f>
              <c:strCache>
                <c:ptCount val="6"/>
                <c:pt idx="0">
                  <c:v>Other</c:v>
                </c:pt>
                <c:pt idx="1">
                  <c:v>Never</c:v>
                </c:pt>
                <c:pt idx="2">
                  <c:v>If restricted</c:v>
                </c:pt>
                <c:pt idx="3">
                  <c:v>If very different</c:v>
                </c:pt>
                <c:pt idx="4">
                  <c:v>Case-by-case</c:v>
                </c:pt>
                <c:pt idx="5">
                  <c:v>Always welcome</c:v>
                </c:pt>
              </c:strCache>
            </c:strRef>
          </c:cat>
          <c:val>
            <c:numRef>
              <c:f>both!$C$92:$C$97</c:f>
              <c:numCache>
                <c:formatCode>0%</c:formatCode>
                <c:ptCount val="6"/>
                <c:pt idx="0">
                  <c:v>0.09</c:v>
                </c:pt>
                <c:pt idx="1">
                  <c:v>0.03</c:v>
                </c:pt>
                <c:pt idx="2" formatCode="General">
                  <c:v>0.0</c:v>
                </c:pt>
                <c:pt idx="3">
                  <c:v>0.06</c:v>
                </c:pt>
                <c:pt idx="4">
                  <c:v>0.17</c:v>
                </c:pt>
                <c:pt idx="5">
                  <c:v>0.66</c:v>
                </c:pt>
              </c:numCache>
            </c:numRef>
          </c:val>
        </c:ser>
        <c:ser>
          <c:idx val="2"/>
          <c:order val="2"/>
          <c:tx>
            <c:strRef>
              <c:f>both!$D$91</c:f>
              <c:strCache>
                <c:ptCount val="1"/>
                <c:pt idx="0">
                  <c:v>Science Journals</c:v>
                </c:pt>
              </c:strCache>
            </c:strRef>
          </c:tx>
          <c:spPr>
            <a:solidFill>
              <a:srgbClr val="3366FF"/>
            </a:solidFill>
          </c:spPr>
          <c:invertIfNegative val="0"/>
          <c:cat>
            <c:strRef>
              <c:f>both!$A$92:$A$97</c:f>
              <c:strCache>
                <c:ptCount val="6"/>
                <c:pt idx="0">
                  <c:v>Other</c:v>
                </c:pt>
                <c:pt idx="1">
                  <c:v>Never</c:v>
                </c:pt>
                <c:pt idx="2">
                  <c:v>If restricted</c:v>
                </c:pt>
                <c:pt idx="3">
                  <c:v>If very different</c:v>
                </c:pt>
                <c:pt idx="4">
                  <c:v>Case-by-case</c:v>
                </c:pt>
                <c:pt idx="5">
                  <c:v>Always welcome</c:v>
                </c:pt>
              </c:strCache>
            </c:strRef>
          </c:cat>
          <c:val>
            <c:numRef>
              <c:f>both!$D$92:$D$97</c:f>
              <c:numCache>
                <c:formatCode>0%</c:formatCode>
                <c:ptCount val="6"/>
                <c:pt idx="0">
                  <c:v>0.07</c:v>
                </c:pt>
                <c:pt idx="1">
                  <c:v>0.13</c:v>
                </c:pt>
                <c:pt idx="2">
                  <c:v>0.01</c:v>
                </c:pt>
                <c:pt idx="3">
                  <c:v>0.08</c:v>
                </c:pt>
                <c:pt idx="4">
                  <c:v>0.19</c:v>
                </c:pt>
                <c:pt idx="5">
                  <c:v>0.52</c:v>
                </c:pt>
              </c:numCache>
            </c:numRef>
          </c:val>
        </c:ser>
        <c:dLbls>
          <c:showLegendKey val="0"/>
          <c:showVal val="1"/>
          <c:showCatName val="0"/>
          <c:showSerName val="0"/>
          <c:showPercent val="0"/>
          <c:showBubbleSize val="0"/>
        </c:dLbls>
        <c:gapWidth val="150"/>
        <c:overlap val="100"/>
        <c:axId val="-2104312648"/>
        <c:axId val="-2104315720"/>
      </c:barChart>
      <c:catAx>
        <c:axId val="-2104312648"/>
        <c:scaling>
          <c:orientation val="minMax"/>
        </c:scaling>
        <c:delete val="0"/>
        <c:axPos val="l"/>
        <c:majorTickMark val="out"/>
        <c:minorTickMark val="none"/>
        <c:tickLblPos val="nextTo"/>
        <c:crossAx val="-2104315720"/>
        <c:crosses val="autoZero"/>
        <c:auto val="1"/>
        <c:lblAlgn val="ctr"/>
        <c:lblOffset val="100"/>
        <c:noMultiLvlLbl val="0"/>
      </c:catAx>
      <c:valAx>
        <c:axId val="-2104315720"/>
        <c:scaling>
          <c:orientation val="minMax"/>
        </c:scaling>
        <c:delete val="1"/>
        <c:axPos val="b"/>
        <c:majorGridlines/>
        <c:numFmt formatCode="0%" sourceLinked="1"/>
        <c:majorTickMark val="out"/>
        <c:minorTickMark val="none"/>
        <c:tickLblPos val="nextTo"/>
        <c:crossAx val="-2104312648"/>
        <c:crosses val="autoZero"/>
        <c:crossBetween val="between"/>
      </c:valAx>
    </c:plotArea>
    <c:legend>
      <c:legendPos val="t"/>
      <c:layout/>
      <c:overlay val="0"/>
    </c:legend>
    <c:plotVisOnly val="1"/>
    <c:dispBlanksAs val="gap"/>
    <c:showDLblsOverMax val="0"/>
  </c:chart>
  <c:txPr>
    <a:bodyPr/>
    <a:lstStyle/>
    <a:p>
      <a:pPr>
        <a:defRPr sz="1400" b="1">
          <a:latin typeface="Times"/>
          <a:cs typeface="Times"/>
        </a:defRPr>
      </a:pPr>
      <a:endParaRPr lang="en-US"/>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bar"/>
        <c:grouping val="stacked"/>
        <c:varyColors val="0"/>
        <c:ser>
          <c:idx val="0"/>
          <c:order val="0"/>
          <c:tx>
            <c:strRef>
              <c:f>Sheet1!$B$47</c:f>
              <c:strCache>
                <c:ptCount val="1"/>
                <c:pt idx="0">
                  <c:v>2001 Seamans SoSci</c:v>
                </c:pt>
              </c:strCache>
            </c:strRef>
          </c:tx>
          <c:spPr>
            <a:solidFill>
              <a:srgbClr val="3366FF"/>
            </a:solidFill>
            <a:ln>
              <a:solidFill>
                <a:srgbClr val="3366FF"/>
              </a:solidFill>
            </a:ln>
          </c:spPr>
          <c:invertIfNegative val="0"/>
          <c:cat>
            <c:strRef>
              <c:f>Sheet1!$A$48:$A$53</c:f>
              <c:strCache>
                <c:ptCount val="6"/>
                <c:pt idx="0">
                  <c:v>Other</c:v>
                </c:pt>
                <c:pt idx="1">
                  <c:v>Under no circumstances </c:v>
                </c:pt>
                <c:pt idx="2">
                  <c:v>If access limited</c:v>
                </c:pt>
                <c:pt idx="3">
                  <c:v>If substantially revised</c:v>
                </c:pt>
                <c:pt idx="4">
                  <c:v>Case-by-case </c:v>
                </c:pt>
                <c:pt idx="5">
                  <c:v>Always welcome</c:v>
                </c:pt>
              </c:strCache>
            </c:strRef>
          </c:cat>
          <c:val>
            <c:numRef>
              <c:f>Sheet1!$B$48:$B$53</c:f>
              <c:numCache>
                <c:formatCode>0%</c:formatCode>
                <c:ptCount val="6"/>
                <c:pt idx="0">
                  <c:v>0.27</c:v>
                </c:pt>
                <c:pt idx="1">
                  <c:v>0.02</c:v>
                </c:pt>
                <c:pt idx="2">
                  <c:v>0.0</c:v>
                </c:pt>
                <c:pt idx="3">
                  <c:v>0.06</c:v>
                </c:pt>
                <c:pt idx="4">
                  <c:v>0.29</c:v>
                </c:pt>
                <c:pt idx="5">
                  <c:v>0.33</c:v>
                </c:pt>
              </c:numCache>
            </c:numRef>
          </c:val>
        </c:ser>
        <c:ser>
          <c:idx val="1"/>
          <c:order val="1"/>
          <c:tx>
            <c:strRef>
              <c:f>Sheet1!$C$47</c:f>
              <c:strCache>
                <c:ptCount val="1"/>
                <c:pt idx="0">
                  <c:v>2002 Holt Hum</c:v>
                </c:pt>
              </c:strCache>
            </c:strRef>
          </c:tx>
          <c:spPr>
            <a:solidFill>
              <a:srgbClr val="FF6600"/>
            </a:solidFill>
          </c:spPr>
          <c:invertIfNegative val="0"/>
          <c:cat>
            <c:strRef>
              <c:f>Sheet1!$A$48:$A$53</c:f>
              <c:strCache>
                <c:ptCount val="6"/>
                <c:pt idx="0">
                  <c:v>Other</c:v>
                </c:pt>
                <c:pt idx="1">
                  <c:v>Under no circumstances </c:v>
                </c:pt>
                <c:pt idx="2">
                  <c:v>If access limited</c:v>
                </c:pt>
                <c:pt idx="3">
                  <c:v>If substantially revised</c:v>
                </c:pt>
                <c:pt idx="4">
                  <c:v>Case-by-case </c:v>
                </c:pt>
                <c:pt idx="5">
                  <c:v>Always welcome</c:v>
                </c:pt>
              </c:strCache>
            </c:strRef>
          </c:cat>
          <c:val>
            <c:numRef>
              <c:f>Sheet1!$C$48:$C$53</c:f>
              <c:numCache>
                <c:formatCode>0%</c:formatCode>
                <c:ptCount val="6"/>
                <c:pt idx="0">
                  <c:v>0.07</c:v>
                </c:pt>
                <c:pt idx="1">
                  <c:v>0.1</c:v>
                </c:pt>
                <c:pt idx="3">
                  <c:v>0.07</c:v>
                </c:pt>
                <c:pt idx="4">
                  <c:v>0.43</c:v>
                </c:pt>
                <c:pt idx="5">
                  <c:v>0.33</c:v>
                </c:pt>
              </c:numCache>
            </c:numRef>
          </c:val>
        </c:ser>
        <c:ser>
          <c:idx val="2"/>
          <c:order val="2"/>
          <c:tx>
            <c:strRef>
              <c:f>Sheet1!$D$47</c:f>
              <c:strCache>
                <c:ptCount val="1"/>
                <c:pt idx="0">
                  <c:v>2011 SoSci/Hum Journals</c:v>
                </c:pt>
              </c:strCache>
            </c:strRef>
          </c:tx>
          <c:spPr>
            <a:solidFill>
              <a:srgbClr val="008000"/>
            </a:solidFill>
          </c:spPr>
          <c:invertIfNegative val="0"/>
          <c:cat>
            <c:strRef>
              <c:f>Sheet1!$A$48:$A$53</c:f>
              <c:strCache>
                <c:ptCount val="6"/>
                <c:pt idx="0">
                  <c:v>Other</c:v>
                </c:pt>
                <c:pt idx="1">
                  <c:v>Under no circumstances </c:v>
                </c:pt>
                <c:pt idx="2">
                  <c:v>If access limited</c:v>
                </c:pt>
                <c:pt idx="3">
                  <c:v>If substantially revised</c:v>
                </c:pt>
                <c:pt idx="4">
                  <c:v>Case-by-case </c:v>
                </c:pt>
                <c:pt idx="5">
                  <c:v>Always welcome</c:v>
                </c:pt>
              </c:strCache>
            </c:strRef>
          </c:cat>
          <c:val>
            <c:numRef>
              <c:f>Sheet1!$D$48:$D$53</c:f>
              <c:numCache>
                <c:formatCode>0%</c:formatCode>
                <c:ptCount val="6"/>
                <c:pt idx="0">
                  <c:v>0.09</c:v>
                </c:pt>
                <c:pt idx="1">
                  <c:v>0.03</c:v>
                </c:pt>
                <c:pt idx="2">
                  <c:v>0.01</c:v>
                </c:pt>
                <c:pt idx="3">
                  <c:v>0.06</c:v>
                </c:pt>
                <c:pt idx="4">
                  <c:v>0.17</c:v>
                </c:pt>
                <c:pt idx="5">
                  <c:v>0.66</c:v>
                </c:pt>
              </c:numCache>
            </c:numRef>
          </c:val>
        </c:ser>
        <c:dLbls>
          <c:showLegendKey val="0"/>
          <c:showVal val="1"/>
          <c:showCatName val="0"/>
          <c:showSerName val="0"/>
          <c:showPercent val="0"/>
          <c:showBubbleSize val="0"/>
        </c:dLbls>
        <c:gapWidth val="150"/>
        <c:overlap val="100"/>
        <c:axId val="2075097336"/>
        <c:axId val="2075100392"/>
      </c:barChart>
      <c:catAx>
        <c:axId val="2075097336"/>
        <c:scaling>
          <c:orientation val="minMax"/>
        </c:scaling>
        <c:delete val="0"/>
        <c:axPos val="l"/>
        <c:majorTickMark val="out"/>
        <c:minorTickMark val="none"/>
        <c:tickLblPos val="nextTo"/>
        <c:crossAx val="2075100392"/>
        <c:crosses val="autoZero"/>
        <c:auto val="1"/>
        <c:lblAlgn val="ctr"/>
        <c:lblOffset val="100"/>
        <c:noMultiLvlLbl val="0"/>
      </c:catAx>
      <c:valAx>
        <c:axId val="2075100392"/>
        <c:scaling>
          <c:orientation val="minMax"/>
        </c:scaling>
        <c:delete val="1"/>
        <c:axPos val="b"/>
        <c:majorGridlines/>
        <c:numFmt formatCode="0%" sourceLinked="1"/>
        <c:majorTickMark val="out"/>
        <c:minorTickMark val="none"/>
        <c:tickLblPos val="nextTo"/>
        <c:crossAx val="2075097336"/>
        <c:crosses val="autoZero"/>
        <c:crossBetween val="between"/>
      </c:valAx>
    </c:plotArea>
    <c:legend>
      <c:legendPos val="t"/>
      <c:layout/>
      <c:overlay val="0"/>
    </c:legend>
    <c:plotVisOnly val="1"/>
    <c:dispBlanksAs val="gap"/>
    <c:showDLblsOverMax val="0"/>
  </c:chart>
  <c:spPr>
    <a:noFill/>
    <a:ln>
      <a:noFill/>
    </a:ln>
  </c:spPr>
  <c:txPr>
    <a:bodyPr/>
    <a:lstStyle/>
    <a:p>
      <a:pPr>
        <a:defRPr sz="1200">
          <a:latin typeface="Times"/>
          <a:cs typeface="Times"/>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bar"/>
        <c:grouping val="clustered"/>
        <c:varyColors val="0"/>
        <c:ser>
          <c:idx val="0"/>
          <c:order val="0"/>
          <c:tx>
            <c:strRef>
              <c:f>'Q27'!$M$15</c:f>
              <c:strCache>
                <c:ptCount val="1"/>
                <c:pt idx="0">
                  <c:v>US</c:v>
                </c:pt>
              </c:strCache>
            </c:strRef>
          </c:tx>
          <c:invertIfNegative val="0"/>
          <c:cat>
            <c:strRef>
              <c:f>'Q27'!$N$14:$O$14</c:f>
              <c:strCache>
                <c:ptCount val="2"/>
                <c:pt idx="0">
                  <c:v>No</c:v>
                </c:pt>
                <c:pt idx="1">
                  <c:v>Yes</c:v>
                </c:pt>
              </c:strCache>
            </c:strRef>
          </c:cat>
          <c:val>
            <c:numRef>
              <c:f>'Q27'!$N$15:$O$15</c:f>
              <c:numCache>
                <c:formatCode>0%</c:formatCode>
                <c:ptCount val="2"/>
                <c:pt idx="0">
                  <c:v>0.468253968253968</c:v>
                </c:pt>
                <c:pt idx="1">
                  <c:v>0.531746031746032</c:v>
                </c:pt>
              </c:numCache>
            </c:numRef>
          </c:val>
        </c:ser>
        <c:ser>
          <c:idx val="1"/>
          <c:order val="1"/>
          <c:tx>
            <c:strRef>
              <c:f>'Q27'!$M$16</c:f>
              <c:strCache>
                <c:ptCount val="1"/>
                <c:pt idx="0">
                  <c:v>I'nat'l</c:v>
                </c:pt>
              </c:strCache>
            </c:strRef>
          </c:tx>
          <c:invertIfNegative val="0"/>
          <c:cat>
            <c:strRef>
              <c:f>'Q27'!$N$14:$O$14</c:f>
              <c:strCache>
                <c:ptCount val="2"/>
                <c:pt idx="0">
                  <c:v>No</c:v>
                </c:pt>
                <c:pt idx="1">
                  <c:v>Yes</c:v>
                </c:pt>
              </c:strCache>
            </c:strRef>
          </c:cat>
          <c:val>
            <c:numRef>
              <c:f>'Q27'!$N$16:$O$16</c:f>
              <c:numCache>
                <c:formatCode>0%</c:formatCode>
                <c:ptCount val="2"/>
                <c:pt idx="0">
                  <c:v>0.755555555555555</c:v>
                </c:pt>
                <c:pt idx="1">
                  <c:v>0.244444444444444</c:v>
                </c:pt>
              </c:numCache>
            </c:numRef>
          </c:val>
        </c:ser>
        <c:dLbls>
          <c:showLegendKey val="0"/>
          <c:showVal val="0"/>
          <c:showCatName val="0"/>
          <c:showSerName val="0"/>
          <c:showPercent val="0"/>
          <c:showBubbleSize val="0"/>
        </c:dLbls>
        <c:gapWidth val="150"/>
        <c:axId val="-2101957944"/>
        <c:axId val="-2101960936"/>
      </c:barChart>
      <c:catAx>
        <c:axId val="-2101957944"/>
        <c:scaling>
          <c:orientation val="minMax"/>
        </c:scaling>
        <c:delete val="0"/>
        <c:axPos val="l"/>
        <c:majorTickMark val="out"/>
        <c:minorTickMark val="none"/>
        <c:tickLblPos val="nextTo"/>
        <c:crossAx val="-2101960936"/>
        <c:crosses val="autoZero"/>
        <c:auto val="1"/>
        <c:lblAlgn val="ctr"/>
        <c:lblOffset val="100"/>
        <c:noMultiLvlLbl val="0"/>
      </c:catAx>
      <c:valAx>
        <c:axId val="-2101960936"/>
        <c:scaling>
          <c:orientation val="minMax"/>
        </c:scaling>
        <c:delete val="0"/>
        <c:axPos val="b"/>
        <c:majorGridlines/>
        <c:numFmt formatCode="0%" sourceLinked="1"/>
        <c:majorTickMark val="out"/>
        <c:minorTickMark val="none"/>
        <c:tickLblPos val="nextTo"/>
        <c:crossAx val="-2101957944"/>
        <c:crosses val="autoZero"/>
        <c:crossBetween val="between"/>
      </c:valAx>
    </c:plotArea>
    <c:legend>
      <c:legendPos val="t"/>
      <c:layout/>
      <c:overlay val="0"/>
    </c:legend>
    <c:plotVisOnly val="1"/>
    <c:dispBlanksAs val="gap"/>
    <c:showDLblsOverMax val="0"/>
  </c:chart>
  <c:txPr>
    <a:bodyPr/>
    <a:lstStyle/>
    <a:p>
      <a:pPr>
        <a:defRPr sz="16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col"/>
        <c:grouping val="clustered"/>
        <c:varyColors val="0"/>
        <c:ser>
          <c:idx val="0"/>
          <c:order val="0"/>
          <c:tx>
            <c:strRef>
              <c:f>Q28tables!$B$17</c:f>
              <c:strCache>
                <c:ptCount val="1"/>
                <c:pt idx="0">
                  <c:v>US</c:v>
                </c:pt>
              </c:strCache>
            </c:strRef>
          </c:tx>
          <c:invertIfNegative val="0"/>
          <c:cat>
            <c:strRef>
              <c:f>Q28tables!$A$18:$A$27</c:f>
              <c:strCache>
                <c:ptCount val="10"/>
                <c:pt idx="0">
                  <c:v>Authors</c:v>
                </c:pt>
                <c:pt idx="1">
                  <c:v>Publishing</c:v>
                </c:pt>
                <c:pt idx="2">
                  <c:v>Patent</c:v>
                </c:pt>
                <c:pt idx="3">
                  <c:v>Faculty</c:v>
                </c:pt>
                <c:pt idx="4">
                  <c:v>Copyright</c:v>
                </c:pt>
                <c:pt idx="5">
                  <c:v>Creatve Works</c:v>
                </c:pt>
                <c:pt idx="6">
                  <c:v>Uncomfortable</c:v>
                </c:pt>
                <c:pt idx="7">
                  <c:v>Other</c:v>
                </c:pt>
                <c:pt idx="8">
                  <c:v>Sensitive/confidential</c:v>
                </c:pt>
                <c:pt idx="9">
                  <c:v>Mandate/Policy</c:v>
                </c:pt>
              </c:strCache>
            </c:strRef>
          </c:cat>
          <c:val>
            <c:numRef>
              <c:f>Q28tables!$B$18:$B$27</c:f>
              <c:numCache>
                <c:formatCode>0%</c:formatCode>
                <c:ptCount val="10"/>
                <c:pt idx="0">
                  <c:v>0.364705882352941</c:v>
                </c:pt>
                <c:pt idx="1">
                  <c:v>0.223529411764706</c:v>
                </c:pt>
                <c:pt idx="2">
                  <c:v>0.129411764705882</c:v>
                </c:pt>
                <c:pt idx="3">
                  <c:v>0.105882352941176</c:v>
                </c:pt>
                <c:pt idx="4">
                  <c:v>0.0470588235294118</c:v>
                </c:pt>
                <c:pt idx="5">
                  <c:v>0.0470588235294118</c:v>
                </c:pt>
                <c:pt idx="6">
                  <c:v>0.0352941176470588</c:v>
                </c:pt>
                <c:pt idx="7">
                  <c:v>0.0235294117647059</c:v>
                </c:pt>
                <c:pt idx="8">
                  <c:v>0.0117647058823529</c:v>
                </c:pt>
                <c:pt idx="9">
                  <c:v>0.0117647058823529</c:v>
                </c:pt>
              </c:numCache>
            </c:numRef>
          </c:val>
        </c:ser>
        <c:ser>
          <c:idx val="1"/>
          <c:order val="1"/>
          <c:tx>
            <c:strRef>
              <c:f>Q28tables!$C$17</c:f>
              <c:strCache>
                <c:ptCount val="1"/>
                <c:pt idx="0">
                  <c:v>I'nat'l</c:v>
                </c:pt>
              </c:strCache>
            </c:strRef>
          </c:tx>
          <c:invertIfNegative val="0"/>
          <c:cat>
            <c:strRef>
              <c:f>Q28tables!$A$18:$A$27</c:f>
              <c:strCache>
                <c:ptCount val="10"/>
                <c:pt idx="0">
                  <c:v>Authors</c:v>
                </c:pt>
                <c:pt idx="1">
                  <c:v>Publishing</c:v>
                </c:pt>
                <c:pt idx="2">
                  <c:v>Patent</c:v>
                </c:pt>
                <c:pt idx="3">
                  <c:v>Faculty</c:v>
                </c:pt>
                <c:pt idx="4">
                  <c:v>Copyright</c:v>
                </c:pt>
                <c:pt idx="5">
                  <c:v>Creatve Works</c:v>
                </c:pt>
                <c:pt idx="6">
                  <c:v>Uncomfortable</c:v>
                </c:pt>
                <c:pt idx="7">
                  <c:v>Other</c:v>
                </c:pt>
                <c:pt idx="8">
                  <c:v>Sensitive/confidential</c:v>
                </c:pt>
                <c:pt idx="9">
                  <c:v>Mandate/Policy</c:v>
                </c:pt>
              </c:strCache>
            </c:strRef>
          </c:cat>
          <c:val>
            <c:numRef>
              <c:f>Q28tables!$C$18:$C$27</c:f>
              <c:numCache>
                <c:formatCode>0%</c:formatCode>
                <c:ptCount val="10"/>
                <c:pt idx="0">
                  <c:v>0.181818181818182</c:v>
                </c:pt>
                <c:pt idx="1">
                  <c:v>0.0909090909090909</c:v>
                </c:pt>
                <c:pt idx="2">
                  <c:v>0.0</c:v>
                </c:pt>
                <c:pt idx="3">
                  <c:v>0.181818181818182</c:v>
                </c:pt>
                <c:pt idx="4">
                  <c:v>0.0</c:v>
                </c:pt>
                <c:pt idx="5">
                  <c:v>0.0</c:v>
                </c:pt>
                <c:pt idx="6">
                  <c:v>0.0</c:v>
                </c:pt>
                <c:pt idx="7">
                  <c:v>0.0909090909090909</c:v>
                </c:pt>
                <c:pt idx="8">
                  <c:v>0.181818181818182</c:v>
                </c:pt>
                <c:pt idx="9">
                  <c:v>0.272727272727273</c:v>
                </c:pt>
              </c:numCache>
            </c:numRef>
          </c:val>
        </c:ser>
        <c:dLbls>
          <c:showLegendKey val="0"/>
          <c:showVal val="0"/>
          <c:showCatName val="0"/>
          <c:showSerName val="0"/>
          <c:showPercent val="0"/>
          <c:showBubbleSize val="0"/>
        </c:dLbls>
        <c:gapWidth val="150"/>
        <c:axId val="-2104049400"/>
        <c:axId val="-2104052392"/>
      </c:barChart>
      <c:catAx>
        <c:axId val="-2104049400"/>
        <c:scaling>
          <c:orientation val="minMax"/>
        </c:scaling>
        <c:delete val="0"/>
        <c:axPos val="b"/>
        <c:majorTickMark val="out"/>
        <c:minorTickMark val="none"/>
        <c:tickLblPos val="nextTo"/>
        <c:crossAx val="-2104052392"/>
        <c:crosses val="autoZero"/>
        <c:auto val="1"/>
        <c:lblAlgn val="ctr"/>
        <c:lblOffset val="100"/>
        <c:noMultiLvlLbl val="0"/>
      </c:catAx>
      <c:valAx>
        <c:axId val="-2104052392"/>
        <c:scaling>
          <c:orientation val="minMax"/>
        </c:scaling>
        <c:delete val="0"/>
        <c:axPos val="l"/>
        <c:majorGridlines/>
        <c:numFmt formatCode="0%" sourceLinked="1"/>
        <c:majorTickMark val="out"/>
        <c:minorTickMark val="none"/>
        <c:tickLblPos val="nextTo"/>
        <c:crossAx val="-2104049400"/>
        <c:crosses val="autoZero"/>
        <c:crossBetween val="between"/>
      </c:valAx>
    </c:plotArea>
    <c:legend>
      <c:legendPos val="t"/>
      <c:layout/>
      <c:overlay val="0"/>
    </c:legend>
    <c:plotVisOnly val="1"/>
    <c:dispBlanksAs val="gap"/>
    <c:showDLblsOverMax val="0"/>
  </c:chart>
  <c:txPr>
    <a:bodyPr/>
    <a:lstStyle/>
    <a:p>
      <a:pPr>
        <a:defRPr sz="16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bar"/>
        <c:grouping val="clustered"/>
        <c:varyColors val="0"/>
        <c:ser>
          <c:idx val="0"/>
          <c:order val="0"/>
          <c:tx>
            <c:strRef>
              <c:f>'Q24'!$E$21</c:f>
              <c:strCache>
                <c:ptCount val="1"/>
                <c:pt idx="0">
                  <c:v>US</c:v>
                </c:pt>
              </c:strCache>
            </c:strRef>
          </c:tx>
          <c:invertIfNegative val="0"/>
          <c:cat>
            <c:strRef>
              <c:f>'Q24'!$F$20:$H$20</c:f>
              <c:strCache>
                <c:ptCount val="3"/>
                <c:pt idx="0">
                  <c:v>None embargoed</c:v>
                </c:pt>
                <c:pt idx="1">
                  <c:v>Some embargoed</c:v>
                </c:pt>
                <c:pt idx="2">
                  <c:v>All embargoed</c:v>
                </c:pt>
              </c:strCache>
            </c:strRef>
          </c:cat>
          <c:val>
            <c:numRef>
              <c:f>'Q24'!$F$21:$H$21</c:f>
              <c:numCache>
                <c:formatCode>0%</c:formatCode>
                <c:ptCount val="3"/>
                <c:pt idx="0">
                  <c:v>0.0481927710843373</c:v>
                </c:pt>
                <c:pt idx="1">
                  <c:v>0.951807228915663</c:v>
                </c:pt>
                <c:pt idx="2">
                  <c:v>0.0</c:v>
                </c:pt>
              </c:numCache>
            </c:numRef>
          </c:val>
        </c:ser>
        <c:ser>
          <c:idx val="1"/>
          <c:order val="1"/>
          <c:tx>
            <c:strRef>
              <c:f>'Q24'!$E$22</c:f>
              <c:strCache>
                <c:ptCount val="1"/>
                <c:pt idx="0">
                  <c:v>I'nat'l</c:v>
                </c:pt>
              </c:strCache>
            </c:strRef>
          </c:tx>
          <c:invertIfNegative val="0"/>
          <c:cat>
            <c:strRef>
              <c:f>'Q24'!$F$20:$H$20</c:f>
              <c:strCache>
                <c:ptCount val="3"/>
                <c:pt idx="0">
                  <c:v>None embargoed</c:v>
                </c:pt>
                <c:pt idx="1">
                  <c:v>Some embargoed</c:v>
                </c:pt>
                <c:pt idx="2">
                  <c:v>All embargoed</c:v>
                </c:pt>
              </c:strCache>
            </c:strRef>
          </c:cat>
          <c:val>
            <c:numRef>
              <c:f>'Q24'!$F$22:$H$22</c:f>
              <c:numCache>
                <c:formatCode>0%</c:formatCode>
                <c:ptCount val="3"/>
                <c:pt idx="0">
                  <c:v>0.2</c:v>
                </c:pt>
                <c:pt idx="1">
                  <c:v>0.75</c:v>
                </c:pt>
                <c:pt idx="2">
                  <c:v>0.05</c:v>
                </c:pt>
              </c:numCache>
            </c:numRef>
          </c:val>
        </c:ser>
        <c:dLbls>
          <c:showLegendKey val="0"/>
          <c:showVal val="0"/>
          <c:showCatName val="0"/>
          <c:showSerName val="0"/>
          <c:showPercent val="0"/>
          <c:showBubbleSize val="0"/>
        </c:dLbls>
        <c:gapWidth val="150"/>
        <c:axId val="-2102523960"/>
        <c:axId val="-2102520984"/>
      </c:barChart>
      <c:catAx>
        <c:axId val="-2102523960"/>
        <c:scaling>
          <c:orientation val="minMax"/>
        </c:scaling>
        <c:delete val="0"/>
        <c:axPos val="l"/>
        <c:majorTickMark val="out"/>
        <c:minorTickMark val="none"/>
        <c:tickLblPos val="nextTo"/>
        <c:crossAx val="-2102520984"/>
        <c:crosses val="autoZero"/>
        <c:auto val="1"/>
        <c:lblAlgn val="ctr"/>
        <c:lblOffset val="100"/>
        <c:noMultiLvlLbl val="0"/>
      </c:catAx>
      <c:valAx>
        <c:axId val="-2102520984"/>
        <c:scaling>
          <c:orientation val="minMax"/>
        </c:scaling>
        <c:delete val="0"/>
        <c:axPos val="b"/>
        <c:majorGridlines/>
        <c:numFmt formatCode="0%" sourceLinked="1"/>
        <c:majorTickMark val="out"/>
        <c:minorTickMark val="none"/>
        <c:tickLblPos val="nextTo"/>
        <c:crossAx val="-2102523960"/>
        <c:crosses val="autoZero"/>
        <c:crossBetween val="between"/>
      </c:valAx>
    </c:plotArea>
    <c:legend>
      <c:legendPos val="t"/>
      <c:layout/>
      <c:overlay val="0"/>
    </c:legend>
    <c:plotVisOnly val="1"/>
    <c:dispBlanksAs val="gap"/>
    <c:showDLblsOverMax val="0"/>
  </c:chart>
  <c:txPr>
    <a:bodyPr/>
    <a:lstStyle/>
    <a:p>
      <a:pPr>
        <a:defRPr sz="1600"/>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bar"/>
        <c:grouping val="clustered"/>
        <c:varyColors val="0"/>
        <c:ser>
          <c:idx val="0"/>
          <c:order val="0"/>
          <c:tx>
            <c:strRef>
              <c:f>'Q25'!$H$37</c:f>
              <c:strCache>
                <c:ptCount val="1"/>
                <c:pt idx="0">
                  <c:v>US</c:v>
                </c:pt>
              </c:strCache>
            </c:strRef>
          </c:tx>
          <c:invertIfNegative val="0"/>
          <c:cat>
            <c:strRef>
              <c:f>'Q25'!$G$38:$G$40</c:f>
              <c:strCache>
                <c:ptCount val="3"/>
                <c:pt idx="0">
                  <c:v>&lt; 1 year</c:v>
                </c:pt>
                <c:pt idx="1">
                  <c:v>&gt; 1 year</c:v>
                </c:pt>
                <c:pt idx="2">
                  <c:v>Permanently</c:v>
                </c:pt>
              </c:strCache>
            </c:strRef>
          </c:cat>
          <c:val>
            <c:numRef>
              <c:f>'Q25'!$H$38:$H$40</c:f>
              <c:numCache>
                <c:formatCode>0%</c:formatCode>
                <c:ptCount val="3"/>
                <c:pt idx="0">
                  <c:v>0.103896103896104</c:v>
                </c:pt>
                <c:pt idx="1">
                  <c:v>0.883116883116883</c:v>
                </c:pt>
                <c:pt idx="2">
                  <c:v>0.012987012987013</c:v>
                </c:pt>
              </c:numCache>
            </c:numRef>
          </c:val>
        </c:ser>
        <c:ser>
          <c:idx val="1"/>
          <c:order val="1"/>
          <c:tx>
            <c:strRef>
              <c:f>'Q25'!$I$37</c:f>
              <c:strCache>
                <c:ptCount val="1"/>
                <c:pt idx="0">
                  <c:v>I'nat'l</c:v>
                </c:pt>
              </c:strCache>
            </c:strRef>
          </c:tx>
          <c:invertIfNegative val="0"/>
          <c:cat>
            <c:strRef>
              <c:f>'Q25'!$G$38:$G$40</c:f>
              <c:strCache>
                <c:ptCount val="3"/>
                <c:pt idx="0">
                  <c:v>&lt; 1 year</c:v>
                </c:pt>
                <c:pt idx="1">
                  <c:v>&gt; 1 year</c:v>
                </c:pt>
                <c:pt idx="2">
                  <c:v>Permanently</c:v>
                </c:pt>
              </c:strCache>
            </c:strRef>
          </c:cat>
          <c:val>
            <c:numRef>
              <c:f>'Q25'!$I$38:$I$40</c:f>
              <c:numCache>
                <c:formatCode>0%</c:formatCode>
                <c:ptCount val="3"/>
                <c:pt idx="0">
                  <c:v>0.1875</c:v>
                </c:pt>
                <c:pt idx="1">
                  <c:v>0.75</c:v>
                </c:pt>
                <c:pt idx="2">
                  <c:v>0.0625</c:v>
                </c:pt>
              </c:numCache>
            </c:numRef>
          </c:val>
        </c:ser>
        <c:dLbls>
          <c:showLegendKey val="0"/>
          <c:showVal val="0"/>
          <c:showCatName val="0"/>
          <c:showSerName val="0"/>
          <c:showPercent val="0"/>
          <c:showBubbleSize val="0"/>
        </c:dLbls>
        <c:gapWidth val="150"/>
        <c:axId val="-2104103912"/>
        <c:axId val="-2104106904"/>
      </c:barChart>
      <c:catAx>
        <c:axId val="-2104103912"/>
        <c:scaling>
          <c:orientation val="minMax"/>
        </c:scaling>
        <c:delete val="0"/>
        <c:axPos val="l"/>
        <c:majorTickMark val="out"/>
        <c:minorTickMark val="none"/>
        <c:tickLblPos val="nextTo"/>
        <c:crossAx val="-2104106904"/>
        <c:crosses val="autoZero"/>
        <c:auto val="1"/>
        <c:lblAlgn val="ctr"/>
        <c:lblOffset val="100"/>
        <c:noMultiLvlLbl val="0"/>
      </c:catAx>
      <c:valAx>
        <c:axId val="-2104106904"/>
        <c:scaling>
          <c:orientation val="minMax"/>
        </c:scaling>
        <c:delete val="0"/>
        <c:axPos val="b"/>
        <c:majorGridlines/>
        <c:numFmt formatCode="0%" sourceLinked="1"/>
        <c:majorTickMark val="out"/>
        <c:minorTickMark val="none"/>
        <c:tickLblPos val="nextTo"/>
        <c:crossAx val="-2104103912"/>
        <c:crosses val="autoZero"/>
        <c:crossBetween val="between"/>
      </c:valAx>
    </c:plotArea>
    <c:legend>
      <c:legendPos val="t"/>
      <c:layout/>
      <c:overlay val="0"/>
    </c:legend>
    <c:plotVisOnly val="1"/>
    <c:dispBlanksAs val="gap"/>
    <c:showDLblsOverMax val="0"/>
  </c:chart>
  <c:txPr>
    <a:bodyPr/>
    <a:lstStyle/>
    <a:p>
      <a:pPr>
        <a:defRPr sz="1600"/>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col"/>
        <c:grouping val="clustered"/>
        <c:varyColors val="0"/>
        <c:ser>
          <c:idx val="0"/>
          <c:order val="0"/>
          <c:tx>
            <c:strRef>
              <c:f>Q26table!$B$27</c:f>
              <c:strCache>
                <c:ptCount val="1"/>
                <c:pt idx="0">
                  <c:v>US</c:v>
                </c:pt>
              </c:strCache>
            </c:strRef>
          </c:tx>
          <c:invertIfNegative val="0"/>
          <c:cat>
            <c:strRef>
              <c:f>Q26table!$A$28:$A$34</c:f>
              <c:strCache>
                <c:ptCount val="7"/>
                <c:pt idx="0">
                  <c:v>Copyright</c:v>
                </c:pt>
                <c:pt idx="1">
                  <c:v>Creative works</c:v>
                </c:pt>
                <c:pt idx="2">
                  <c:v>Faculty concerns</c:v>
                </c:pt>
                <c:pt idx="3">
                  <c:v>Sensitive/confidentiality</c:v>
                </c:pt>
                <c:pt idx="4">
                  <c:v>Patent concerns</c:v>
                </c:pt>
                <c:pt idx="5">
                  <c:v>Publishing issues</c:v>
                </c:pt>
                <c:pt idx="6">
                  <c:v>Authors' wishes</c:v>
                </c:pt>
              </c:strCache>
            </c:strRef>
          </c:cat>
          <c:val>
            <c:numRef>
              <c:f>Q26table!$B$28:$B$34</c:f>
              <c:numCache>
                <c:formatCode>0%</c:formatCode>
                <c:ptCount val="7"/>
                <c:pt idx="0">
                  <c:v>0.00735294117647059</c:v>
                </c:pt>
                <c:pt idx="1">
                  <c:v>0.0367647058823529</c:v>
                </c:pt>
                <c:pt idx="2">
                  <c:v>0.0588235294117647</c:v>
                </c:pt>
                <c:pt idx="3">
                  <c:v>0.0808823529411765</c:v>
                </c:pt>
                <c:pt idx="4">
                  <c:v>0.25</c:v>
                </c:pt>
                <c:pt idx="5">
                  <c:v>0.279411764705882</c:v>
                </c:pt>
                <c:pt idx="6">
                  <c:v>0.286764705882353</c:v>
                </c:pt>
              </c:numCache>
            </c:numRef>
          </c:val>
        </c:ser>
        <c:ser>
          <c:idx val="1"/>
          <c:order val="1"/>
          <c:tx>
            <c:strRef>
              <c:f>Q26table!$C$27</c:f>
              <c:strCache>
                <c:ptCount val="1"/>
                <c:pt idx="0">
                  <c:v>I'nat'l</c:v>
                </c:pt>
              </c:strCache>
            </c:strRef>
          </c:tx>
          <c:invertIfNegative val="0"/>
          <c:cat>
            <c:strRef>
              <c:f>Q26table!$A$28:$A$34</c:f>
              <c:strCache>
                <c:ptCount val="7"/>
                <c:pt idx="0">
                  <c:v>Copyright</c:v>
                </c:pt>
                <c:pt idx="1">
                  <c:v>Creative works</c:v>
                </c:pt>
                <c:pt idx="2">
                  <c:v>Faculty concerns</c:v>
                </c:pt>
                <c:pt idx="3">
                  <c:v>Sensitive/confidentiality</c:v>
                </c:pt>
                <c:pt idx="4">
                  <c:v>Patent concerns</c:v>
                </c:pt>
                <c:pt idx="5">
                  <c:v>Publishing issues</c:v>
                </c:pt>
                <c:pt idx="6">
                  <c:v>Authors' wishes</c:v>
                </c:pt>
              </c:strCache>
            </c:strRef>
          </c:cat>
          <c:val>
            <c:numRef>
              <c:f>Q26table!$C$28:$C$34</c:f>
              <c:numCache>
                <c:formatCode>0%</c:formatCode>
                <c:ptCount val="7"/>
                <c:pt idx="0">
                  <c:v>0.037037037037037</c:v>
                </c:pt>
                <c:pt idx="1">
                  <c:v>0.0740740740740741</c:v>
                </c:pt>
                <c:pt idx="2">
                  <c:v>0.0</c:v>
                </c:pt>
                <c:pt idx="3">
                  <c:v>0.259259259259259</c:v>
                </c:pt>
                <c:pt idx="4">
                  <c:v>0.296296296296296</c:v>
                </c:pt>
                <c:pt idx="5">
                  <c:v>0.148148148148148</c:v>
                </c:pt>
                <c:pt idx="6">
                  <c:v>0.185185185185185</c:v>
                </c:pt>
              </c:numCache>
            </c:numRef>
          </c:val>
        </c:ser>
        <c:dLbls>
          <c:showLegendKey val="0"/>
          <c:showVal val="0"/>
          <c:showCatName val="0"/>
          <c:showSerName val="0"/>
          <c:showPercent val="0"/>
          <c:showBubbleSize val="0"/>
        </c:dLbls>
        <c:gapWidth val="150"/>
        <c:axId val="-2102476904"/>
        <c:axId val="-2102473928"/>
      </c:barChart>
      <c:catAx>
        <c:axId val="-2102476904"/>
        <c:scaling>
          <c:orientation val="minMax"/>
        </c:scaling>
        <c:delete val="0"/>
        <c:axPos val="b"/>
        <c:majorTickMark val="out"/>
        <c:minorTickMark val="none"/>
        <c:tickLblPos val="nextTo"/>
        <c:crossAx val="-2102473928"/>
        <c:crosses val="autoZero"/>
        <c:auto val="1"/>
        <c:lblAlgn val="ctr"/>
        <c:lblOffset val="100"/>
        <c:noMultiLvlLbl val="0"/>
      </c:catAx>
      <c:valAx>
        <c:axId val="-2102473928"/>
        <c:scaling>
          <c:orientation val="minMax"/>
        </c:scaling>
        <c:delete val="0"/>
        <c:axPos val="l"/>
        <c:majorGridlines/>
        <c:numFmt formatCode="0%" sourceLinked="1"/>
        <c:majorTickMark val="out"/>
        <c:minorTickMark val="none"/>
        <c:tickLblPos val="nextTo"/>
        <c:crossAx val="-2102476904"/>
        <c:crosses val="autoZero"/>
        <c:crossBetween val="between"/>
      </c:valAx>
    </c:plotArea>
    <c:legend>
      <c:legendPos val="t"/>
      <c:layout/>
      <c:overlay val="0"/>
    </c:legend>
    <c:plotVisOnly val="1"/>
    <c:dispBlanksAs val="gap"/>
    <c:showDLblsOverMax val="0"/>
  </c:chart>
  <c:txPr>
    <a:bodyPr/>
    <a:lstStyle/>
    <a:p>
      <a:pPr>
        <a:defRPr sz="1600"/>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bar"/>
        <c:grouping val="stacked"/>
        <c:varyColors val="0"/>
        <c:ser>
          <c:idx val="0"/>
          <c:order val="0"/>
          <c:tx>
            <c:strRef>
              <c:f>both!$B$67</c:f>
              <c:strCache>
                <c:ptCount val="1"/>
                <c:pt idx="0">
                  <c:v>Uni. Presses </c:v>
                </c:pt>
              </c:strCache>
            </c:strRef>
          </c:tx>
          <c:spPr>
            <a:solidFill>
              <a:srgbClr val="FF0000"/>
            </a:solidFill>
          </c:spPr>
          <c:invertIfNegative val="0"/>
          <c:cat>
            <c:strRef>
              <c:f>both!$A$68:$A$73</c:f>
              <c:strCache>
                <c:ptCount val="6"/>
                <c:pt idx="0">
                  <c:v>Other</c:v>
                </c:pt>
                <c:pt idx="1">
                  <c:v>Never</c:v>
                </c:pt>
                <c:pt idx="2">
                  <c:v>If restricted</c:v>
                </c:pt>
                <c:pt idx="3">
                  <c:v>If very different</c:v>
                </c:pt>
                <c:pt idx="4">
                  <c:v>Case-by-case</c:v>
                </c:pt>
                <c:pt idx="5">
                  <c:v>Always welcome</c:v>
                </c:pt>
              </c:strCache>
            </c:strRef>
          </c:cat>
          <c:val>
            <c:numRef>
              <c:f>both!$B$68:$B$73</c:f>
              <c:numCache>
                <c:formatCode>0%</c:formatCode>
                <c:ptCount val="6"/>
                <c:pt idx="0">
                  <c:v>0.05</c:v>
                </c:pt>
                <c:pt idx="1">
                  <c:v>0.07</c:v>
                </c:pt>
                <c:pt idx="2">
                  <c:v>0.07</c:v>
                </c:pt>
                <c:pt idx="3">
                  <c:v>0.27</c:v>
                </c:pt>
                <c:pt idx="4">
                  <c:v>0.44</c:v>
                </c:pt>
                <c:pt idx="5">
                  <c:v>0.1</c:v>
                </c:pt>
              </c:numCache>
            </c:numRef>
          </c:val>
        </c:ser>
        <c:ser>
          <c:idx val="1"/>
          <c:order val="1"/>
          <c:tx>
            <c:strRef>
              <c:f>both!$C$67</c:f>
              <c:strCache>
                <c:ptCount val="1"/>
                <c:pt idx="0">
                  <c:v>SoSci/Hum Journals</c:v>
                </c:pt>
              </c:strCache>
            </c:strRef>
          </c:tx>
          <c:spPr>
            <a:solidFill>
              <a:srgbClr val="3366FF"/>
            </a:solidFill>
          </c:spPr>
          <c:invertIfNegative val="0"/>
          <c:cat>
            <c:strRef>
              <c:f>both!$A$68:$A$73</c:f>
              <c:strCache>
                <c:ptCount val="6"/>
                <c:pt idx="0">
                  <c:v>Other</c:v>
                </c:pt>
                <c:pt idx="1">
                  <c:v>Never</c:v>
                </c:pt>
                <c:pt idx="2">
                  <c:v>If restricted</c:v>
                </c:pt>
                <c:pt idx="3">
                  <c:v>If very different</c:v>
                </c:pt>
                <c:pt idx="4">
                  <c:v>Case-by-case</c:v>
                </c:pt>
                <c:pt idx="5">
                  <c:v>Always welcome</c:v>
                </c:pt>
              </c:strCache>
            </c:strRef>
          </c:cat>
          <c:val>
            <c:numRef>
              <c:f>both!$C$68:$C$73</c:f>
              <c:numCache>
                <c:formatCode>0%</c:formatCode>
                <c:ptCount val="6"/>
                <c:pt idx="0">
                  <c:v>0.09</c:v>
                </c:pt>
                <c:pt idx="1">
                  <c:v>0.03</c:v>
                </c:pt>
                <c:pt idx="2" formatCode="General">
                  <c:v>0.0</c:v>
                </c:pt>
                <c:pt idx="3">
                  <c:v>0.06</c:v>
                </c:pt>
                <c:pt idx="4">
                  <c:v>0.17</c:v>
                </c:pt>
                <c:pt idx="5">
                  <c:v>0.66</c:v>
                </c:pt>
              </c:numCache>
            </c:numRef>
          </c:val>
        </c:ser>
        <c:dLbls>
          <c:showLegendKey val="0"/>
          <c:showVal val="1"/>
          <c:showCatName val="0"/>
          <c:showSerName val="0"/>
          <c:showPercent val="0"/>
          <c:showBubbleSize val="0"/>
        </c:dLbls>
        <c:gapWidth val="150"/>
        <c:overlap val="100"/>
        <c:axId val="-2102954392"/>
        <c:axId val="-2102957384"/>
      </c:barChart>
      <c:catAx>
        <c:axId val="-2102954392"/>
        <c:scaling>
          <c:orientation val="minMax"/>
        </c:scaling>
        <c:delete val="0"/>
        <c:axPos val="l"/>
        <c:majorTickMark val="out"/>
        <c:minorTickMark val="none"/>
        <c:tickLblPos val="nextTo"/>
        <c:crossAx val="-2102957384"/>
        <c:crosses val="autoZero"/>
        <c:auto val="1"/>
        <c:lblAlgn val="ctr"/>
        <c:lblOffset val="100"/>
        <c:noMultiLvlLbl val="0"/>
      </c:catAx>
      <c:valAx>
        <c:axId val="-2102957384"/>
        <c:scaling>
          <c:orientation val="minMax"/>
        </c:scaling>
        <c:delete val="1"/>
        <c:axPos val="b"/>
        <c:majorGridlines/>
        <c:numFmt formatCode="0%" sourceLinked="1"/>
        <c:majorTickMark val="out"/>
        <c:minorTickMark val="none"/>
        <c:tickLblPos val="nextTo"/>
        <c:crossAx val="-2102954392"/>
        <c:crosses val="autoZero"/>
        <c:crossBetween val="between"/>
      </c:valAx>
    </c:plotArea>
    <c:legend>
      <c:legendPos val="t"/>
      <c:layout/>
      <c:overlay val="0"/>
    </c:legend>
    <c:plotVisOnly val="1"/>
    <c:dispBlanksAs val="gap"/>
    <c:showDLblsOverMax val="0"/>
  </c:chart>
  <c:txPr>
    <a:bodyPr/>
    <a:lstStyle/>
    <a:p>
      <a:pPr>
        <a:defRPr sz="1400" b="1">
          <a:latin typeface="Times"/>
          <a:cs typeface="Times"/>
        </a:defRPr>
      </a:pPr>
      <a:endParaRPr lang="en-US"/>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pieChart>
        <c:varyColors val="1"/>
        <c:ser>
          <c:idx val="0"/>
          <c:order val="0"/>
          <c:dLbls>
            <c:dLbl>
              <c:idx val="2"/>
              <c:layout>
                <c:manualLayout>
                  <c:x val="-0.0409750656167979"/>
                  <c:y val="0.0760238954505687"/>
                </c:manualLayout>
              </c:layout>
              <c:showLegendKey val="0"/>
              <c:showVal val="0"/>
              <c:showCatName val="1"/>
              <c:showSerName val="0"/>
              <c:showPercent val="1"/>
              <c:showBubbleSize val="0"/>
            </c:dLbl>
            <c:txPr>
              <a:bodyPr/>
              <a:lstStyle/>
              <a:p>
                <a:pPr>
                  <a:defRPr sz="1400" b="1"/>
                </a:pPr>
                <a:endParaRPr lang="en-US"/>
              </a:p>
            </c:txPr>
            <c:showLegendKey val="0"/>
            <c:showVal val="0"/>
            <c:showCatName val="1"/>
            <c:showSerName val="0"/>
            <c:showPercent val="1"/>
            <c:showBubbleSize val="0"/>
            <c:showLeaderLines val="1"/>
          </c:dLbls>
          <c:cat>
            <c:strRef>
              <c:f>Sci!$A$1:$A$6</c:f>
              <c:strCache>
                <c:ptCount val="6"/>
                <c:pt idx="0">
                  <c:v>If access limited</c:v>
                </c:pt>
                <c:pt idx="1">
                  <c:v>Other</c:v>
                </c:pt>
                <c:pt idx="2">
                  <c:v>If different</c:v>
                </c:pt>
                <c:pt idx="3">
                  <c:v>Not considered</c:v>
                </c:pt>
                <c:pt idx="4">
                  <c:v>Case-by-case </c:v>
                </c:pt>
                <c:pt idx="5">
                  <c:v>Always welcome</c:v>
                </c:pt>
              </c:strCache>
            </c:strRef>
          </c:cat>
          <c:val>
            <c:numRef>
              <c:f>Sci!$B$1:$B$6</c:f>
              <c:numCache>
                <c:formatCode>0.00%</c:formatCode>
                <c:ptCount val="6"/>
                <c:pt idx="0">
                  <c:v>0.014</c:v>
                </c:pt>
                <c:pt idx="1">
                  <c:v>0.069</c:v>
                </c:pt>
                <c:pt idx="2">
                  <c:v>0.083</c:v>
                </c:pt>
                <c:pt idx="3">
                  <c:v>0.125</c:v>
                </c:pt>
                <c:pt idx="4">
                  <c:v>0.194</c:v>
                </c:pt>
                <c:pt idx="5">
                  <c:v>0.514</c:v>
                </c:pt>
              </c:numCache>
            </c:numRef>
          </c:val>
        </c:ser>
        <c:dLbls>
          <c:showLegendKey val="0"/>
          <c:showVal val="0"/>
          <c:showCatName val="1"/>
          <c:showSerName val="0"/>
          <c:showPercent val="1"/>
          <c:showBubbleSize val="0"/>
          <c:showLeaderLines val="1"/>
        </c:dLbls>
        <c:firstSliceAng val="0"/>
      </c:pieChart>
    </c:plotArea>
    <c:plotVisOnly val="1"/>
    <c:dispBlanksAs val="zero"/>
    <c:showDLblsOverMax val="0"/>
  </c:chart>
  <c:spPr>
    <a:ln>
      <a:noFill/>
    </a:ln>
  </c:sp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bar"/>
        <c:grouping val="clustered"/>
        <c:varyColors val="0"/>
        <c:ser>
          <c:idx val="0"/>
          <c:order val="0"/>
          <c:tx>
            <c:strRef>
              <c:f>both!$B$1</c:f>
              <c:strCache>
                <c:ptCount val="1"/>
                <c:pt idx="0">
                  <c:v>Science</c:v>
                </c:pt>
              </c:strCache>
            </c:strRef>
          </c:tx>
          <c:spPr>
            <a:solidFill>
              <a:srgbClr val="0000FF"/>
            </a:solidFill>
            <a:ln>
              <a:solidFill>
                <a:srgbClr val="008000"/>
              </a:solidFill>
            </a:ln>
          </c:spPr>
          <c:invertIfNegative val="0"/>
          <c:cat>
            <c:strRef>
              <c:f>both!$A$2:$A$7</c:f>
              <c:strCache>
                <c:ptCount val="6"/>
                <c:pt idx="0">
                  <c:v>If access limited</c:v>
                </c:pt>
                <c:pt idx="1">
                  <c:v>Other</c:v>
                </c:pt>
                <c:pt idx="2">
                  <c:v>If different</c:v>
                </c:pt>
                <c:pt idx="3">
                  <c:v>Not considered</c:v>
                </c:pt>
                <c:pt idx="4">
                  <c:v>Case-by-case </c:v>
                </c:pt>
                <c:pt idx="5">
                  <c:v>Always welcome</c:v>
                </c:pt>
              </c:strCache>
            </c:strRef>
          </c:cat>
          <c:val>
            <c:numRef>
              <c:f>both!$B$2:$B$7</c:f>
              <c:numCache>
                <c:formatCode>0%</c:formatCode>
                <c:ptCount val="6"/>
                <c:pt idx="0">
                  <c:v>0.01</c:v>
                </c:pt>
                <c:pt idx="1">
                  <c:v>0.07</c:v>
                </c:pt>
                <c:pt idx="2">
                  <c:v>0.08</c:v>
                </c:pt>
                <c:pt idx="3">
                  <c:v>0.13</c:v>
                </c:pt>
                <c:pt idx="4">
                  <c:v>0.19</c:v>
                </c:pt>
                <c:pt idx="5">
                  <c:v>0.52</c:v>
                </c:pt>
              </c:numCache>
            </c:numRef>
          </c:val>
        </c:ser>
        <c:ser>
          <c:idx val="1"/>
          <c:order val="1"/>
          <c:tx>
            <c:strRef>
              <c:f>both!$C$1</c:f>
              <c:strCache>
                <c:ptCount val="1"/>
                <c:pt idx="0">
                  <c:v>SoSci/Hum</c:v>
                </c:pt>
              </c:strCache>
            </c:strRef>
          </c:tx>
          <c:spPr>
            <a:solidFill>
              <a:srgbClr val="FF0000"/>
            </a:solidFill>
          </c:spPr>
          <c:invertIfNegative val="0"/>
          <c:cat>
            <c:strRef>
              <c:f>both!$A$2:$A$7</c:f>
              <c:strCache>
                <c:ptCount val="6"/>
                <c:pt idx="0">
                  <c:v>If access limited</c:v>
                </c:pt>
                <c:pt idx="1">
                  <c:v>Other</c:v>
                </c:pt>
                <c:pt idx="2">
                  <c:v>If different</c:v>
                </c:pt>
                <c:pt idx="3">
                  <c:v>Not considered</c:v>
                </c:pt>
                <c:pt idx="4">
                  <c:v>Case-by-case </c:v>
                </c:pt>
                <c:pt idx="5">
                  <c:v>Always welcome</c:v>
                </c:pt>
              </c:strCache>
            </c:strRef>
          </c:cat>
          <c:val>
            <c:numRef>
              <c:f>both!$C$2:$C$7</c:f>
              <c:numCache>
                <c:formatCode>0%</c:formatCode>
                <c:ptCount val="6"/>
                <c:pt idx="0">
                  <c:v>0.03</c:v>
                </c:pt>
                <c:pt idx="1">
                  <c:v>0.07</c:v>
                </c:pt>
                <c:pt idx="2">
                  <c:v>0.135</c:v>
                </c:pt>
                <c:pt idx="3">
                  <c:v>0.045</c:v>
                </c:pt>
                <c:pt idx="4">
                  <c:v>0.27</c:v>
                </c:pt>
                <c:pt idx="5">
                  <c:v>0.45</c:v>
                </c:pt>
              </c:numCache>
            </c:numRef>
          </c:val>
        </c:ser>
        <c:dLbls>
          <c:showLegendKey val="0"/>
          <c:showVal val="0"/>
          <c:showCatName val="0"/>
          <c:showSerName val="0"/>
          <c:showPercent val="0"/>
          <c:showBubbleSize val="0"/>
        </c:dLbls>
        <c:gapWidth val="150"/>
        <c:axId val="2142761336"/>
        <c:axId val="2142764312"/>
      </c:barChart>
      <c:catAx>
        <c:axId val="2142761336"/>
        <c:scaling>
          <c:orientation val="minMax"/>
        </c:scaling>
        <c:delete val="0"/>
        <c:axPos val="l"/>
        <c:majorTickMark val="out"/>
        <c:minorTickMark val="none"/>
        <c:tickLblPos val="nextTo"/>
        <c:crossAx val="2142764312"/>
        <c:crosses val="autoZero"/>
        <c:auto val="1"/>
        <c:lblAlgn val="ctr"/>
        <c:lblOffset val="100"/>
        <c:noMultiLvlLbl val="0"/>
      </c:catAx>
      <c:valAx>
        <c:axId val="2142764312"/>
        <c:scaling>
          <c:orientation val="minMax"/>
        </c:scaling>
        <c:delete val="0"/>
        <c:axPos val="b"/>
        <c:majorGridlines/>
        <c:numFmt formatCode="0%" sourceLinked="1"/>
        <c:majorTickMark val="out"/>
        <c:minorTickMark val="none"/>
        <c:tickLblPos val="nextTo"/>
        <c:crossAx val="2142761336"/>
        <c:crosses val="autoZero"/>
        <c:crossBetween val="between"/>
      </c:valAx>
    </c:plotArea>
    <c:plotVisOnly val="1"/>
    <c:dispBlanksAs val="gap"/>
    <c:showDLblsOverMax val="0"/>
  </c:chart>
  <c:spPr>
    <a:ln>
      <a:noFill/>
    </a:ln>
  </c:spPr>
  <c:txPr>
    <a:bodyPr/>
    <a:lstStyle/>
    <a:p>
      <a:pPr>
        <a:defRPr sz="1600">
          <a:latin typeface="Times"/>
          <a:cs typeface="Times"/>
        </a:defRPr>
      </a:pPr>
      <a:endParaRPr lang="en-US"/>
    </a:p>
  </c:txPr>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D56348B-513B-7347-A005-D473B6785CFB}" type="datetimeFigureOut">
              <a:rPr lang="en-US" smtClean="0"/>
              <a:pPr/>
              <a:t>10/31/13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51FCC42-6F97-FB45-B363-2E166F3EC5B7}" type="slidenum">
              <a:rPr lang="en-US" smtClean="0"/>
              <a:pPr/>
              <a:t>‹#›</a:t>
            </a:fld>
            <a:endParaRPr lang="en-US"/>
          </a:p>
        </p:txBody>
      </p:sp>
    </p:spTree>
    <p:extLst>
      <p:ext uri="{BB962C8B-B14F-4D97-AF65-F5344CB8AC3E}">
        <p14:creationId xmlns:p14="http://schemas.microsoft.com/office/powerpoint/2010/main" val="199944526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1B9014F-00DE-ED4F-B1E7-27E0E985FB96}" type="datetimeFigureOut">
              <a:rPr lang="en-US" smtClean="0"/>
              <a:pPr/>
              <a:t>10/31/13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5CF4691-2EB1-2841-B50E-9DF9A16224FD}" type="slidenum">
              <a:rPr lang="en-US" smtClean="0"/>
              <a:pPr/>
              <a:t>‹#›</a:t>
            </a:fld>
            <a:endParaRPr lang="en-US"/>
          </a:p>
        </p:txBody>
      </p:sp>
    </p:spTree>
    <p:extLst>
      <p:ext uri="{BB962C8B-B14F-4D97-AF65-F5344CB8AC3E}">
        <p14:creationId xmlns:p14="http://schemas.microsoft.com/office/powerpoint/2010/main" val="212766609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err="1" smtClean="0"/>
              <a:t>THanks</a:t>
            </a:r>
            <a:r>
              <a:rPr lang="en-US" dirty="0" smtClean="0"/>
              <a:t> for inviting</a:t>
            </a:r>
            <a:r>
              <a:rPr lang="en-US" baseline="0" dirty="0" smtClean="0"/>
              <a:t> </a:t>
            </a:r>
            <a:r>
              <a:rPr lang="en-US" baseline="0" dirty="0" smtClean="0"/>
              <a:t>me</a:t>
            </a:r>
          </a:p>
          <a:p>
            <a:endParaRPr lang="en-US" baseline="0" dirty="0" smtClean="0"/>
          </a:p>
          <a:p>
            <a:r>
              <a:rPr lang="en-US" baseline="0" dirty="0" smtClean="0"/>
              <a:t>I understand our discussion topic was prompted by the AHA July 2013 recommendation that history dissertations be embargoed for 6 years. Before we look at the statement, I want to share 3 studies I have been part of that gathered data. </a:t>
            </a:r>
            <a:endParaRPr lang="en-US" dirty="0"/>
          </a:p>
        </p:txBody>
      </p:sp>
      <p:sp>
        <p:nvSpPr>
          <p:cNvPr id="4" name="Slide Number Placeholder 3"/>
          <p:cNvSpPr>
            <a:spLocks noGrp="1"/>
          </p:cNvSpPr>
          <p:nvPr>
            <p:ph type="sldNum" sz="quarter" idx="10"/>
          </p:nvPr>
        </p:nvSpPr>
        <p:spPr/>
        <p:txBody>
          <a:bodyPr/>
          <a:lstStyle/>
          <a:p>
            <a:fld id="{65CF4691-2EB1-2841-B50E-9DF9A16224FD}" type="slidenum">
              <a:rPr lang="en-US" smtClean="0"/>
              <a:pPr/>
              <a:t>1</a:t>
            </a:fld>
            <a:endParaRPr lang="en-US"/>
          </a:p>
        </p:txBody>
      </p:sp>
    </p:spTree>
    <p:extLst>
      <p:ext uri="{BB962C8B-B14F-4D97-AF65-F5344CB8AC3E}">
        <p14:creationId xmlns:p14="http://schemas.microsoft.com/office/powerpoint/2010/main" val="39601042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With colleagues at Cal Poly SLO, Georgia State, UBC, </a:t>
            </a:r>
            <a:r>
              <a:rPr lang="en-US" dirty="0" err="1" smtClean="0"/>
              <a:t>UWisc</a:t>
            </a:r>
            <a:r>
              <a:rPr lang="en-US" dirty="0" smtClean="0"/>
              <a:t>,- </a:t>
            </a:r>
            <a:r>
              <a:rPr lang="en-US" dirty="0" smtClean="0"/>
              <a:t>Milwaukee conducted 2 </a:t>
            </a:r>
            <a:r>
              <a:rPr lang="en-US" dirty="0" smtClean="0"/>
              <a:t>surveys of academic journals and university presses</a:t>
            </a:r>
          </a:p>
          <a:p>
            <a:endParaRPr lang="en-US" dirty="0" smtClean="0"/>
          </a:p>
          <a:p>
            <a:r>
              <a:rPr lang="en-US" dirty="0" smtClean="0"/>
              <a:t>2011 Social Sciences and Humanities journal editors and press directors</a:t>
            </a:r>
          </a:p>
          <a:p>
            <a:r>
              <a:rPr lang="en-US" dirty="0" smtClean="0"/>
              <a:t>2012 Science journal editors</a:t>
            </a:r>
          </a:p>
          <a:p>
            <a:endParaRPr lang="en-US" dirty="0"/>
          </a:p>
        </p:txBody>
      </p:sp>
      <p:sp>
        <p:nvSpPr>
          <p:cNvPr id="4" name="Slide Number Placeholder 3"/>
          <p:cNvSpPr>
            <a:spLocks noGrp="1"/>
          </p:cNvSpPr>
          <p:nvPr>
            <p:ph type="sldNum" sz="quarter" idx="10"/>
          </p:nvPr>
        </p:nvSpPr>
        <p:spPr/>
        <p:txBody>
          <a:bodyPr/>
          <a:lstStyle/>
          <a:p>
            <a:fld id="{65CF4691-2EB1-2841-B50E-9DF9A16224FD}" type="slidenum">
              <a:rPr lang="en-US" smtClean="0"/>
              <a:pPr/>
              <a:t>10</a:t>
            </a:fld>
            <a:endParaRPr lang="en-US"/>
          </a:p>
        </p:txBody>
      </p:sp>
    </p:spTree>
    <p:extLst>
      <p:ext uri="{BB962C8B-B14F-4D97-AF65-F5344CB8AC3E}">
        <p14:creationId xmlns:p14="http://schemas.microsoft.com/office/powerpoint/2010/main" val="25920303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t>Earlier (2000-2003) publications about publishers attitudes towards ETDs:</a:t>
            </a:r>
            <a:r>
              <a:rPr lang="en-US" sz="1200" b="1" dirty="0" smtClean="0"/>
              <a:t> </a:t>
            </a:r>
            <a:r>
              <a:rPr lang="en-US" sz="1200" dirty="0" smtClean="0"/>
              <a:t>http://</a:t>
            </a:r>
            <a:r>
              <a:rPr lang="en-US" sz="1200" dirty="0" err="1" smtClean="0"/>
              <a:t>scholar.lib.vt.edu</a:t>
            </a:r>
            <a:r>
              <a:rPr lang="en-US" sz="1200" dirty="0" smtClean="0"/>
              <a:t>/copyright/</a:t>
            </a:r>
            <a:r>
              <a:rPr lang="en-US" sz="1200" dirty="0" err="1" smtClean="0"/>
              <a:t>cprtetd.html</a:t>
            </a:r>
            <a:endParaRPr lang="en-US" sz="1200" dirty="0" smtClean="0"/>
          </a:p>
          <a:p>
            <a:endParaRPr lang="en-US" dirty="0" smtClean="0"/>
          </a:p>
          <a:p>
            <a:r>
              <a:rPr lang="en-US" dirty="0" smtClean="0"/>
              <a:t>This study</a:t>
            </a:r>
            <a:r>
              <a:rPr lang="en-US" baseline="0" dirty="0" smtClean="0"/>
              <a:t> </a:t>
            </a:r>
            <a:r>
              <a:rPr lang="en-US" dirty="0" smtClean="0"/>
              <a:t>investigated social sciences, arts, and</a:t>
            </a:r>
            <a:r>
              <a:rPr lang="en-US" baseline="0" dirty="0" smtClean="0"/>
              <a:t> </a:t>
            </a:r>
            <a:r>
              <a:rPr lang="en-US" dirty="0" smtClean="0"/>
              <a:t>humanities journal editors’ and university</a:t>
            </a:r>
            <a:r>
              <a:rPr lang="en-US" baseline="0" dirty="0" smtClean="0"/>
              <a:t> </a:t>
            </a:r>
            <a:r>
              <a:rPr lang="en-US" dirty="0" smtClean="0"/>
              <a:t>press directors’ attitudes toward online</a:t>
            </a:r>
            <a:r>
              <a:rPr lang="en-US" baseline="0" dirty="0" smtClean="0"/>
              <a:t> </a:t>
            </a:r>
            <a:r>
              <a:rPr lang="en-US" dirty="0" smtClean="0"/>
              <a:t>theses and dissertations.</a:t>
            </a:r>
          </a:p>
          <a:p>
            <a:endParaRPr lang="en-US" dirty="0" smtClean="0"/>
          </a:p>
          <a:p>
            <a:r>
              <a:rPr lang="en-US" sz="1200" b="0" i="0" u="none" strike="noStrike" kern="1200" baseline="0" dirty="0" smtClean="0">
                <a:solidFill>
                  <a:schemeClr val="tx1"/>
                </a:solidFill>
                <a:latin typeface="+mn-lt"/>
                <a:ea typeface="+mn-ea"/>
                <a:cs typeface="+mn-cs"/>
              </a:rPr>
              <a:t>The study was conducted between May 17 and June 16, 2011, and was distributed to 615 social sciences and arts and humanities journal editors and 131 university press directors via Survey </a:t>
            </a:r>
            <a:r>
              <a:rPr lang="en-US" sz="1200" b="0" i="0" u="none" strike="noStrike" kern="1200" baseline="0" dirty="0" smtClean="0">
                <a:solidFill>
                  <a:schemeClr val="tx1"/>
                </a:solidFill>
                <a:latin typeface="+mn-lt"/>
                <a:ea typeface="+mn-ea"/>
                <a:cs typeface="+mn-cs"/>
              </a:rPr>
              <a:t>Monkey (census survey technique),</a:t>
            </a:r>
            <a:endParaRPr lang="en-US" dirty="0"/>
          </a:p>
        </p:txBody>
      </p:sp>
      <p:sp>
        <p:nvSpPr>
          <p:cNvPr id="4" name="Slide Number Placeholder 3"/>
          <p:cNvSpPr>
            <a:spLocks noGrp="1"/>
          </p:cNvSpPr>
          <p:nvPr>
            <p:ph type="sldNum" sz="quarter" idx="10"/>
          </p:nvPr>
        </p:nvSpPr>
        <p:spPr/>
        <p:txBody>
          <a:bodyPr/>
          <a:lstStyle/>
          <a:p>
            <a:fld id="{65CF4691-2EB1-2841-B50E-9DF9A16224FD}" type="slidenum">
              <a:rPr lang="en-US" smtClean="0"/>
              <a:pPr/>
              <a:t>11</a:t>
            </a:fld>
            <a:endParaRPr lang="en-US"/>
          </a:p>
        </p:txBody>
      </p:sp>
    </p:spTree>
    <p:extLst>
      <p:ext uri="{BB962C8B-B14F-4D97-AF65-F5344CB8AC3E}">
        <p14:creationId xmlns:p14="http://schemas.microsoft.com/office/powerpoint/2010/main" val="5954806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5CF4691-2EB1-2841-B50E-9DF9A16224FD}" type="slidenum">
              <a:rPr lang="en-US" smtClean="0"/>
              <a:pPr/>
              <a:t>12</a:t>
            </a:fld>
            <a:endParaRPr lang="en-US"/>
          </a:p>
        </p:txBody>
      </p:sp>
    </p:spTree>
    <p:extLst>
      <p:ext uri="{BB962C8B-B14F-4D97-AF65-F5344CB8AC3E}">
        <p14:creationId xmlns:p14="http://schemas.microsoft.com/office/powerpoint/2010/main" val="8543888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481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z="1100" dirty="0">
                <a:latin typeface="Times" charset="0"/>
                <a:ea typeface="ＭＳ Ｐゴシック" charset="0"/>
                <a:cs typeface="Times" charset="0"/>
              </a:rPr>
              <a:t>Here again are the overall survey results so we can clearly see where the similarities and differences are between the two constituencies in the 2011 survey. The results look quite different when we look at overall survey responses and then separately at university press directors</a:t>
            </a:r>
            <a:r>
              <a:rPr lang="ja-JP" altLang="en-US" sz="1100" dirty="0">
                <a:latin typeface="Times" charset="0"/>
                <a:ea typeface="ＭＳ Ｐゴシック" charset="0"/>
                <a:cs typeface="Times" charset="0"/>
              </a:rPr>
              <a:t>’</a:t>
            </a:r>
            <a:r>
              <a:rPr lang="en-US" altLang="ja-JP" sz="1100" dirty="0">
                <a:latin typeface="Times" charset="0"/>
                <a:ea typeface="ＭＳ Ｐゴシック" charset="0"/>
                <a:cs typeface="Times" charset="0"/>
              </a:rPr>
              <a:t> and journal editors</a:t>
            </a:r>
            <a:r>
              <a:rPr lang="ja-JP" altLang="en-US" sz="1100" dirty="0">
                <a:latin typeface="Times" charset="0"/>
                <a:ea typeface="ＭＳ Ｐゴシック" charset="0"/>
                <a:cs typeface="Times" charset="0"/>
              </a:rPr>
              <a:t>’</a:t>
            </a:r>
            <a:r>
              <a:rPr lang="en-US" altLang="ja-JP" sz="1100" dirty="0">
                <a:latin typeface="Times" charset="0"/>
                <a:ea typeface="ＭＳ Ｐゴシック" charset="0"/>
                <a:cs typeface="Times" charset="0"/>
              </a:rPr>
              <a:t> responses.   </a:t>
            </a:r>
            <a:r>
              <a:rPr lang="en-US" altLang="ja-JP" sz="1100" b="1" dirty="0">
                <a:latin typeface="Times" charset="0"/>
                <a:ea typeface="ＭＳ Ｐゴシック" charset="0"/>
                <a:cs typeface="Times" charset="0"/>
              </a:rPr>
              <a:t>Journal editors are more enthusiastic </a:t>
            </a:r>
            <a:r>
              <a:rPr lang="en-US" altLang="ja-JP" sz="1100" dirty="0">
                <a:latin typeface="Times" charset="0"/>
                <a:ea typeface="ＭＳ Ｐゴシック" charset="0"/>
                <a:cs typeface="Times" charset="0"/>
              </a:rPr>
              <a:t>about receiving submissions based on ETDs than are university presses. Two-thirds of the journals </a:t>
            </a:r>
            <a:r>
              <a:rPr lang="ja-JP" altLang="en-US" sz="1100" dirty="0">
                <a:latin typeface="Times" charset="0"/>
                <a:ea typeface="ＭＳ Ｐゴシック" charset="0"/>
                <a:cs typeface="Times" charset="0"/>
              </a:rPr>
              <a:t>“</a:t>
            </a:r>
            <a:r>
              <a:rPr lang="en-US" altLang="ja-JP" sz="1100" dirty="0">
                <a:latin typeface="Times" charset="0"/>
                <a:ea typeface="ＭＳ Ｐゴシック" charset="0"/>
                <a:cs typeface="Times" charset="0"/>
              </a:rPr>
              <a:t>always welcome</a:t>
            </a:r>
            <a:r>
              <a:rPr lang="ja-JP" altLang="en-US" sz="1100" dirty="0">
                <a:latin typeface="Times" charset="0"/>
                <a:ea typeface="ＭＳ Ｐゴシック" charset="0"/>
                <a:cs typeface="Times" charset="0"/>
              </a:rPr>
              <a:t>”</a:t>
            </a:r>
            <a:r>
              <a:rPr lang="en-US" altLang="ja-JP" sz="1100" dirty="0">
                <a:latin typeface="Times" charset="0"/>
                <a:ea typeface="ＭＳ Ｐゴシック" charset="0"/>
                <a:cs typeface="Times" charset="0"/>
              </a:rPr>
              <a:t> submissions from ETDs, while one-tenth of the university presses do.</a:t>
            </a:r>
            <a:br>
              <a:rPr lang="en-US" altLang="ja-JP" sz="1100" dirty="0">
                <a:latin typeface="Times" charset="0"/>
                <a:ea typeface="ＭＳ Ｐゴシック" charset="0"/>
                <a:cs typeface="Times" charset="0"/>
              </a:rPr>
            </a:br>
            <a:r>
              <a:rPr lang="en-US" altLang="ja-JP" sz="1100" dirty="0">
                <a:latin typeface="Times" charset="0"/>
                <a:ea typeface="ＭＳ Ｐゴシック" charset="0"/>
                <a:cs typeface="Times" charset="0"/>
              </a:rPr>
              <a:t/>
            </a:r>
            <a:br>
              <a:rPr lang="en-US" altLang="ja-JP" sz="1100" dirty="0">
                <a:latin typeface="Times" charset="0"/>
                <a:ea typeface="ＭＳ Ｐゴシック" charset="0"/>
                <a:cs typeface="Times" charset="0"/>
              </a:rPr>
            </a:br>
            <a:r>
              <a:rPr lang="en-US" altLang="ja-JP" sz="1100" dirty="0">
                <a:latin typeface="Times" charset="0"/>
                <a:ea typeface="ＭＳ Ｐゴシック" charset="0"/>
                <a:cs typeface="Times" charset="0"/>
              </a:rPr>
              <a:t>This is not to say the university presses discourage submissions based on ETDs. Nearly half consider ETD-based submissions on a case-by-case basis. </a:t>
            </a:r>
          </a:p>
          <a:p>
            <a:pPr eaLnBrk="1" hangingPunct="1">
              <a:spcBef>
                <a:spcPct val="0"/>
              </a:spcBef>
            </a:pPr>
            <a:r>
              <a:rPr lang="en-US" sz="1100" dirty="0">
                <a:latin typeface="Times" charset="0"/>
                <a:ea typeface="ＭＳ Ｐゴシック" charset="0"/>
                <a:cs typeface="Times" charset="0"/>
              </a:rPr>
              <a:t/>
            </a:r>
            <a:br>
              <a:rPr lang="en-US" sz="1100" dirty="0">
                <a:latin typeface="Times" charset="0"/>
                <a:ea typeface="ＭＳ Ｐゴシック" charset="0"/>
                <a:cs typeface="Times" charset="0"/>
              </a:rPr>
            </a:br>
            <a:r>
              <a:rPr lang="en-US" sz="1100" dirty="0">
                <a:latin typeface="Times" charset="0"/>
                <a:ea typeface="ＭＳ Ｐゴシック" charset="0"/>
                <a:cs typeface="Times" charset="0"/>
              </a:rPr>
              <a:t>University presses are about two-and-a-half times as likely to </a:t>
            </a:r>
            <a:r>
              <a:rPr lang="ja-JP" altLang="en-US" sz="1100" dirty="0">
                <a:latin typeface="Times" charset="0"/>
                <a:ea typeface="ＭＳ Ｐゴシック" charset="0"/>
                <a:cs typeface="Times" charset="0"/>
              </a:rPr>
              <a:t>“</a:t>
            </a:r>
            <a:r>
              <a:rPr lang="en-US" altLang="ja-JP" sz="1100" dirty="0">
                <a:latin typeface="Times" charset="0"/>
                <a:ea typeface="ＭＳ Ｐゴシック" charset="0"/>
                <a:cs typeface="Times" charset="0"/>
              </a:rPr>
              <a:t>never</a:t>
            </a:r>
            <a:r>
              <a:rPr lang="ja-JP" altLang="en-US" sz="1100" dirty="0">
                <a:latin typeface="Times" charset="0"/>
                <a:ea typeface="ＭＳ Ｐゴシック" charset="0"/>
                <a:cs typeface="Times" charset="0"/>
              </a:rPr>
              <a:t>”</a:t>
            </a:r>
            <a:r>
              <a:rPr lang="en-US" altLang="ja-JP" sz="1100" dirty="0">
                <a:latin typeface="Times" charset="0"/>
                <a:ea typeface="ＭＳ Ｐゴシック" charset="0"/>
                <a:cs typeface="Times" charset="0"/>
              </a:rPr>
              <a:t> accept ETD-based submissions, than are journal editors. Only university presses find access restrictions necessary</a:t>
            </a:r>
            <a:r>
              <a:rPr lang="en-US" altLang="ja-JP" sz="1100" dirty="0" smtClean="0">
                <a:latin typeface="Times" charset="0"/>
                <a:ea typeface="ＭＳ Ｐゴシック" charset="0"/>
                <a:cs typeface="Times" charset="0"/>
              </a:rPr>
              <a:t>.</a:t>
            </a:r>
          </a:p>
          <a:p>
            <a:pPr eaLnBrk="1" hangingPunct="1">
              <a:spcBef>
                <a:spcPct val="0"/>
              </a:spcBef>
            </a:pPr>
            <a:endParaRPr lang="en-US" sz="1100" dirty="0" smtClean="0">
              <a:latin typeface="Times" charset="0"/>
              <a:ea typeface="ＭＳ Ｐゴシック" charset="0"/>
              <a:cs typeface="Times" charset="0"/>
            </a:endParaRPr>
          </a:p>
          <a:p>
            <a:pPr eaLnBrk="1" hangingPunct="1">
              <a:lnSpc>
                <a:spcPct val="90000"/>
              </a:lnSpc>
              <a:spcBef>
                <a:spcPct val="0"/>
              </a:spcBef>
            </a:pPr>
            <a:r>
              <a:rPr lang="en-US" dirty="0" smtClean="0">
                <a:latin typeface="Times" charset="0"/>
                <a:ea typeface="ＭＳ Ｐゴシック" charset="0"/>
                <a:cs typeface="Times" charset="0"/>
              </a:rPr>
              <a:t>83%  Welcome for submission:</a:t>
            </a:r>
            <a:r>
              <a:rPr lang="en-US" baseline="0" dirty="0" smtClean="0">
                <a:latin typeface="Times" charset="0"/>
                <a:ea typeface="ＭＳ Ｐゴシック" charset="0"/>
                <a:cs typeface="Times" charset="0"/>
              </a:rPr>
              <a:t>  </a:t>
            </a:r>
            <a:r>
              <a:rPr lang="en-US" dirty="0" smtClean="0">
                <a:latin typeface="Times" charset="0"/>
                <a:ea typeface="ＭＳ Ｐゴシック" charset="0"/>
                <a:cs typeface="Times" charset="0"/>
              </a:rPr>
              <a:t>66% Always + 17% Considered on a case-by-case basis </a:t>
            </a:r>
          </a:p>
          <a:p>
            <a:pPr eaLnBrk="1" hangingPunct="1">
              <a:lnSpc>
                <a:spcPct val="90000"/>
              </a:lnSpc>
              <a:spcBef>
                <a:spcPct val="0"/>
              </a:spcBef>
            </a:pPr>
            <a:r>
              <a:rPr lang="en-US" dirty="0" smtClean="0">
                <a:latin typeface="Times" charset="0"/>
                <a:ea typeface="ＭＳ Ｐゴシック" charset="0"/>
                <a:cs typeface="Times" charset="0"/>
              </a:rPr>
              <a:t/>
            </a:r>
            <a:br>
              <a:rPr lang="en-US" dirty="0" smtClean="0">
                <a:latin typeface="Times" charset="0"/>
                <a:ea typeface="ＭＳ Ｐゴシック" charset="0"/>
                <a:cs typeface="Times" charset="0"/>
              </a:rPr>
            </a:br>
            <a:r>
              <a:rPr lang="en-US" dirty="0" smtClean="0">
                <a:latin typeface="Times" charset="0"/>
                <a:ea typeface="ＭＳ Ｐゴシック" charset="0"/>
                <a:cs typeface="Times" charset="0"/>
              </a:rPr>
              <a:t>As expected, journals have migrated to digital delivery at a faster pace than monographs, reflected in this acceptance level of manuscripts derived from ETDs.  </a:t>
            </a:r>
          </a:p>
          <a:p>
            <a:pPr eaLnBrk="1" hangingPunct="1">
              <a:spcBef>
                <a:spcPct val="0"/>
              </a:spcBef>
            </a:pPr>
            <a:endParaRPr lang="en-US" altLang="ja-JP" dirty="0" smtClean="0">
              <a:latin typeface="Times" charset="0"/>
              <a:ea typeface="ＭＳ Ｐゴシック" charset="0"/>
              <a:cs typeface="Times" charset="0"/>
            </a:endParaRPr>
          </a:p>
          <a:p>
            <a:pPr eaLnBrk="1" fontAlgn="auto" hangingPunct="1">
              <a:spcBef>
                <a:spcPts val="0"/>
              </a:spcBef>
              <a:spcAft>
                <a:spcPts val="0"/>
              </a:spcAft>
              <a:defRPr/>
            </a:pPr>
            <a:r>
              <a:rPr lang="en-US" dirty="0" smtClean="0">
                <a:latin typeface="Times"/>
                <a:ea typeface="+mn-ea"/>
                <a:cs typeface="Times"/>
              </a:rPr>
              <a:t>54%  Welcome for submission:</a:t>
            </a:r>
            <a:r>
              <a:rPr lang="en-US" baseline="0" dirty="0" smtClean="0">
                <a:latin typeface="Times"/>
                <a:ea typeface="+mn-ea"/>
                <a:cs typeface="Times"/>
              </a:rPr>
              <a:t>  </a:t>
            </a:r>
            <a:r>
              <a:rPr lang="en-US" dirty="0" smtClean="0">
                <a:latin typeface="Times"/>
                <a:ea typeface="+mn-ea"/>
                <a:cs typeface="Times"/>
              </a:rPr>
              <a:t>10% Always + 44% on a case-by-case basis </a:t>
            </a:r>
          </a:p>
          <a:p>
            <a:pPr eaLnBrk="1" fontAlgn="auto" hangingPunct="1">
              <a:spcBef>
                <a:spcPts val="0"/>
              </a:spcBef>
              <a:spcAft>
                <a:spcPts val="0"/>
              </a:spcAft>
              <a:defRPr/>
            </a:pPr>
            <a:r>
              <a:rPr lang="en-US" dirty="0" smtClean="0">
                <a:latin typeface="Times"/>
                <a:ea typeface="+mn-ea"/>
                <a:cs typeface="Times"/>
              </a:rPr>
              <a:t>27% If contents and conclusions substantially different 	7% If access restricted	7% Never</a:t>
            </a:r>
          </a:p>
          <a:p>
            <a:pPr eaLnBrk="1" hangingPunct="1">
              <a:spcBef>
                <a:spcPct val="0"/>
              </a:spcBef>
            </a:pPr>
            <a:r>
              <a:rPr lang="en-US" altLang="ja-JP" dirty="0" smtClean="0">
                <a:latin typeface="Times" charset="0"/>
                <a:ea typeface="ＭＳ Ｐゴシック" charset="0"/>
                <a:cs typeface="Times" charset="0"/>
              </a:rPr>
              <a:t/>
            </a:r>
            <a:br>
              <a:rPr lang="en-US" altLang="ja-JP" dirty="0" smtClean="0">
                <a:latin typeface="Times" charset="0"/>
                <a:ea typeface="ＭＳ Ｐゴシック" charset="0"/>
                <a:cs typeface="Times" charset="0"/>
              </a:rPr>
            </a:br>
            <a:r>
              <a:rPr lang="en-US" altLang="ja-JP" dirty="0" smtClean="0">
                <a:latin typeface="Times" charset="0"/>
                <a:ea typeface="ＭＳ Ｐゴシック" charset="0"/>
                <a:cs typeface="Times" charset="0"/>
              </a:rPr>
              <a:t/>
            </a:r>
            <a:br>
              <a:rPr lang="en-US" altLang="ja-JP" dirty="0" smtClean="0">
                <a:latin typeface="Times" charset="0"/>
                <a:ea typeface="ＭＳ Ｐゴシック" charset="0"/>
                <a:cs typeface="Times" charset="0"/>
              </a:rPr>
            </a:br>
            <a:r>
              <a:rPr lang="en-US" altLang="ja-JP" sz="1100" dirty="0" smtClean="0">
                <a:latin typeface="Times" charset="0"/>
                <a:ea typeface="ＭＳ Ｐゴシック" charset="0"/>
                <a:cs typeface="Times" charset="0"/>
              </a:rPr>
              <a:t/>
            </a:r>
            <a:br>
              <a:rPr lang="en-US" altLang="ja-JP" sz="1100" dirty="0" smtClean="0">
                <a:latin typeface="Times" charset="0"/>
                <a:ea typeface="ＭＳ Ｐゴシック" charset="0"/>
                <a:cs typeface="Times" charset="0"/>
              </a:rPr>
            </a:br>
            <a:endParaRPr lang="en-US" sz="1100" dirty="0" smtClean="0">
              <a:latin typeface="Calibri" charset="0"/>
              <a:ea typeface="ＭＳ Ｐゴシック" charset="0"/>
              <a:cs typeface="ＭＳ Ｐゴシック" charset="0"/>
            </a:endParaRPr>
          </a:p>
          <a:p>
            <a:pPr eaLnBrk="1" hangingPunct="1">
              <a:spcBef>
                <a:spcPct val="0"/>
              </a:spcBef>
            </a:pPr>
            <a:endParaRPr lang="en-US" sz="1100" dirty="0">
              <a:latin typeface="Times" charset="0"/>
              <a:ea typeface="ＭＳ Ｐゴシック" charset="0"/>
              <a:cs typeface="Times" charset="0"/>
            </a:endParaRPr>
          </a:p>
        </p:txBody>
      </p:sp>
      <p:sp>
        <p:nvSpPr>
          <p:cNvPr id="3481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D1F92F60-4776-6345-AC5F-1027FF88C3D3}" type="slidenum">
              <a:rPr lang="en-US" sz="1200">
                <a:latin typeface="Calibri" charset="0"/>
              </a:rPr>
              <a:pPr eaLnBrk="1" hangingPunct="1"/>
              <a:t>13</a:t>
            </a:fld>
            <a:endParaRPr lang="en-US" sz="1200">
              <a:latin typeface="Calibri"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686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smtClean="0">
                <a:latin typeface="Times" charset="0"/>
                <a:ea typeface="ＭＳ Ｐゴシック" charset="0"/>
                <a:cs typeface="Times" charset="0"/>
              </a:rPr>
              <a:t>Comments are as telling as the data.</a:t>
            </a:r>
            <a:r>
              <a:rPr lang="en-US" baseline="0" dirty="0" smtClean="0">
                <a:latin typeface="Times" charset="0"/>
                <a:ea typeface="ＭＳ Ｐゴシック" charset="0"/>
                <a:cs typeface="Times" charset="0"/>
              </a:rPr>
              <a:t> </a:t>
            </a:r>
            <a:r>
              <a:rPr lang="en-US" altLang="ja-JP" dirty="0" smtClean="0">
                <a:latin typeface="Times" charset="0"/>
                <a:ea typeface="ＭＳ Ｐゴシック" charset="0"/>
                <a:cs typeface="Times" charset="0"/>
              </a:rPr>
              <a:t>Nearly </a:t>
            </a:r>
            <a:r>
              <a:rPr lang="en-US" altLang="ja-JP" dirty="0">
                <a:latin typeface="Times" charset="0"/>
                <a:ea typeface="ＭＳ Ｐゴシック" charset="0"/>
                <a:cs typeface="Times" charset="0"/>
              </a:rPr>
              <a:t>half of our survey respondents volunteered additional </a:t>
            </a:r>
            <a:r>
              <a:rPr lang="en-US" altLang="ja-JP" dirty="0" smtClean="0">
                <a:latin typeface="Times" charset="0"/>
                <a:ea typeface="ＭＳ Ｐゴシック" charset="0"/>
                <a:cs typeface="Times" charset="0"/>
              </a:rPr>
              <a:t>comments, </a:t>
            </a:r>
            <a:r>
              <a:rPr lang="en-US" altLang="ja-JP" dirty="0">
                <a:latin typeface="Times" charset="0"/>
                <a:ea typeface="ＭＳ Ｐゴシック" charset="0"/>
                <a:cs typeface="Times" charset="0"/>
              </a:rPr>
              <a:t>and 42% gave us their names and email addresses so that we could follow-up with them.</a:t>
            </a:r>
          </a:p>
          <a:p>
            <a:pPr eaLnBrk="1" hangingPunct="1">
              <a:spcBef>
                <a:spcPct val="0"/>
              </a:spcBef>
            </a:pPr>
            <a:r>
              <a:rPr lang="en-US" dirty="0">
                <a:latin typeface="Times" charset="0"/>
                <a:ea typeface="ＭＳ Ｐゴシック" charset="0"/>
                <a:cs typeface="Times" charset="0"/>
              </a:rPr>
              <a:t/>
            </a:r>
            <a:br>
              <a:rPr lang="en-US" dirty="0">
                <a:latin typeface="Times" charset="0"/>
                <a:ea typeface="ＭＳ Ｐゴシック" charset="0"/>
                <a:cs typeface="Times" charset="0"/>
              </a:rPr>
            </a:br>
            <a:r>
              <a:rPr lang="en-US" dirty="0">
                <a:latin typeface="Times" charset="0"/>
                <a:ea typeface="ＭＳ Ｐゴシック" charset="0"/>
                <a:cs typeface="Times" charset="0"/>
              </a:rPr>
              <a:t>Comments in favor of ETDs largely represented two categories: (1) judge the quality of the article or book submitted for publication, and (2) ETDs are NOT published works.</a:t>
            </a:r>
            <a:r>
              <a:rPr lang="en-US" dirty="0" smtClean="0">
                <a:latin typeface="Times" charset="0"/>
                <a:ea typeface="ＭＳ Ｐゴシック" charset="0"/>
                <a:cs typeface="Times" charset="0"/>
              </a:rPr>
              <a:t> </a:t>
            </a:r>
            <a:endParaRPr lang="en-US" altLang="ja-JP" dirty="0" smtClean="0">
              <a:latin typeface="Times" charset="0"/>
              <a:ea typeface="ＭＳ Ｐゴシック" charset="0"/>
              <a:cs typeface="Times" charset="0"/>
            </a:endParaRPr>
          </a:p>
          <a:p>
            <a:pPr eaLnBrk="1" hangingPunct="1">
              <a:spcBef>
                <a:spcPct val="0"/>
              </a:spcBef>
            </a:pPr>
            <a:endParaRPr lang="en-US" dirty="0">
              <a:latin typeface="Times" charset="0"/>
              <a:ea typeface="ＭＳ Ｐゴシック" charset="0"/>
              <a:cs typeface="Times" charset="0"/>
            </a:endParaRPr>
          </a:p>
          <a:p>
            <a:pPr eaLnBrk="1" hangingPunct="1">
              <a:spcBef>
                <a:spcPct val="0"/>
              </a:spcBef>
            </a:pPr>
            <a:r>
              <a:rPr lang="ja-JP" altLang="en-US" dirty="0">
                <a:latin typeface="Times" charset="0"/>
                <a:ea typeface="ＭＳ Ｐゴシック" charset="0"/>
                <a:cs typeface="Times" charset="0"/>
              </a:rPr>
              <a:t>“</a:t>
            </a:r>
            <a:r>
              <a:rPr lang="en-US" altLang="ja-JP" dirty="0">
                <a:latin typeface="Times" charset="0"/>
                <a:ea typeface="ＭＳ Ｐゴシック" charset="0"/>
                <a:cs typeface="Times" charset="0"/>
              </a:rPr>
              <a:t>Dissertations have *never* counted as publications… A pdf of an unpublished work is still an unpublished work.</a:t>
            </a:r>
            <a:r>
              <a:rPr lang="ja-JP" altLang="en-US" dirty="0">
                <a:latin typeface="Times" charset="0"/>
                <a:ea typeface="ＭＳ Ｐゴシック" charset="0"/>
                <a:cs typeface="Times" charset="0"/>
              </a:rPr>
              <a:t>”</a:t>
            </a:r>
            <a:r>
              <a:rPr lang="en-US" altLang="ja-JP" dirty="0">
                <a:latin typeface="Times" charset="0"/>
                <a:ea typeface="ＭＳ Ｐゴシック" charset="0"/>
                <a:cs typeface="Times" charset="0"/>
              </a:rPr>
              <a:t> (17</a:t>
            </a:r>
            <a:r>
              <a:rPr lang="en-US" altLang="ja-JP" dirty="0" smtClean="0">
                <a:latin typeface="Times" charset="0"/>
                <a:ea typeface="ＭＳ Ｐゴシック" charset="0"/>
                <a:cs typeface="Times" charset="0"/>
              </a:rPr>
              <a:t>)</a:t>
            </a:r>
          </a:p>
          <a:p>
            <a:pPr eaLnBrk="1" hangingPunct="1">
              <a:spcBef>
                <a:spcPct val="0"/>
              </a:spcBef>
            </a:pPr>
            <a:endParaRPr lang="en-US" altLang="ja-JP" dirty="0" smtClean="0">
              <a:latin typeface="Times" charset="0"/>
              <a:ea typeface="ＭＳ Ｐゴシック" charset="0"/>
              <a:cs typeface="Times" charset="0"/>
            </a:endParaRPr>
          </a:p>
          <a:p>
            <a:pPr marL="0" marR="0" indent="0" algn="l" defTabSz="457200" rtl="0" eaLnBrk="1" fontAlgn="auto" latinLnBrk="0" hangingPunct="1">
              <a:lnSpc>
                <a:spcPct val="100000"/>
              </a:lnSpc>
              <a:spcBef>
                <a:spcPct val="0"/>
              </a:spcBef>
              <a:spcAft>
                <a:spcPts val="0"/>
              </a:spcAft>
              <a:buClrTx/>
              <a:buSzTx/>
              <a:buFontTx/>
              <a:buNone/>
              <a:tabLst/>
              <a:defRPr/>
            </a:pPr>
            <a:r>
              <a:rPr lang="en-US" dirty="0" smtClean="0">
                <a:latin typeface="Times" charset="0"/>
                <a:ea typeface="ＭＳ Ｐゴシック" charset="0"/>
                <a:cs typeface="Times" charset="0"/>
              </a:rPr>
              <a:t>#41  </a:t>
            </a:r>
            <a:r>
              <a:rPr lang="ja-JP" altLang="en-US" dirty="0" smtClean="0">
                <a:latin typeface="Times" charset="0"/>
                <a:ea typeface="ＭＳ Ｐゴシック" charset="0"/>
                <a:cs typeface="Times" charset="0"/>
              </a:rPr>
              <a:t>“</a:t>
            </a:r>
            <a:r>
              <a:rPr lang="en-US" altLang="ja-JP" dirty="0" smtClean="0">
                <a:latin typeface="Times" charset="0"/>
                <a:ea typeface="ＭＳ Ｐゴシック" charset="0"/>
                <a:cs typeface="Times" charset="0"/>
              </a:rPr>
              <a:t>The editorial review and publication process entails substantial refinement and revision of works that originate as part of doctoral work and thus we do not consider raw dissertations as competing with the works eventually published under our imprint.</a:t>
            </a:r>
            <a:r>
              <a:rPr lang="ja-JP" altLang="en-US" dirty="0" smtClean="0">
                <a:latin typeface="Times" charset="0"/>
                <a:ea typeface="ＭＳ Ｐゴシック" charset="0"/>
                <a:cs typeface="Times" charset="0"/>
              </a:rPr>
              <a:t>”</a:t>
            </a:r>
            <a:endParaRPr lang="en-US" altLang="ja-JP" dirty="0" smtClean="0">
              <a:latin typeface="Times" charset="0"/>
              <a:ea typeface="ＭＳ Ｐゴシック" charset="0"/>
              <a:cs typeface="Times" charset="0"/>
            </a:endParaRPr>
          </a:p>
          <a:p>
            <a:pPr eaLnBrk="1" hangingPunct="1">
              <a:spcBef>
                <a:spcPct val="0"/>
              </a:spcBef>
            </a:pPr>
            <a:endParaRPr lang="en-US" altLang="ja-JP" dirty="0" smtClean="0">
              <a:latin typeface="Times" charset="0"/>
              <a:ea typeface="ＭＳ Ｐゴシック" charset="0"/>
              <a:cs typeface="Times" charset="0"/>
            </a:endParaRPr>
          </a:p>
        </p:txBody>
      </p:sp>
      <p:sp>
        <p:nvSpPr>
          <p:cNvPr id="3686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7758E998-7776-1D4A-89A7-337A29D3F268}" type="slidenum">
              <a:rPr lang="en-US" sz="1200">
                <a:latin typeface="Calibri" charset="0"/>
              </a:rPr>
              <a:pPr eaLnBrk="1" hangingPunct="1"/>
              <a:t>14</a:t>
            </a:fld>
            <a:endParaRPr lang="en-US" sz="1200" dirty="0">
              <a:latin typeface="Calibri"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505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a:latin typeface="Times" charset="0"/>
                <a:ea typeface="ＭＳ Ｐゴシック" charset="0"/>
                <a:cs typeface="Times" charset="0"/>
              </a:rPr>
              <a:t>#49  </a:t>
            </a:r>
            <a:r>
              <a:rPr lang="ja-JP" altLang="en-US" dirty="0">
                <a:latin typeface="Times" charset="0"/>
                <a:ea typeface="ＭＳ Ｐゴシック" charset="0"/>
                <a:cs typeface="Times" charset="0"/>
              </a:rPr>
              <a:t>“</a:t>
            </a:r>
            <a:r>
              <a:rPr lang="en-US" altLang="ja-JP" dirty="0">
                <a:latin typeface="Times" charset="0"/>
                <a:ea typeface="ＭＳ Ｐゴシック" charset="0"/>
                <a:cs typeface="Times" charset="0"/>
              </a:rPr>
              <a:t>All essays go through extensive review and revision process, so even if the starting point is out there, the final product is not.</a:t>
            </a:r>
            <a:r>
              <a:rPr lang="ja-JP" altLang="en-US" dirty="0">
                <a:latin typeface="Times" charset="0"/>
                <a:ea typeface="ＭＳ Ｐゴシック" charset="0"/>
                <a:cs typeface="Times" charset="0"/>
              </a:rPr>
              <a:t>”</a:t>
            </a:r>
            <a:endParaRPr lang="en-US" altLang="ja-JP" dirty="0">
              <a:latin typeface="Times" charset="0"/>
              <a:ea typeface="ＭＳ Ｐゴシック" charset="0"/>
              <a:cs typeface="Times" charset="0"/>
            </a:endParaRPr>
          </a:p>
          <a:p>
            <a:pPr eaLnBrk="1" hangingPunct="1">
              <a:spcBef>
                <a:spcPct val="0"/>
              </a:spcBef>
            </a:pPr>
            <a:endParaRPr lang="en-US" dirty="0">
              <a:latin typeface="Times" charset="0"/>
              <a:ea typeface="ＭＳ Ｐゴシック" charset="0"/>
              <a:cs typeface="Times" charset="0"/>
            </a:endParaRPr>
          </a:p>
          <a:p>
            <a:pPr eaLnBrk="1" hangingPunct="1">
              <a:spcBef>
                <a:spcPct val="0"/>
              </a:spcBef>
            </a:pPr>
            <a:r>
              <a:rPr lang="en-US" dirty="0">
                <a:latin typeface="Times" charset="0"/>
                <a:ea typeface="ＭＳ Ｐゴシック" charset="0"/>
                <a:cs typeface="Times" charset="0"/>
              </a:rPr>
              <a:t>#41  </a:t>
            </a:r>
            <a:r>
              <a:rPr lang="ja-JP" altLang="en-US" dirty="0">
                <a:latin typeface="Times" charset="0"/>
                <a:ea typeface="ＭＳ Ｐゴシック" charset="0"/>
                <a:cs typeface="Times" charset="0"/>
              </a:rPr>
              <a:t>“</a:t>
            </a:r>
            <a:r>
              <a:rPr lang="en-US" altLang="ja-JP" dirty="0">
                <a:latin typeface="Times" charset="0"/>
                <a:ea typeface="ＭＳ Ｐゴシック" charset="0"/>
                <a:cs typeface="Times" charset="0"/>
              </a:rPr>
              <a:t>The editorial review and publication process entails substantial refinement and revision of works that originate as part of doctoral work and thus we do not consider raw dissertations as competing with the works eventually published under our imprint.</a:t>
            </a:r>
            <a:r>
              <a:rPr lang="ja-JP" altLang="en-US" dirty="0">
                <a:latin typeface="Times" charset="0"/>
                <a:ea typeface="ＭＳ Ｐゴシック" charset="0"/>
                <a:cs typeface="Times" charset="0"/>
              </a:rPr>
              <a:t>”</a:t>
            </a:r>
            <a:endParaRPr lang="en-US" altLang="ja-JP" dirty="0">
              <a:latin typeface="Times" charset="0"/>
              <a:ea typeface="ＭＳ Ｐゴシック" charset="0"/>
              <a:cs typeface="Times" charset="0"/>
            </a:endParaRPr>
          </a:p>
          <a:p>
            <a:pPr eaLnBrk="1" hangingPunct="1">
              <a:spcBef>
                <a:spcPct val="0"/>
              </a:spcBef>
            </a:pPr>
            <a:endParaRPr lang="en-US" dirty="0">
              <a:latin typeface="Times" charset="0"/>
              <a:ea typeface="ＭＳ Ｐゴシック" charset="0"/>
              <a:cs typeface="Times" charset="0"/>
            </a:endParaRPr>
          </a:p>
          <a:p>
            <a:pPr eaLnBrk="1" hangingPunct="1">
              <a:spcBef>
                <a:spcPct val="0"/>
              </a:spcBef>
            </a:pPr>
            <a:r>
              <a:rPr lang="en-US" dirty="0">
                <a:latin typeface="Times" charset="0"/>
                <a:ea typeface="ＭＳ Ｐゴシック" charset="0"/>
                <a:cs typeface="Times" charset="0"/>
              </a:rPr>
              <a:t>#53  </a:t>
            </a:r>
            <a:r>
              <a:rPr lang="ja-JP" altLang="en-US" dirty="0">
                <a:latin typeface="Times" charset="0"/>
                <a:ea typeface="ＭＳ Ｐゴシック" charset="0"/>
                <a:cs typeface="Times" charset="0"/>
              </a:rPr>
              <a:t>“</a:t>
            </a:r>
            <a:r>
              <a:rPr lang="en-US" altLang="ja-JP" dirty="0">
                <a:latin typeface="Times" charset="0"/>
                <a:ea typeface="ＭＳ Ｐゴシック" charset="0"/>
                <a:cs typeface="Times" charset="0"/>
              </a:rPr>
              <a:t>A chapter of a thesis or dissertation will virtually never be suitable as an article in my journal. Authors will often have to contextualize their discussion and explain the implications of their conclusions. And authors will often find that, after completing a dissertation, they are able to refine [their arguments.</a:t>
            </a:r>
            <a:r>
              <a:rPr lang="ja-JP" altLang="en-US" dirty="0">
                <a:latin typeface="Times" charset="0"/>
                <a:ea typeface="ＭＳ Ｐゴシック" charset="0"/>
                <a:cs typeface="Times" charset="0"/>
              </a:rPr>
              <a:t>”</a:t>
            </a:r>
            <a:endParaRPr lang="en-US" altLang="ja-JP" dirty="0">
              <a:latin typeface="Times" charset="0"/>
              <a:ea typeface="ＭＳ Ｐゴシック" charset="0"/>
              <a:cs typeface="Times" charset="0"/>
            </a:endParaRPr>
          </a:p>
          <a:p>
            <a:pPr eaLnBrk="1" hangingPunct="1">
              <a:spcBef>
                <a:spcPct val="0"/>
              </a:spcBef>
            </a:pPr>
            <a:endParaRPr lang="en-US" dirty="0">
              <a:latin typeface="Times" charset="0"/>
              <a:ea typeface="ＭＳ Ｐゴシック" charset="0"/>
              <a:cs typeface="Times" charset="0"/>
            </a:endParaRPr>
          </a:p>
          <a:p>
            <a:pPr eaLnBrk="1" hangingPunct="1">
              <a:spcBef>
                <a:spcPct val="0"/>
              </a:spcBef>
            </a:pPr>
            <a:r>
              <a:rPr lang="en-US" dirty="0">
                <a:latin typeface="Times" charset="0"/>
                <a:ea typeface="ＭＳ Ｐゴシック" charset="0"/>
                <a:cs typeface="Times" charset="0"/>
              </a:rPr>
              <a:t>p. 14</a:t>
            </a:r>
          </a:p>
          <a:p>
            <a:pPr eaLnBrk="1" hangingPunct="1">
              <a:spcBef>
                <a:spcPct val="0"/>
              </a:spcBef>
            </a:pPr>
            <a:r>
              <a:rPr lang="en-US" dirty="0">
                <a:latin typeface="Times" charset="0"/>
                <a:ea typeface="ＭＳ Ｐゴシック" charset="0"/>
                <a:cs typeface="Times" charset="0"/>
              </a:rPr>
              <a:t>http://</a:t>
            </a:r>
            <a:r>
              <a:rPr lang="en-US" dirty="0" err="1">
                <a:latin typeface="Times" charset="0"/>
                <a:ea typeface="ＭＳ Ｐゴシック" charset="0"/>
                <a:cs typeface="Times" charset="0"/>
              </a:rPr>
              <a:t>etd.ohiolink.edu</a:t>
            </a:r>
            <a:r>
              <a:rPr lang="en-US" dirty="0">
                <a:latin typeface="Times" charset="0"/>
                <a:ea typeface="ＭＳ Ｐゴシック" charset="0"/>
                <a:cs typeface="Times" charset="0"/>
              </a:rPr>
              <a:t>/</a:t>
            </a:r>
            <a:r>
              <a:rPr lang="en-US" dirty="0" err="1">
                <a:latin typeface="Times" charset="0"/>
                <a:ea typeface="ＭＳ Ｐゴシック" charset="0"/>
                <a:cs typeface="Times" charset="0"/>
              </a:rPr>
              <a:t>view.cgi?acc_num</a:t>
            </a:r>
            <a:r>
              <a:rPr lang="en-US" dirty="0">
                <a:latin typeface="Times" charset="0"/>
                <a:ea typeface="ＭＳ Ｐゴシック" charset="0"/>
                <a:cs typeface="Times" charset="0"/>
              </a:rPr>
              <a:t>=ohiou1273584209</a:t>
            </a:r>
          </a:p>
          <a:p>
            <a:pPr eaLnBrk="1" hangingPunct="1">
              <a:spcBef>
                <a:spcPct val="0"/>
              </a:spcBef>
            </a:pPr>
            <a:endParaRPr lang="en-US" dirty="0">
              <a:latin typeface="Times" charset="0"/>
              <a:ea typeface="ＭＳ Ｐゴシック" charset="0"/>
              <a:cs typeface="Times" charset="0"/>
            </a:endParaRPr>
          </a:p>
          <a:p>
            <a:pPr eaLnBrk="1" hangingPunct="1">
              <a:spcBef>
                <a:spcPct val="0"/>
              </a:spcBef>
            </a:pPr>
            <a:r>
              <a:rPr lang="en-US" dirty="0">
                <a:latin typeface="Times" charset="0"/>
                <a:ea typeface="ＭＳ Ｐゴシック" charset="0"/>
                <a:cs typeface="Times" charset="0"/>
              </a:rPr>
              <a:t>A few other information resources touch on the topic of publishers</a:t>
            </a:r>
            <a:r>
              <a:rPr lang="ja-JP" altLang="en-US" dirty="0">
                <a:latin typeface="Times" charset="0"/>
                <a:ea typeface="ＭＳ Ｐゴシック" charset="0"/>
                <a:cs typeface="Times" charset="0"/>
              </a:rPr>
              <a:t>’</a:t>
            </a:r>
            <a:r>
              <a:rPr lang="en-US" altLang="ja-JP" dirty="0">
                <a:latin typeface="Times" charset="0"/>
                <a:ea typeface="ＭＳ Ｐゴシック" charset="0"/>
                <a:cs typeface="Times" charset="0"/>
              </a:rPr>
              <a:t> attitudes towards ETDs. But these all discuss perceptions and are not the result of real data, except for Angie McCutcheon</a:t>
            </a:r>
            <a:r>
              <a:rPr lang="ja-JP" altLang="en-US" dirty="0">
                <a:latin typeface="Times" charset="0"/>
                <a:ea typeface="ＭＳ Ｐゴシック" charset="0"/>
                <a:cs typeface="Times" charset="0"/>
              </a:rPr>
              <a:t>’</a:t>
            </a:r>
            <a:r>
              <a:rPr lang="en-US" altLang="ja-JP" dirty="0">
                <a:latin typeface="Times" charset="0"/>
                <a:ea typeface="ＭＳ Ｐゴシック" charset="0"/>
                <a:cs typeface="Times" charset="0"/>
              </a:rPr>
              <a:t>s 2010 ETD on the Impact of Publishers' Policy on ETD Distribution Options within the United States. She surveyed graduate school personnel to learn if students had actually been rejected by publishers because their TDs were online. She reported at 1.8% rejection rate.</a:t>
            </a:r>
            <a:endParaRPr lang="en-US" dirty="0">
              <a:latin typeface="Calibri" charset="0"/>
              <a:ea typeface="ＭＳ Ｐゴシック" charset="0"/>
              <a:cs typeface="ＭＳ Ｐゴシック" charset="0"/>
            </a:endParaRPr>
          </a:p>
        </p:txBody>
      </p:sp>
      <p:sp>
        <p:nvSpPr>
          <p:cNvPr id="4505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74E98ECD-4B5D-9D43-B5A8-74D74CE02DAE}" type="slidenum">
              <a:rPr lang="en-US" sz="1200">
                <a:latin typeface="Calibri" charset="0"/>
              </a:rPr>
              <a:pPr eaLnBrk="1" hangingPunct="1"/>
              <a:t>15</a:t>
            </a:fld>
            <a:endParaRPr lang="en-US" sz="1200">
              <a:latin typeface="Calibri"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9154" name="Notes Placeholder 2"/>
          <p:cNvSpPr>
            <a:spLocks noGrp="1"/>
          </p:cNvSpPr>
          <p:nvPr>
            <p:ph type="body" idx="1"/>
          </p:nvPr>
        </p:nvSpPr>
        <p:spPr bwMode="auto">
          <a:xfrm>
            <a:off x="425903" y="4343399"/>
            <a:ext cx="5962636" cy="43418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r>
              <a:rPr lang="en-US" dirty="0">
                <a:latin typeface="Times" charset="0"/>
                <a:ea typeface="ＭＳ Ｐゴシック" charset="0"/>
                <a:cs typeface="Times" charset="0"/>
              </a:rPr>
              <a:t>There are also new Concerns about ETDs for Journal Editors and Academic Press Directors</a:t>
            </a:r>
          </a:p>
          <a:p>
            <a:pPr eaLnBrk="1" hangingPunct="1">
              <a:lnSpc>
                <a:spcPct val="90000"/>
              </a:lnSpc>
              <a:spcBef>
                <a:spcPct val="0"/>
              </a:spcBef>
            </a:pPr>
            <a:endParaRPr lang="en-US" dirty="0">
              <a:latin typeface="Times" charset="0"/>
              <a:ea typeface="ＭＳ Ｐゴシック" charset="0"/>
              <a:cs typeface="Times" charset="0"/>
            </a:endParaRPr>
          </a:p>
          <a:p>
            <a:pPr eaLnBrk="1" hangingPunct="1">
              <a:lnSpc>
                <a:spcPct val="90000"/>
              </a:lnSpc>
              <a:spcBef>
                <a:spcPct val="0"/>
              </a:spcBef>
            </a:pPr>
            <a:r>
              <a:rPr lang="ja-JP" altLang="en-US" dirty="0">
                <a:latin typeface="Times" charset="0"/>
                <a:ea typeface="ＭＳ Ｐゴシック" charset="0"/>
                <a:cs typeface="Times" charset="0"/>
              </a:rPr>
              <a:t>“</a:t>
            </a:r>
            <a:r>
              <a:rPr lang="en-US" altLang="ja-JP" dirty="0">
                <a:latin typeface="Times" charset="0"/>
                <a:ea typeface="ＭＳ Ｐゴシック" charset="0"/>
                <a:cs typeface="Times" charset="0"/>
              </a:rPr>
              <a:t>The one problem this creates, which I and the editorial board have not resolved, is that this makes anonymity in review difficult [and] easy to determine who the author is, and thus undermines the strength and reliability of peer review. This could, ultimately, disadvantage young scholars...</a:t>
            </a:r>
            <a:r>
              <a:rPr lang="ja-JP" altLang="en-US" dirty="0">
                <a:latin typeface="Times" charset="0"/>
                <a:ea typeface="ＭＳ Ｐゴシック" charset="0"/>
                <a:cs typeface="Times" charset="0"/>
              </a:rPr>
              <a:t>”</a:t>
            </a:r>
            <a:r>
              <a:rPr lang="en-US" altLang="ja-JP" dirty="0">
                <a:latin typeface="Times" charset="0"/>
                <a:ea typeface="ＭＳ Ｐゴシック" charset="0"/>
                <a:cs typeface="Times" charset="0"/>
              </a:rPr>
              <a:t> (18) </a:t>
            </a:r>
          </a:p>
          <a:p>
            <a:pPr eaLnBrk="1" hangingPunct="1">
              <a:lnSpc>
                <a:spcPct val="90000"/>
              </a:lnSpc>
              <a:spcBef>
                <a:spcPct val="0"/>
              </a:spcBef>
            </a:pPr>
            <a:endParaRPr lang="en-US" dirty="0">
              <a:latin typeface="Times" charset="0"/>
              <a:ea typeface="ＭＳ Ｐゴシック" charset="0"/>
              <a:cs typeface="Times" charset="0"/>
            </a:endParaRPr>
          </a:p>
          <a:p>
            <a:pPr eaLnBrk="1" hangingPunct="1">
              <a:lnSpc>
                <a:spcPct val="90000"/>
              </a:lnSpc>
              <a:spcBef>
                <a:spcPct val="0"/>
              </a:spcBef>
            </a:pPr>
            <a:r>
              <a:rPr lang="en-US" dirty="0">
                <a:latin typeface="Times" charset="0"/>
                <a:ea typeface="ＭＳ Ｐゴシック" charset="0"/>
                <a:cs typeface="Times" charset="0"/>
              </a:rPr>
              <a:t>We were reminded that not all publishers are familiar with the issues surrounding publications derived from ETDs. One journal editor commented:  My first thought on this matter, and I never thought about it until just now, was </a:t>
            </a:r>
            <a:r>
              <a:rPr lang="ja-JP" altLang="en-US" dirty="0">
                <a:latin typeface="Times" charset="0"/>
                <a:ea typeface="ＭＳ Ｐゴシック" charset="0"/>
                <a:cs typeface="Times" charset="0"/>
              </a:rPr>
              <a:t>“</a:t>
            </a:r>
            <a:r>
              <a:rPr lang="en-US" altLang="ja-JP" dirty="0">
                <a:latin typeface="Times" charset="0"/>
                <a:ea typeface="ＭＳ Ｐゴシック" charset="0"/>
                <a:cs typeface="Times" charset="0"/>
              </a:rPr>
              <a:t>why should anything derived from a dissertation be excluded?</a:t>
            </a:r>
            <a:r>
              <a:rPr lang="ja-JP" altLang="en-US" dirty="0">
                <a:latin typeface="Times" charset="0"/>
                <a:ea typeface="ＭＳ Ｐゴシック" charset="0"/>
                <a:cs typeface="Times" charset="0"/>
              </a:rPr>
              <a:t>”</a:t>
            </a:r>
            <a:r>
              <a:rPr lang="en-US" altLang="ja-JP" dirty="0">
                <a:latin typeface="Times" charset="0"/>
                <a:ea typeface="ＭＳ Ｐゴシック" charset="0"/>
                <a:cs typeface="Times" charset="0"/>
              </a:rPr>
              <a:t>—but thinking further—if dissertations can be as readily accessed by computer as is becoming the case with journals—then perhaps I need to consider some form of restriction...</a:t>
            </a:r>
            <a:r>
              <a:rPr lang="ja-JP" altLang="en-US" dirty="0">
                <a:latin typeface="Times" charset="0"/>
                <a:ea typeface="ＭＳ Ｐゴシック" charset="0"/>
                <a:cs typeface="Times" charset="0"/>
              </a:rPr>
              <a:t>”</a:t>
            </a:r>
            <a:r>
              <a:rPr lang="en-US" altLang="ja-JP" dirty="0">
                <a:latin typeface="Times" charset="0"/>
                <a:ea typeface="ＭＳ Ｐゴシック" charset="0"/>
                <a:cs typeface="Times" charset="0"/>
              </a:rPr>
              <a:t> [#4 Q5</a:t>
            </a:r>
            <a:r>
              <a:rPr lang="en-US" altLang="ja-JP" dirty="0" smtClean="0">
                <a:latin typeface="Times" charset="0"/>
                <a:ea typeface="ＭＳ Ｐゴシック" charset="0"/>
                <a:cs typeface="Times" charset="0"/>
              </a:rPr>
              <a:t>]</a:t>
            </a:r>
            <a:r>
              <a:rPr lang="en-US" altLang="ja-JP" baseline="0" dirty="0" smtClean="0">
                <a:latin typeface="Times" charset="0"/>
                <a:ea typeface="ＭＳ Ｐゴシック" charset="0"/>
                <a:cs typeface="Times" charset="0"/>
              </a:rPr>
              <a:t>     </a:t>
            </a:r>
            <a:r>
              <a:rPr lang="en-US" altLang="ja-JP" dirty="0" smtClean="0">
                <a:latin typeface="Times" charset="0"/>
                <a:ea typeface="ＭＳ Ｐゴシック" charset="0"/>
                <a:cs typeface="Times" charset="0"/>
              </a:rPr>
              <a:t>This </a:t>
            </a:r>
            <a:r>
              <a:rPr lang="en-US" altLang="ja-JP" dirty="0">
                <a:latin typeface="Times" charset="0"/>
                <a:ea typeface="ＭＳ Ｐゴシック" charset="0"/>
                <a:cs typeface="Times" charset="0"/>
              </a:rPr>
              <a:t>comment may well indicate that either the publishers are out of touch with authors</a:t>
            </a:r>
            <a:r>
              <a:rPr lang="ja-JP" altLang="en-US" dirty="0">
                <a:latin typeface="Times" charset="0"/>
                <a:ea typeface="ＭＳ Ｐゴシック" charset="0"/>
                <a:cs typeface="Times" charset="0"/>
              </a:rPr>
              <a:t>’</a:t>
            </a:r>
            <a:r>
              <a:rPr lang="en-US" altLang="ja-JP" dirty="0">
                <a:latin typeface="Times" charset="0"/>
                <a:ea typeface="ＭＳ Ｐゴシック" charset="0"/>
                <a:cs typeface="Times" charset="0"/>
              </a:rPr>
              <a:t> concerns, or it </a:t>
            </a:r>
            <a:r>
              <a:rPr lang="en-US" altLang="ja-JP" dirty="0" err="1">
                <a:latin typeface="Times" charset="0"/>
                <a:ea typeface="ＭＳ Ｐゴシック" charset="0"/>
                <a:cs typeface="Times" charset="0"/>
              </a:rPr>
              <a:t>hasn</a:t>
            </a:r>
            <a:r>
              <a:rPr lang="ja-JP" altLang="en-US" dirty="0">
                <a:latin typeface="Times" charset="0"/>
                <a:ea typeface="ＭＳ Ｐゴシック" charset="0"/>
                <a:cs typeface="Times" charset="0"/>
              </a:rPr>
              <a:t>’</a:t>
            </a:r>
            <a:r>
              <a:rPr lang="en-US" altLang="ja-JP" dirty="0">
                <a:latin typeface="Times" charset="0"/>
                <a:ea typeface="ＭＳ Ｐゴシック" charset="0"/>
                <a:cs typeface="Times" charset="0"/>
              </a:rPr>
              <a:t>t been brought up as an issue by their authors or editors. </a:t>
            </a:r>
          </a:p>
          <a:p>
            <a:pPr eaLnBrk="1" hangingPunct="1">
              <a:lnSpc>
                <a:spcPct val="90000"/>
              </a:lnSpc>
              <a:spcBef>
                <a:spcPct val="0"/>
              </a:spcBef>
            </a:pPr>
            <a:endParaRPr lang="en-US" dirty="0">
              <a:latin typeface="Times" charset="0"/>
              <a:ea typeface="ＭＳ Ｐゴシック" charset="0"/>
              <a:cs typeface="Times" charset="0"/>
            </a:endParaRPr>
          </a:p>
          <a:p>
            <a:pPr eaLnBrk="1" hangingPunct="1">
              <a:lnSpc>
                <a:spcPct val="90000"/>
              </a:lnSpc>
              <a:spcBef>
                <a:spcPct val="0"/>
              </a:spcBef>
            </a:pPr>
            <a:r>
              <a:rPr lang="en-US" dirty="0">
                <a:latin typeface="Times" charset="0"/>
                <a:ea typeface="ＭＳ Ｐゴシック" charset="0"/>
                <a:cs typeface="Times" charset="0"/>
              </a:rPr>
              <a:t>Very few editors or directors seem to be aware that ETDs are also beginning to include published articles. [See comments #22, 44, 51 Q6]</a:t>
            </a:r>
          </a:p>
          <a:p>
            <a:pPr eaLnBrk="1" hangingPunct="1">
              <a:lnSpc>
                <a:spcPct val="90000"/>
              </a:lnSpc>
              <a:spcBef>
                <a:spcPct val="0"/>
              </a:spcBef>
            </a:pPr>
            <a:endParaRPr lang="en-US" dirty="0">
              <a:latin typeface="Times" charset="0"/>
              <a:ea typeface="ＭＳ Ｐゴシック" charset="0"/>
              <a:cs typeface="Times" charset="0"/>
            </a:endParaRPr>
          </a:p>
          <a:p>
            <a:pPr eaLnBrk="1" hangingPunct="1">
              <a:lnSpc>
                <a:spcPct val="90000"/>
              </a:lnSpc>
              <a:spcBef>
                <a:spcPct val="0"/>
              </a:spcBef>
            </a:pPr>
            <a:r>
              <a:rPr lang="ja-JP" altLang="en-US" dirty="0">
                <a:latin typeface="Times" charset="0"/>
                <a:ea typeface="ＭＳ Ｐゴシック" charset="0"/>
                <a:cs typeface="Times" charset="0"/>
              </a:rPr>
              <a:t>“</a:t>
            </a:r>
            <a:r>
              <a:rPr lang="en-US" altLang="ja-JP" dirty="0">
                <a:latin typeface="Times" charset="0"/>
                <a:ea typeface="ＭＳ Ｐゴシック" charset="0"/>
                <a:cs typeface="Times" charset="0"/>
              </a:rPr>
              <a:t>We would prefer that students work with their major advisors to design thesis [sic] chapters for submission as research articles and review papers as part of the dissertation process to ensure a good fit with the journal. Ideally, the dissertation when completed will contain chapters that have already been published or accepted for publication so that the journal does not have to compete with content that is already freely available.</a:t>
            </a:r>
            <a:r>
              <a:rPr lang="ja-JP" altLang="en-US" dirty="0">
                <a:latin typeface="Times" charset="0"/>
                <a:ea typeface="ＭＳ Ｐゴシック" charset="0"/>
                <a:cs typeface="Times" charset="0"/>
              </a:rPr>
              <a:t>”</a:t>
            </a:r>
            <a:r>
              <a:rPr lang="en-US" altLang="ja-JP" dirty="0">
                <a:latin typeface="Times" charset="0"/>
                <a:ea typeface="ＭＳ Ｐゴシック" charset="0"/>
                <a:cs typeface="Times" charset="0"/>
              </a:rPr>
              <a:t> [comment #51 Q6]</a:t>
            </a:r>
            <a:endParaRPr lang="en-US" dirty="0">
              <a:latin typeface="Times" charset="0"/>
              <a:ea typeface="ＭＳ Ｐゴシック" charset="0"/>
              <a:cs typeface="Times" charset="0"/>
            </a:endParaRPr>
          </a:p>
        </p:txBody>
      </p:sp>
      <p:sp>
        <p:nvSpPr>
          <p:cNvPr id="4915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9102378E-20CB-4B40-8BD0-D047DD580631}" type="slidenum">
              <a:rPr lang="en-US" sz="1200">
                <a:latin typeface="Calibri" charset="0"/>
              </a:rPr>
              <a:pPr eaLnBrk="1" hangingPunct="1"/>
              <a:t>16</a:t>
            </a:fld>
            <a:endParaRPr lang="en-US" sz="1200">
              <a:latin typeface="Calibri"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Sampling</a:t>
            </a:r>
            <a:r>
              <a:rPr lang="en-US" baseline="0" dirty="0" smtClean="0"/>
              <a:t> survey technique</a:t>
            </a:r>
            <a:endParaRPr lang="en-US" dirty="0"/>
          </a:p>
        </p:txBody>
      </p:sp>
      <p:sp>
        <p:nvSpPr>
          <p:cNvPr id="4" name="Slide Number Placeholder 3"/>
          <p:cNvSpPr>
            <a:spLocks noGrp="1"/>
          </p:cNvSpPr>
          <p:nvPr>
            <p:ph type="sldNum" sz="quarter" idx="10"/>
          </p:nvPr>
        </p:nvSpPr>
        <p:spPr/>
        <p:txBody>
          <a:bodyPr/>
          <a:lstStyle/>
          <a:p>
            <a:fld id="{65CF4691-2EB1-2841-B50E-9DF9A16224FD}" type="slidenum">
              <a:rPr lang="en-US" smtClean="0"/>
              <a:pPr/>
              <a:t>17</a:t>
            </a:fld>
            <a:endParaRPr lang="en-US"/>
          </a:p>
        </p:txBody>
      </p:sp>
    </p:spTree>
    <p:extLst>
      <p:ext uri="{BB962C8B-B14F-4D97-AF65-F5344CB8AC3E}">
        <p14:creationId xmlns:p14="http://schemas.microsoft.com/office/powerpoint/2010/main" val="267807530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68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a:latin typeface="Times" charset="0"/>
                <a:ea typeface="ＭＳ Ｐゴシック" charset="0"/>
                <a:cs typeface="Times" charset="0"/>
              </a:rPr>
              <a:t>Therefore, </a:t>
            </a:r>
            <a:r>
              <a:rPr lang="en-US" dirty="0" smtClean="0">
                <a:latin typeface="Times" charset="0"/>
                <a:ea typeface="ＭＳ Ｐゴシック" charset="0"/>
                <a:cs typeface="Times" charset="0"/>
              </a:rPr>
              <a:t>80% </a:t>
            </a:r>
            <a:r>
              <a:rPr lang="en-US" dirty="0">
                <a:latin typeface="Times" charset="0"/>
                <a:ea typeface="ＭＳ Ｐゴシック" charset="0"/>
                <a:cs typeface="Times" charset="0"/>
              </a:rPr>
              <a:t>will accept articles from OA ETDs.</a:t>
            </a:r>
          </a:p>
          <a:p>
            <a:endParaRPr lang="en-US" dirty="0">
              <a:latin typeface="Times" charset="0"/>
              <a:ea typeface="ＭＳ Ｐゴシック" charset="0"/>
              <a:cs typeface="Times" charset="0"/>
            </a:endParaRPr>
          </a:p>
          <a:p>
            <a:r>
              <a:rPr lang="en-US" dirty="0">
                <a:latin typeface="Times" charset="0"/>
                <a:ea typeface="ＭＳ Ｐゴシック" charset="0"/>
                <a:cs typeface="Times" charset="0"/>
              </a:rPr>
              <a:t>Removed the </a:t>
            </a:r>
            <a:r>
              <a:rPr lang="ja-JP" altLang="en-US" dirty="0">
                <a:latin typeface="Times" charset="0"/>
                <a:ea typeface="ＭＳ Ｐゴシック" charset="0"/>
                <a:cs typeface="Times" charset="0"/>
              </a:rPr>
              <a:t>”</a:t>
            </a:r>
            <a:r>
              <a:rPr lang="en-US" dirty="0">
                <a:latin typeface="Times" charset="0"/>
                <a:ea typeface="ＭＳ Ｐゴシック" charset="0"/>
                <a:cs typeface="Times" charset="0"/>
              </a:rPr>
              <a:t>other</a:t>
            </a:r>
            <a:r>
              <a:rPr lang="ja-JP" altLang="en-US" dirty="0">
                <a:latin typeface="Times" charset="0"/>
                <a:ea typeface="ＭＳ Ｐゴシック" charset="0"/>
                <a:cs typeface="Times" charset="0"/>
              </a:rPr>
              <a:t>”</a:t>
            </a:r>
            <a:r>
              <a:rPr lang="en-US" dirty="0">
                <a:latin typeface="Times" charset="0"/>
                <a:ea typeface="ＭＳ Ｐゴシック" charset="0"/>
                <a:cs typeface="Times" charset="0"/>
              </a:rPr>
              <a:t> category/responses, those </a:t>
            </a:r>
            <a:r>
              <a:rPr lang="en-US" dirty="0" smtClean="0">
                <a:latin typeface="Times" charset="0"/>
                <a:ea typeface="ＭＳ Ｐゴシック" charset="0"/>
                <a:cs typeface="Times" charset="0"/>
              </a:rPr>
              <a:t>who</a:t>
            </a:r>
            <a:r>
              <a:rPr lang="en-US" baseline="0" dirty="0" smtClean="0">
                <a:latin typeface="Times" charset="0"/>
                <a:ea typeface="ＭＳ Ｐゴシック" charset="0"/>
                <a:cs typeface="Times" charset="0"/>
              </a:rPr>
              <a:t> </a:t>
            </a:r>
            <a:r>
              <a:rPr lang="en-US" dirty="0" smtClean="0">
                <a:latin typeface="Times" charset="0"/>
                <a:ea typeface="ＭＳ Ｐゴシック" charset="0"/>
                <a:cs typeface="Times" charset="0"/>
              </a:rPr>
              <a:t>Not</a:t>
            </a:r>
            <a:r>
              <a:rPr lang="en-US" baseline="0" dirty="0" smtClean="0">
                <a:latin typeface="Times" charset="0"/>
                <a:ea typeface="ＭＳ Ｐゴシック" charset="0"/>
                <a:cs typeface="Times" charset="0"/>
              </a:rPr>
              <a:t> encountered/Don’t know/Not applicable</a:t>
            </a:r>
            <a:endParaRPr lang="en-US" dirty="0">
              <a:latin typeface="Times" charset="0"/>
              <a:ea typeface="ＭＳ Ｐゴシック" charset="0"/>
              <a:cs typeface="Times" charset="0"/>
            </a:endParaRPr>
          </a:p>
        </p:txBody>
      </p:sp>
      <p:sp>
        <p:nvSpPr>
          <p:cNvPr id="4" name="Slide Number Placeholder 3"/>
          <p:cNvSpPr>
            <a:spLocks noGrp="1"/>
          </p:cNvSpPr>
          <p:nvPr>
            <p:ph type="sldNum" sz="quarter" idx="5"/>
          </p:nvPr>
        </p:nvSpPr>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67870925-A119-1447-B92D-DEEED11A4605}" type="slidenum">
              <a:rPr lang="en-US" sz="1200">
                <a:latin typeface="Calibri" charset="0"/>
              </a:rPr>
              <a:pPr eaLnBrk="1" hangingPunct="1"/>
              <a:t>18</a:t>
            </a:fld>
            <a:endParaRPr lang="en-US" sz="1200">
              <a:latin typeface="Calibri"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50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a typeface="ＭＳ Ｐゴシック" charset="0"/>
              <a:cs typeface="ＭＳ Ｐゴシック" charset="0"/>
            </a:endParaRPr>
          </a:p>
        </p:txBody>
      </p:sp>
      <p:sp>
        <p:nvSpPr>
          <p:cNvPr id="4" name="Slide Number Placeholder 3"/>
          <p:cNvSpPr>
            <a:spLocks noGrp="1"/>
          </p:cNvSpPr>
          <p:nvPr>
            <p:ph type="sldNum" sz="quarter" idx="5"/>
          </p:nvPr>
        </p:nvSpPr>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36F55532-5E16-DE41-9FF5-7062DA2AFF67}" type="slidenum">
              <a:rPr lang="en-US" sz="1200">
                <a:latin typeface="Calibri" charset="0"/>
              </a:rPr>
              <a:pPr eaLnBrk="1" hangingPunct="1"/>
              <a:t>19</a:t>
            </a:fld>
            <a:endParaRPr lang="en-US" sz="1200">
              <a:latin typeface="Calibri"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Presenting data from 3 collaborations I have been part of i</a:t>
            </a:r>
            <a:r>
              <a:rPr lang="en-US" baseline="0" dirty="0" smtClean="0"/>
              <a:t>n the last few years. These citations are for those of you that may want more info about how the surveys were conducted and validated since today I want to focus on the findings and leave the others time for their </a:t>
            </a:r>
            <a:r>
              <a:rPr lang="en-US" baseline="0" dirty="0" smtClean="0"/>
              <a:t>presentations, questions and comments..</a:t>
            </a:r>
            <a:endParaRPr lang="en-US" baseline="0" dirty="0" smtClean="0"/>
          </a:p>
          <a:p>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This series of ETD surveys began with a collaboration in 2011 with colleagues at Windsor, Cal Poly SLP, British Columbia, and Georgia State.</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r>
              <a:rPr lang="en-US" baseline="0" dirty="0" smtClean="0"/>
              <a:t>The following year, colleagues at Windsor and Cal Poly stayed on and added a colleague at Wisconsin-Milwaukee, and 2 statisticians at Cal Poly.</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With colleagues at the University of North Texas, in 2013 we conducted the first comprehensive survey of ETD programs and practices at academic institutions worldwide. This is where I’m going to start.</a:t>
            </a:r>
          </a:p>
          <a:p>
            <a:endParaRPr lang="en-US" dirty="0"/>
          </a:p>
        </p:txBody>
      </p:sp>
      <p:sp>
        <p:nvSpPr>
          <p:cNvPr id="4" name="Slide Number Placeholder 3"/>
          <p:cNvSpPr>
            <a:spLocks noGrp="1"/>
          </p:cNvSpPr>
          <p:nvPr>
            <p:ph type="sldNum" sz="quarter" idx="10"/>
          </p:nvPr>
        </p:nvSpPr>
        <p:spPr/>
        <p:txBody>
          <a:bodyPr/>
          <a:lstStyle/>
          <a:p>
            <a:fld id="{65CF4691-2EB1-2841-B50E-9DF9A16224FD}" type="slidenum">
              <a:rPr lang="en-US" smtClean="0"/>
              <a:pPr/>
              <a:t>2</a:t>
            </a:fld>
            <a:endParaRPr lang="en-US" dirty="0"/>
          </a:p>
        </p:txBody>
      </p:sp>
    </p:spTree>
    <p:extLst>
      <p:ext uri="{BB962C8B-B14F-4D97-AF65-F5344CB8AC3E}">
        <p14:creationId xmlns:p14="http://schemas.microsoft.com/office/powerpoint/2010/main" val="368714974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71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a typeface="ＭＳ Ｐゴシック" charset="0"/>
              <a:cs typeface="ＭＳ Ｐゴシック" charset="0"/>
            </a:endParaRPr>
          </a:p>
        </p:txBody>
      </p:sp>
      <p:sp>
        <p:nvSpPr>
          <p:cNvPr id="4" name="Slide Number Placeholder 3"/>
          <p:cNvSpPr>
            <a:spLocks noGrp="1"/>
          </p:cNvSpPr>
          <p:nvPr>
            <p:ph type="sldNum" sz="quarter" idx="5"/>
          </p:nvPr>
        </p:nvSpPr>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F3AAFD0A-5296-014F-92B8-D4FF0048B4C8}" type="slidenum">
              <a:rPr lang="en-US" sz="1200">
                <a:latin typeface="Calibri" charset="0"/>
              </a:rPr>
              <a:pPr eaLnBrk="1" hangingPunct="1"/>
              <a:t>20</a:t>
            </a:fld>
            <a:endParaRPr lang="en-US" sz="1200">
              <a:latin typeface="Calibri"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 name="Notes Placeholder 2"/>
          <p:cNvSpPr>
            <a:spLocks noGrp="1"/>
          </p:cNvSpPr>
          <p:nvPr>
            <p:ph type="body" idx="1"/>
          </p:nvPr>
        </p:nvSpPr>
        <p:spPr/>
        <p:txBody>
          <a:bodyPr wrap="square" numCol="1" anchor="t" anchorCtr="0" compatLnSpc="1">
            <a:prstTxWarp prst="textNoShape">
              <a:avLst/>
            </a:prstTxWarp>
          </a:bodyPr>
          <a:lstStyle/>
          <a:p>
            <a:pPr eaLnBrk="1" hangingPunct="1">
              <a:lnSpc>
                <a:spcPct val="90000"/>
              </a:lnSpc>
              <a:spcBef>
                <a:spcPct val="0"/>
              </a:spcBef>
            </a:pPr>
            <a:endParaRPr lang="en-US">
              <a:latin typeface="Times" charset="0"/>
              <a:ea typeface="ＭＳ Ｐゴシック" charset="0"/>
              <a:cs typeface="Times" charset="0"/>
            </a:endParaRPr>
          </a:p>
          <a:p>
            <a:pPr eaLnBrk="1" hangingPunct="1">
              <a:lnSpc>
                <a:spcPct val="90000"/>
              </a:lnSpc>
              <a:spcBef>
                <a:spcPct val="0"/>
              </a:spcBef>
            </a:pPr>
            <a:r>
              <a:rPr lang="en-US">
                <a:latin typeface="Times" charset="0"/>
                <a:ea typeface="ＭＳ Ｐゴシック" charset="0"/>
                <a:cs typeface="Times" charset="0"/>
              </a:rPr>
              <a:t>While more Science editors always welcome OA ETD-based articles, the So Sci and Hum editors are actually more accepting overall of OA ETD-based articles, accepting 96%. </a:t>
            </a:r>
          </a:p>
          <a:p>
            <a:pPr eaLnBrk="1" hangingPunct="1">
              <a:lnSpc>
                <a:spcPct val="90000"/>
              </a:lnSpc>
              <a:spcBef>
                <a:spcPct val="0"/>
              </a:spcBef>
            </a:pPr>
            <a:endParaRPr lang="en-US">
              <a:latin typeface="Times" charset="0"/>
              <a:ea typeface="ＭＳ Ｐゴシック" charset="0"/>
              <a:cs typeface="Times" charset="0"/>
            </a:endParaRPr>
          </a:p>
          <a:p>
            <a:pPr eaLnBrk="1" hangingPunct="1">
              <a:lnSpc>
                <a:spcPct val="90000"/>
              </a:lnSpc>
              <a:spcBef>
                <a:spcPct val="0"/>
              </a:spcBef>
            </a:pPr>
            <a:r>
              <a:rPr lang="en-US" sz="1100">
                <a:latin typeface="Times" charset="0"/>
                <a:ea typeface="ＭＳ Ｐゴシック" charset="0"/>
                <a:cs typeface="Times" charset="0"/>
              </a:rPr>
              <a:t/>
            </a:r>
            <a:br>
              <a:rPr lang="en-US" sz="1100">
                <a:latin typeface="Times" charset="0"/>
                <a:ea typeface="ＭＳ Ｐゴシック" charset="0"/>
                <a:cs typeface="Times" charset="0"/>
              </a:rPr>
            </a:br>
            <a:endParaRPr lang="en-US" sz="1100">
              <a:latin typeface="Calibri" charset="0"/>
              <a:ea typeface="ＭＳ Ｐゴシック" charset="0"/>
              <a:cs typeface="ＭＳ Ｐゴシック" charset="0"/>
            </a:endParaRPr>
          </a:p>
        </p:txBody>
      </p:sp>
      <p:sp>
        <p:nvSpPr>
          <p:cNvPr id="32772" name="Slide Number Placeholder 3"/>
          <p:cNvSpPr>
            <a:spLocks noGrp="1"/>
          </p:cNvSpPr>
          <p:nvPr>
            <p:ph type="sldNum" sz="quarter" idx="5"/>
          </p:nvPr>
        </p:nvSpPr>
        <p:spPr bwMode="auto">
          <a:ln>
            <a:miter lim="800000"/>
            <a:headEnd/>
            <a:tailEnd/>
          </a:ln>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36DC8CFE-2FE3-2949-92A9-859A9176D5E3}" type="slidenum">
              <a:rPr lang="en-US" sz="1200">
                <a:latin typeface="Calibri" charset="0"/>
              </a:rPr>
              <a:pPr eaLnBrk="1" hangingPunct="1"/>
              <a:t>21</a:t>
            </a:fld>
            <a:endParaRPr lang="en-US" sz="1200">
              <a:latin typeface="Calibri"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 name="Notes Placeholder 2"/>
          <p:cNvSpPr>
            <a:spLocks noGrp="1"/>
          </p:cNvSpPr>
          <p:nvPr>
            <p:ph type="body" idx="1"/>
          </p:nvPr>
        </p:nvSpPr>
        <p:spPr/>
        <p:txBody>
          <a:bodyPr wrap="square" numCol="1" anchor="t" anchorCtr="0" compatLnSpc="1">
            <a:prstTxWarp prst="textNoShape">
              <a:avLst/>
            </a:prstTxWarp>
          </a:bodyPr>
          <a:lstStyle/>
          <a:p>
            <a:pPr eaLnBrk="1" hangingPunct="1"/>
            <a:r>
              <a:rPr lang="en-US" dirty="0" smtClean="0">
                <a:latin typeface="Times" charset="0"/>
                <a:ea typeface="ＭＳ Ｐゴシック" charset="0"/>
                <a:cs typeface="Times" charset="0"/>
              </a:rPr>
              <a:t>Most p</a:t>
            </a:r>
            <a:r>
              <a:rPr lang="en-US" sz="1200" dirty="0" smtClean="0">
                <a:latin typeface="Times" charset="0"/>
                <a:ea typeface="ＭＳ Ｐゴシック" charset="0"/>
                <a:cs typeface="Times" charset="0"/>
              </a:rPr>
              <a:t>ublishers will consider publications based on openly accessible ETDs.</a:t>
            </a:r>
          </a:p>
          <a:p>
            <a:pPr eaLnBrk="1" hangingPunct="1">
              <a:lnSpc>
                <a:spcPct val="90000"/>
              </a:lnSpc>
              <a:spcBef>
                <a:spcPct val="0"/>
              </a:spcBef>
            </a:pPr>
            <a:endParaRPr lang="en-US" dirty="0">
              <a:latin typeface="Times" charset="0"/>
              <a:ea typeface="ＭＳ Ｐゴシック" charset="0"/>
              <a:cs typeface="Times" charset="0"/>
            </a:endParaRPr>
          </a:p>
          <a:p>
            <a:pPr eaLnBrk="1" hangingPunct="1">
              <a:lnSpc>
                <a:spcPct val="90000"/>
              </a:lnSpc>
              <a:spcBef>
                <a:spcPct val="0"/>
              </a:spcBef>
            </a:pPr>
            <a:r>
              <a:rPr lang="en-US" dirty="0">
                <a:latin typeface="Times" charset="0"/>
                <a:ea typeface="ＭＳ Ｐゴシック" charset="0"/>
                <a:cs typeface="Times" charset="0"/>
              </a:rPr>
              <a:t>However, in the particulars, </a:t>
            </a:r>
            <a:r>
              <a:rPr lang="en-US" dirty="0" err="1">
                <a:latin typeface="Times" charset="0"/>
                <a:ea typeface="ＭＳ Ｐゴシック" charset="0"/>
                <a:cs typeface="Times" charset="0"/>
              </a:rPr>
              <a:t>Uni</a:t>
            </a:r>
            <a:r>
              <a:rPr lang="en-US" dirty="0">
                <a:latin typeface="Times" charset="0"/>
                <a:ea typeface="ＭＳ Ｐゴシック" charset="0"/>
                <a:cs typeface="Times" charset="0"/>
              </a:rPr>
              <a:t> Presses and J </a:t>
            </a:r>
            <a:r>
              <a:rPr lang="en-US" dirty="0" err="1">
                <a:latin typeface="Times" charset="0"/>
                <a:ea typeface="ＭＳ Ｐゴシック" charset="0"/>
                <a:cs typeface="Times" charset="0"/>
              </a:rPr>
              <a:t>eds</a:t>
            </a:r>
            <a:r>
              <a:rPr lang="en-US" dirty="0">
                <a:latin typeface="Times" charset="0"/>
                <a:ea typeface="ＭＳ Ｐゴシック" charset="0"/>
                <a:cs typeface="Times" charset="0"/>
              </a:rPr>
              <a:t> vary among 3 categories: Always welcome, case-by-case, and if different.</a:t>
            </a:r>
          </a:p>
          <a:p>
            <a:pPr eaLnBrk="1" hangingPunct="1">
              <a:lnSpc>
                <a:spcPct val="90000"/>
              </a:lnSpc>
              <a:spcBef>
                <a:spcPct val="0"/>
              </a:spcBef>
            </a:pPr>
            <a:endParaRPr lang="en-US" dirty="0">
              <a:latin typeface="Times" charset="0"/>
              <a:ea typeface="ＭＳ Ｐゴシック" charset="0"/>
              <a:cs typeface="Times" charset="0"/>
            </a:endParaRPr>
          </a:p>
          <a:p>
            <a:pPr eaLnBrk="1" hangingPunct="1">
              <a:lnSpc>
                <a:spcPct val="90000"/>
              </a:lnSpc>
              <a:spcBef>
                <a:spcPct val="0"/>
              </a:spcBef>
            </a:pPr>
            <a:r>
              <a:rPr lang="en-US" dirty="0">
                <a:latin typeface="Times" charset="0"/>
                <a:ea typeface="ＭＳ Ｐゴシック" charset="0"/>
                <a:cs typeface="Times" charset="0"/>
              </a:rPr>
              <a:t>Among the So </a:t>
            </a:r>
            <a:r>
              <a:rPr lang="en-US" dirty="0" err="1">
                <a:latin typeface="Times" charset="0"/>
                <a:ea typeface="ＭＳ Ｐゴシック" charset="0"/>
                <a:cs typeface="Times" charset="0"/>
              </a:rPr>
              <a:t>Sci</a:t>
            </a:r>
            <a:r>
              <a:rPr lang="en-US" dirty="0">
                <a:latin typeface="Times" charset="0"/>
                <a:ea typeface="ＭＳ Ｐゴシック" charset="0"/>
                <a:cs typeface="Times" charset="0"/>
              </a:rPr>
              <a:t>/Hum survey respondents, the option to </a:t>
            </a:r>
            <a:r>
              <a:rPr lang="ja-JP" altLang="en-US" dirty="0">
                <a:latin typeface="Times" charset="0"/>
                <a:ea typeface="ＭＳ Ｐゴシック" charset="0"/>
                <a:cs typeface="Times" charset="0"/>
              </a:rPr>
              <a:t>“</a:t>
            </a:r>
            <a:r>
              <a:rPr lang="en-US" dirty="0">
                <a:latin typeface="Times" charset="0"/>
                <a:ea typeface="ＭＳ Ｐゴシック" charset="0"/>
                <a:cs typeface="Times" charset="0"/>
              </a:rPr>
              <a:t>Considered ONLY IF the ETD has access limited to the campus or institution where it was completed</a:t>
            </a:r>
            <a:r>
              <a:rPr lang="ja-JP" altLang="en-US" dirty="0">
                <a:latin typeface="Times" charset="0"/>
                <a:ea typeface="ＭＳ Ｐゴシック" charset="0"/>
                <a:cs typeface="Times" charset="0"/>
              </a:rPr>
              <a:t>”</a:t>
            </a:r>
            <a:r>
              <a:rPr lang="en-US" dirty="0">
                <a:latin typeface="Times" charset="0"/>
                <a:ea typeface="ＭＳ Ｐゴシック" charset="0"/>
                <a:cs typeface="Times" charset="0"/>
              </a:rPr>
              <a:t> was </a:t>
            </a:r>
            <a:r>
              <a:rPr lang="en-US" i="1" dirty="0">
                <a:latin typeface="Times" charset="0"/>
                <a:ea typeface="ＭＳ Ｐゴシック" charset="0"/>
                <a:cs typeface="Times" charset="0"/>
              </a:rPr>
              <a:t>never</a:t>
            </a:r>
            <a:r>
              <a:rPr lang="en-US" dirty="0">
                <a:latin typeface="Times" charset="0"/>
                <a:ea typeface="ＭＳ Ｐゴシック" charset="0"/>
                <a:cs typeface="Times" charset="0"/>
              </a:rPr>
              <a:t> selected by journal editors. About 3% of the university presses directors prefer ETDs to have access restricted to the home institutions and only 2% of the science editors do.</a:t>
            </a:r>
            <a:br>
              <a:rPr lang="en-US" dirty="0">
                <a:latin typeface="Times" charset="0"/>
                <a:ea typeface="ＭＳ Ｐゴシック" charset="0"/>
                <a:cs typeface="Times" charset="0"/>
              </a:rPr>
            </a:br>
            <a:r>
              <a:rPr lang="en-US" sz="1400" dirty="0">
                <a:latin typeface="Times" charset="0"/>
                <a:ea typeface="ＭＳ Ｐゴシック" charset="0"/>
                <a:cs typeface="Times" charset="0"/>
              </a:rPr>
              <a:t/>
            </a:r>
            <a:br>
              <a:rPr lang="en-US" sz="1400" dirty="0">
                <a:latin typeface="Times" charset="0"/>
                <a:ea typeface="ＭＳ Ｐゴシック" charset="0"/>
                <a:cs typeface="Times" charset="0"/>
              </a:rPr>
            </a:br>
            <a:endParaRPr lang="en-US" sz="1100" dirty="0">
              <a:latin typeface="Calibri" charset="0"/>
              <a:ea typeface="ＭＳ Ｐゴシック" charset="0"/>
              <a:cs typeface="ＭＳ Ｐゴシック" charset="0"/>
            </a:endParaRPr>
          </a:p>
        </p:txBody>
      </p:sp>
      <p:sp>
        <p:nvSpPr>
          <p:cNvPr id="32772" name="Slide Number Placeholder 3"/>
          <p:cNvSpPr>
            <a:spLocks noGrp="1"/>
          </p:cNvSpPr>
          <p:nvPr>
            <p:ph type="sldNum" sz="quarter" idx="5"/>
          </p:nvPr>
        </p:nvSpPr>
        <p:spPr bwMode="auto">
          <a:ln>
            <a:miter lim="800000"/>
            <a:headEnd/>
            <a:tailEnd/>
          </a:ln>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80782BD0-BD86-6C4A-8676-FF9D2BD517E2}" type="slidenum">
              <a:rPr lang="en-US" sz="1200">
                <a:latin typeface="Calibri" charset="0"/>
              </a:rPr>
              <a:pPr eaLnBrk="1" hangingPunct="1"/>
              <a:t>22</a:t>
            </a:fld>
            <a:endParaRPr lang="en-US" sz="1200">
              <a:latin typeface="Calibri"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5CF4691-2EB1-2841-B50E-9DF9A16224FD}" type="slidenum">
              <a:rPr lang="en-US" smtClean="0"/>
              <a:pPr/>
              <a:t>23</a:t>
            </a:fld>
            <a:endParaRPr lang="en-US"/>
          </a:p>
        </p:txBody>
      </p:sp>
    </p:spTree>
    <p:extLst>
      <p:ext uri="{BB962C8B-B14F-4D97-AF65-F5344CB8AC3E}">
        <p14:creationId xmlns:p14="http://schemas.microsoft.com/office/powerpoint/2010/main" val="281028014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5CF4691-2EB1-2841-B50E-9DF9A16224FD}" type="slidenum">
              <a:rPr lang="en-US" smtClean="0"/>
              <a:pPr/>
              <a:t>24</a:t>
            </a:fld>
            <a:endParaRPr lang="en-US"/>
          </a:p>
        </p:txBody>
      </p:sp>
    </p:spTree>
    <p:extLst>
      <p:ext uri="{BB962C8B-B14F-4D97-AF65-F5344CB8AC3E}">
        <p14:creationId xmlns:p14="http://schemas.microsoft.com/office/powerpoint/2010/main" val="177364339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5120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a:latin typeface="Times" charset="0"/>
                <a:ea typeface="ＭＳ Ｐゴシック" charset="0"/>
                <a:cs typeface="Times" charset="0"/>
              </a:rPr>
              <a:t>Comments in favor of </a:t>
            </a:r>
            <a:r>
              <a:rPr lang="en-US" dirty="0" err="1">
                <a:latin typeface="Times" charset="0"/>
                <a:ea typeface="ＭＳ Ｐゴシック" charset="0"/>
                <a:cs typeface="Times" charset="0"/>
              </a:rPr>
              <a:t>ETDs</a:t>
            </a:r>
            <a:r>
              <a:rPr lang="en-US" dirty="0">
                <a:latin typeface="Times" charset="0"/>
                <a:ea typeface="ＭＳ Ｐゴシック" charset="0"/>
                <a:cs typeface="Times" charset="0"/>
              </a:rPr>
              <a:t> largely represented two categories: publishers are (1) judging the quality of the article or book submitted for publication, and (2) </a:t>
            </a:r>
            <a:r>
              <a:rPr lang="en-US" dirty="0" err="1">
                <a:latin typeface="Times" charset="0"/>
                <a:ea typeface="ＭＳ Ｐゴシック" charset="0"/>
                <a:cs typeface="Times" charset="0"/>
              </a:rPr>
              <a:t>ETDs</a:t>
            </a:r>
            <a:r>
              <a:rPr lang="en-US" dirty="0">
                <a:latin typeface="Times" charset="0"/>
                <a:ea typeface="ＭＳ Ｐゴシック" charset="0"/>
                <a:cs typeface="Times" charset="0"/>
              </a:rPr>
              <a:t> are not considered published works. </a:t>
            </a:r>
          </a:p>
          <a:p>
            <a:r>
              <a:rPr lang="en-US" dirty="0">
                <a:latin typeface="Times" charset="0"/>
                <a:ea typeface="ＭＳ Ｐゴシック" charset="0"/>
                <a:cs typeface="Times" charset="0"/>
              </a:rPr>
              <a:t/>
            </a:r>
            <a:br>
              <a:rPr lang="en-US" dirty="0">
                <a:latin typeface="Times" charset="0"/>
                <a:ea typeface="ＭＳ Ｐゴシック" charset="0"/>
                <a:cs typeface="Times" charset="0"/>
              </a:rPr>
            </a:br>
            <a:r>
              <a:rPr lang="en-US" dirty="0">
                <a:latin typeface="Times" charset="0"/>
                <a:ea typeface="ＭＳ Ｐゴシック" charset="0"/>
                <a:cs typeface="Times" charset="0"/>
              </a:rPr>
              <a:t>Other than the surveys reported here and those conducted a decade ago by Dalton, </a:t>
            </a:r>
            <a:r>
              <a:rPr lang="en-US" dirty="0" err="1">
                <a:latin typeface="Times" charset="0"/>
                <a:ea typeface="ＭＳ Ｐゴシック" charset="0"/>
                <a:cs typeface="Times" charset="0"/>
              </a:rPr>
              <a:t>Seamans</a:t>
            </a:r>
            <a:r>
              <a:rPr lang="en-US" dirty="0">
                <a:latin typeface="Times" charset="0"/>
                <a:ea typeface="ＭＳ Ｐゴシック" charset="0"/>
                <a:cs typeface="Times" charset="0"/>
              </a:rPr>
              <a:t>, and Holt, here is very little data on the topic of publishers</a:t>
            </a:r>
            <a:r>
              <a:rPr lang="ja-JP" altLang="en-US" dirty="0">
                <a:latin typeface="Times" charset="0"/>
                <a:ea typeface="ＭＳ Ｐゴシック" charset="0"/>
                <a:cs typeface="Times" charset="0"/>
              </a:rPr>
              <a:t>’</a:t>
            </a:r>
            <a:r>
              <a:rPr lang="en-US" altLang="ja-JP" dirty="0">
                <a:latin typeface="Times" charset="0"/>
                <a:ea typeface="ＭＳ Ｐゴシック" charset="0"/>
                <a:cs typeface="Times" charset="0"/>
              </a:rPr>
              <a:t> attitudes about </a:t>
            </a:r>
            <a:r>
              <a:rPr lang="en-US" altLang="ja-JP" dirty="0" err="1">
                <a:latin typeface="Times" charset="0"/>
                <a:ea typeface="ＭＳ Ｐゴシック" charset="0"/>
                <a:cs typeface="Times" charset="0"/>
              </a:rPr>
              <a:t>ETDs</a:t>
            </a:r>
            <a:r>
              <a:rPr lang="en-US" altLang="ja-JP" dirty="0">
                <a:latin typeface="Times" charset="0"/>
                <a:ea typeface="ＭＳ Ｐゴシック" charset="0"/>
                <a:cs typeface="Times" charset="0"/>
              </a:rPr>
              <a:t>. Most of the information on this topic relies on </a:t>
            </a:r>
            <a:r>
              <a:rPr lang="en-US" altLang="ja-JP" i="1" dirty="0">
                <a:latin typeface="Times" charset="0"/>
                <a:ea typeface="ＭＳ Ｐゴシック" charset="0"/>
                <a:cs typeface="Times" charset="0"/>
              </a:rPr>
              <a:t>perceptions</a:t>
            </a:r>
            <a:r>
              <a:rPr lang="en-US" altLang="ja-JP" dirty="0">
                <a:latin typeface="Times" charset="0"/>
                <a:ea typeface="ＭＳ Ｐゴシック" charset="0"/>
                <a:cs typeface="Times" charset="0"/>
              </a:rPr>
              <a:t> of publishers</a:t>
            </a:r>
            <a:r>
              <a:rPr lang="ja-JP" altLang="en-US" dirty="0">
                <a:latin typeface="Times" charset="0"/>
                <a:ea typeface="ＭＳ Ｐゴシック" charset="0"/>
                <a:cs typeface="Times" charset="0"/>
              </a:rPr>
              <a:t>’</a:t>
            </a:r>
            <a:r>
              <a:rPr lang="en-US" altLang="ja-JP" dirty="0">
                <a:latin typeface="Times" charset="0"/>
                <a:ea typeface="ＭＳ Ｐゴシック" charset="0"/>
                <a:cs typeface="Times" charset="0"/>
              </a:rPr>
              <a:t> attitudes. The contemporary data as well as that from a decade ago clearly contradict these perceptions.</a:t>
            </a:r>
            <a:r>
              <a:rPr lang="en-US" altLang="ja-JP" dirty="0" smtClean="0">
                <a:latin typeface="Times" charset="0"/>
                <a:ea typeface="ＭＳ Ｐゴシック" charset="0"/>
                <a:cs typeface="Times" charset="0"/>
              </a:rPr>
              <a:t> </a:t>
            </a:r>
          </a:p>
          <a:p>
            <a:endParaRPr lang="en-US" altLang="ja-JP" dirty="0" smtClean="0">
              <a:latin typeface="Times" charset="0"/>
              <a:ea typeface="ＭＳ Ｐゴシック" charset="0"/>
              <a:cs typeface="Times" charset="0"/>
            </a:endParaRPr>
          </a:p>
          <a:p>
            <a:endParaRPr lang="en-US" altLang="ja-JP" dirty="0" smtClean="0">
              <a:latin typeface="Times" charset="0"/>
              <a:ea typeface="ＭＳ Ｐゴシック" charset="0"/>
              <a:cs typeface="Times" charset="0"/>
            </a:endParaRPr>
          </a:p>
          <a:p>
            <a:pPr eaLnBrk="1" hangingPunct="1">
              <a:spcBef>
                <a:spcPct val="0"/>
              </a:spcBef>
            </a:pPr>
            <a:r>
              <a:rPr lang="en-US" dirty="0">
                <a:latin typeface="Times" charset="0"/>
                <a:ea typeface="ＭＳ Ｐゴシック" charset="0"/>
                <a:cs typeface="Times" charset="0"/>
              </a:rPr>
              <a:t/>
            </a:r>
            <a:br>
              <a:rPr lang="en-US" dirty="0">
                <a:latin typeface="Times" charset="0"/>
                <a:ea typeface="ＭＳ Ｐゴシック" charset="0"/>
                <a:cs typeface="Times" charset="0"/>
              </a:rPr>
            </a:br>
            <a:endParaRPr lang="en-US" dirty="0">
              <a:latin typeface="Times" charset="0"/>
              <a:ea typeface="ＭＳ Ｐゴシック" charset="0"/>
              <a:cs typeface="Times" charset="0"/>
            </a:endParaRPr>
          </a:p>
          <a:p>
            <a:pPr eaLnBrk="1" hangingPunct="1">
              <a:spcBef>
                <a:spcPct val="0"/>
              </a:spcBef>
            </a:pPr>
            <a:endParaRPr lang="en-US" dirty="0">
              <a:latin typeface="Times" charset="0"/>
              <a:ea typeface="ＭＳ Ｐゴシック" charset="0"/>
              <a:cs typeface="Times" charset="0"/>
            </a:endParaRPr>
          </a:p>
          <a:p>
            <a:pPr eaLnBrk="1" hangingPunct="1">
              <a:spcBef>
                <a:spcPct val="0"/>
              </a:spcBef>
            </a:pPr>
            <a:endParaRPr lang="en-US" dirty="0">
              <a:latin typeface="Times" charset="0"/>
              <a:ea typeface="ＭＳ Ｐゴシック" charset="0"/>
              <a:cs typeface="Times" charset="0"/>
            </a:endParaRPr>
          </a:p>
          <a:p>
            <a:pPr eaLnBrk="1" hangingPunct="1">
              <a:spcBef>
                <a:spcPct val="0"/>
              </a:spcBef>
            </a:pPr>
            <a:endParaRPr lang="en-US" dirty="0">
              <a:latin typeface="Times" charset="0"/>
              <a:ea typeface="ＭＳ Ｐゴシック" charset="0"/>
              <a:cs typeface="Times" charset="0"/>
            </a:endParaRPr>
          </a:p>
        </p:txBody>
      </p:sp>
      <p:sp>
        <p:nvSpPr>
          <p:cNvPr id="5120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7669EEC6-4D2F-974D-BAC1-D2AD24559082}" type="slidenum">
              <a:rPr lang="en-US" sz="1200">
                <a:latin typeface="Calibri" charset="0"/>
              </a:rPr>
              <a:pPr eaLnBrk="1" hangingPunct="1"/>
              <a:t>25</a:t>
            </a:fld>
            <a:endParaRPr lang="en-US" sz="1200">
              <a:latin typeface="Calibri"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5CF4691-2EB1-2841-B50E-9DF9A16224FD}" type="slidenum">
              <a:rPr lang="en-US" smtClean="0"/>
              <a:pPr/>
              <a:t>26</a:t>
            </a:fld>
            <a:endParaRPr lang="en-US"/>
          </a:p>
        </p:txBody>
      </p:sp>
    </p:spTree>
    <p:extLst>
      <p:ext uri="{BB962C8B-B14F-4D97-AF65-F5344CB8AC3E}">
        <p14:creationId xmlns:p14="http://schemas.microsoft.com/office/powerpoint/2010/main" val="274635560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An important fact</a:t>
            </a:r>
            <a:r>
              <a:rPr lang="en-US" baseline="0" dirty="0" smtClean="0"/>
              <a:t> of scholarly research is that the work is not complete until the results have been fully communicated and openly available for others to build upon. (Heather Joseph re Berlin Open Access Convergence, C&amp;RL News, Feb. 2012, . 84)  Open access to scholarship enables us to incorporate more information into our work. </a:t>
            </a:r>
            <a:endParaRPr lang="en-US" dirty="0" smtClean="0"/>
          </a:p>
          <a:p>
            <a:endParaRPr lang="en-US" dirty="0"/>
          </a:p>
        </p:txBody>
      </p:sp>
      <p:sp>
        <p:nvSpPr>
          <p:cNvPr id="4" name="Slide Number Placeholder 3"/>
          <p:cNvSpPr>
            <a:spLocks noGrp="1"/>
          </p:cNvSpPr>
          <p:nvPr>
            <p:ph type="sldNum" sz="quarter" idx="10"/>
          </p:nvPr>
        </p:nvSpPr>
        <p:spPr/>
        <p:txBody>
          <a:bodyPr/>
          <a:lstStyle/>
          <a:p>
            <a:fld id="{65CF4691-2EB1-2841-B50E-9DF9A16224FD}" type="slidenum">
              <a:rPr lang="en-US" smtClean="0"/>
              <a:pPr/>
              <a:t>27</a:t>
            </a:fld>
            <a:endParaRPr lang="en-US"/>
          </a:p>
        </p:txBody>
      </p:sp>
    </p:spTree>
    <p:extLst>
      <p:ext uri="{BB962C8B-B14F-4D97-AF65-F5344CB8AC3E}">
        <p14:creationId xmlns:p14="http://schemas.microsoft.com/office/powerpoint/2010/main" val="13270376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48467" y="4236094"/>
            <a:ext cx="6125254" cy="4662027"/>
          </a:xfrm>
        </p:spPr>
        <p:txBody>
          <a:bodyPr>
            <a:normAutofit fontScale="25000" lnSpcReduction="20000"/>
          </a:bodyPr>
          <a:lstStyle/>
          <a:p>
            <a:r>
              <a:rPr lang="en-US" sz="4400" dirty="0" smtClean="0">
                <a:latin typeface="Times"/>
                <a:cs typeface="Times"/>
              </a:rPr>
              <a:t>T</a:t>
            </a:r>
            <a:r>
              <a:rPr lang="en-US" sz="4400" baseline="0" dirty="0" smtClean="0">
                <a:latin typeface="Times"/>
                <a:cs typeface="Times"/>
              </a:rPr>
              <a:t>he facts contradict the AHA statement that includes nebulous terms like “presumably” and “increasing” and “often” without any facts. </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4400" dirty="0" smtClean="0">
              <a:latin typeface="Times"/>
              <a:cs typeface="Times"/>
            </a:endParaRPr>
          </a:p>
          <a:p>
            <a:r>
              <a:rPr lang="en-US" sz="4400" b="1" kern="1200" dirty="0" smtClean="0">
                <a:solidFill>
                  <a:schemeClr val="tx1"/>
                </a:solidFill>
                <a:effectLst/>
                <a:latin typeface="Times"/>
                <a:cs typeface="Times"/>
              </a:rPr>
              <a:t>AHA is unclear about what it means by “embargo.”</a:t>
            </a:r>
            <a:r>
              <a:rPr lang="en-US" sz="4400" b="1" kern="1200" baseline="0" dirty="0" smtClean="0">
                <a:solidFill>
                  <a:schemeClr val="tx1"/>
                </a:solidFill>
                <a:effectLst/>
                <a:latin typeface="Times"/>
                <a:cs typeface="Times"/>
              </a:rPr>
              <a:t> </a:t>
            </a:r>
            <a:r>
              <a:rPr lang="en-US" sz="4400" kern="1200" dirty="0" smtClean="0">
                <a:solidFill>
                  <a:schemeClr val="tx1"/>
                </a:solidFill>
                <a:effectLst/>
                <a:latin typeface="Times"/>
                <a:cs typeface="Times"/>
              </a:rPr>
              <a:t>AHA uses “embargo” to mean a partial ban on all access and limiting access to the home university.</a:t>
            </a:r>
          </a:p>
          <a:p>
            <a:pPr lvl="0"/>
            <a:endParaRPr lang="en-US" sz="4400" kern="1200" dirty="0" smtClean="0">
              <a:solidFill>
                <a:schemeClr val="tx1"/>
              </a:solidFill>
              <a:effectLst/>
              <a:latin typeface="Times"/>
              <a:cs typeface="Times"/>
            </a:endParaRPr>
          </a:p>
          <a:p>
            <a:pPr lvl="0"/>
            <a:r>
              <a:rPr lang="en-US" sz="4400" kern="1200" dirty="0" smtClean="0">
                <a:solidFill>
                  <a:schemeClr val="tx1"/>
                </a:solidFill>
                <a:effectLst/>
                <a:latin typeface="Times"/>
                <a:cs typeface="Times"/>
              </a:rPr>
              <a:t>	“students should be permitted to </a:t>
            </a:r>
            <a:r>
              <a:rPr lang="en-US" sz="4400" b="1" kern="1200" dirty="0" smtClean="0">
                <a:solidFill>
                  <a:schemeClr val="tx1"/>
                </a:solidFill>
                <a:effectLst/>
                <a:latin typeface="Times"/>
                <a:cs typeface="Times"/>
              </a:rPr>
              <a:t>embargo</a:t>
            </a:r>
            <a:r>
              <a:rPr lang="en-US" sz="4400" kern="1200" dirty="0" smtClean="0">
                <a:solidFill>
                  <a:schemeClr val="tx1"/>
                </a:solidFill>
                <a:effectLst/>
                <a:latin typeface="Times"/>
                <a:cs typeface="Times"/>
              </a:rPr>
              <a:t> the digital copy for up to six years, with </a:t>
            </a:r>
            <a:r>
              <a:rPr lang="en-US" sz="4400" b="1" kern="1200" dirty="0" smtClean="0">
                <a:solidFill>
                  <a:schemeClr val="tx1"/>
                </a:solidFill>
                <a:effectLst/>
                <a:latin typeface="Times"/>
                <a:cs typeface="Times"/>
              </a:rPr>
              <a:t>access being provided only on that campus</a:t>
            </a:r>
            <a:r>
              <a:rPr lang="en-US" sz="4400" kern="1200" dirty="0" smtClean="0">
                <a:solidFill>
                  <a:schemeClr val="tx1"/>
                </a:solidFill>
                <a:effectLst/>
                <a:latin typeface="Times"/>
                <a:cs typeface="Times"/>
              </a:rPr>
              <a:t>” </a:t>
            </a:r>
            <a:r>
              <a:rPr lang="en-US" sz="4400" kern="1200" baseline="0" dirty="0" smtClean="0">
                <a:solidFill>
                  <a:schemeClr val="tx1"/>
                </a:solidFill>
                <a:effectLst/>
                <a:latin typeface="Times"/>
                <a:cs typeface="Times"/>
              </a:rPr>
              <a:t> </a:t>
            </a:r>
            <a:r>
              <a:rPr lang="en-US" sz="4400" kern="1200" dirty="0" smtClean="0">
                <a:solidFill>
                  <a:schemeClr val="tx1"/>
                </a:solidFill>
                <a:effectLst/>
                <a:latin typeface="Times"/>
                <a:cs typeface="Times"/>
              </a:rPr>
              <a:t>Campus as in grounds? But shouldn’t ETDs be available to the whole university community online, and not just those on grounds?</a:t>
            </a:r>
          </a:p>
          <a:p>
            <a:pPr lvl="0"/>
            <a:r>
              <a:rPr lang="en-US" sz="4400" b="1" kern="1200" dirty="0" smtClean="0">
                <a:solidFill>
                  <a:schemeClr val="tx1"/>
                </a:solidFill>
                <a:effectLst/>
                <a:latin typeface="Times"/>
                <a:cs typeface="Times"/>
              </a:rPr>
              <a:t>	“withholding the dissertation from online public access”</a:t>
            </a:r>
          </a:p>
          <a:p>
            <a:r>
              <a:rPr lang="en-US" sz="4400" kern="1200" dirty="0" smtClean="0">
                <a:solidFill>
                  <a:schemeClr val="tx1"/>
                </a:solidFill>
                <a:effectLst/>
                <a:latin typeface="Times"/>
                <a:cs typeface="Times"/>
              </a:rPr>
              <a:t>Where’s AHA’s data?</a:t>
            </a:r>
          </a:p>
          <a:p>
            <a:r>
              <a:rPr lang="en-US" sz="4400" b="1" kern="1200" dirty="0" smtClean="0">
                <a:solidFill>
                  <a:schemeClr val="tx1"/>
                </a:solidFill>
                <a:effectLst/>
                <a:latin typeface="Times"/>
                <a:cs typeface="Times"/>
              </a:rPr>
              <a:t>	an increasing number </a:t>
            </a:r>
            <a:r>
              <a:rPr lang="en-US" sz="4400" b="0" kern="1200" dirty="0" smtClean="0">
                <a:solidFill>
                  <a:schemeClr val="tx1"/>
                </a:solidFill>
                <a:effectLst/>
                <a:latin typeface="Times"/>
                <a:cs typeface="Times"/>
              </a:rPr>
              <a:t>of university presses </a:t>
            </a:r>
            <a:r>
              <a:rPr lang="en-US" sz="4400" kern="1200" dirty="0" smtClean="0">
                <a:solidFill>
                  <a:schemeClr val="tx1"/>
                </a:solidFill>
                <a:effectLst/>
                <a:latin typeface="Times"/>
                <a:cs typeface="Times"/>
              </a:rPr>
              <a:t>are reluctant to offer a publishing contract to newly minted PhDs whose dissertations have been freely available </a:t>
            </a:r>
            <a:r>
              <a:rPr lang="en-US" sz="4400" i="1" kern="1200" dirty="0" smtClean="0">
                <a:solidFill>
                  <a:schemeClr val="tx1"/>
                </a:solidFill>
                <a:effectLst/>
                <a:latin typeface="Times"/>
                <a:cs typeface="Times"/>
              </a:rPr>
              <a:t>via</a:t>
            </a:r>
            <a:r>
              <a:rPr lang="en-US" sz="4400" kern="1200" dirty="0" smtClean="0">
                <a:solidFill>
                  <a:schemeClr val="tx1"/>
                </a:solidFill>
                <a:effectLst/>
                <a:latin typeface="Times"/>
                <a:cs typeface="Times"/>
              </a:rPr>
              <a:t> online sources.  Who are these presses/publishers? </a:t>
            </a:r>
          </a:p>
          <a:p>
            <a:r>
              <a:rPr lang="en-US" sz="4400" b="1" kern="1200" dirty="0" smtClean="0">
                <a:solidFill>
                  <a:schemeClr val="tx1"/>
                </a:solidFill>
                <a:effectLst/>
                <a:latin typeface="Times"/>
                <a:cs typeface="Times"/>
              </a:rPr>
              <a:t>	Presumably,</a:t>
            </a:r>
            <a:r>
              <a:rPr lang="en-US" sz="4400" kern="1200" dirty="0" smtClean="0">
                <a:solidFill>
                  <a:schemeClr val="tx1"/>
                </a:solidFill>
                <a:effectLst/>
                <a:latin typeface="Times"/>
                <a:cs typeface="Times"/>
              </a:rPr>
              <a:t> online readers will … feel no need to buy the book once it is available. </a:t>
            </a:r>
          </a:p>
          <a:p>
            <a:r>
              <a:rPr lang="en-US" sz="4400" b="1" kern="1200" dirty="0" smtClean="0">
                <a:solidFill>
                  <a:schemeClr val="tx1"/>
                </a:solidFill>
                <a:effectLst/>
                <a:latin typeface="Times"/>
                <a:cs typeface="Times"/>
              </a:rPr>
              <a:t>	it is not unusual</a:t>
            </a:r>
            <a:r>
              <a:rPr lang="en-US" sz="4400" kern="1200" dirty="0" smtClean="0">
                <a:solidFill>
                  <a:schemeClr val="tx1"/>
                </a:solidFill>
                <a:effectLst/>
                <a:latin typeface="Times"/>
                <a:cs typeface="Times"/>
              </a:rPr>
              <a:t> for an early-career historian to spend five or six years revising a dissertation and preparing the manuscript for submission to a press for consideration</a:t>
            </a:r>
          </a:p>
          <a:p>
            <a:r>
              <a:rPr lang="en-US" sz="4400" kern="1200" dirty="0" smtClean="0">
                <a:solidFill>
                  <a:schemeClr val="tx1"/>
                </a:solidFill>
                <a:effectLst/>
                <a:latin typeface="Times"/>
                <a:cs typeface="Times"/>
              </a:rPr>
              <a:t>online dissertations that are free and immediately accessible make possible a form of distribution that [how many?]</a:t>
            </a:r>
            <a:r>
              <a:rPr lang="en-US" sz="4400" b="1" kern="1200" dirty="0" smtClean="0">
                <a:solidFill>
                  <a:schemeClr val="tx1"/>
                </a:solidFill>
                <a:effectLst/>
                <a:latin typeface="Times"/>
                <a:cs typeface="Times"/>
              </a:rPr>
              <a:t> publishers</a:t>
            </a:r>
            <a:r>
              <a:rPr lang="en-US" sz="4400" kern="1200" dirty="0" smtClean="0">
                <a:solidFill>
                  <a:schemeClr val="tx1"/>
                </a:solidFill>
                <a:effectLst/>
                <a:latin typeface="Times"/>
                <a:cs typeface="Times"/>
              </a:rPr>
              <a:t> [which ones?] consider too widespread to make revised publication in book form viable.</a:t>
            </a:r>
          </a:p>
          <a:p>
            <a:r>
              <a:rPr lang="en-US" sz="4400" kern="1200" dirty="0" smtClean="0">
                <a:solidFill>
                  <a:schemeClr val="tx1"/>
                </a:solidFill>
                <a:effectLst/>
                <a:latin typeface="Times"/>
                <a:cs typeface="Times"/>
              </a:rPr>
              <a:t>	With the online publication of dissertations, </a:t>
            </a:r>
            <a:r>
              <a:rPr lang="en-US" sz="4400" b="1" kern="1200" dirty="0" smtClean="0">
                <a:solidFill>
                  <a:schemeClr val="tx1"/>
                </a:solidFill>
                <a:effectLst/>
                <a:latin typeface="Times"/>
                <a:cs typeface="Times"/>
              </a:rPr>
              <a:t>historians will find it increasingly difficult</a:t>
            </a:r>
            <a:r>
              <a:rPr lang="en-US" sz="4400" kern="1200" dirty="0" smtClean="0">
                <a:solidFill>
                  <a:schemeClr val="tx1"/>
                </a:solidFill>
                <a:effectLst/>
                <a:latin typeface="Times"/>
                <a:cs typeface="Times"/>
              </a:rPr>
              <a:t> to persuade publishers to make the considerable capital investments necessary to the production of scholarly monographs. </a:t>
            </a:r>
            <a:r>
              <a:rPr lang="en-US" sz="4400" b="1" kern="1200" dirty="0" smtClean="0">
                <a:solidFill>
                  <a:schemeClr val="tx1"/>
                </a:solidFill>
                <a:effectLst/>
                <a:latin typeface="Times"/>
                <a:cs typeface="Times"/>
              </a:rPr>
              <a:t>Should the marketability of a dissertation determine tenure?</a:t>
            </a:r>
            <a:endParaRPr lang="en-US" sz="4400" kern="1200" dirty="0" smtClean="0">
              <a:solidFill>
                <a:schemeClr val="tx1"/>
              </a:solidFill>
              <a:effectLst/>
              <a:latin typeface="Times"/>
              <a:cs typeface="Times"/>
            </a:endParaRPr>
          </a:p>
          <a:p>
            <a:pPr lvl="0"/>
            <a:endParaRPr lang="en-US" sz="4400" b="1" kern="1200" dirty="0" smtClean="0">
              <a:solidFill>
                <a:schemeClr val="tx1"/>
              </a:solidFill>
              <a:effectLst/>
              <a:latin typeface="Times"/>
              <a:cs typeface="Times"/>
            </a:endParaRPr>
          </a:p>
          <a:p>
            <a:r>
              <a:rPr lang="en-US" sz="4400" kern="1200" dirty="0" smtClean="0">
                <a:solidFill>
                  <a:schemeClr val="tx1"/>
                </a:solidFill>
                <a:effectLst/>
                <a:latin typeface="Times"/>
                <a:cs typeface="Times"/>
              </a:rPr>
              <a:t>Students who choose to embargo their dissertations should be required to deposit a hard copy of their dissertation in the university library (or two if required as a condition for inter-library loan). </a:t>
            </a:r>
          </a:p>
          <a:p>
            <a:r>
              <a:rPr lang="en-US" sz="4400" b="1" kern="1200" dirty="0" smtClean="0">
                <a:solidFill>
                  <a:schemeClr val="tx1"/>
                </a:solidFill>
                <a:effectLst/>
                <a:latin typeface="Times"/>
                <a:cs typeface="Times"/>
              </a:rPr>
              <a:t>	Much additional labor required to handle paper copies: Continue to bind? Circulate?</a:t>
            </a:r>
            <a:endParaRPr lang="en-US" sz="4400" kern="1200" dirty="0" smtClean="0">
              <a:solidFill>
                <a:schemeClr val="tx1"/>
              </a:solidFill>
              <a:effectLst/>
              <a:latin typeface="Times"/>
              <a:cs typeface="Times"/>
            </a:endParaRPr>
          </a:p>
          <a:p>
            <a:r>
              <a:rPr lang="en-US" sz="4400" kern="1200" dirty="0" smtClean="0">
                <a:solidFill>
                  <a:schemeClr val="tx1"/>
                </a:solidFill>
                <a:effectLst/>
                <a:latin typeface="Times"/>
                <a:cs typeface="Times"/>
              </a:rPr>
              <a:t> </a:t>
            </a:r>
          </a:p>
          <a:p>
            <a:r>
              <a:rPr lang="en-US" sz="4400" kern="1200" dirty="0" smtClean="0">
                <a:solidFill>
                  <a:schemeClr val="tx1"/>
                </a:solidFill>
                <a:effectLst/>
                <a:latin typeface="Times"/>
                <a:cs typeface="Times"/>
              </a:rPr>
              <a:t>Alternatively, if university libraries no longer provide any way to archive physical dissertations, students should be permitted to embargo the digital copy for up to six years, with </a:t>
            </a:r>
            <a:r>
              <a:rPr lang="en-US" sz="4400" b="1" kern="1200" dirty="0" smtClean="0">
                <a:solidFill>
                  <a:schemeClr val="tx1"/>
                </a:solidFill>
                <a:effectLst/>
                <a:latin typeface="Times"/>
                <a:cs typeface="Times"/>
              </a:rPr>
              <a:t>access being provided only on that campus</a:t>
            </a:r>
            <a:r>
              <a:rPr lang="en-US" sz="4400" kern="1200" dirty="0" smtClean="0">
                <a:solidFill>
                  <a:schemeClr val="tx1"/>
                </a:solidFill>
                <a:effectLst/>
                <a:latin typeface="Times"/>
                <a:cs typeface="Times"/>
              </a:rPr>
              <a:t> [i.e., not embargoed, but restricted access] or with the student’s explicit permission off campus.</a:t>
            </a:r>
            <a:endParaRPr lang="en-US" sz="4400" dirty="0" smtClean="0">
              <a:latin typeface="Times"/>
              <a:cs typeface="Time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dirty="0" smtClean="0"/>
          </a:p>
          <a:p>
            <a:endParaRPr lang="en-US" dirty="0"/>
          </a:p>
        </p:txBody>
      </p:sp>
      <p:sp>
        <p:nvSpPr>
          <p:cNvPr id="4" name="Slide Number Placeholder 3"/>
          <p:cNvSpPr>
            <a:spLocks noGrp="1"/>
          </p:cNvSpPr>
          <p:nvPr>
            <p:ph type="sldNum" sz="quarter" idx="10"/>
          </p:nvPr>
        </p:nvSpPr>
        <p:spPr/>
        <p:txBody>
          <a:bodyPr/>
          <a:lstStyle/>
          <a:p>
            <a:fld id="{65CF4691-2EB1-2841-B50E-9DF9A16224FD}" type="slidenum">
              <a:rPr lang="en-US" smtClean="0"/>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OAPEN-NL found no evidence of a negative effect of Open Access on sales. Books with Open Access editions were sold in the same amounts as the conventional books in the control group. [p.5]</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There was a clear effect on online usage. Online usage – measured through Book visits and Page views in Google Books – improved for the Open Access books. On average, discovery of Open Access books, measured as Book visits in Google Books, increased by 142%, and online usage, measured as Page views in Google books, increased by 209%. The effect of Open Access on online discovery and usage is also very clear when comparing average sales to average downloads for all Open Access books: 144 copies sold versus 2800 downloads. [p.5]</a:t>
            </a:r>
          </a:p>
          <a:p>
            <a:endParaRPr lang="en-US" dirty="0"/>
          </a:p>
        </p:txBody>
      </p:sp>
      <p:sp>
        <p:nvSpPr>
          <p:cNvPr id="4" name="Slide Number Placeholder 3"/>
          <p:cNvSpPr>
            <a:spLocks noGrp="1"/>
          </p:cNvSpPr>
          <p:nvPr>
            <p:ph type="sldNum" sz="quarter" idx="10"/>
          </p:nvPr>
        </p:nvSpPr>
        <p:spPr/>
        <p:txBody>
          <a:bodyPr/>
          <a:lstStyle/>
          <a:p>
            <a:fld id="{65CF4691-2EB1-2841-B50E-9DF9A16224FD}" type="slidenum">
              <a:rPr lang="en-US" smtClean="0"/>
              <a:pPr/>
              <a:t>29</a:t>
            </a:fld>
            <a:endParaRPr lang="en-US"/>
          </a:p>
        </p:txBody>
      </p:sp>
    </p:spTree>
    <p:extLst>
      <p:ext uri="{BB962C8B-B14F-4D97-AF65-F5344CB8AC3E}">
        <p14:creationId xmlns:p14="http://schemas.microsoft.com/office/powerpoint/2010/main" val="28577411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30 questions: </a:t>
            </a:r>
            <a:r>
              <a:rPr lang="en-US" dirty="0" err="1" smtClean="0"/>
              <a:t>Qualtrix</a:t>
            </a:r>
            <a:endParaRPr lang="en-US" dirty="0" smtClean="0"/>
          </a:p>
          <a:p>
            <a:endParaRPr lang="en-US" dirty="0" smtClean="0"/>
          </a:p>
          <a:p>
            <a:r>
              <a:rPr lang="en-US" dirty="0" smtClean="0"/>
              <a:t>161 institutions responded: 73% US (132); 27% international (29)</a:t>
            </a:r>
          </a:p>
          <a:p>
            <a:r>
              <a:rPr lang="en-US" dirty="0" smtClean="0"/>
              <a:t>from all targeted stakeholder communities, including individuals self-identified as ETD Librarians, Repository Managers, Deans/Administrators, Graduate Readers, Scholarly Communications Librarians, Collection Development Employees, Technical Services Employees, Cataloging/Metadata experts, and “Other.”</a:t>
            </a:r>
          </a:p>
          <a:p>
            <a:endParaRPr lang="en-US" dirty="0" smtClean="0"/>
          </a:p>
          <a:p>
            <a:r>
              <a:rPr lang="en-US" dirty="0" smtClean="0"/>
              <a:t>93%</a:t>
            </a:r>
            <a:r>
              <a:rPr lang="en-US" baseline="0" dirty="0" smtClean="0"/>
              <a:t> have an ETD program, 6% planning stages</a:t>
            </a:r>
          </a:p>
          <a:p>
            <a:endParaRPr lang="en-US" baseline="0" dirty="0" smtClean="0"/>
          </a:p>
          <a:p>
            <a:r>
              <a:rPr lang="en-US" baseline="0" dirty="0" smtClean="0"/>
              <a:t>120/69% mandatory ETD submission</a:t>
            </a:r>
            <a:endParaRPr lang="en-US" dirty="0"/>
          </a:p>
        </p:txBody>
      </p:sp>
      <p:sp>
        <p:nvSpPr>
          <p:cNvPr id="4" name="Slide Number Placeholder 3"/>
          <p:cNvSpPr>
            <a:spLocks noGrp="1"/>
          </p:cNvSpPr>
          <p:nvPr>
            <p:ph type="sldNum" sz="quarter" idx="10"/>
          </p:nvPr>
        </p:nvSpPr>
        <p:spPr/>
        <p:txBody>
          <a:bodyPr/>
          <a:lstStyle/>
          <a:p>
            <a:fld id="{65CF4691-2EB1-2841-B50E-9DF9A16224FD}" type="slidenum">
              <a:rPr lang="en-US" smtClean="0"/>
              <a:pPr/>
              <a:t>3</a:t>
            </a:fld>
            <a:endParaRPr lang="en-US"/>
          </a:p>
        </p:txBody>
      </p:sp>
    </p:spTree>
    <p:extLst>
      <p:ext uri="{BB962C8B-B14F-4D97-AF65-F5344CB8AC3E}">
        <p14:creationId xmlns:p14="http://schemas.microsoft.com/office/powerpoint/2010/main" val="197707604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An </a:t>
            </a:r>
            <a:r>
              <a:rPr lang="en-US" dirty="0" smtClean="0"/>
              <a:t>important fact</a:t>
            </a:r>
            <a:r>
              <a:rPr lang="en-US" baseline="0" dirty="0" smtClean="0"/>
              <a:t> of scholarly research is that the work is not complete until the results have been fully communicated and openly available for others to build upon. (Heather Joseph re Berlin Open Access Convergence, C&amp;RL News, Feb. 2012, . 84)  Open access to scholarship enables us to incorporate more information into our work. </a:t>
            </a:r>
            <a:endParaRPr lang="en-US" dirty="0" smtClean="0"/>
          </a:p>
          <a:p>
            <a:endParaRPr lang="en-US" baseline="0" dirty="0" smtClean="0"/>
          </a:p>
        </p:txBody>
      </p:sp>
      <p:sp>
        <p:nvSpPr>
          <p:cNvPr id="4" name="Slide Number Placeholder 3"/>
          <p:cNvSpPr>
            <a:spLocks noGrp="1"/>
          </p:cNvSpPr>
          <p:nvPr>
            <p:ph type="sldNum" sz="quarter" idx="10"/>
          </p:nvPr>
        </p:nvSpPr>
        <p:spPr/>
        <p:txBody>
          <a:bodyPr/>
          <a:lstStyle/>
          <a:p>
            <a:fld id="{65CF4691-2EB1-2841-B50E-9DF9A16224FD}" type="slidenum">
              <a:rPr lang="en-US" smtClean="0"/>
              <a:pPr/>
              <a:t>30</a:t>
            </a:fld>
            <a:endParaRPr lang="en-US"/>
          </a:p>
        </p:txBody>
      </p:sp>
    </p:spTree>
    <p:extLst>
      <p:ext uri="{BB962C8B-B14F-4D97-AF65-F5344CB8AC3E}">
        <p14:creationId xmlns:p14="http://schemas.microsoft.com/office/powerpoint/2010/main" val="39601042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Only 3 universities</a:t>
            </a:r>
            <a:r>
              <a:rPr lang="en-US" baseline="0" dirty="0" smtClean="0"/>
              <a:t> in the US reported that they do not make any of their ETDs publicly available. 1/3 of the US respondents and over half of the </a:t>
            </a:r>
            <a:r>
              <a:rPr lang="en-US" baseline="0" dirty="0" err="1" smtClean="0"/>
              <a:t>I’nat’l</a:t>
            </a:r>
            <a:r>
              <a:rPr lang="en-US" baseline="0" dirty="0" smtClean="0"/>
              <a:t> institutions make their entire ETD collections publicly available.</a:t>
            </a:r>
          </a:p>
        </p:txBody>
      </p:sp>
      <p:sp>
        <p:nvSpPr>
          <p:cNvPr id="4" name="Slide Number Placeholder 3"/>
          <p:cNvSpPr>
            <a:spLocks noGrp="1"/>
          </p:cNvSpPr>
          <p:nvPr>
            <p:ph type="sldNum" sz="quarter" idx="10"/>
          </p:nvPr>
        </p:nvSpPr>
        <p:spPr/>
        <p:txBody>
          <a:bodyPr/>
          <a:lstStyle/>
          <a:p>
            <a:fld id="{19C2B86C-4743-7941-A48D-B250F9183B27}" type="slidenum">
              <a:rPr lang="en-US" smtClean="0"/>
              <a:pPr/>
              <a:t>4</a:t>
            </a:fld>
            <a:endParaRPr lang="en-US" dirty="0"/>
          </a:p>
        </p:txBody>
      </p:sp>
    </p:spTree>
    <p:extLst>
      <p:ext uri="{BB962C8B-B14F-4D97-AF65-F5344CB8AC3E}">
        <p14:creationId xmlns:p14="http://schemas.microsoft.com/office/powerpoint/2010/main" val="16959055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65%</a:t>
            </a:r>
            <a:r>
              <a:rPr lang="en-US" sz="1200" kern="1200" baseline="0" dirty="0" smtClean="0">
                <a:solidFill>
                  <a:schemeClr val="tx1"/>
                </a:solidFill>
                <a:effectLst/>
                <a:latin typeface="+mn-lt"/>
                <a:ea typeface="+mn-ea"/>
                <a:cs typeface="+mn-cs"/>
              </a:rPr>
              <a:t> of the American survey respondents </a:t>
            </a:r>
            <a:r>
              <a:rPr lang="en-US" sz="1200" kern="1200" dirty="0" smtClean="0">
                <a:solidFill>
                  <a:schemeClr val="tx1"/>
                </a:solidFill>
                <a:effectLst/>
                <a:latin typeface="+mn-lt"/>
                <a:ea typeface="+mn-ea"/>
                <a:cs typeface="+mn-cs"/>
              </a:rPr>
              <a:t>temporarily limit some or all ETDs to university-only access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International institutions</a:t>
            </a:r>
            <a:r>
              <a:rPr lang="en-US" sz="1200" kern="1200" baseline="0" dirty="0" smtClean="0">
                <a:solidFill>
                  <a:schemeClr val="tx1"/>
                </a:solidFill>
                <a:effectLst/>
                <a:latin typeface="+mn-lt"/>
                <a:ea typeface="+mn-ea"/>
                <a:cs typeface="+mn-cs"/>
              </a:rPr>
              <a:t> are less likely to limit access to their ETDs, while US universities are more likely to.</a:t>
            </a:r>
            <a:endParaRPr lang="en-US" dirty="0"/>
          </a:p>
        </p:txBody>
      </p:sp>
      <p:sp>
        <p:nvSpPr>
          <p:cNvPr id="4" name="Slide Number Placeholder 3"/>
          <p:cNvSpPr>
            <a:spLocks noGrp="1"/>
          </p:cNvSpPr>
          <p:nvPr>
            <p:ph type="sldNum" sz="quarter" idx="10"/>
          </p:nvPr>
        </p:nvSpPr>
        <p:spPr/>
        <p:txBody>
          <a:bodyPr/>
          <a:lstStyle/>
          <a:p>
            <a:fld id="{19C2B86C-4743-7941-A48D-B250F9183B27}" type="slidenum">
              <a:rPr lang="en-US" smtClean="0"/>
              <a:pPr/>
              <a:t>5</a:t>
            </a:fld>
            <a:endParaRPr lang="en-US" dirty="0"/>
          </a:p>
        </p:txBody>
      </p:sp>
    </p:spTree>
    <p:extLst>
      <p:ext uri="{BB962C8B-B14F-4D97-AF65-F5344CB8AC3E}">
        <p14:creationId xmlns:p14="http://schemas.microsoft.com/office/powerpoint/2010/main" val="39225318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dirty="0" smtClean="0">
                <a:solidFill>
                  <a:schemeClr val="tx1"/>
                </a:solidFill>
                <a:effectLst/>
                <a:latin typeface="+mn-lt"/>
                <a:ea typeface="+mn-ea"/>
                <a:cs typeface="+mn-cs"/>
              </a:rPr>
              <a:t>While there are a variety of reasons that institutions limit some or all of their ETDs to university-only access, they were</a:t>
            </a:r>
            <a:r>
              <a:rPr lang="en-US" sz="1200" b="0" i="0" u="none" strike="noStrike" kern="1200" baseline="0" dirty="0" smtClean="0">
                <a:solidFill>
                  <a:schemeClr val="tx1"/>
                </a:solidFill>
                <a:effectLst/>
                <a:latin typeface="+mn-lt"/>
                <a:ea typeface="+mn-ea"/>
                <a:cs typeface="+mn-cs"/>
              </a:rPr>
              <a:t> easily</a:t>
            </a:r>
            <a:r>
              <a:rPr lang="en-US" sz="1200" b="0" i="0" u="none" strike="noStrike" kern="1200" dirty="0" smtClean="0">
                <a:solidFill>
                  <a:schemeClr val="tx1"/>
                </a:solidFill>
                <a:effectLst/>
                <a:latin typeface="+mn-lt"/>
                <a:ea typeface="+mn-ea"/>
                <a:cs typeface="+mn-cs"/>
              </a:rPr>
              <a:t> grouped into these categories. </a:t>
            </a:r>
          </a:p>
          <a:p>
            <a:endParaRPr lang="en-US" sz="1200" b="0" i="0" u="none" strike="noStrike"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effectLst/>
              </a:rPr>
              <a:t>There are some striking</a:t>
            </a:r>
            <a:r>
              <a:rPr lang="en-US" baseline="0" dirty="0" smtClean="0">
                <a:effectLst/>
              </a:rPr>
              <a:t> </a:t>
            </a:r>
            <a:r>
              <a:rPr lang="en-US" dirty="0" smtClean="0">
                <a:effectLst/>
              </a:rPr>
              <a:t>differences in</a:t>
            </a:r>
            <a:r>
              <a:rPr lang="en-US" baseline="0" dirty="0" smtClean="0">
                <a:effectLst/>
              </a:rPr>
              <a:t> the reasons for limiting access to ETDs to the home institution. </a:t>
            </a:r>
            <a:r>
              <a:rPr lang="en-US" dirty="0" smtClean="0">
                <a:effectLst/>
              </a:rPr>
              <a:t> </a:t>
            </a:r>
            <a:r>
              <a:rPr lang="en-US" sz="1200" b="0" i="0" u="none" strike="noStrike" kern="1200" dirty="0" smtClean="0">
                <a:solidFill>
                  <a:schemeClr val="tx1"/>
                </a:solidFill>
                <a:effectLst/>
                <a:latin typeface="+mn-lt"/>
                <a:ea typeface="+mn-ea"/>
                <a:cs typeface="+mn-cs"/>
              </a:rPr>
              <a:t>American universities are more likely to do so because</a:t>
            </a:r>
          </a:p>
          <a:p>
            <a:pPr marL="171450" marR="0" indent="-171450" algn="l" defTabSz="457200" rtl="0" eaLnBrk="1" fontAlgn="auto" latinLnBrk="0" hangingPunct="1">
              <a:lnSpc>
                <a:spcPct val="100000"/>
              </a:lnSpc>
              <a:spcBef>
                <a:spcPts val="0"/>
              </a:spcBef>
              <a:spcAft>
                <a:spcPts val="0"/>
              </a:spcAft>
              <a:buClrTx/>
              <a:buSzTx/>
              <a:buFont typeface="Arial"/>
              <a:buChar char="•"/>
              <a:tabLst/>
              <a:defRPr/>
            </a:pPr>
            <a:r>
              <a:rPr lang="en-US" sz="1200" b="0" i="0" u="none" strike="noStrike" kern="1200" dirty="0" smtClean="0">
                <a:solidFill>
                  <a:schemeClr val="tx1"/>
                </a:solidFill>
                <a:effectLst/>
                <a:latin typeface="+mn-lt"/>
                <a:ea typeface="+mn-ea"/>
                <a:cs typeface="+mn-cs"/>
              </a:rPr>
              <a:t> they were directed by the </a:t>
            </a:r>
            <a:r>
              <a:rPr lang="en-US" sz="1200" b="1" i="0" u="none" strike="noStrike" kern="1200" dirty="0" smtClean="0">
                <a:solidFill>
                  <a:schemeClr val="tx1"/>
                </a:solidFill>
                <a:effectLst/>
                <a:latin typeface="+mn-lt"/>
                <a:ea typeface="+mn-ea"/>
                <a:cs typeface="+mn-cs"/>
              </a:rPr>
              <a:t>authors</a:t>
            </a:r>
            <a:r>
              <a:rPr lang="en-US" sz="1200" b="0" i="0" u="none" strike="noStrike" kern="1200" dirty="0" smtClean="0">
                <a:solidFill>
                  <a:schemeClr val="tx1"/>
                </a:solidFill>
                <a:effectLst/>
                <a:latin typeface="+mn-lt"/>
                <a:ea typeface="+mn-ea"/>
                <a:cs typeface="+mn-cs"/>
              </a:rPr>
              <a:t>, </a:t>
            </a:r>
          </a:p>
          <a:p>
            <a:pPr marL="171450" marR="0" indent="-171450" algn="l" defTabSz="457200" rtl="0" eaLnBrk="1" fontAlgn="auto" latinLnBrk="0" hangingPunct="1">
              <a:lnSpc>
                <a:spcPct val="100000"/>
              </a:lnSpc>
              <a:spcBef>
                <a:spcPts val="0"/>
              </a:spcBef>
              <a:spcAft>
                <a:spcPts val="0"/>
              </a:spcAft>
              <a:buClrTx/>
              <a:buSzTx/>
              <a:buFont typeface="Arial"/>
              <a:buChar char="•"/>
              <a:tabLst/>
              <a:defRPr/>
            </a:pPr>
            <a:r>
              <a:rPr lang="en-US" sz="1200" b="0" i="0" u="none" strike="noStrike" kern="1200" dirty="0" smtClean="0">
                <a:solidFill>
                  <a:schemeClr val="tx1"/>
                </a:solidFill>
                <a:effectLst/>
                <a:latin typeface="+mn-lt"/>
                <a:ea typeface="+mn-ea"/>
                <a:cs typeface="+mn-cs"/>
              </a:rPr>
              <a:t>for </a:t>
            </a:r>
            <a:r>
              <a:rPr lang="en-US" sz="1200" b="1" i="0" u="none" strike="noStrike" kern="1200" dirty="0" smtClean="0">
                <a:solidFill>
                  <a:schemeClr val="tx1"/>
                </a:solidFill>
                <a:effectLst/>
                <a:latin typeface="+mn-lt"/>
                <a:ea typeface="+mn-ea"/>
                <a:cs typeface="+mn-cs"/>
              </a:rPr>
              <a:t>publishing</a:t>
            </a:r>
            <a:r>
              <a:rPr lang="en-US" sz="1200" b="0" i="0" u="none" strike="noStrike" kern="1200" dirty="0" smtClean="0">
                <a:solidFill>
                  <a:schemeClr val="tx1"/>
                </a:solidFill>
                <a:effectLst/>
                <a:latin typeface="+mn-lt"/>
                <a:ea typeface="+mn-ea"/>
                <a:cs typeface="+mn-cs"/>
              </a:rPr>
              <a:t> and </a:t>
            </a:r>
            <a:r>
              <a:rPr lang="en-US" sz="1200" b="1" i="0" u="none" strike="noStrike" kern="1200" dirty="0" smtClean="0">
                <a:solidFill>
                  <a:schemeClr val="tx1"/>
                </a:solidFill>
                <a:effectLst/>
                <a:latin typeface="+mn-lt"/>
                <a:ea typeface="+mn-ea"/>
                <a:cs typeface="+mn-cs"/>
              </a:rPr>
              <a:t>patent</a:t>
            </a:r>
            <a:r>
              <a:rPr lang="en-US" sz="1200" b="0" i="0" u="none" strike="noStrike" kern="1200" dirty="0" smtClean="0">
                <a:solidFill>
                  <a:schemeClr val="tx1"/>
                </a:solidFill>
                <a:effectLst/>
                <a:latin typeface="+mn-lt"/>
                <a:ea typeface="+mn-ea"/>
                <a:cs typeface="+mn-cs"/>
              </a:rPr>
              <a:t> concerns. </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u="none" strike="noStrike"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u="none" strike="noStrike" kern="1200" dirty="0" smtClean="0">
                <a:solidFill>
                  <a:schemeClr val="tx1"/>
                </a:solidFill>
                <a:effectLst/>
                <a:latin typeface="+mn-lt"/>
                <a:ea typeface="+mn-ea"/>
                <a:cs typeface="+mn-cs"/>
              </a:rPr>
              <a:t>About</a:t>
            </a:r>
            <a:r>
              <a:rPr lang="en-US" sz="1200" b="0" i="0" u="none" strike="noStrike" kern="1200" baseline="0" dirty="0" smtClean="0">
                <a:solidFill>
                  <a:schemeClr val="tx1"/>
                </a:solidFill>
                <a:effectLst/>
                <a:latin typeface="+mn-lt"/>
                <a:ea typeface="+mn-ea"/>
                <a:cs typeface="+mn-cs"/>
              </a:rPr>
              <a:t> half-again as many faculty at international institutions request limited access. This surprised me because our graduate students tell us that their faculty are the main reason that they choose to limit access to their ETDs. Our international counterparts are seemingly less concerned by copyright and creative works. </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u="none" strike="noStrike" kern="1200" baseline="0" dirty="0" smtClean="0">
              <a:solidFill>
                <a:schemeClr val="tx1"/>
              </a:solidFill>
              <a:effectLst/>
              <a:latin typeface="+mn-lt"/>
              <a:ea typeface="+mn-ea"/>
              <a:cs typeface="+mn-cs"/>
            </a:endParaRPr>
          </a:p>
          <a:p>
            <a:r>
              <a:rPr lang="en-US" sz="1200" b="0" i="0" u="none" strike="noStrike" kern="1200" baseline="0" dirty="0" smtClean="0">
                <a:solidFill>
                  <a:schemeClr val="tx1"/>
                </a:solidFill>
                <a:effectLst/>
                <a:latin typeface="+mn-lt"/>
                <a:ea typeface="+mn-ea"/>
                <a:cs typeface="+mn-cs"/>
              </a:rPr>
              <a:t>However, international institutions are more likely to limit access to ETDs due to institution-wide policies or mandates and because of ETDs contain sensitive or confidential information. </a:t>
            </a:r>
          </a:p>
          <a:p>
            <a:r>
              <a:rPr lang="en-US" sz="1200" b="0" i="0" u="none" strike="noStrike" baseline="0" dirty="0" smtClean="0">
                <a:solidFill>
                  <a:srgbClr val="000000"/>
                </a:solidFill>
                <a:latin typeface="+mn-lt"/>
              </a:rPr>
              <a:t>	</a:t>
            </a:r>
          </a:p>
          <a:p>
            <a:endParaRPr lang="en-US" dirty="0"/>
          </a:p>
        </p:txBody>
      </p:sp>
      <p:sp>
        <p:nvSpPr>
          <p:cNvPr id="4" name="Slide Number Placeholder 3"/>
          <p:cNvSpPr>
            <a:spLocks noGrp="1"/>
          </p:cNvSpPr>
          <p:nvPr>
            <p:ph type="sldNum" sz="quarter" idx="10"/>
          </p:nvPr>
        </p:nvSpPr>
        <p:spPr/>
        <p:txBody>
          <a:bodyPr/>
          <a:lstStyle/>
          <a:p>
            <a:fld id="{19C2B86C-4743-7941-A48D-B250F9183B27}" type="slidenum">
              <a:rPr lang="en-US" smtClean="0"/>
              <a:pPr/>
              <a:t>6</a:t>
            </a:fld>
            <a:endParaRPr lang="en-US" dirty="0"/>
          </a:p>
        </p:txBody>
      </p:sp>
    </p:spTree>
    <p:extLst>
      <p:ext uri="{BB962C8B-B14F-4D97-AF65-F5344CB8AC3E}">
        <p14:creationId xmlns:p14="http://schemas.microsoft.com/office/powerpoint/2010/main" val="18096367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Another kind of restricting access is embargoing, which we defined as withholding an ETD from all access. When asked if institutions embargoed ETDs, only one international institution and one US institution responded that they embargoed all their ETDs</a:t>
            </a:r>
            <a:endParaRPr lang="en-US" baseline="0" dirty="0" smtClean="0"/>
          </a:p>
        </p:txBody>
      </p:sp>
      <p:sp>
        <p:nvSpPr>
          <p:cNvPr id="4" name="Slide Number Placeholder 3"/>
          <p:cNvSpPr>
            <a:spLocks noGrp="1"/>
          </p:cNvSpPr>
          <p:nvPr>
            <p:ph type="sldNum" sz="quarter" idx="10"/>
          </p:nvPr>
        </p:nvSpPr>
        <p:spPr/>
        <p:txBody>
          <a:bodyPr/>
          <a:lstStyle/>
          <a:p>
            <a:fld id="{19C2B86C-4743-7941-A48D-B250F9183B27}" type="slidenum">
              <a:rPr lang="en-US" smtClean="0"/>
              <a:pPr/>
              <a:t>7</a:t>
            </a:fld>
            <a:endParaRPr lang="en-US" dirty="0"/>
          </a:p>
        </p:txBody>
      </p:sp>
    </p:spTree>
    <p:extLst>
      <p:ext uri="{BB962C8B-B14F-4D97-AF65-F5344CB8AC3E}">
        <p14:creationId xmlns:p14="http://schemas.microsoft.com/office/powerpoint/2010/main" val="40362013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Embargo periods vary, with 85% reporting embargoing ETDs for more than one year. </a:t>
            </a:r>
            <a:r>
              <a:rPr lang="en-US" sz="1200" kern="1200" dirty="0" smtClean="0">
                <a:solidFill>
                  <a:schemeClr val="tx1"/>
                </a:solidFill>
                <a:effectLst/>
                <a:latin typeface="+mn-lt"/>
                <a:ea typeface="+mn-ea"/>
                <a:cs typeface="+mn-cs"/>
              </a:rPr>
              <a:t>Would like to know</a:t>
            </a:r>
            <a:r>
              <a:rPr lang="en-US" sz="1200" kern="1200" baseline="0" dirty="0" smtClean="0">
                <a:solidFill>
                  <a:schemeClr val="tx1"/>
                </a:solidFill>
                <a:effectLst/>
                <a:latin typeface="+mn-lt"/>
                <a:ea typeface="+mn-ea"/>
                <a:cs typeface="+mn-cs"/>
              </a:rPr>
              <a:t> more about this; perhaps future surveys will give more explicit options.</a:t>
            </a:r>
            <a:endParaRPr lang="en-US" sz="1200" kern="1200" dirty="0" smtClean="0">
              <a:solidFill>
                <a:schemeClr val="tx1"/>
              </a:solidFill>
              <a:effectLst/>
              <a:latin typeface="+mn-lt"/>
              <a:ea typeface="+mn-ea"/>
              <a:cs typeface="+mn-cs"/>
            </a:endParaRPr>
          </a:p>
          <a:p>
            <a:endParaRPr lang="tr-TR" sz="1200" b="0" i="0" u="none" strike="noStrike" baseline="0" dirty="0" smtClean="0">
              <a:solidFill>
                <a:srgbClr val="000000"/>
              </a:solidFill>
              <a:latin typeface="+mn-lt"/>
            </a:endParaRPr>
          </a:p>
          <a:p>
            <a:endParaRPr lang="tr-TR" sz="1200" b="0" i="0" u="none" strike="noStrike" baseline="0" dirty="0" smtClean="0">
              <a:solidFill>
                <a:srgbClr val="000000"/>
              </a:solidFill>
              <a:latin typeface="+mn-lt"/>
            </a:endParaRPr>
          </a:p>
          <a:p>
            <a:r>
              <a:rPr lang="tr-TR" sz="1200" b="0" i="0" u="none" strike="noStrike" baseline="0" dirty="0" err="1" smtClean="0">
                <a:solidFill>
                  <a:srgbClr val="000000"/>
                </a:solidFill>
                <a:latin typeface="+mn-lt"/>
              </a:rPr>
              <a:t>Few</a:t>
            </a:r>
            <a:r>
              <a:rPr lang="tr-TR" sz="1200" b="0" i="0" u="none" strike="noStrike" baseline="0" dirty="0" smtClean="0">
                <a:solidFill>
                  <a:srgbClr val="000000"/>
                </a:solidFill>
                <a:latin typeface="+mn-lt"/>
              </a:rPr>
              <a:t> institutions embargo ETDs permanently; only one in each category. </a:t>
            </a:r>
          </a:p>
          <a:p>
            <a:endParaRPr lang="tr-TR" sz="1200" b="0" i="0" u="none" strike="noStrike" baseline="0" dirty="0" smtClean="0">
              <a:solidFill>
                <a:srgbClr val="000000"/>
              </a:solidFill>
              <a:latin typeface="+mn-lt"/>
            </a:endParaRPr>
          </a:p>
          <a:p>
            <a:r>
              <a:rPr lang="tr-TR" sz="1200" b="0" i="0" u="none" strike="noStrike" baseline="0" dirty="0" smtClean="0">
                <a:solidFill>
                  <a:srgbClr val="000000"/>
                </a:solidFill>
                <a:latin typeface="+mn-lt"/>
              </a:rPr>
              <a:t>One year or more seems to be the norm worldwide.</a:t>
            </a:r>
          </a:p>
          <a:p>
            <a:endParaRPr lang="en-US" dirty="0"/>
          </a:p>
        </p:txBody>
      </p:sp>
      <p:sp>
        <p:nvSpPr>
          <p:cNvPr id="4" name="Slide Number Placeholder 3"/>
          <p:cNvSpPr>
            <a:spLocks noGrp="1"/>
          </p:cNvSpPr>
          <p:nvPr>
            <p:ph type="sldNum" sz="quarter" idx="10"/>
          </p:nvPr>
        </p:nvSpPr>
        <p:spPr/>
        <p:txBody>
          <a:bodyPr/>
          <a:lstStyle/>
          <a:p>
            <a:fld id="{19C2B86C-4743-7941-A48D-B250F9183B27}" type="slidenum">
              <a:rPr lang="en-US" smtClean="0"/>
              <a:pPr/>
              <a:t>8</a:t>
            </a:fld>
            <a:endParaRPr lang="en-US" dirty="0"/>
          </a:p>
        </p:txBody>
      </p:sp>
    </p:spTree>
    <p:extLst>
      <p:ext uri="{BB962C8B-B14F-4D97-AF65-F5344CB8AC3E}">
        <p14:creationId xmlns:p14="http://schemas.microsoft.com/office/powerpoint/2010/main" val="22007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Reasons for embargoing ETDs </a:t>
            </a:r>
            <a:r>
              <a:rPr lang="en-US" sz="1200" kern="1200" dirty="0" smtClean="0">
                <a:solidFill>
                  <a:schemeClr val="tx1"/>
                </a:solidFill>
                <a:effectLst/>
                <a:latin typeface="+mn-lt"/>
                <a:ea typeface="+mn-ea"/>
                <a:cs typeface="+mn-cs"/>
              </a:rPr>
              <a:t>vary.</a:t>
            </a:r>
            <a:r>
              <a:rPr lang="en-US" sz="1200" kern="1200" baseline="0" dirty="0" smtClean="0">
                <a:solidFill>
                  <a:schemeClr val="tx1"/>
                </a:solidFill>
                <a:effectLst/>
                <a:latin typeface="+mn-lt"/>
                <a:ea typeface="+mn-ea"/>
                <a:cs typeface="+mn-cs"/>
              </a:rPr>
              <a:t> </a:t>
            </a:r>
            <a:r>
              <a:rPr lang="en-US" dirty="0" smtClean="0"/>
              <a:t>This</a:t>
            </a:r>
            <a:r>
              <a:rPr lang="en-US" baseline="0" dirty="0" smtClean="0"/>
              <a:t> </a:t>
            </a:r>
            <a:r>
              <a:rPr lang="en-US" baseline="0" dirty="0" smtClean="0"/>
              <a:t>chart is b</a:t>
            </a:r>
            <a:r>
              <a:rPr lang="en-US" dirty="0" smtClean="0"/>
              <a:t>ased on</a:t>
            </a:r>
            <a:r>
              <a:rPr lang="en-US" baseline="0" dirty="0" smtClean="0"/>
              <a:t> </a:t>
            </a:r>
            <a:r>
              <a:rPr lang="en-US" dirty="0" smtClean="0"/>
              <a:t>the survey respondents’ comments,</a:t>
            </a:r>
            <a:r>
              <a:rPr lang="en-US" baseline="0" dirty="0" smtClean="0"/>
              <a:t> which we </a:t>
            </a:r>
            <a:r>
              <a:rPr lang="en-US" dirty="0" smtClean="0"/>
              <a:t>categorized.</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You can see that no international institutions gave faculty concerns as a reason to  embargo ETDs. However, they are far more concerned about sensitive or confidential information in ETDs than were the American survey respondents. </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Unlike the reasons for limiting access to the home institution, none mentioned institution-wide mandates for embargoing ETDs.</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a:t>
            </a:r>
            <a:r>
              <a:rPr lang="en-US" sz="1200" kern="1200" dirty="0" smtClean="0">
                <a:solidFill>
                  <a:schemeClr val="tx1"/>
                </a:solidFill>
                <a:effectLst/>
                <a:latin typeface="+mn-lt"/>
                <a:ea typeface="+mn-ea"/>
                <a:cs typeface="+mn-cs"/>
              </a:rPr>
              <a:t>This chart documents these based on 163 comments from 136 US institutions and 27 international institutions. ]</a:t>
            </a:r>
            <a:endParaRPr lang="en-US" dirty="0"/>
          </a:p>
        </p:txBody>
      </p:sp>
      <p:sp>
        <p:nvSpPr>
          <p:cNvPr id="4" name="Slide Number Placeholder 3"/>
          <p:cNvSpPr>
            <a:spLocks noGrp="1"/>
          </p:cNvSpPr>
          <p:nvPr>
            <p:ph type="sldNum" sz="quarter" idx="10"/>
          </p:nvPr>
        </p:nvSpPr>
        <p:spPr/>
        <p:txBody>
          <a:bodyPr/>
          <a:lstStyle/>
          <a:p>
            <a:fld id="{19C2B86C-4743-7941-A48D-B250F9183B27}" type="slidenum">
              <a:rPr lang="en-US" smtClean="0"/>
              <a:pPr/>
              <a:t>9</a:t>
            </a:fld>
            <a:endParaRPr lang="en-US" dirty="0"/>
          </a:p>
        </p:txBody>
      </p:sp>
    </p:spTree>
    <p:extLst>
      <p:ext uri="{BB962C8B-B14F-4D97-AF65-F5344CB8AC3E}">
        <p14:creationId xmlns:p14="http://schemas.microsoft.com/office/powerpoint/2010/main" val="39623494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28F546B-FED0-9B4E-B2AF-4362B8957485}" type="datetimeFigureOut">
              <a:rPr lang="en-US" smtClean="0"/>
              <a:pPr/>
              <a:t>10/31/13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02961C-ABA0-8849-B401-933ADAD59BC4}" type="slidenum">
              <a:rPr lang="en-US" smtClean="0"/>
              <a:pPr/>
              <a:t>‹#›</a:t>
            </a:fld>
            <a:endParaRPr lang="en-US"/>
          </a:p>
        </p:txBody>
      </p:sp>
    </p:spTree>
    <p:extLst>
      <p:ext uri="{BB962C8B-B14F-4D97-AF65-F5344CB8AC3E}">
        <p14:creationId xmlns:p14="http://schemas.microsoft.com/office/powerpoint/2010/main" val="41085435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28F546B-FED0-9B4E-B2AF-4362B8957485}" type="datetimeFigureOut">
              <a:rPr lang="en-US" smtClean="0"/>
              <a:pPr/>
              <a:t>10/31/13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02961C-ABA0-8849-B401-933ADAD59BC4}" type="slidenum">
              <a:rPr lang="en-US" smtClean="0"/>
              <a:pPr/>
              <a:t>‹#›</a:t>
            </a:fld>
            <a:endParaRPr lang="en-US"/>
          </a:p>
        </p:txBody>
      </p:sp>
    </p:spTree>
    <p:extLst>
      <p:ext uri="{BB962C8B-B14F-4D97-AF65-F5344CB8AC3E}">
        <p14:creationId xmlns:p14="http://schemas.microsoft.com/office/powerpoint/2010/main" val="33468756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28F546B-FED0-9B4E-B2AF-4362B8957485}" type="datetimeFigureOut">
              <a:rPr lang="en-US" smtClean="0"/>
              <a:pPr/>
              <a:t>10/31/13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02961C-ABA0-8849-B401-933ADAD59BC4}" type="slidenum">
              <a:rPr lang="en-US" smtClean="0"/>
              <a:pPr/>
              <a:t>‹#›</a:t>
            </a:fld>
            <a:endParaRPr lang="en-US"/>
          </a:p>
        </p:txBody>
      </p:sp>
    </p:spTree>
    <p:extLst>
      <p:ext uri="{BB962C8B-B14F-4D97-AF65-F5344CB8AC3E}">
        <p14:creationId xmlns:p14="http://schemas.microsoft.com/office/powerpoint/2010/main" val="35769669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28F546B-FED0-9B4E-B2AF-4362B8957485}" type="datetimeFigureOut">
              <a:rPr lang="en-US" smtClean="0"/>
              <a:pPr/>
              <a:t>10/31/13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02961C-ABA0-8849-B401-933ADAD59BC4}" type="slidenum">
              <a:rPr lang="en-US" smtClean="0"/>
              <a:pPr/>
              <a:t>‹#›</a:t>
            </a:fld>
            <a:endParaRPr lang="en-US"/>
          </a:p>
        </p:txBody>
      </p:sp>
    </p:spTree>
    <p:extLst>
      <p:ext uri="{BB962C8B-B14F-4D97-AF65-F5344CB8AC3E}">
        <p14:creationId xmlns:p14="http://schemas.microsoft.com/office/powerpoint/2010/main" val="18667292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28F546B-FED0-9B4E-B2AF-4362B8957485}" type="datetimeFigureOut">
              <a:rPr lang="en-US" smtClean="0"/>
              <a:pPr/>
              <a:t>10/31/13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02961C-ABA0-8849-B401-933ADAD59BC4}" type="slidenum">
              <a:rPr lang="en-US" smtClean="0"/>
              <a:pPr/>
              <a:t>‹#›</a:t>
            </a:fld>
            <a:endParaRPr lang="en-US"/>
          </a:p>
        </p:txBody>
      </p:sp>
    </p:spTree>
    <p:extLst>
      <p:ext uri="{BB962C8B-B14F-4D97-AF65-F5344CB8AC3E}">
        <p14:creationId xmlns:p14="http://schemas.microsoft.com/office/powerpoint/2010/main" val="16530272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28F546B-FED0-9B4E-B2AF-4362B8957485}" type="datetimeFigureOut">
              <a:rPr lang="en-US" smtClean="0"/>
              <a:pPr/>
              <a:t>10/31/13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02961C-ABA0-8849-B401-933ADAD59BC4}" type="slidenum">
              <a:rPr lang="en-US" smtClean="0"/>
              <a:pPr/>
              <a:t>‹#›</a:t>
            </a:fld>
            <a:endParaRPr lang="en-US"/>
          </a:p>
        </p:txBody>
      </p:sp>
    </p:spTree>
    <p:extLst>
      <p:ext uri="{BB962C8B-B14F-4D97-AF65-F5344CB8AC3E}">
        <p14:creationId xmlns:p14="http://schemas.microsoft.com/office/powerpoint/2010/main" val="39190767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28F546B-FED0-9B4E-B2AF-4362B8957485}" type="datetimeFigureOut">
              <a:rPr lang="en-US" smtClean="0"/>
              <a:pPr/>
              <a:t>10/31/13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F02961C-ABA0-8849-B401-933ADAD59BC4}" type="slidenum">
              <a:rPr lang="en-US" smtClean="0"/>
              <a:pPr/>
              <a:t>‹#›</a:t>
            </a:fld>
            <a:endParaRPr lang="en-US"/>
          </a:p>
        </p:txBody>
      </p:sp>
    </p:spTree>
    <p:extLst>
      <p:ext uri="{BB962C8B-B14F-4D97-AF65-F5344CB8AC3E}">
        <p14:creationId xmlns:p14="http://schemas.microsoft.com/office/powerpoint/2010/main" val="32495738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28F546B-FED0-9B4E-B2AF-4362B8957485}" type="datetimeFigureOut">
              <a:rPr lang="en-US" smtClean="0"/>
              <a:pPr/>
              <a:t>10/31/13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F02961C-ABA0-8849-B401-933ADAD59BC4}" type="slidenum">
              <a:rPr lang="en-US" smtClean="0"/>
              <a:pPr/>
              <a:t>‹#›</a:t>
            </a:fld>
            <a:endParaRPr lang="en-US"/>
          </a:p>
        </p:txBody>
      </p:sp>
    </p:spTree>
    <p:extLst>
      <p:ext uri="{BB962C8B-B14F-4D97-AF65-F5344CB8AC3E}">
        <p14:creationId xmlns:p14="http://schemas.microsoft.com/office/powerpoint/2010/main" val="25028562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8F546B-FED0-9B4E-B2AF-4362B8957485}" type="datetimeFigureOut">
              <a:rPr lang="en-US" smtClean="0"/>
              <a:pPr/>
              <a:t>10/31/13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F02961C-ABA0-8849-B401-933ADAD59BC4}" type="slidenum">
              <a:rPr lang="en-US" smtClean="0"/>
              <a:pPr/>
              <a:t>‹#›</a:t>
            </a:fld>
            <a:endParaRPr lang="en-US"/>
          </a:p>
        </p:txBody>
      </p:sp>
    </p:spTree>
    <p:extLst>
      <p:ext uri="{BB962C8B-B14F-4D97-AF65-F5344CB8AC3E}">
        <p14:creationId xmlns:p14="http://schemas.microsoft.com/office/powerpoint/2010/main" val="24683047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8F546B-FED0-9B4E-B2AF-4362B8957485}" type="datetimeFigureOut">
              <a:rPr lang="en-US" smtClean="0"/>
              <a:pPr/>
              <a:t>10/31/13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02961C-ABA0-8849-B401-933ADAD59BC4}" type="slidenum">
              <a:rPr lang="en-US" smtClean="0"/>
              <a:pPr/>
              <a:t>‹#›</a:t>
            </a:fld>
            <a:endParaRPr lang="en-US"/>
          </a:p>
        </p:txBody>
      </p:sp>
    </p:spTree>
    <p:extLst>
      <p:ext uri="{BB962C8B-B14F-4D97-AF65-F5344CB8AC3E}">
        <p14:creationId xmlns:p14="http://schemas.microsoft.com/office/powerpoint/2010/main" val="39940825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8F546B-FED0-9B4E-B2AF-4362B8957485}" type="datetimeFigureOut">
              <a:rPr lang="en-US" smtClean="0"/>
              <a:pPr/>
              <a:t>10/31/13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02961C-ABA0-8849-B401-933ADAD59BC4}" type="slidenum">
              <a:rPr lang="en-US" smtClean="0"/>
              <a:pPr/>
              <a:t>‹#›</a:t>
            </a:fld>
            <a:endParaRPr lang="en-US"/>
          </a:p>
        </p:txBody>
      </p:sp>
    </p:spTree>
    <p:extLst>
      <p:ext uri="{BB962C8B-B14F-4D97-AF65-F5344CB8AC3E}">
        <p14:creationId xmlns:p14="http://schemas.microsoft.com/office/powerpoint/2010/main" val="201893301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28F546B-FED0-9B4E-B2AF-4362B8957485}" type="datetimeFigureOut">
              <a:rPr lang="en-US" smtClean="0"/>
              <a:pPr/>
              <a:t>10/31/13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02961C-ABA0-8849-B401-933ADAD59BC4}" type="slidenum">
              <a:rPr lang="en-US" smtClean="0"/>
              <a:pPr/>
              <a:t>‹#›</a:t>
            </a:fld>
            <a:endParaRPr lang="en-US"/>
          </a:p>
        </p:txBody>
      </p:sp>
    </p:spTree>
    <p:extLst>
      <p:ext uri="{BB962C8B-B14F-4D97-AF65-F5344CB8AC3E}">
        <p14:creationId xmlns:p14="http://schemas.microsoft.com/office/powerpoint/2010/main" val="14543285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000" kern="1200">
          <a:solidFill>
            <a:schemeClr val="tx1"/>
          </a:solidFill>
          <a:latin typeface="Times"/>
          <a:ea typeface="+mj-ea"/>
          <a:cs typeface="Time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Times"/>
          <a:ea typeface="+mn-ea"/>
          <a:cs typeface="Times"/>
        </a:defRPr>
      </a:lvl1pPr>
      <a:lvl2pPr marL="742950" indent="-285750" algn="l" defTabSz="457200" rtl="0" eaLnBrk="1" latinLnBrk="0" hangingPunct="1">
        <a:spcBef>
          <a:spcPct val="20000"/>
        </a:spcBef>
        <a:buFont typeface="Wingdings" charset="2"/>
        <a:buChar char="§"/>
        <a:defRPr sz="2800" kern="1200">
          <a:solidFill>
            <a:schemeClr val="tx1"/>
          </a:solidFill>
          <a:latin typeface="Times"/>
          <a:ea typeface="+mn-ea"/>
          <a:cs typeface="Times"/>
        </a:defRPr>
      </a:lvl2pPr>
      <a:lvl3pPr marL="1143000" indent="-228600" algn="l" defTabSz="457200" rtl="0" eaLnBrk="1" latinLnBrk="0" hangingPunct="1">
        <a:spcBef>
          <a:spcPct val="20000"/>
        </a:spcBef>
        <a:buFont typeface="Arial"/>
        <a:buChar char="•"/>
        <a:defRPr sz="2400" kern="1200">
          <a:solidFill>
            <a:schemeClr val="tx1"/>
          </a:solidFill>
          <a:latin typeface="Times"/>
          <a:ea typeface="+mn-ea"/>
          <a:cs typeface="Times"/>
        </a:defRPr>
      </a:lvl3pPr>
      <a:lvl4pPr marL="1600200" indent="-228600" algn="l" defTabSz="457200" rtl="0" eaLnBrk="1" latinLnBrk="0" hangingPunct="1">
        <a:spcBef>
          <a:spcPct val="20000"/>
        </a:spcBef>
        <a:buFont typeface="Wingdings" charset="2"/>
        <a:buChar char="ü"/>
        <a:defRPr sz="2000" kern="1200">
          <a:solidFill>
            <a:schemeClr val="tx1"/>
          </a:solidFill>
          <a:latin typeface="Times"/>
          <a:ea typeface="+mn-ea"/>
          <a:cs typeface="Times"/>
        </a:defRPr>
      </a:lvl4pPr>
      <a:lvl5pPr marL="2057400" indent="-228600" algn="l" defTabSz="457200" rtl="0" eaLnBrk="1" latinLnBrk="0" hangingPunct="1">
        <a:spcBef>
          <a:spcPct val="20000"/>
        </a:spcBef>
        <a:buFont typeface="Arial"/>
        <a:buChar char="»"/>
        <a:defRPr sz="2000" kern="1200">
          <a:solidFill>
            <a:schemeClr val="tx1"/>
          </a:solidFill>
          <a:latin typeface="Times"/>
          <a:ea typeface="+mn-ea"/>
          <a:cs typeface="Time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4" Type="http://schemas.openxmlformats.org/officeDocument/2006/relationships/package" Target="../embeddings/Microsoft_Excel_Sheet1.xlsx"/><Relationship Id="rId5" Type="http://schemas.openxmlformats.org/officeDocument/2006/relationships/image" Target="../media/image1.png"/><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3.xml"/><Relationship Id="rId3" Type="http://schemas.openxmlformats.org/officeDocument/2006/relationships/chart" Target="../charts/char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chart" Target="../charts/char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hyperlink" Target="http://crl.acrl.org/content/early/2013/09/20/crl13-524.abstract?sid=6bdd5bb4-a0da-48ef-829f-10923ded4183" TargetMode="External"/><Relationship Id="rId4" Type="http://schemas.openxmlformats.org/officeDocument/2006/relationships/hyperlink" Target="http://crl.acrl.org/content/74/4" TargetMode="External"/><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chart" Target="../charts/chart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chart" Target="../charts/chart1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chart" Target="../charts/chart1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hyperlink" Target="http://etd.ohiolink.edu/view.cgi?acc_num=ohiou1273584209"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 Id="rId3" Type="http://schemas.openxmlformats.org/officeDocument/2006/relationships/image" Target="../media/image2.tif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chart" Target="../charts/char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chart" Target="../charts/char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chart" Target="../charts/char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chart" Target="../charts/char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chart" Target="../charts/char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chart" Target="../charts/char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11481"/>
            <a:ext cx="7772400" cy="2988969"/>
          </a:xfrm>
        </p:spPr>
        <p:txBody>
          <a:bodyPr>
            <a:normAutofit fontScale="90000"/>
          </a:bodyPr>
          <a:lstStyle/>
          <a:p>
            <a:r>
              <a:rPr lang="en-US" dirty="0" smtClean="0">
                <a:solidFill>
                  <a:srgbClr val="FF6600"/>
                </a:solidFill>
              </a:rPr>
              <a:t/>
            </a:r>
            <a:br>
              <a:rPr lang="en-US" dirty="0" smtClean="0">
                <a:solidFill>
                  <a:srgbClr val="FF6600"/>
                </a:solidFill>
              </a:rPr>
            </a:br>
            <a:r>
              <a:rPr lang="en-US" dirty="0">
                <a:solidFill>
                  <a:srgbClr val="FF6600"/>
                </a:solidFill>
              </a:rPr>
              <a:t/>
            </a:r>
            <a:br>
              <a:rPr lang="en-US" dirty="0">
                <a:solidFill>
                  <a:srgbClr val="FF6600"/>
                </a:solidFill>
              </a:rPr>
            </a:br>
            <a:r>
              <a:rPr lang="en-US" dirty="0" smtClean="0"/>
              <a:t>ETDs </a:t>
            </a:r>
            <a:r>
              <a:rPr lang="en-US" dirty="0"/>
              <a:t>and Open </a:t>
            </a:r>
            <a:r>
              <a:rPr lang="en-US" dirty="0" smtClean="0"/>
              <a:t>Access:</a:t>
            </a:r>
            <a:br>
              <a:rPr lang="en-US" dirty="0" smtClean="0"/>
            </a:br>
            <a:r>
              <a:rPr lang="en-US" dirty="0" smtClean="0"/>
              <a:t>the </a:t>
            </a:r>
            <a:r>
              <a:rPr lang="en-US" dirty="0"/>
              <a:t>Digital Landscape of Open Access</a:t>
            </a:r>
            <a:r>
              <a:rPr lang="en-US" dirty="0" smtClean="0"/>
              <a:t> Publishing in </a:t>
            </a:r>
            <a:r>
              <a:rPr lang="en-US" dirty="0"/>
              <a:t>the Graduate School Arena </a:t>
            </a:r>
          </a:p>
        </p:txBody>
      </p:sp>
      <p:sp>
        <p:nvSpPr>
          <p:cNvPr id="3" name="Subtitle 2"/>
          <p:cNvSpPr>
            <a:spLocks noGrp="1"/>
          </p:cNvSpPr>
          <p:nvPr>
            <p:ph type="subTitle" idx="1"/>
          </p:nvPr>
        </p:nvSpPr>
        <p:spPr>
          <a:xfrm>
            <a:off x="1070760" y="3886200"/>
            <a:ext cx="6988992" cy="2235200"/>
          </a:xfrm>
        </p:spPr>
        <p:txBody>
          <a:bodyPr>
            <a:normAutofit/>
          </a:bodyPr>
          <a:lstStyle/>
          <a:p>
            <a:r>
              <a:rPr lang="en-US" sz="2800" dirty="0" smtClean="0">
                <a:solidFill>
                  <a:schemeClr val="tx1"/>
                </a:solidFill>
              </a:rPr>
              <a:t>Gail McMillan</a:t>
            </a:r>
          </a:p>
          <a:p>
            <a:r>
              <a:rPr lang="en-US" sz="2400" dirty="0" smtClean="0"/>
              <a:t>Director, Digital Research and Scholarship Services</a:t>
            </a:r>
          </a:p>
          <a:p>
            <a:r>
              <a:rPr lang="en-US" sz="2400" dirty="0" smtClean="0"/>
              <a:t>University Libraries, Virginia </a:t>
            </a:r>
            <a:r>
              <a:rPr lang="en-US" sz="2400" dirty="0" smtClean="0"/>
              <a:t>Tech</a:t>
            </a:r>
            <a:endParaRPr lang="en-US" sz="2600" dirty="0" smtClean="0"/>
          </a:p>
          <a:p>
            <a:r>
              <a:rPr lang="en-US" sz="2800" dirty="0">
                <a:solidFill>
                  <a:srgbClr val="000000"/>
                </a:solidFill>
              </a:rPr>
              <a:t>Open Access </a:t>
            </a:r>
            <a:r>
              <a:rPr lang="en-US" sz="2800" dirty="0" err="1">
                <a:solidFill>
                  <a:srgbClr val="000000"/>
                </a:solidFill>
              </a:rPr>
              <a:t>Week@UVa</a:t>
            </a:r>
            <a:endParaRPr lang="en-US" sz="2800" dirty="0">
              <a:solidFill>
                <a:srgbClr val="000000"/>
              </a:solidFill>
            </a:endParaRPr>
          </a:p>
          <a:p>
            <a:endParaRPr lang="en-US" sz="2600" dirty="0" smtClean="0"/>
          </a:p>
          <a:p>
            <a:endParaRPr lang="en-US" sz="2600" dirty="0" smtClean="0"/>
          </a:p>
        </p:txBody>
      </p:sp>
    </p:spTree>
    <p:extLst>
      <p:ext uri="{BB962C8B-B14F-4D97-AF65-F5344CB8AC3E}">
        <p14:creationId xmlns:p14="http://schemas.microsoft.com/office/powerpoint/2010/main" val="2195094302"/>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2011-2012 Publishers’ </a:t>
            </a:r>
            <a:r>
              <a:rPr lang="en-US" dirty="0" smtClean="0"/>
              <a:t>Surveys</a:t>
            </a:r>
            <a:br>
              <a:rPr lang="en-US" dirty="0" smtClean="0"/>
            </a:br>
            <a:r>
              <a:rPr lang="en-US" dirty="0" smtClean="0">
                <a:latin typeface="Times" charset="0"/>
                <a:ea typeface="Times" charset="0"/>
                <a:cs typeface="Times" charset="0"/>
              </a:rPr>
              <a:t>The </a:t>
            </a:r>
            <a:r>
              <a:rPr lang="en-US" dirty="0">
                <a:latin typeface="Times" charset="0"/>
                <a:ea typeface="Times" charset="0"/>
                <a:cs typeface="Times" charset="0"/>
              </a:rPr>
              <a:t>Primary Research Question</a:t>
            </a:r>
            <a:endParaRPr lang="en-US" dirty="0"/>
          </a:p>
        </p:txBody>
      </p:sp>
      <p:sp>
        <p:nvSpPr>
          <p:cNvPr id="3" name="Content Placeholder 2"/>
          <p:cNvSpPr>
            <a:spLocks noGrp="1"/>
          </p:cNvSpPr>
          <p:nvPr>
            <p:ph idx="1"/>
          </p:nvPr>
        </p:nvSpPr>
        <p:spPr/>
        <p:txBody>
          <a:bodyPr>
            <a:noAutofit/>
          </a:bodyPr>
          <a:lstStyle/>
          <a:p>
            <a:pPr marL="0" indent="0">
              <a:buNone/>
            </a:pPr>
            <a:r>
              <a:rPr lang="en-US" sz="2800" dirty="0"/>
              <a:t>Which of the following statements best reflects the editorial policy or practice governing your enterprise? </a:t>
            </a:r>
          </a:p>
          <a:p>
            <a:pPr marL="0" indent="0">
              <a:buNone/>
            </a:pPr>
            <a:r>
              <a:rPr lang="en-US" sz="2800" dirty="0" smtClean="0"/>
              <a:t>Manuscripts </a:t>
            </a:r>
            <a:r>
              <a:rPr lang="en-US" sz="2800" dirty="0"/>
              <a:t>that are revisions derived from openly accessible electronic theses and dissertations (ETDs) are</a:t>
            </a:r>
            <a:r>
              <a:rPr lang="en-US" sz="2800" dirty="0" smtClean="0"/>
              <a:t>…</a:t>
            </a:r>
          </a:p>
          <a:p>
            <a:pPr lvl="1">
              <a:spcBef>
                <a:spcPts val="0"/>
              </a:spcBef>
            </a:pPr>
            <a:r>
              <a:rPr lang="en-US" sz="2000" dirty="0" smtClean="0"/>
              <a:t>Always welcome for submission.	</a:t>
            </a:r>
            <a:r>
              <a:rPr lang="en-US" sz="2000" dirty="0"/>
              <a:t>
Considered on a case-by-case basis.	
Considered ONLY IF the contents and conclusions in the manuscript are substantially different from the ETD.	
Considered ONLY IF the ETD has access limited to the campus or institution where it was completed.	 	
Not considered under any circumstances.	
Other  (please elaborate) </a:t>
            </a:r>
          </a:p>
        </p:txBody>
      </p:sp>
    </p:spTree>
    <p:extLst>
      <p:ext uri="{BB962C8B-B14F-4D97-AF65-F5344CB8AC3E}">
        <p14:creationId xmlns:p14="http://schemas.microsoft.com/office/powerpoint/2010/main" val="1567830533"/>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235472"/>
          </a:xfrm>
        </p:spPr>
        <p:txBody>
          <a:bodyPr>
            <a:normAutofit fontScale="90000"/>
          </a:bodyPr>
          <a:lstStyle/>
          <a:p>
            <a:r>
              <a:rPr lang="en-US" dirty="0" smtClean="0"/>
              <a:t>2011 Social Sciences, Arts  and Humanities ETD Survey</a:t>
            </a:r>
            <a:endParaRPr lang="en-US" dirty="0"/>
          </a:p>
        </p:txBody>
      </p:sp>
      <p:sp>
        <p:nvSpPr>
          <p:cNvPr id="3" name="Content Placeholder 2"/>
          <p:cNvSpPr>
            <a:spLocks noGrp="1"/>
          </p:cNvSpPr>
          <p:nvPr>
            <p:ph idx="1"/>
          </p:nvPr>
        </p:nvSpPr>
        <p:spPr>
          <a:xfrm>
            <a:off x="457200" y="1780130"/>
            <a:ext cx="8229600" cy="4346033"/>
          </a:xfrm>
        </p:spPr>
        <p:txBody>
          <a:bodyPr/>
          <a:lstStyle/>
          <a:p>
            <a:r>
              <a:rPr lang="en-US" dirty="0" smtClean="0"/>
              <a:t>75 (12% of 615) social sciences </a:t>
            </a:r>
            <a:r>
              <a:rPr lang="en-US" dirty="0"/>
              <a:t>and arts and humanities </a:t>
            </a:r>
            <a:r>
              <a:rPr lang="en-US" dirty="0" smtClean="0"/>
              <a:t>journal editors</a:t>
            </a:r>
          </a:p>
          <a:p>
            <a:pPr lvl="1"/>
            <a:r>
              <a:rPr lang="en-US" dirty="0" smtClean="0"/>
              <a:t>8% history</a:t>
            </a:r>
          </a:p>
          <a:p>
            <a:r>
              <a:rPr lang="en-US" dirty="0" smtClean="0"/>
              <a:t>53 (40% of 131) AAUP press directors</a:t>
            </a:r>
          </a:p>
          <a:p>
            <a:pPr lvl="1"/>
            <a:r>
              <a:rPr lang="en-US" dirty="0" smtClean="0"/>
              <a:t>80.5% history</a:t>
            </a:r>
          </a:p>
          <a:p>
            <a:pPr lvl="1"/>
            <a:endParaRPr lang="en-US" dirty="0"/>
          </a:p>
          <a:p>
            <a:r>
              <a:rPr lang="en-US" dirty="0"/>
              <a:t>17% response rate (128/764</a:t>
            </a:r>
            <a:r>
              <a:rPr lang="en-US" dirty="0" smtClean="0"/>
              <a:t>)</a:t>
            </a:r>
            <a:endParaRPr lang="en-US" dirty="0"/>
          </a:p>
        </p:txBody>
      </p:sp>
    </p:spTree>
    <p:extLst>
      <p:ext uri="{BB962C8B-B14F-4D97-AF65-F5344CB8AC3E}">
        <p14:creationId xmlns:p14="http://schemas.microsoft.com/office/powerpoint/2010/main" val="1228323427"/>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0007" y="274638"/>
            <a:ext cx="8650236" cy="1794992"/>
          </a:xfrm>
        </p:spPr>
        <p:txBody>
          <a:bodyPr>
            <a:normAutofit/>
          </a:bodyPr>
          <a:lstStyle/>
          <a:p>
            <a:r>
              <a:rPr lang="en-US" sz="2400" dirty="0" err="1" smtClean="0"/>
              <a:t>SoSci</a:t>
            </a:r>
            <a:r>
              <a:rPr lang="en-US" sz="2400" dirty="0" smtClean="0"/>
              <a:t>/</a:t>
            </a:r>
            <a:r>
              <a:rPr lang="en-US" sz="2400" dirty="0" err="1" smtClean="0"/>
              <a:t>Humanuties</a:t>
            </a:r>
            <a:r>
              <a:rPr lang="en-US" sz="2400" dirty="0" smtClean="0"/>
              <a:t> publishers’ responses “Manuscripts which are revisions derived from openly accessible ETDs are...”</a:t>
            </a:r>
            <a:endParaRPr lang="en-US" sz="2400" dirty="0"/>
          </a:p>
        </p:txBody>
      </p:sp>
      <p:sp>
        <p:nvSpPr>
          <p:cNvPr id="3" name="Content Placeholder 2"/>
          <p:cNvSpPr>
            <a:spLocks noGrp="1"/>
          </p:cNvSpPr>
          <p:nvPr>
            <p:ph idx="1"/>
          </p:nvPr>
        </p:nvSpPr>
        <p:spPr>
          <a:xfrm>
            <a:off x="457200" y="2248370"/>
            <a:ext cx="8229600" cy="3877793"/>
          </a:xfrm>
        </p:spPr>
        <p:txBody>
          <a:bodyPr/>
          <a:lstStyle/>
          <a:p>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1367933243"/>
              </p:ext>
            </p:extLst>
          </p:nvPr>
        </p:nvGraphicFramePr>
        <p:xfrm>
          <a:off x="631062" y="1775410"/>
          <a:ext cx="8055738" cy="5082590"/>
        </p:xfrm>
        <a:graphic>
          <a:graphicData uri="http://schemas.openxmlformats.org/presentationml/2006/ole">
            <mc:AlternateContent xmlns:mc="http://schemas.openxmlformats.org/markup-compatibility/2006">
              <mc:Choice xmlns:v="urn:schemas-microsoft-com:vml" Requires="v">
                <p:oleObj spid="_x0000_s2078" name="Worksheet" r:id="rId4" imgW="6159273" imgH="3886057" progId="Excel.Sheet.12">
                  <p:embed/>
                </p:oleObj>
              </mc:Choice>
              <mc:Fallback>
                <p:oleObj name="Worksheet" r:id="rId4" imgW="6159273" imgH="3886057" progId="Excel.Sheet.12">
                  <p:embed/>
                  <p:pic>
                    <p:nvPicPr>
                      <p:cNvPr id="0" name="Picture 2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1062" y="1775410"/>
                        <a:ext cx="8055738" cy="508259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464568821"/>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8"/>
          <p:cNvSpPr>
            <a:spLocks noGrp="1"/>
          </p:cNvSpPr>
          <p:nvPr>
            <p:ph type="title"/>
          </p:nvPr>
        </p:nvSpPr>
        <p:spPr/>
        <p:txBody>
          <a:bodyPr>
            <a:noAutofit/>
          </a:bodyPr>
          <a:lstStyle/>
          <a:p>
            <a:pPr eaLnBrk="1" fontAlgn="auto" hangingPunct="1">
              <a:spcAft>
                <a:spcPts val="0"/>
              </a:spcAft>
              <a:defRPr/>
            </a:pPr>
            <a:r>
              <a:rPr lang="en-US" sz="3600" b="0" dirty="0" err="1" smtClean="0">
                <a:solidFill>
                  <a:schemeClr val="bg1"/>
                </a:solidFill>
                <a:latin typeface="Times" charset="0"/>
                <a:ea typeface="Times" charset="0"/>
                <a:cs typeface="Times" charset="0"/>
              </a:rPr>
              <a:t>sible</a:t>
            </a:r>
            <a:r>
              <a:rPr lang="en-US" sz="3600" b="0" dirty="0" smtClean="0">
                <a:solidFill>
                  <a:schemeClr val="bg1"/>
                </a:solidFill>
                <a:latin typeface="Times" charset="0"/>
                <a:ea typeface="Times" charset="0"/>
                <a:cs typeface="Times" charset="0"/>
              </a:rPr>
              <a:t> ETDs are… </a:t>
            </a:r>
          </a:p>
        </p:txBody>
      </p:sp>
      <p:sp>
        <p:nvSpPr>
          <p:cNvPr id="2" name="Rectangle 1"/>
          <p:cNvSpPr/>
          <p:nvPr/>
        </p:nvSpPr>
        <p:spPr>
          <a:xfrm>
            <a:off x="550015" y="347144"/>
            <a:ext cx="8260226" cy="830997"/>
          </a:xfrm>
          <a:prstGeom prst="rect">
            <a:avLst/>
          </a:prstGeom>
        </p:spPr>
        <p:txBody>
          <a:bodyPr wrap="square">
            <a:spAutoFit/>
          </a:bodyPr>
          <a:lstStyle/>
          <a:p>
            <a:r>
              <a:rPr lang="en-US" sz="2400" dirty="0" err="1" smtClean="0">
                <a:latin typeface="Times"/>
                <a:cs typeface="Times"/>
              </a:rPr>
              <a:t>SoSci</a:t>
            </a:r>
            <a:r>
              <a:rPr lang="en-US" sz="2400" dirty="0" smtClean="0">
                <a:latin typeface="Times"/>
                <a:cs typeface="Times"/>
              </a:rPr>
              <a:t>/Humanities Journals and Press Responses: </a:t>
            </a:r>
            <a:r>
              <a:rPr lang="en-US" sz="2400" dirty="0">
                <a:latin typeface="Times"/>
                <a:cs typeface="Times"/>
              </a:rPr>
              <a:t>“Manuscripts which are revisions derived from openly accessible ETDs are...”</a:t>
            </a:r>
          </a:p>
        </p:txBody>
      </p:sp>
      <p:graphicFrame>
        <p:nvGraphicFramePr>
          <p:cNvPr id="6" name="Chart 5"/>
          <p:cNvGraphicFramePr/>
          <p:nvPr>
            <p:extLst>
              <p:ext uri="{D42A27DB-BD31-4B8C-83A1-F6EECF244321}">
                <p14:modId xmlns:p14="http://schemas.microsoft.com/office/powerpoint/2010/main" val="3457775311"/>
              </p:ext>
            </p:extLst>
          </p:nvPr>
        </p:nvGraphicFramePr>
        <p:xfrm>
          <a:off x="457201" y="1490109"/>
          <a:ext cx="8143034" cy="482035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210814997"/>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Content Placeholder 3"/>
          <p:cNvSpPr>
            <a:spLocks noGrp="1"/>
          </p:cNvSpPr>
          <p:nvPr>
            <p:ph idx="1"/>
          </p:nvPr>
        </p:nvSpPr>
        <p:spPr>
          <a:xfrm>
            <a:off x="635000" y="1750128"/>
            <a:ext cx="7874000" cy="4590334"/>
          </a:xfrm>
        </p:spPr>
        <p:txBody>
          <a:bodyPr>
            <a:normAutofit fontScale="70000" lnSpcReduction="20000"/>
          </a:bodyPr>
          <a:lstStyle/>
          <a:p>
            <a:pPr marL="114300" indent="-4763">
              <a:buSzPct val="100000"/>
              <a:buNone/>
            </a:pPr>
            <a:r>
              <a:rPr lang="ja-JP" altLang="en-US" dirty="0">
                <a:latin typeface="Times" charset="0"/>
                <a:ea typeface="ＭＳ Ｐゴシック" charset="0"/>
                <a:cs typeface="Times" charset="0"/>
              </a:rPr>
              <a:t>“</a:t>
            </a:r>
            <a:r>
              <a:rPr lang="en-US" altLang="ja-JP" dirty="0">
                <a:latin typeface="Times" charset="0"/>
                <a:ea typeface="ＭＳ Ｐゴシック" charset="0"/>
                <a:cs typeface="Times" charset="0"/>
              </a:rPr>
              <a:t>We do not consider the dissertation to be the equivalent of a book. It is student work; a book is professional work.</a:t>
            </a:r>
            <a:r>
              <a:rPr lang="ja-JP" altLang="en-US" dirty="0">
                <a:latin typeface="Times" charset="0"/>
                <a:ea typeface="ＭＳ Ｐゴシック" charset="0"/>
                <a:cs typeface="Times" charset="0"/>
              </a:rPr>
              <a:t>”</a:t>
            </a:r>
            <a:endParaRPr lang="en-US" altLang="ja-JP" dirty="0">
              <a:latin typeface="Times" charset="0"/>
              <a:ea typeface="ＭＳ Ｐゴシック" charset="0"/>
              <a:cs typeface="Times" charset="0"/>
            </a:endParaRPr>
          </a:p>
          <a:p>
            <a:pPr marL="114300" indent="-4763" eaLnBrk="1" hangingPunct="1">
              <a:buSzPct val="100000"/>
              <a:buFont typeface="Wingdings 3" charset="0"/>
              <a:buNone/>
            </a:pPr>
            <a:endParaRPr lang="en-US" altLang="ja-JP" dirty="0" smtClean="0">
              <a:latin typeface="Times" charset="0"/>
              <a:ea typeface="ＭＳ Ｐゴシック" charset="0"/>
              <a:cs typeface="Times" charset="0"/>
            </a:endParaRPr>
          </a:p>
          <a:p>
            <a:pPr marL="114300" indent="-4763" eaLnBrk="1" hangingPunct="1">
              <a:buSzPct val="100000"/>
              <a:buFont typeface="Wingdings 3" charset="0"/>
              <a:buNone/>
            </a:pPr>
            <a:r>
              <a:rPr lang="ja-JP" altLang="en-US" dirty="0" smtClean="0">
                <a:latin typeface="Times" charset="0"/>
                <a:ea typeface="ＭＳ Ｐゴシック" charset="0"/>
                <a:cs typeface="Times" charset="0"/>
              </a:rPr>
              <a:t>“</a:t>
            </a:r>
            <a:r>
              <a:rPr lang="en-US" altLang="ja-JP" dirty="0">
                <a:latin typeface="Times" charset="0"/>
                <a:ea typeface="ＭＳ Ｐゴシック" charset="0"/>
                <a:cs typeface="Times" charset="0"/>
              </a:rPr>
              <a:t>Dissertations have never counted as publications… A pdf of an unpublished work is still an unpublished work.</a:t>
            </a:r>
            <a:r>
              <a:rPr lang="ja-JP" altLang="en-US" dirty="0">
                <a:latin typeface="Times" charset="0"/>
                <a:ea typeface="ＭＳ Ｐゴシック" charset="0"/>
                <a:cs typeface="Times" charset="0"/>
              </a:rPr>
              <a:t>”</a:t>
            </a:r>
            <a:endParaRPr lang="en-US" altLang="ja-JP" dirty="0">
              <a:latin typeface="Times" charset="0"/>
              <a:ea typeface="ＭＳ Ｐゴシック" charset="0"/>
              <a:cs typeface="Times" charset="0"/>
            </a:endParaRPr>
          </a:p>
          <a:p>
            <a:pPr marL="114300" indent="-4763" eaLnBrk="1" hangingPunct="1">
              <a:buSzPct val="100000"/>
              <a:buFont typeface="Wingdings 3" charset="0"/>
              <a:buNone/>
            </a:pPr>
            <a:endParaRPr lang="en-US" dirty="0">
              <a:latin typeface="Times" charset="0"/>
              <a:ea typeface="ＭＳ Ｐゴシック" charset="0"/>
              <a:cs typeface="Times" charset="0"/>
            </a:endParaRPr>
          </a:p>
          <a:p>
            <a:pPr marL="114300" indent="-4763">
              <a:buSzPct val="100000"/>
              <a:buNone/>
            </a:pPr>
            <a:r>
              <a:rPr lang="ja-JP" altLang="en-US" dirty="0">
                <a:latin typeface="Times" charset="0"/>
                <a:ea typeface="ＭＳ Ｐゴシック" charset="0"/>
                <a:cs typeface="Times" charset="0"/>
              </a:rPr>
              <a:t>“</a:t>
            </a:r>
            <a:r>
              <a:rPr lang="en-US" altLang="ja-JP" dirty="0">
                <a:latin typeface="Times" charset="0"/>
                <a:ea typeface="ＭＳ Ｐゴシック" charset="0"/>
                <a:cs typeface="Times" charset="0"/>
              </a:rPr>
              <a:t>Prior availability through an IR is not usually the deciding factor. We are more interested in the quality of the work, how well it fits with our list, and whether it deserves wider dissemination and promotion.</a:t>
            </a:r>
            <a:r>
              <a:rPr lang="ja-JP" altLang="en-US" dirty="0" smtClean="0">
                <a:latin typeface="Times" charset="0"/>
                <a:ea typeface="ＭＳ Ｐゴシック" charset="0"/>
                <a:cs typeface="Times" charset="0"/>
              </a:rPr>
              <a:t>”</a:t>
            </a:r>
            <a:endParaRPr lang="en-US" altLang="ja-JP" dirty="0" smtClean="0">
              <a:latin typeface="Times" charset="0"/>
              <a:ea typeface="ＭＳ Ｐゴシック" charset="0"/>
              <a:cs typeface="Times" charset="0"/>
            </a:endParaRPr>
          </a:p>
          <a:p>
            <a:pPr marL="114300" indent="-4763">
              <a:buSzPct val="100000"/>
              <a:buNone/>
            </a:pPr>
            <a:endParaRPr lang="en-US" altLang="ja-JP" dirty="0" smtClean="0">
              <a:latin typeface="Times" charset="0"/>
              <a:ea typeface="ＭＳ Ｐゴシック" charset="0"/>
              <a:cs typeface="Times" charset="0"/>
            </a:endParaRPr>
          </a:p>
          <a:p>
            <a:pPr marL="114300" indent="-4763">
              <a:buSzPct val="100000"/>
              <a:buNone/>
            </a:pPr>
            <a:r>
              <a:rPr lang="en-US" altLang="ja-JP" dirty="0" smtClean="0">
                <a:latin typeface="Times" charset="0"/>
                <a:ea typeface="ＭＳ Ｐゴシック" charset="0"/>
                <a:cs typeface="Times" charset="0"/>
              </a:rPr>
              <a:t>“The </a:t>
            </a:r>
            <a:r>
              <a:rPr lang="en-US" altLang="ja-JP" dirty="0">
                <a:latin typeface="Times" charset="0"/>
                <a:ea typeface="ＭＳ Ｐゴシック" charset="0"/>
                <a:cs typeface="Times" charset="0"/>
              </a:rPr>
              <a:t>editorial review and publication process entails substantial refinement and revision of works that originate as part of doctoral work and thus we do not consider raw dissertations as competing with the works eventually published under our imprint.</a:t>
            </a:r>
            <a:r>
              <a:rPr lang="ja-JP" altLang="en-US" dirty="0">
                <a:latin typeface="Times" charset="0"/>
                <a:ea typeface="ＭＳ Ｐゴシック" charset="0"/>
                <a:cs typeface="Times" charset="0"/>
              </a:rPr>
              <a:t>”</a:t>
            </a:r>
            <a:endParaRPr lang="en-US" altLang="ja-JP" dirty="0">
              <a:latin typeface="Times" charset="0"/>
              <a:ea typeface="ＭＳ Ｐゴシック" charset="0"/>
              <a:cs typeface="Times" charset="0"/>
            </a:endParaRPr>
          </a:p>
          <a:p>
            <a:pPr marL="114300" indent="-4763">
              <a:buSzPct val="100000"/>
              <a:buNone/>
            </a:pPr>
            <a:endParaRPr lang="en-US" altLang="ja-JP" dirty="0">
              <a:latin typeface="Times" charset="0"/>
              <a:ea typeface="ＭＳ Ｐゴシック" charset="0"/>
              <a:cs typeface="Times" charset="0"/>
            </a:endParaRPr>
          </a:p>
          <a:p>
            <a:pPr marL="114300" indent="-4763" eaLnBrk="1" hangingPunct="1">
              <a:buSzPct val="100000"/>
              <a:buFont typeface="Wingdings 3" charset="0"/>
              <a:buNone/>
            </a:pPr>
            <a:endParaRPr lang="en-US" altLang="ja-JP" dirty="0" smtClean="0">
              <a:latin typeface="Times" charset="0"/>
              <a:ea typeface="ＭＳ Ｐゴシック" charset="0"/>
              <a:cs typeface="Times" charset="0"/>
            </a:endParaRPr>
          </a:p>
        </p:txBody>
      </p:sp>
      <p:sp>
        <p:nvSpPr>
          <p:cNvPr id="2" name="Title 8"/>
          <p:cNvSpPr>
            <a:spLocks noGrp="1"/>
          </p:cNvSpPr>
          <p:nvPr>
            <p:ph type="title"/>
          </p:nvPr>
        </p:nvSpPr>
        <p:spPr>
          <a:xfrm>
            <a:off x="457200" y="274638"/>
            <a:ext cx="8343041" cy="1143000"/>
          </a:xfrm>
        </p:spPr>
        <p:txBody>
          <a:bodyPr>
            <a:noAutofit/>
          </a:bodyPr>
          <a:lstStyle/>
          <a:p>
            <a:pPr>
              <a:defRPr/>
            </a:pPr>
            <a:r>
              <a:rPr lang="en-US" sz="3200" dirty="0">
                <a:latin typeface="Times" charset="0"/>
                <a:ea typeface="Times" charset="0"/>
                <a:cs typeface="Times" charset="0"/>
              </a:rPr>
              <a:t>Comments: Social Sciences/Humanities Survey</a:t>
            </a:r>
            <a:endParaRPr lang="en-US" sz="3200" b="0" dirty="0" smtClean="0">
              <a:cs typeface="+mj-cs"/>
            </a:endParaRPr>
          </a:p>
        </p:txBody>
      </p:sp>
    </p:spTree>
    <p:extLst>
      <p:ext uri="{BB962C8B-B14F-4D97-AF65-F5344CB8AC3E}">
        <p14:creationId xmlns:p14="http://schemas.microsoft.com/office/powerpoint/2010/main" val="1465377316"/>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Content Placeholder 2"/>
          <p:cNvSpPr>
            <a:spLocks noGrp="1"/>
          </p:cNvSpPr>
          <p:nvPr>
            <p:ph idx="1"/>
          </p:nvPr>
        </p:nvSpPr>
        <p:spPr>
          <a:xfrm>
            <a:off x="457200" y="1690122"/>
            <a:ext cx="8229600" cy="4540332"/>
          </a:xfrm>
        </p:spPr>
        <p:txBody>
          <a:bodyPr>
            <a:normAutofit fontScale="70000" lnSpcReduction="20000"/>
          </a:bodyPr>
          <a:lstStyle/>
          <a:p>
            <a:pPr marL="114300" indent="-4763">
              <a:buNone/>
            </a:pPr>
            <a:r>
              <a:rPr lang="ja-JP" altLang="en-US" sz="3400" dirty="0">
                <a:ea typeface="ＭＳ Ｐゴシック" charset="0"/>
              </a:rPr>
              <a:t>“</a:t>
            </a:r>
            <a:r>
              <a:rPr lang="en-US" altLang="ja-JP" sz="3400" dirty="0">
                <a:ea typeface="ＭＳ Ｐゴシック" charset="0"/>
              </a:rPr>
              <a:t>All essays go through extensive review and revision process, so even if the starting point is out there, the final product is not.</a:t>
            </a:r>
            <a:r>
              <a:rPr lang="ja-JP" altLang="en-US" sz="3400" dirty="0">
                <a:ea typeface="ＭＳ Ｐゴシック" charset="0"/>
              </a:rPr>
              <a:t>”</a:t>
            </a:r>
            <a:endParaRPr lang="en-US" altLang="ja-JP" sz="3400" dirty="0">
              <a:ea typeface="ＭＳ Ｐゴシック" charset="0"/>
            </a:endParaRPr>
          </a:p>
          <a:p>
            <a:pPr marL="114300" indent="-4763">
              <a:buNone/>
            </a:pPr>
            <a:endParaRPr lang="en-US" altLang="ja-JP" sz="3400" dirty="0" smtClean="0">
              <a:ea typeface="ＭＳ Ｐゴシック" charset="0"/>
            </a:endParaRPr>
          </a:p>
          <a:p>
            <a:pPr marL="114300" indent="-4763">
              <a:buNone/>
            </a:pPr>
            <a:r>
              <a:rPr lang="ja-JP" altLang="en-US" sz="3400" dirty="0">
                <a:ea typeface="ＭＳ Ｐゴシック" charset="0"/>
              </a:rPr>
              <a:t>“</a:t>
            </a:r>
            <a:r>
              <a:rPr lang="en-US" altLang="ja-JP" sz="3400" dirty="0">
                <a:ea typeface="ＭＳ Ｐゴシック" charset="0"/>
              </a:rPr>
              <a:t>The American Psychological Association, which publishes over 40 journals across psychology, has an official policy that theses/dissertations, even if archived at a university site, are not counted as prior publication.</a:t>
            </a:r>
            <a:r>
              <a:rPr lang="ja-JP" altLang="en-US" sz="3400" dirty="0">
                <a:ea typeface="ＭＳ Ｐゴシック" charset="0"/>
              </a:rPr>
              <a:t>”</a:t>
            </a:r>
            <a:endParaRPr lang="en-US" sz="3400" dirty="0">
              <a:ea typeface="ＭＳ Ｐゴシック" charset="0"/>
            </a:endParaRPr>
          </a:p>
          <a:p>
            <a:pPr marL="114300" indent="-4763" eaLnBrk="1" hangingPunct="1">
              <a:buFont typeface="Arial" charset="0"/>
              <a:buNone/>
            </a:pPr>
            <a:endParaRPr lang="en-US" altLang="ja-JP" sz="3400" dirty="0" smtClean="0">
              <a:ea typeface="ＭＳ Ｐゴシック" charset="0"/>
            </a:endParaRPr>
          </a:p>
          <a:p>
            <a:pPr marL="114300" indent="-4763" eaLnBrk="1" hangingPunct="1">
              <a:buFont typeface="Arial" charset="0"/>
              <a:buNone/>
            </a:pPr>
            <a:r>
              <a:rPr lang="ja-JP" altLang="en-US" sz="3400" dirty="0" smtClean="0">
                <a:ea typeface="ＭＳ Ｐゴシック" charset="0"/>
              </a:rPr>
              <a:t>“</a:t>
            </a:r>
            <a:r>
              <a:rPr lang="en-US" altLang="ja-JP" sz="3400" dirty="0">
                <a:ea typeface="ＭＳ Ｐゴシック" charset="0"/>
              </a:rPr>
              <a:t>A chapter of a thesis or dissertation will virtually never be suitable as an article in my journal. Authors will often have to contextualize their discussion and explain the implications of their conclusions. And authors will often find that, after completing a dissertation, they are able to refine the argumentation a bit as well.</a:t>
            </a:r>
            <a:r>
              <a:rPr lang="ja-JP" altLang="en-US" sz="3400" dirty="0">
                <a:ea typeface="ＭＳ Ｐゴシック" charset="0"/>
              </a:rPr>
              <a:t>”</a:t>
            </a:r>
            <a:endParaRPr lang="en-US" altLang="ja-JP" sz="3400" dirty="0">
              <a:ea typeface="ＭＳ Ｐゴシック" charset="0"/>
            </a:endParaRPr>
          </a:p>
          <a:p>
            <a:pPr marL="114300" indent="-4763">
              <a:buFont typeface="Wingdings 3" charset="0"/>
              <a:buNone/>
            </a:pPr>
            <a:endParaRPr lang="en-US" dirty="0">
              <a:latin typeface="Lucida Sans Unicode" charset="0"/>
              <a:ea typeface="ＭＳ Ｐゴシック" charset="0"/>
              <a:cs typeface="ＭＳ Ｐゴシック" charset="0"/>
            </a:endParaRPr>
          </a:p>
        </p:txBody>
      </p:sp>
      <p:sp>
        <p:nvSpPr>
          <p:cNvPr id="5" name="Title 4"/>
          <p:cNvSpPr>
            <a:spLocks noGrp="1"/>
          </p:cNvSpPr>
          <p:nvPr>
            <p:ph type="title"/>
          </p:nvPr>
        </p:nvSpPr>
        <p:spPr>
          <a:xfrm>
            <a:off x="457200" y="274638"/>
            <a:ext cx="8407400" cy="1143000"/>
          </a:xfrm>
        </p:spPr>
        <p:txBody>
          <a:bodyPr>
            <a:normAutofit/>
          </a:bodyPr>
          <a:lstStyle/>
          <a:p>
            <a:pPr>
              <a:defRPr/>
            </a:pPr>
            <a:r>
              <a:rPr lang="en-US" sz="3200" dirty="0" smtClean="0">
                <a:latin typeface="Times" charset="0"/>
                <a:ea typeface="Times" charset="0"/>
                <a:cs typeface="Times" charset="0"/>
              </a:rPr>
              <a:t>Comments: Social </a:t>
            </a:r>
            <a:r>
              <a:rPr lang="en-US" sz="3200" dirty="0">
                <a:latin typeface="Times" charset="0"/>
                <a:ea typeface="Times" charset="0"/>
                <a:cs typeface="Times" charset="0"/>
              </a:rPr>
              <a:t>Sciences/Humanities </a:t>
            </a:r>
            <a:r>
              <a:rPr lang="en-US" sz="3200" dirty="0" smtClean="0">
                <a:latin typeface="Times" charset="0"/>
                <a:ea typeface="Times" charset="0"/>
                <a:cs typeface="Times" charset="0"/>
              </a:rPr>
              <a:t>Survey</a:t>
            </a:r>
            <a:endParaRPr lang="en-US" sz="3200" dirty="0"/>
          </a:p>
        </p:txBody>
      </p:sp>
    </p:spTree>
    <p:extLst>
      <p:ext uri="{BB962C8B-B14F-4D97-AF65-F5344CB8AC3E}">
        <p14:creationId xmlns:p14="http://schemas.microsoft.com/office/powerpoint/2010/main" val="185075987"/>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Content Placeholder 2"/>
          <p:cNvSpPr>
            <a:spLocks noGrp="1"/>
          </p:cNvSpPr>
          <p:nvPr>
            <p:ph idx="1"/>
          </p:nvPr>
        </p:nvSpPr>
        <p:spPr/>
        <p:txBody>
          <a:bodyPr/>
          <a:lstStyle/>
          <a:p>
            <a:pPr eaLnBrk="1" hangingPunct="1"/>
            <a:r>
              <a:rPr lang="en-US" sz="3000" dirty="0">
                <a:latin typeface="Times" charset="0"/>
                <a:ea typeface="ＭＳ Ｐゴシック" charset="0"/>
                <a:cs typeface="Times" charset="0"/>
              </a:rPr>
              <a:t>ETDs make author anonymity difficult.</a:t>
            </a:r>
          </a:p>
          <a:p>
            <a:pPr lvl="1" eaLnBrk="1" hangingPunct="1">
              <a:buFont typeface="Arial" charset="0"/>
              <a:buNone/>
            </a:pPr>
            <a:r>
              <a:rPr lang="en-US" sz="2600" dirty="0">
                <a:latin typeface="Times" charset="0"/>
                <a:ea typeface="ＭＳ Ｐゴシック" charset="0"/>
                <a:cs typeface="Times" charset="0"/>
              </a:rPr>
              <a:t>   </a:t>
            </a:r>
            <a:r>
              <a:rPr lang="ja-JP" altLang="en-US" sz="2600" dirty="0">
                <a:latin typeface="Times" charset="0"/>
                <a:ea typeface="ＭＳ Ｐゴシック" charset="0"/>
                <a:cs typeface="Times" charset="0"/>
              </a:rPr>
              <a:t>“</a:t>
            </a:r>
            <a:r>
              <a:rPr lang="en-US" altLang="ja-JP" sz="2600" dirty="0">
                <a:latin typeface="Times" charset="0"/>
                <a:ea typeface="ＭＳ Ｐゴシック" charset="0"/>
                <a:cs typeface="Times" charset="0"/>
              </a:rPr>
              <a:t>Easy to determine who the author is and thus undermines the strength and reliability of peer review. This could, ultimately, disadvantage young scholars.</a:t>
            </a:r>
            <a:r>
              <a:rPr lang="ja-JP" altLang="en-US" sz="2600" dirty="0">
                <a:latin typeface="Times" charset="0"/>
                <a:ea typeface="ＭＳ Ｐゴシック" charset="0"/>
                <a:cs typeface="Times" charset="0"/>
              </a:rPr>
              <a:t>”</a:t>
            </a:r>
            <a:endParaRPr lang="en-US" altLang="ja-JP" sz="2600" dirty="0">
              <a:latin typeface="Times" charset="0"/>
              <a:ea typeface="ＭＳ Ｐゴシック" charset="0"/>
              <a:cs typeface="Times" charset="0"/>
            </a:endParaRPr>
          </a:p>
          <a:p>
            <a:pPr eaLnBrk="1" hangingPunct="1"/>
            <a:r>
              <a:rPr lang="ja-JP" altLang="en-US" sz="3000" dirty="0">
                <a:latin typeface="Times" charset="0"/>
                <a:ea typeface="ＭＳ Ｐゴシック" charset="0"/>
                <a:cs typeface="Times" charset="0"/>
              </a:rPr>
              <a:t>“</a:t>
            </a:r>
            <a:r>
              <a:rPr lang="en-US" altLang="ja-JP" sz="3000" dirty="0">
                <a:latin typeface="Times" charset="0"/>
                <a:ea typeface="ＭＳ Ｐゴシック" charset="0"/>
                <a:cs typeface="Times" charset="0"/>
              </a:rPr>
              <a:t>I never thought about it until just now</a:t>
            </a:r>
            <a:r>
              <a:rPr lang="ja-JP" altLang="en-US" sz="3000" dirty="0">
                <a:latin typeface="Times" charset="0"/>
                <a:ea typeface="ＭＳ Ｐゴシック" charset="0"/>
                <a:cs typeface="Times" charset="0"/>
              </a:rPr>
              <a:t>”</a:t>
            </a:r>
            <a:r>
              <a:rPr lang="en-US" altLang="ja-JP" sz="3000" dirty="0">
                <a:latin typeface="Times" charset="0"/>
                <a:ea typeface="ＭＳ Ｐゴシック" charset="0"/>
                <a:cs typeface="Times" charset="0"/>
              </a:rPr>
              <a:t>…</a:t>
            </a:r>
          </a:p>
          <a:p>
            <a:pPr eaLnBrk="1" hangingPunct="1"/>
            <a:r>
              <a:rPr lang="ja-JP" altLang="en-US" sz="3000" dirty="0">
                <a:latin typeface="Times" charset="0"/>
                <a:ea typeface="ＭＳ Ｐゴシック" charset="0"/>
                <a:cs typeface="Times" charset="0"/>
              </a:rPr>
              <a:t>“</a:t>
            </a:r>
            <a:r>
              <a:rPr lang="en-US" altLang="ja-JP" sz="3000" dirty="0">
                <a:latin typeface="Times" charset="0"/>
                <a:ea typeface="ＭＳ Ｐゴシック" charset="0"/>
                <a:cs typeface="Times" charset="0"/>
              </a:rPr>
              <a:t>We ask authors to stop distribution of their ETD when we agree to publish their REVISED material.</a:t>
            </a:r>
            <a:r>
              <a:rPr lang="ja-JP" altLang="en-US" sz="3000" dirty="0">
                <a:latin typeface="Times" charset="0"/>
                <a:ea typeface="ＭＳ Ｐゴシック" charset="0"/>
                <a:cs typeface="Times" charset="0"/>
              </a:rPr>
              <a:t>”</a:t>
            </a:r>
            <a:endParaRPr lang="en-US" altLang="ja-JP" sz="3000" dirty="0">
              <a:latin typeface="Times" charset="0"/>
              <a:ea typeface="ＭＳ Ｐゴシック" charset="0"/>
              <a:cs typeface="Times" charset="0"/>
            </a:endParaRPr>
          </a:p>
          <a:p>
            <a:pPr eaLnBrk="1" hangingPunct="1"/>
            <a:r>
              <a:rPr lang="en-US" sz="3000" dirty="0">
                <a:latin typeface="Times" charset="0"/>
                <a:ea typeface="ＭＳ Ｐゴシック" charset="0"/>
                <a:cs typeface="Times" charset="0"/>
              </a:rPr>
              <a:t>ETDs include already published articles.</a:t>
            </a:r>
          </a:p>
        </p:txBody>
      </p:sp>
      <p:sp>
        <p:nvSpPr>
          <p:cNvPr id="2" name="Title 1"/>
          <p:cNvSpPr>
            <a:spLocks noGrp="1"/>
          </p:cNvSpPr>
          <p:nvPr>
            <p:ph type="title"/>
          </p:nvPr>
        </p:nvSpPr>
        <p:spPr/>
        <p:txBody>
          <a:bodyPr/>
          <a:lstStyle/>
          <a:p>
            <a:pPr eaLnBrk="1" fontAlgn="auto" hangingPunct="1">
              <a:spcAft>
                <a:spcPts val="0"/>
              </a:spcAft>
              <a:defRPr/>
            </a:pPr>
            <a:r>
              <a:rPr lang="en-US" sz="4000" b="0" dirty="0" smtClean="0">
                <a:latin typeface="Times" charset="0"/>
                <a:ea typeface="Times" charset="0"/>
                <a:cs typeface="Times" charset="0"/>
              </a:rPr>
              <a:t>New Concerns about ETDs</a:t>
            </a:r>
          </a:p>
        </p:txBody>
      </p:sp>
    </p:spTree>
    <p:extLst>
      <p:ext uri="{BB962C8B-B14F-4D97-AF65-F5344CB8AC3E}">
        <p14:creationId xmlns:p14="http://schemas.microsoft.com/office/powerpoint/2010/main" val="1079283089"/>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0009" y="274638"/>
            <a:ext cx="8560234" cy="1143000"/>
          </a:xfrm>
        </p:spPr>
        <p:txBody>
          <a:bodyPr>
            <a:normAutofit fontScale="90000"/>
          </a:bodyPr>
          <a:lstStyle/>
          <a:p>
            <a:r>
              <a:rPr lang="en-US" dirty="0"/>
              <a:t>2012 Science Journal Editors’ </a:t>
            </a:r>
            <a:r>
              <a:rPr lang="en-US" dirty="0" smtClean="0"/>
              <a:t>ETDs Survey</a:t>
            </a:r>
            <a:endParaRPr lang="en-US" dirty="0"/>
          </a:p>
        </p:txBody>
      </p:sp>
      <p:sp>
        <p:nvSpPr>
          <p:cNvPr id="3" name="Content Placeholder 2"/>
          <p:cNvSpPr>
            <a:spLocks noGrp="1"/>
          </p:cNvSpPr>
          <p:nvPr>
            <p:ph idx="1"/>
          </p:nvPr>
        </p:nvSpPr>
        <p:spPr/>
        <p:txBody>
          <a:bodyPr/>
          <a:lstStyle/>
          <a:p>
            <a:r>
              <a:rPr lang="en-US" dirty="0" smtClean="0"/>
              <a:t>27.9% response rate</a:t>
            </a:r>
          </a:p>
          <a:p>
            <a:pPr lvl="1"/>
            <a:r>
              <a:rPr lang="en-US" dirty="0" smtClean="0"/>
              <a:t>53 original </a:t>
            </a:r>
            <a:r>
              <a:rPr lang="en-US" dirty="0" err="1" smtClean="0"/>
              <a:t>SurveyMonkey</a:t>
            </a:r>
            <a:r>
              <a:rPr lang="en-US" dirty="0" smtClean="0"/>
              <a:t> respondents</a:t>
            </a:r>
          </a:p>
          <a:p>
            <a:pPr lvl="1"/>
            <a:r>
              <a:rPr lang="en-US" dirty="0" smtClean="0"/>
              <a:t>28 non-respondents phone interviews</a:t>
            </a:r>
          </a:p>
          <a:p>
            <a:endParaRPr lang="en-US" dirty="0"/>
          </a:p>
          <a:p>
            <a:r>
              <a:rPr lang="en-US" dirty="0" smtClean="0"/>
              <a:t>17% response rate for 2011 </a:t>
            </a:r>
            <a:r>
              <a:rPr lang="en-US" dirty="0" err="1" smtClean="0"/>
              <a:t>SoSci</a:t>
            </a:r>
            <a:r>
              <a:rPr lang="en-US" dirty="0" smtClean="0"/>
              <a:t>/Hum survey</a:t>
            </a:r>
          </a:p>
          <a:p>
            <a:pPr lvl="1"/>
            <a:r>
              <a:rPr lang="en-US" dirty="0" smtClean="0"/>
              <a:t>1 follow-up email</a:t>
            </a:r>
            <a:endParaRPr lang="en-US" dirty="0"/>
          </a:p>
        </p:txBody>
      </p:sp>
    </p:spTree>
    <p:extLst>
      <p:ext uri="{BB962C8B-B14F-4D97-AF65-F5344CB8AC3E}">
        <p14:creationId xmlns:p14="http://schemas.microsoft.com/office/powerpoint/2010/main" val="3684526709"/>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00004" y="274638"/>
            <a:ext cx="9043996" cy="1143000"/>
          </a:xfrm>
        </p:spPr>
        <p:txBody>
          <a:bodyPr>
            <a:noAutofit/>
          </a:bodyPr>
          <a:lstStyle/>
          <a:p>
            <a:pPr>
              <a:defRPr/>
            </a:pPr>
            <a:r>
              <a:rPr lang="en-US" sz="3200" b="0" dirty="0" smtClean="0">
                <a:solidFill>
                  <a:srgbClr val="000000"/>
                </a:solidFill>
                <a:ea typeface="Lucida Grande"/>
              </a:rPr>
              <a:t>Science editors reported that manuscripts which are revisions derived from openly accessible ETDs are… </a:t>
            </a:r>
            <a:endParaRPr lang="en-US" sz="3200" dirty="0"/>
          </a:p>
        </p:txBody>
      </p:sp>
      <p:graphicFrame>
        <p:nvGraphicFramePr>
          <p:cNvPr id="4" name="Chart 3"/>
          <p:cNvGraphicFramePr/>
          <p:nvPr>
            <p:extLst>
              <p:ext uri="{D42A27DB-BD31-4B8C-83A1-F6EECF244321}">
                <p14:modId xmlns:p14="http://schemas.microsoft.com/office/powerpoint/2010/main" val="3923930310"/>
              </p:ext>
            </p:extLst>
          </p:nvPr>
        </p:nvGraphicFramePr>
        <p:xfrm>
          <a:off x="1300036" y="1711457"/>
          <a:ext cx="6740184" cy="485902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785509409"/>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Content Placeholder 1"/>
          <p:cNvSpPr>
            <a:spLocks noGrp="1"/>
          </p:cNvSpPr>
          <p:nvPr>
            <p:ph idx="1"/>
          </p:nvPr>
        </p:nvSpPr>
        <p:spPr>
          <a:xfrm>
            <a:off x="228600" y="1397000"/>
            <a:ext cx="8686800" cy="4729163"/>
          </a:xfrm>
        </p:spPr>
        <p:txBody>
          <a:bodyPr>
            <a:noAutofit/>
          </a:bodyPr>
          <a:lstStyle/>
          <a:p>
            <a:pPr marL="0" indent="0">
              <a:buNone/>
            </a:pPr>
            <a:r>
              <a:rPr lang="ja-JP" altLang="en-US" sz="2400" dirty="0">
                <a:latin typeface="Times" charset="0"/>
                <a:ea typeface="ＭＳ Ｐゴシック" charset="0"/>
              </a:rPr>
              <a:t>“</a:t>
            </a:r>
            <a:r>
              <a:rPr lang="en-US" sz="2400" dirty="0">
                <a:latin typeface="Times" charset="0"/>
                <a:ea typeface="ＭＳ Ｐゴシック" charset="0"/>
              </a:rPr>
              <a:t>A peer-reviewed publication that comes out of a dissertation or thesis should not only be encouraged but is crucially important for the scholar's development and advancement of scientific knowledge.</a:t>
            </a:r>
            <a:r>
              <a:rPr lang="ja-JP" altLang="en-US" sz="2400" dirty="0">
                <a:latin typeface="Times" charset="0"/>
                <a:ea typeface="ＭＳ Ｐゴシック" charset="0"/>
              </a:rPr>
              <a:t>”</a:t>
            </a:r>
            <a:r>
              <a:rPr lang="en-US" sz="2400" dirty="0">
                <a:latin typeface="Times" charset="0"/>
                <a:ea typeface="ＭＳ Ｐゴシック" charset="0"/>
              </a:rPr>
              <a:t> </a:t>
            </a:r>
            <a:endParaRPr lang="en-US" sz="2400" dirty="0" smtClean="0">
              <a:latin typeface="Times" charset="0"/>
              <a:ea typeface="ＭＳ Ｐゴシック" charset="0"/>
            </a:endParaRPr>
          </a:p>
          <a:p>
            <a:pPr marL="0" indent="0">
              <a:buNone/>
            </a:pPr>
            <a:endParaRPr lang="en-US" sz="2400" dirty="0" smtClean="0">
              <a:latin typeface="Times" charset="0"/>
              <a:ea typeface="ＭＳ Ｐゴシック" charset="0"/>
            </a:endParaRPr>
          </a:p>
          <a:p>
            <a:pPr marL="0" indent="0">
              <a:buNone/>
            </a:pPr>
            <a:r>
              <a:rPr lang="ja-JP" altLang="en-US" sz="2400" dirty="0" smtClean="0">
                <a:latin typeface="Times" charset="0"/>
                <a:ea typeface="ＭＳ Ｐゴシック" charset="0"/>
              </a:rPr>
              <a:t>“</a:t>
            </a:r>
            <a:r>
              <a:rPr lang="en-US" sz="2400" dirty="0" smtClean="0">
                <a:latin typeface="Times" charset="0"/>
                <a:ea typeface="ＭＳ Ｐゴシック" charset="0"/>
              </a:rPr>
              <a:t>Our journal has essentially ignored any potential conflict arising from publication of </a:t>
            </a:r>
            <a:r>
              <a:rPr lang="en-US" sz="2400" dirty="0" err="1" smtClean="0">
                <a:latin typeface="Times" charset="0"/>
                <a:ea typeface="ＭＳ Ｐゴシック" charset="0"/>
              </a:rPr>
              <a:t>ETDs</a:t>
            </a:r>
            <a:r>
              <a:rPr lang="en-US" sz="2400" dirty="0" smtClean="0">
                <a:latin typeface="Times" charset="0"/>
                <a:ea typeface="ＭＳ Ｐゴシック" charset="0"/>
              </a:rPr>
              <a:t>, because </a:t>
            </a:r>
            <a:r>
              <a:rPr lang="en-US" sz="2400" dirty="0" smtClean="0">
                <a:solidFill>
                  <a:srgbClr val="000000"/>
                </a:solidFill>
                <a:latin typeface="Times" charset="0"/>
                <a:ea typeface="ＭＳ Ｐゴシック" charset="0"/>
              </a:rPr>
              <a:t>the situation is really not different from the days of hard copy thesis </a:t>
            </a:r>
            <a:r>
              <a:rPr lang="en-US" sz="2400" dirty="0" smtClean="0">
                <a:latin typeface="Times" charset="0"/>
                <a:ea typeface="ＭＳ Ｐゴシック" charset="0"/>
              </a:rPr>
              <a:t>holdings by University libraries. They … are simply more easily available now…”</a:t>
            </a:r>
          </a:p>
          <a:p>
            <a:pPr marL="0" indent="0">
              <a:buNone/>
            </a:pPr>
            <a:endParaRPr lang="en-US" altLang="ja-JP" sz="2400" dirty="0" smtClean="0">
              <a:latin typeface="Times" charset="0"/>
              <a:ea typeface="ＭＳ Ｐゴシック" charset="0"/>
            </a:endParaRPr>
          </a:p>
          <a:p>
            <a:pPr marL="0" indent="0">
              <a:buNone/>
            </a:pPr>
            <a:r>
              <a:rPr lang="ja-JP" altLang="en-US" sz="2400" dirty="0" smtClean="0">
                <a:latin typeface="Times" charset="0"/>
                <a:ea typeface="ＭＳ Ｐゴシック" charset="0"/>
              </a:rPr>
              <a:t>“</a:t>
            </a:r>
            <a:r>
              <a:rPr lang="en-US" sz="2400" dirty="0">
                <a:latin typeface="Times" charset="0"/>
                <a:ea typeface="ＭＳ Ｐゴシック" charset="0"/>
              </a:rPr>
              <a:t>It is our job to archive and publish the best research. Thus we are quite happy to publish material which otherwise would sit languishing on an online archive.</a:t>
            </a:r>
            <a:r>
              <a:rPr lang="ja-JP" altLang="en-US" sz="2400" dirty="0" smtClean="0">
                <a:latin typeface="Times" charset="0"/>
                <a:ea typeface="ＭＳ Ｐゴシック" charset="0"/>
              </a:rPr>
              <a:t>”</a:t>
            </a:r>
            <a:endParaRPr lang="en-US" altLang="ja-JP" sz="2400" dirty="0" smtClean="0">
              <a:latin typeface="Times" charset="0"/>
              <a:ea typeface="ＭＳ Ｐゴシック" charset="0"/>
            </a:endParaRPr>
          </a:p>
          <a:p>
            <a:pPr marL="0" indent="0">
              <a:buNone/>
            </a:pPr>
            <a:endParaRPr lang="en-US" altLang="ja-JP" sz="2400" dirty="0" smtClean="0">
              <a:latin typeface="Times" charset="0"/>
              <a:ea typeface="ＭＳ Ｐゴシック" charset="0"/>
            </a:endParaRPr>
          </a:p>
        </p:txBody>
      </p:sp>
      <p:sp>
        <p:nvSpPr>
          <p:cNvPr id="3" name="Title 2"/>
          <p:cNvSpPr>
            <a:spLocks noGrp="1"/>
          </p:cNvSpPr>
          <p:nvPr>
            <p:ph type="title"/>
          </p:nvPr>
        </p:nvSpPr>
        <p:spPr>
          <a:xfrm>
            <a:off x="457200" y="274638"/>
            <a:ext cx="8229600" cy="817562"/>
          </a:xfrm>
        </p:spPr>
        <p:txBody>
          <a:bodyPr/>
          <a:lstStyle/>
          <a:p>
            <a:pPr>
              <a:defRPr/>
            </a:pPr>
            <a:r>
              <a:rPr lang="en-US" b="0" dirty="0" smtClean="0">
                <a:solidFill>
                  <a:schemeClr val="tx1"/>
                </a:solidFill>
              </a:rPr>
              <a:t>Science Editors’ Comments</a:t>
            </a:r>
            <a:endParaRPr lang="en-US" b="0" dirty="0">
              <a:solidFill>
                <a:schemeClr val="tx1"/>
              </a:solidFill>
            </a:endParaRPr>
          </a:p>
        </p:txBody>
      </p:sp>
    </p:spTree>
    <p:extLst>
      <p:ext uri="{BB962C8B-B14F-4D97-AF65-F5344CB8AC3E}">
        <p14:creationId xmlns:p14="http://schemas.microsoft.com/office/powerpoint/2010/main" val="3412525266"/>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457200" y="572710"/>
            <a:ext cx="8229600" cy="5553453"/>
          </a:xfrm>
        </p:spPr>
        <p:txBody>
          <a:bodyPr>
            <a:noAutofit/>
          </a:bodyPr>
          <a:lstStyle/>
          <a:p>
            <a:pPr marL="0" indent="0">
              <a:buNone/>
            </a:pPr>
            <a:r>
              <a:rPr lang="en-US" sz="1800" dirty="0"/>
              <a:t>“Comprehensive Study of National ETD Practices.” Gail McMillan, Shannon Stark, and Martin Halbert. US ETD Association Conference, Claremont, CA, July 24, 2013. </a:t>
            </a:r>
          </a:p>
          <a:p>
            <a:pPr marL="0" indent="0">
              <a:buNone/>
            </a:pPr>
            <a:endParaRPr lang="en-US" sz="1800" dirty="0" smtClean="0"/>
          </a:p>
          <a:p>
            <a:pPr marL="0" indent="0">
              <a:buNone/>
            </a:pPr>
            <a:r>
              <a:rPr lang="en-US" sz="1800" dirty="0" smtClean="0"/>
              <a:t>“</a:t>
            </a:r>
            <a:r>
              <a:rPr lang="en-US" sz="1800" dirty="0"/>
              <a:t>Do Open Access Electronic Theses and Dissertations Diminish Publishing Opportunities in the </a:t>
            </a:r>
            <a:r>
              <a:rPr lang="en-US" sz="1800" dirty="0" smtClean="0"/>
              <a:t>Sciences?” </a:t>
            </a:r>
            <a:r>
              <a:rPr lang="en-US" sz="1800" dirty="0"/>
              <a:t>Marisa L. </a:t>
            </a:r>
            <a:r>
              <a:rPr lang="en-US" sz="1800" dirty="0" smtClean="0"/>
              <a:t>Ramirez, </a:t>
            </a:r>
            <a:r>
              <a:rPr lang="en-US" sz="1800" dirty="0"/>
              <a:t>Gail McMillan, </a:t>
            </a:r>
            <a:r>
              <a:rPr lang="en-US" sz="1800" dirty="0" smtClean="0"/>
              <a:t>Joan T. Dalton, Ann Hanlon, Heather S. Smith, Chelsea Kern. Accepted for publication by </a:t>
            </a:r>
            <a:r>
              <a:rPr lang="en-US" sz="1800" i="1" dirty="0"/>
              <a:t>College &amp; Research </a:t>
            </a:r>
            <a:r>
              <a:rPr lang="en-US" sz="1800" i="1" dirty="0" smtClean="0"/>
              <a:t>Libraries, </a:t>
            </a:r>
            <a:r>
              <a:rPr lang="en-US" sz="1800" dirty="0" smtClean="0"/>
              <a:t>anticipated publication date: Jan. 1, 2014. Preprint: </a:t>
            </a:r>
            <a:r>
              <a:rPr lang="en-US" sz="1800" dirty="0" smtClean="0">
                <a:hlinkClick r:id="rId3"/>
              </a:rPr>
              <a:t>http://crl.acrl.org/content/early/2013/09/20/crl13-524.abstract?sid=6bdd5bb4-a0da-48ef-829f-10923ded4183</a:t>
            </a:r>
            <a:endParaRPr lang="en-US" sz="1800" dirty="0" smtClean="0"/>
          </a:p>
          <a:p>
            <a:pPr marL="0" indent="0">
              <a:buNone/>
            </a:pPr>
            <a:endParaRPr lang="en-US" sz="1800" dirty="0"/>
          </a:p>
          <a:p>
            <a:pPr marL="0" indent="0">
              <a:buNone/>
            </a:pPr>
            <a:r>
              <a:rPr lang="en-US" sz="1800" dirty="0"/>
              <a:t>“Do Open Access Electronic Theses and Dissertations Diminish Publishing Opportunities in the Social Sciences and Humanities? Findings from a 2011 Survey of Academic Publishers.” Marisa L. Ramirez, Joan T. Dalton, Gail McMillan, Max Read, and Nancy H. Seamans. </a:t>
            </a:r>
            <a:r>
              <a:rPr lang="en-US" sz="1800" i="1" dirty="0"/>
              <a:t>College &amp; Research Libraries,</a:t>
            </a:r>
            <a:r>
              <a:rPr lang="en-US" sz="1800" dirty="0"/>
              <a:t> </a:t>
            </a:r>
            <a:r>
              <a:rPr lang="en-US" sz="1800" i="1" dirty="0"/>
              <a:t> </a:t>
            </a:r>
            <a:r>
              <a:rPr lang="en-US" sz="1800" dirty="0"/>
              <a:t>July 2013, 368-380</a:t>
            </a:r>
            <a:r>
              <a:rPr lang="en-US" sz="1800" i="1" dirty="0"/>
              <a:t>. </a:t>
            </a:r>
            <a:r>
              <a:rPr lang="en-US" sz="1800" dirty="0">
                <a:hlinkClick r:id="rId4"/>
              </a:rPr>
              <a:t>http://crl.acrl.org/content/74/4</a:t>
            </a:r>
            <a:endParaRPr lang="en-US" sz="1800" dirty="0" smtClean="0"/>
          </a:p>
          <a:p>
            <a:pPr marL="0" indent="0">
              <a:buNone/>
            </a:pPr>
            <a:endParaRPr lang="en-US" sz="1800" dirty="0" smtClean="0"/>
          </a:p>
          <a:p>
            <a:pPr marL="0" indent="0">
              <a:buNone/>
            </a:pPr>
            <a:r>
              <a:rPr lang="en-US" sz="1800" dirty="0" smtClean="0"/>
              <a:t>Earlier (2000-2003) publications about </a:t>
            </a:r>
            <a:r>
              <a:rPr lang="en-US" sz="1800" dirty="0"/>
              <a:t>p</a:t>
            </a:r>
            <a:r>
              <a:rPr lang="en-US" sz="1800" dirty="0" smtClean="0"/>
              <a:t>ublishers attitudes </a:t>
            </a:r>
            <a:r>
              <a:rPr lang="en-US" sz="1800" dirty="0"/>
              <a:t>towards </a:t>
            </a:r>
            <a:r>
              <a:rPr lang="en-US" sz="1800" dirty="0" smtClean="0"/>
              <a:t>ETDs:</a:t>
            </a:r>
            <a:r>
              <a:rPr lang="en-US" sz="1800" b="1" dirty="0" smtClean="0"/>
              <a:t> </a:t>
            </a:r>
            <a:r>
              <a:rPr lang="en-US" sz="1800" dirty="0" smtClean="0"/>
              <a:t>http</a:t>
            </a:r>
            <a:r>
              <a:rPr lang="en-US" sz="1800" dirty="0"/>
              <a:t>://scholar.lib.vt.edu/copyright/cprtetd.html</a:t>
            </a:r>
            <a:endParaRPr lang="en-US" sz="1800" dirty="0" smtClean="0"/>
          </a:p>
        </p:txBody>
      </p:sp>
    </p:spTree>
    <p:extLst>
      <p:ext uri="{BB962C8B-B14F-4D97-AF65-F5344CB8AC3E}">
        <p14:creationId xmlns:p14="http://schemas.microsoft.com/office/powerpoint/2010/main" val="11859295"/>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Content Placeholder 1"/>
          <p:cNvSpPr>
            <a:spLocks noGrp="1"/>
          </p:cNvSpPr>
          <p:nvPr>
            <p:ph idx="1"/>
          </p:nvPr>
        </p:nvSpPr>
        <p:spPr>
          <a:xfrm>
            <a:off x="457200" y="1371600"/>
            <a:ext cx="8229600" cy="5008865"/>
          </a:xfrm>
        </p:spPr>
        <p:txBody>
          <a:bodyPr>
            <a:normAutofit fontScale="92500"/>
          </a:bodyPr>
          <a:lstStyle/>
          <a:p>
            <a:pPr marL="0" indent="0">
              <a:buNone/>
            </a:pPr>
            <a:r>
              <a:rPr lang="ja-JP" altLang="en-US" dirty="0" smtClean="0">
                <a:latin typeface="Times" charset="0"/>
                <a:ea typeface="ＭＳ Ｐゴシック" charset="0"/>
              </a:rPr>
              <a:t>“</a:t>
            </a:r>
            <a:r>
              <a:rPr lang="en-US" dirty="0">
                <a:latin typeface="Times" charset="0"/>
                <a:ea typeface="ＭＳ Ｐゴシック" charset="0"/>
              </a:rPr>
              <a:t>While we </a:t>
            </a:r>
            <a:r>
              <a:rPr lang="en-US" dirty="0" err="1">
                <a:latin typeface="Times" charset="0"/>
                <a:ea typeface="ＭＳ Ｐゴシック" charset="0"/>
              </a:rPr>
              <a:t>recognise</a:t>
            </a:r>
            <a:r>
              <a:rPr lang="en-US" dirty="0">
                <a:latin typeface="Times" charset="0"/>
                <a:ea typeface="ＭＳ Ｐゴシック" charset="0"/>
              </a:rPr>
              <a:t> theses as legitimate and </a:t>
            </a:r>
            <a:r>
              <a:rPr lang="en-US" dirty="0" err="1">
                <a:latin typeface="Times" charset="0"/>
                <a:ea typeface="ＭＳ Ｐゴシック" charset="0"/>
              </a:rPr>
              <a:t>citeable</a:t>
            </a:r>
            <a:r>
              <a:rPr lang="en-US" dirty="0">
                <a:latin typeface="Times" charset="0"/>
                <a:ea typeface="ＭＳ Ｐゴシック" charset="0"/>
              </a:rPr>
              <a:t> publications, they are considered gray literature because they do not go through blind external peer review and are not published in a recognized peer reviewed outlet. They are not considered prepublication...</a:t>
            </a:r>
            <a:r>
              <a:rPr lang="ja-JP" altLang="en-US" dirty="0" smtClean="0">
                <a:latin typeface="Times" charset="0"/>
                <a:ea typeface="ＭＳ Ｐゴシック" charset="0"/>
              </a:rPr>
              <a:t>” </a:t>
            </a:r>
            <a:endParaRPr lang="en-US" altLang="ja-JP" dirty="0" smtClean="0">
              <a:latin typeface="Times" charset="0"/>
              <a:ea typeface="ＭＳ Ｐゴシック" charset="0"/>
            </a:endParaRPr>
          </a:p>
          <a:p>
            <a:pPr marL="0" indent="0">
              <a:buNone/>
            </a:pPr>
            <a:endParaRPr lang="en-US" altLang="ja-JP" dirty="0" smtClean="0">
              <a:latin typeface="Times" charset="0"/>
              <a:ea typeface="ＭＳ Ｐゴシック" charset="0"/>
            </a:endParaRPr>
          </a:p>
          <a:p>
            <a:pPr marL="0" indent="0">
              <a:buNone/>
            </a:pPr>
            <a:r>
              <a:rPr lang="ja-JP" altLang="en-US" dirty="0" smtClean="0">
                <a:latin typeface="Times" charset="0"/>
                <a:ea typeface="ＭＳ Ｐゴシック" charset="0"/>
              </a:rPr>
              <a:t>“</a:t>
            </a:r>
            <a:r>
              <a:rPr lang="en-US" dirty="0" smtClean="0">
                <a:latin typeface="Times" charset="0"/>
                <a:ea typeface="ＭＳ Ｐゴシック" charset="0"/>
              </a:rPr>
              <a:t>Work which has not been published in archival peer reviewed journals is considered appropriate for submission, even if it is accessible elsewhere.</a:t>
            </a:r>
            <a:r>
              <a:rPr lang="ja-JP" altLang="en-US" dirty="0" smtClean="0">
                <a:latin typeface="Times" charset="0"/>
                <a:ea typeface="ＭＳ Ｐゴシック" charset="0"/>
              </a:rPr>
              <a:t>”</a:t>
            </a:r>
            <a:endParaRPr lang="en-US" dirty="0" smtClean="0">
              <a:latin typeface="Times" charset="0"/>
              <a:ea typeface="ＭＳ Ｐゴシック" charset="0"/>
            </a:endParaRPr>
          </a:p>
          <a:p>
            <a:pPr marL="0" indent="0">
              <a:buNone/>
            </a:pPr>
            <a:endParaRPr lang="en-US" altLang="ja-JP" dirty="0" smtClean="0">
              <a:latin typeface="Times" charset="0"/>
              <a:ea typeface="ＭＳ Ｐゴシック" charset="0"/>
            </a:endParaRPr>
          </a:p>
          <a:p>
            <a:pPr marL="0" indent="0">
              <a:buNone/>
            </a:pPr>
            <a:endParaRPr lang="en-US" altLang="ja-JP" dirty="0" smtClean="0">
              <a:latin typeface="Times" charset="0"/>
              <a:ea typeface="ＭＳ Ｐゴシック" charset="0"/>
            </a:endParaRPr>
          </a:p>
        </p:txBody>
      </p:sp>
      <p:sp>
        <p:nvSpPr>
          <p:cNvPr id="3" name="Title 2"/>
          <p:cNvSpPr>
            <a:spLocks noGrp="1"/>
          </p:cNvSpPr>
          <p:nvPr>
            <p:ph type="title"/>
          </p:nvPr>
        </p:nvSpPr>
        <p:spPr>
          <a:xfrm>
            <a:off x="457200" y="274638"/>
            <a:ext cx="8229600" cy="792162"/>
          </a:xfrm>
        </p:spPr>
        <p:txBody>
          <a:bodyPr/>
          <a:lstStyle/>
          <a:p>
            <a:pPr>
              <a:defRPr/>
            </a:pPr>
            <a:r>
              <a:rPr lang="en-US" dirty="0"/>
              <a:t>Science Editors’ Comments</a:t>
            </a:r>
            <a:endParaRPr lang="en-US" b="0" dirty="0">
              <a:solidFill>
                <a:schemeClr val="tx1"/>
              </a:solidFill>
            </a:endParaRPr>
          </a:p>
        </p:txBody>
      </p:sp>
    </p:spTree>
    <p:extLst>
      <p:ext uri="{BB962C8B-B14F-4D97-AF65-F5344CB8AC3E}">
        <p14:creationId xmlns:p14="http://schemas.microsoft.com/office/powerpoint/2010/main" val="148251474"/>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304800" y="274637"/>
            <a:ext cx="8636000" cy="961495"/>
          </a:xfrm>
        </p:spPr>
        <p:txBody>
          <a:bodyPr>
            <a:noAutofit/>
          </a:bodyPr>
          <a:lstStyle/>
          <a:p>
            <a:pPr algn="ctr" eaLnBrk="1" fontAlgn="auto" hangingPunct="1">
              <a:spcAft>
                <a:spcPts val="0"/>
              </a:spcAft>
              <a:defRPr/>
            </a:pPr>
            <a:r>
              <a:rPr lang="en-US" sz="3200" b="0" dirty="0" smtClean="0">
                <a:latin typeface="Times" charset="0"/>
                <a:ea typeface="Times" charset="0"/>
                <a:cs typeface="Times" charset="0"/>
              </a:rPr>
              <a:t>ETD Policies of </a:t>
            </a:r>
            <a:r>
              <a:rPr lang="en-US" sz="3200" b="0" dirty="0" smtClean="0">
                <a:solidFill>
                  <a:srgbClr val="0000FF"/>
                </a:solidFill>
                <a:latin typeface="Times" charset="0"/>
                <a:ea typeface="Times" charset="0"/>
                <a:cs typeface="Times" charset="0"/>
              </a:rPr>
              <a:t>Science</a:t>
            </a:r>
            <a:r>
              <a:rPr lang="en-US" sz="3200" b="0" dirty="0" smtClean="0">
                <a:solidFill>
                  <a:srgbClr val="FFFF00"/>
                </a:solidFill>
                <a:latin typeface="Times" charset="0"/>
                <a:ea typeface="Times" charset="0"/>
                <a:cs typeface="Times" charset="0"/>
              </a:rPr>
              <a:t> </a:t>
            </a:r>
            <a:r>
              <a:rPr lang="en-US" sz="3200" b="0" dirty="0" smtClean="0">
                <a:latin typeface="Times" charset="0"/>
                <a:ea typeface="Times" charset="0"/>
                <a:cs typeface="Times" charset="0"/>
              </a:rPr>
              <a:t>vs. </a:t>
            </a:r>
            <a:r>
              <a:rPr lang="en-US" sz="3200" b="0" dirty="0" smtClean="0">
                <a:solidFill>
                  <a:srgbClr val="FF0000"/>
                </a:solidFill>
                <a:latin typeface="Times" charset="0"/>
                <a:ea typeface="Times" charset="0"/>
                <a:cs typeface="Times" charset="0"/>
              </a:rPr>
              <a:t>Hum/SoSci </a:t>
            </a:r>
            <a:r>
              <a:rPr lang="en-US" sz="3200" b="0" dirty="0" smtClean="0">
                <a:latin typeface="Times" charset="0"/>
                <a:ea typeface="Times" charset="0"/>
                <a:cs typeface="Times" charset="0"/>
              </a:rPr>
              <a:t>Journals</a:t>
            </a:r>
          </a:p>
        </p:txBody>
      </p:sp>
      <p:graphicFrame>
        <p:nvGraphicFramePr>
          <p:cNvPr id="5" name="Chart 4"/>
          <p:cNvGraphicFramePr/>
          <p:nvPr>
            <p:extLst>
              <p:ext uri="{D42A27DB-BD31-4B8C-83A1-F6EECF244321}">
                <p14:modId xmlns:p14="http://schemas.microsoft.com/office/powerpoint/2010/main" val="1130881080"/>
              </p:ext>
            </p:extLst>
          </p:nvPr>
        </p:nvGraphicFramePr>
        <p:xfrm>
          <a:off x="754082" y="1408602"/>
          <a:ext cx="7446141" cy="451182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891746464"/>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noAutofit/>
          </a:bodyPr>
          <a:lstStyle/>
          <a:p>
            <a:pPr algn="ctr" eaLnBrk="1" fontAlgn="auto" hangingPunct="1">
              <a:spcAft>
                <a:spcPts val="0"/>
              </a:spcAft>
              <a:defRPr/>
            </a:pPr>
            <a:r>
              <a:rPr lang="en-US" sz="3600" b="0" dirty="0" smtClean="0">
                <a:latin typeface="Times" charset="0"/>
                <a:ea typeface="Times" charset="0"/>
                <a:cs typeface="Times" charset="0"/>
              </a:rPr>
              <a:t>Publishers’ ETD Policies 2011/2012</a:t>
            </a:r>
          </a:p>
        </p:txBody>
      </p:sp>
      <p:graphicFrame>
        <p:nvGraphicFramePr>
          <p:cNvPr id="6" name="Chart 5"/>
          <p:cNvGraphicFramePr/>
          <p:nvPr>
            <p:extLst>
              <p:ext uri="{D42A27DB-BD31-4B8C-83A1-F6EECF244321}">
                <p14:modId xmlns:p14="http://schemas.microsoft.com/office/powerpoint/2010/main" val="10422939"/>
              </p:ext>
            </p:extLst>
          </p:nvPr>
        </p:nvGraphicFramePr>
        <p:xfrm>
          <a:off x="355500" y="1417638"/>
          <a:ext cx="8949267" cy="442278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908364381"/>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17562"/>
          </a:xfrm>
        </p:spPr>
        <p:txBody>
          <a:bodyPr>
            <a:normAutofit fontScale="90000"/>
          </a:bodyPr>
          <a:lstStyle/>
          <a:p>
            <a:r>
              <a:rPr lang="en-US" dirty="0" smtClean="0"/>
              <a:t>2002 and 2011 </a:t>
            </a:r>
            <a:r>
              <a:rPr lang="en-US" dirty="0" err="1" smtClean="0"/>
              <a:t>SoSci</a:t>
            </a:r>
            <a:r>
              <a:rPr lang="en-US" dirty="0" smtClean="0"/>
              <a:t>/Hum Journal Policies</a:t>
            </a:r>
            <a:endParaRPr lang="en-US" dirty="0"/>
          </a:p>
        </p:txBody>
      </p:sp>
      <p:graphicFrame>
        <p:nvGraphicFramePr>
          <p:cNvPr id="6" name="Content Placeholder 5"/>
          <p:cNvGraphicFramePr>
            <a:graphicFrameLocks noGrp="1"/>
          </p:cNvGraphicFramePr>
          <p:nvPr>
            <p:ph idx="1"/>
          </p:nvPr>
        </p:nvGraphicFramePr>
        <p:xfrm>
          <a:off x="-1" y="1092200"/>
          <a:ext cx="9143999" cy="57658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Additional Data</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2000: 166 VT graduate alumni surveyed</a:t>
            </a:r>
          </a:p>
          <a:p>
            <a:pPr lvl="1"/>
            <a:r>
              <a:rPr lang="en-US" dirty="0" smtClean="0"/>
              <a:t>29% had published</a:t>
            </a:r>
          </a:p>
          <a:p>
            <a:pPr lvl="1"/>
            <a:r>
              <a:rPr lang="en-US" dirty="0"/>
              <a:t>N</a:t>
            </a:r>
            <a:r>
              <a:rPr lang="en-US" dirty="0" smtClean="0"/>
              <a:t>one </a:t>
            </a:r>
            <a:r>
              <a:rPr lang="en-US" dirty="0"/>
              <a:t>encountered </a:t>
            </a:r>
            <a:r>
              <a:rPr lang="en-US" dirty="0" smtClean="0"/>
              <a:t>problems with publishers</a:t>
            </a:r>
          </a:p>
          <a:p>
            <a:r>
              <a:rPr lang="en-US" dirty="0" smtClean="0"/>
              <a:t>2010: McCutcheon Dissertation </a:t>
            </a:r>
          </a:p>
          <a:p>
            <a:pPr lvl="1"/>
            <a:r>
              <a:rPr lang="en-US" sz="1800" dirty="0" smtClean="0"/>
              <a:t>Angela </a:t>
            </a:r>
            <a:r>
              <a:rPr lang="en-US" sz="1800" dirty="0"/>
              <a:t>M. McCutcheon, “Impact of Publishers’ Policy on </a:t>
            </a:r>
            <a:r>
              <a:rPr lang="en-US" sz="1800" dirty="0" smtClean="0"/>
              <a:t>ETD </a:t>
            </a:r>
            <a:r>
              <a:rPr lang="en-US" sz="1800" dirty="0"/>
              <a:t>Distribution Options within the United States” (PhD diss., Ohio </a:t>
            </a:r>
            <a:r>
              <a:rPr lang="en-US" sz="1800" dirty="0" smtClean="0"/>
              <a:t>University)</a:t>
            </a:r>
            <a:r>
              <a:rPr lang="en-US" sz="1800" dirty="0"/>
              <a:t>, </a:t>
            </a:r>
            <a:r>
              <a:rPr lang="en-US" sz="1800" dirty="0" smtClean="0"/>
              <a:t>139. </a:t>
            </a:r>
            <a:r>
              <a:rPr lang="en-US" sz="1800" dirty="0" smtClean="0">
                <a:hlinkClick r:id="rId3"/>
              </a:rPr>
              <a:t>http</a:t>
            </a:r>
            <a:r>
              <a:rPr lang="en-US" sz="1800" dirty="0">
                <a:hlinkClick r:id="rId3"/>
              </a:rPr>
              <a:t>://etd.ohiolink.edu/view.cgi?acc_num=</a:t>
            </a:r>
            <a:r>
              <a:rPr lang="en-US" sz="1800" dirty="0" smtClean="0">
                <a:hlinkClick r:id="rId3"/>
              </a:rPr>
              <a:t>ohiou1273584209</a:t>
            </a:r>
            <a:endParaRPr lang="en-US" sz="1800" dirty="0" smtClean="0"/>
          </a:p>
          <a:p>
            <a:pPr lvl="1"/>
            <a:r>
              <a:rPr lang="en-US" dirty="0"/>
              <a:t>1.8% of graduate alumni </a:t>
            </a:r>
            <a:r>
              <a:rPr lang="en-US" dirty="0" smtClean="0"/>
              <a:t>reported publisher </a:t>
            </a:r>
            <a:r>
              <a:rPr lang="en-US" dirty="0"/>
              <a:t>rejections</a:t>
            </a:r>
            <a:endParaRPr lang="en-US" sz="6200" dirty="0" smtClean="0"/>
          </a:p>
          <a:p>
            <a:r>
              <a:rPr lang="en-US" dirty="0" smtClean="0"/>
              <a:t>2011: </a:t>
            </a:r>
            <a:r>
              <a:rPr lang="en-US" dirty="0" err="1" smtClean="0"/>
              <a:t>ProQuest</a:t>
            </a:r>
            <a:endParaRPr lang="en-US" dirty="0" smtClean="0"/>
          </a:p>
          <a:p>
            <a:pPr lvl="1"/>
            <a:r>
              <a:rPr lang="en-US" dirty="0" smtClean="0"/>
              <a:t>.2% of 70,000 requested access </a:t>
            </a:r>
            <a:r>
              <a:rPr lang="en-US" dirty="0"/>
              <a:t>to their </a:t>
            </a:r>
            <a:r>
              <a:rPr lang="en-US" dirty="0" smtClean="0"/>
              <a:t>ETDs be removed</a:t>
            </a:r>
            <a:endParaRPr lang="en-US" dirty="0"/>
          </a:p>
        </p:txBody>
      </p:sp>
    </p:spTree>
    <p:extLst>
      <p:ext uri="{BB962C8B-B14F-4D97-AF65-F5344CB8AC3E}">
        <p14:creationId xmlns:p14="http://schemas.microsoft.com/office/powerpoint/2010/main" val="73576728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Content Placeholder 2"/>
          <p:cNvSpPr>
            <a:spLocks noGrp="1"/>
          </p:cNvSpPr>
          <p:nvPr>
            <p:ph idx="1"/>
          </p:nvPr>
        </p:nvSpPr>
        <p:spPr>
          <a:xfrm>
            <a:off x="927100" y="1417638"/>
            <a:ext cx="7759700" cy="5002830"/>
          </a:xfrm>
        </p:spPr>
        <p:txBody>
          <a:bodyPr>
            <a:normAutofit/>
          </a:bodyPr>
          <a:lstStyle/>
          <a:p>
            <a:pPr eaLnBrk="1" hangingPunct="1">
              <a:buFont typeface="Arial" charset="0"/>
              <a:buNone/>
            </a:pPr>
            <a:r>
              <a:rPr lang="en-US" sz="3600" b="1" dirty="0" smtClean="0">
                <a:latin typeface="Times" charset="0"/>
                <a:ea typeface="ＭＳ Ｐゴシック" charset="0"/>
                <a:cs typeface="Times" charset="0"/>
              </a:rPr>
              <a:t>Submit works based on your ETDs.</a:t>
            </a:r>
          </a:p>
          <a:p>
            <a:pPr eaLnBrk="1" hangingPunct="1"/>
            <a:r>
              <a:rPr lang="en-US" dirty="0" smtClean="0">
                <a:latin typeface="Times" charset="0"/>
                <a:ea typeface="ＭＳ Ｐゴシック" charset="0"/>
                <a:cs typeface="Times" charset="0"/>
              </a:rPr>
              <a:t>Most p</a:t>
            </a:r>
            <a:r>
              <a:rPr lang="en-US" sz="3200" dirty="0" smtClean="0">
                <a:latin typeface="Times" charset="0"/>
                <a:ea typeface="ＭＳ Ｐゴシック" charset="0"/>
                <a:cs typeface="Times" charset="0"/>
              </a:rPr>
              <a:t>ublishers </a:t>
            </a:r>
            <a:r>
              <a:rPr lang="en-US" sz="3200" dirty="0">
                <a:latin typeface="Times" charset="0"/>
                <a:ea typeface="ＭＳ Ｐゴシック" charset="0"/>
                <a:cs typeface="Times" charset="0"/>
              </a:rPr>
              <a:t>will consider them</a:t>
            </a:r>
            <a:r>
              <a:rPr lang="en-US" sz="3200" dirty="0" smtClean="0">
                <a:latin typeface="Times" charset="0"/>
                <a:ea typeface="ＭＳ Ｐゴシック" charset="0"/>
                <a:cs typeface="Times" charset="0"/>
              </a:rPr>
              <a:t>.</a:t>
            </a:r>
          </a:p>
          <a:p>
            <a:pPr lvl="1"/>
            <a:r>
              <a:rPr lang="en-US" sz="2800" dirty="0" smtClean="0">
                <a:latin typeface="Times" charset="0"/>
                <a:ea typeface="ＭＳ Ｐゴシック" charset="0"/>
                <a:cs typeface="Times" charset="0"/>
              </a:rPr>
              <a:t>89% </a:t>
            </a:r>
            <a:r>
              <a:rPr lang="en-US" sz="2800" dirty="0" err="1" smtClean="0">
                <a:latin typeface="Times" charset="0"/>
                <a:ea typeface="ＭＳ Ｐゴシック" charset="0"/>
                <a:cs typeface="Times" charset="0"/>
              </a:rPr>
              <a:t>SoSci</a:t>
            </a:r>
            <a:r>
              <a:rPr lang="en-US" sz="2800" dirty="0" smtClean="0">
                <a:latin typeface="Times" charset="0"/>
                <a:ea typeface="ＭＳ Ｐゴシック" charset="0"/>
                <a:cs typeface="Times" charset="0"/>
              </a:rPr>
              <a:t>/Humanities; 80% Sciences</a:t>
            </a:r>
          </a:p>
          <a:p>
            <a:pPr lvl="1"/>
            <a:r>
              <a:rPr lang="en-US" dirty="0" smtClean="0">
                <a:latin typeface="Times" charset="0"/>
                <a:ea typeface="ＭＳ Ｐゴシック" charset="0"/>
                <a:cs typeface="Times" charset="0"/>
              </a:rPr>
              <a:t>Harvard Press acquisitions editor: “If you can’t find it, you can’t sign it.”</a:t>
            </a:r>
            <a:endParaRPr lang="en-US" sz="2800" dirty="0">
              <a:latin typeface="Times" charset="0"/>
              <a:ea typeface="ＭＳ Ｐゴシック" charset="0"/>
              <a:cs typeface="Times" charset="0"/>
            </a:endParaRPr>
          </a:p>
          <a:p>
            <a:pPr eaLnBrk="1" hangingPunct="1"/>
            <a:r>
              <a:rPr lang="en-US" sz="3200" dirty="0">
                <a:latin typeface="Times" charset="0"/>
                <a:ea typeface="ＭＳ Ｐゴシック" charset="0"/>
                <a:cs typeface="Times" charset="0"/>
              </a:rPr>
              <a:t>Quality is the </a:t>
            </a:r>
            <a:r>
              <a:rPr lang="en-US" sz="3200" dirty="0" smtClean="0">
                <a:latin typeface="Times" charset="0"/>
                <a:ea typeface="ＭＳ Ｐゴシック" charset="0"/>
                <a:cs typeface="Times" charset="0"/>
              </a:rPr>
              <a:t>publishers</a:t>
            </a:r>
            <a:r>
              <a:rPr lang="en-US" dirty="0" smtClean="0">
                <a:latin typeface="Times" charset="0"/>
                <a:ea typeface="ＭＳ Ｐゴシック" charset="0"/>
                <a:cs typeface="Times" charset="0"/>
              </a:rPr>
              <a:t>’ </a:t>
            </a:r>
            <a:r>
              <a:rPr lang="en-US" altLang="ja-JP" sz="3200" dirty="0" smtClean="0">
                <a:latin typeface="Times" charset="0"/>
                <a:ea typeface="ＭＳ Ｐゴシック" charset="0"/>
                <a:cs typeface="Times" charset="0"/>
              </a:rPr>
              <a:t>main </a:t>
            </a:r>
            <a:r>
              <a:rPr lang="en-US" altLang="ja-JP" sz="3200" dirty="0">
                <a:latin typeface="Times" charset="0"/>
                <a:ea typeface="ＭＳ Ｐゴシック" charset="0"/>
                <a:cs typeface="Times" charset="0"/>
              </a:rPr>
              <a:t>concern.</a:t>
            </a:r>
          </a:p>
          <a:p>
            <a:pPr eaLnBrk="1" hangingPunct="1"/>
            <a:r>
              <a:rPr lang="en-US" sz="3200" dirty="0">
                <a:latin typeface="Times" charset="0"/>
                <a:ea typeface="ＭＳ Ｐゴシック" charset="0"/>
                <a:cs typeface="Times" charset="0"/>
              </a:rPr>
              <a:t>Adapt them </a:t>
            </a:r>
            <a:r>
              <a:rPr lang="en-US" sz="3200" dirty="0" smtClean="0">
                <a:latin typeface="Times" charset="0"/>
                <a:ea typeface="ＭＳ Ｐゴシック" charset="0"/>
                <a:cs typeface="Times" charset="0"/>
              </a:rPr>
              <a:t>for the </a:t>
            </a:r>
            <a:r>
              <a:rPr lang="en-US" dirty="0" smtClean="0">
                <a:latin typeface="Times" charset="0"/>
                <a:ea typeface="ＭＳ Ｐゴシック" charset="0"/>
                <a:cs typeface="Times" charset="0"/>
              </a:rPr>
              <a:t>new readership</a:t>
            </a:r>
            <a:r>
              <a:rPr lang="en-US" sz="3200" dirty="0" smtClean="0">
                <a:latin typeface="Times" charset="0"/>
                <a:ea typeface="ＭＳ Ｐゴシック" charset="0"/>
                <a:cs typeface="Times" charset="0"/>
              </a:rPr>
              <a:t>.</a:t>
            </a:r>
            <a:endParaRPr lang="en-US" sz="3200" dirty="0">
              <a:latin typeface="Times" charset="0"/>
              <a:ea typeface="ＭＳ Ｐゴシック" charset="0"/>
              <a:cs typeface="Times" charset="0"/>
            </a:endParaRPr>
          </a:p>
          <a:p>
            <a:pPr eaLnBrk="1" hangingPunct="1"/>
            <a:r>
              <a:rPr lang="en-US" sz="3200" dirty="0">
                <a:latin typeface="Times" charset="0"/>
                <a:ea typeface="ＭＳ Ｐゴシック" charset="0"/>
                <a:cs typeface="Times" charset="0"/>
              </a:rPr>
              <a:t>Peer review is radically different</a:t>
            </a:r>
            <a:r>
              <a:rPr lang="en-US" sz="3200" dirty="0" smtClean="0">
                <a:latin typeface="Times" charset="0"/>
                <a:ea typeface="ＭＳ Ｐゴシック" charset="0"/>
                <a:cs typeface="Times" charset="0"/>
              </a:rPr>
              <a:t>.</a:t>
            </a:r>
          </a:p>
          <a:p>
            <a:pPr marL="0" indent="0" eaLnBrk="1" hangingPunct="1">
              <a:buNone/>
            </a:pPr>
            <a:endParaRPr lang="en-US" dirty="0" smtClean="0">
              <a:latin typeface="Times" charset="0"/>
              <a:ea typeface="ＭＳ Ｐゴシック" charset="0"/>
              <a:cs typeface="Times" charset="0"/>
            </a:endParaRPr>
          </a:p>
        </p:txBody>
      </p:sp>
      <p:sp>
        <p:nvSpPr>
          <p:cNvPr id="2" name="Title 1"/>
          <p:cNvSpPr>
            <a:spLocks noGrp="1"/>
          </p:cNvSpPr>
          <p:nvPr>
            <p:ph type="title"/>
          </p:nvPr>
        </p:nvSpPr>
        <p:spPr>
          <a:xfrm>
            <a:off x="320009" y="274638"/>
            <a:ext cx="8550234" cy="1143000"/>
          </a:xfrm>
        </p:spPr>
        <p:txBody>
          <a:bodyPr>
            <a:noAutofit/>
          </a:bodyPr>
          <a:lstStyle/>
          <a:p>
            <a:pPr eaLnBrk="1" fontAlgn="auto" hangingPunct="1">
              <a:spcAft>
                <a:spcPts val="0"/>
              </a:spcAft>
              <a:defRPr/>
            </a:pPr>
            <a:r>
              <a:rPr lang="en-US" sz="3600" b="0" dirty="0" smtClean="0">
                <a:latin typeface="Times"/>
                <a:ea typeface="+mj-ea"/>
                <a:cs typeface="Times"/>
              </a:rPr>
              <a:t>Based on the 2011-2012 publishers’ survey</a:t>
            </a:r>
            <a:endParaRPr lang="en-US" sz="3600" b="0" dirty="0">
              <a:latin typeface="Times"/>
              <a:ea typeface="+mj-ea"/>
              <a:cs typeface="Times"/>
            </a:endParaRPr>
          </a:p>
        </p:txBody>
      </p:sp>
    </p:spTree>
    <p:extLst>
      <p:ext uri="{BB962C8B-B14F-4D97-AF65-F5344CB8AC3E}">
        <p14:creationId xmlns:p14="http://schemas.microsoft.com/office/powerpoint/2010/main" val="654480413"/>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75446"/>
          </a:xfrm>
        </p:spPr>
        <p:txBody>
          <a:bodyPr/>
          <a:lstStyle/>
          <a:p>
            <a:r>
              <a:rPr lang="en-US" smtClean="0"/>
              <a:t>UVa’s </a:t>
            </a:r>
            <a:r>
              <a:rPr lang="en-US" dirty="0" smtClean="0"/>
              <a:t>Statement of Purpose</a:t>
            </a:r>
            <a:endParaRPr lang="en-US" dirty="0"/>
          </a:p>
        </p:txBody>
      </p:sp>
      <p:sp>
        <p:nvSpPr>
          <p:cNvPr id="3" name="Content Placeholder 2"/>
          <p:cNvSpPr>
            <a:spLocks noGrp="1"/>
          </p:cNvSpPr>
          <p:nvPr>
            <p:ph idx="1"/>
          </p:nvPr>
        </p:nvSpPr>
        <p:spPr>
          <a:xfrm>
            <a:off x="457200" y="1270094"/>
            <a:ext cx="8229600" cy="4856070"/>
          </a:xfrm>
        </p:spPr>
        <p:txBody>
          <a:bodyPr>
            <a:normAutofit fontScale="85000" lnSpcReduction="10000"/>
          </a:bodyPr>
          <a:lstStyle/>
          <a:p>
            <a:pPr marL="0" indent="0">
              <a:buNone/>
            </a:pPr>
            <a:r>
              <a:rPr lang="en-US" dirty="0"/>
              <a:t>The central purpose of the University of Virginia is to enrich the mind by stimulating and sustaining a spirit of free inquiry directed to understanding the nature of the universe and the role of mankind in it. Activities designed to quicken, discipline, and enlarge the intellectual and creative capacities, as well as the aesthetic and ethical awareness, of the members of the University and to record, preserve, and </a:t>
            </a:r>
            <a:r>
              <a:rPr lang="en-US" b="1" dirty="0">
                <a:solidFill>
                  <a:srgbClr val="FF0000"/>
                </a:solidFill>
              </a:rPr>
              <a:t>disseminate</a:t>
            </a:r>
            <a:r>
              <a:rPr lang="en-US" b="1" dirty="0"/>
              <a:t> the results of intellectual discovery and creative endeavor </a:t>
            </a:r>
            <a:r>
              <a:rPr lang="en-US" dirty="0"/>
              <a:t>serve this purpose. In fulfilling it, the University places the highest priority on achieving eminence as a center of higher learning</a:t>
            </a:r>
            <a:r>
              <a:rPr lang="en-US" dirty="0" smtClean="0"/>
              <a:t>.</a:t>
            </a:r>
          </a:p>
          <a:p>
            <a:pPr marL="0" indent="0" algn="r">
              <a:buNone/>
            </a:pPr>
            <a:r>
              <a:rPr lang="en-US" sz="1900" dirty="0"/>
              <a:t>http://</a:t>
            </a:r>
            <a:r>
              <a:rPr lang="en-US" sz="1900" dirty="0" err="1"/>
              <a:t>www.virginia.edu</a:t>
            </a:r>
            <a:r>
              <a:rPr lang="en-US" sz="1900" dirty="0"/>
              <a:t>/</a:t>
            </a:r>
            <a:r>
              <a:rPr lang="en-US" sz="1900" dirty="0" err="1"/>
              <a:t>statementofpurpose</a:t>
            </a:r>
            <a:r>
              <a:rPr lang="en-US" sz="1900" dirty="0"/>
              <a:t>/</a:t>
            </a:r>
          </a:p>
        </p:txBody>
      </p:sp>
    </p:spTree>
    <p:extLst>
      <p:ext uri="{BB962C8B-B14F-4D97-AF65-F5344CB8AC3E}">
        <p14:creationId xmlns:p14="http://schemas.microsoft.com/office/powerpoint/2010/main" val="137139923"/>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Title 1"/>
          <p:cNvSpPr>
            <a:spLocks noGrp="1"/>
          </p:cNvSpPr>
          <p:nvPr>
            <p:ph type="title"/>
          </p:nvPr>
        </p:nvSpPr>
        <p:spPr/>
        <p:txBody>
          <a:bodyPr/>
          <a:lstStyle/>
          <a:p>
            <a:pPr eaLnBrk="1" hangingPunct="1"/>
            <a:r>
              <a:rPr lang="en-US" dirty="0"/>
              <a:t>Virginia </a:t>
            </a:r>
            <a:r>
              <a:rPr lang="en-US" dirty="0" smtClean="0"/>
              <a:t>Tech’s </a:t>
            </a:r>
            <a:r>
              <a:rPr lang="en-US" dirty="0"/>
              <a:t>Mission Statement</a:t>
            </a:r>
          </a:p>
        </p:txBody>
      </p:sp>
      <p:sp>
        <p:nvSpPr>
          <p:cNvPr id="44034" name="Content Placeholder 2"/>
          <p:cNvSpPr>
            <a:spLocks noGrp="1"/>
          </p:cNvSpPr>
          <p:nvPr>
            <p:ph idx="1"/>
          </p:nvPr>
        </p:nvSpPr>
        <p:spPr>
          <a:xfrm>
            <a:off x="687599" y="1752600"/>
            <a:ext cx="7772400" cy="4724400"/>
          </a:xfrm>
        </p:spPr>
        <p:txBody>
          <a:bodyPr/>
          <a:lstStyle/>
          <a:p>
            <a:pPr marL="0" indent="0" eaLnBrk="1" hangingPunct="1">
              <a:buFont typeface="Arial" charset="0"/>
              <a:buNone/>
            </a:pPr>
            <a:r>
              <a:rPr lang="en-US" sz="2400" dirty="0"/>
              <a:t>Virginia Polytechnic Institute and State University is a public land-grant university serving the Commonwealth of Virginia, the nation, and the world community. </a:t>
            </a:r>
            <a:r>
              <a:rPr lang="en-US" sz="2400" b="1" dirty="0"/>
              <a:t>The discovery </a:t>
            </a:r>
            <a:r>
              <a:rPr lang="en-US" sz="2400" b="1" dirty="0">
                <a:solidFill>
                  <a:srgbClr val="FF0000"/>
                </a:solidFill>
              </a:rPr>
              <a:t>and dissemination</a:t>
            </a:r>
            <a:r>
              <a:rPr lang="en-US" sz="2400" b="1" dirty="0"/>
              <a:t> of new knowledge are central to its mission. </a:t>
            </a:r>
            <a:r>
              <a:rPr lang="en-US" sz="2400" dirty="0"/>
              <a:t>Through its focus on teaching and learning, research and discovery, and outreach and engagement, the university creates, conveys, and applies knowledge to expand personal growth and opportunity, advance social and community development, foster economic competitiveness, and improve the quality of life</a:t>
            </a:r>
            <a:r>
              <a:rPr lang="en-US" sz="2400" dirty="0" smtClean="0"/>
              <a:t>.</a:t>
            </a:r>
          </a:p>
          <a:p>
            <a:pPr marL="0" indent="0" eaLnBrk="1" hangingPunct="1">
              <a:buFont typeface="Arial" charset="0"/>
              <a:buNone/>
            </a:pPr>
            <a:endParaRPr lang="en-US" sz="2400" dirty="0" smtClean="0"/>
          </a:p>
          <a:p>
            <a:pPr marL="0" indent="0" algn="r">
              <a:buNone/>
            </a:pPr>
            <a:r>
              <a:rPr lang="en-US" sz="1400" dirty="0"/>
              <a:t>http://</a:t>
            </a:r>
            <a:r>
              <a:rPr lang="en-US" sz="1400" dirty="0" err="1"/>
              <a:t>www.president.vt.edu</a:t>
            </a:r>
            <a:r>
              <a:rPr lang="en-US" sz="1400" dirty="0"/>
              <a:t>/</a:t>
            </a:r>
            <a:r>
              <a:rPr lang="en-US" sz="1400" dirty="0" err="1"/>
              <a:t>mission_vision</a:t>
            </a:r>
            <a:r>
              <a:rPr lang="en-US" sz="1400" dirty="0"/>
              <a:t>/</a:t>
            </a:r>
            <a:r>
              <a:rPr lang="en-US" sz="1400" dirty="0" err="1"/>
              <a:t>mission.html</a:t>
            </a:r>
            <a:endParaRPr lang="en-US" sz="1400" dirty="0"/>
          </a:p>
        </p:txBody>
      </p:sp>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0"/>
            <a:ext cx="9144000" cy="6507022"/>
          </a:xfrm>
        </p:spPr>
        <p:txBody>
          <a:bodyPr>
            <a:noAutofit/>
          </a:bodyPr>
          <a:lstStyle/>
          <a:p>
            <a:pPr marL="0">
              <a:spcBef>
                <a:spcPts val="0"/>
              </a:spcBef>
              <a:buNone/>
            </a:pPr>
            <a:r>
              <a:rPr lang="en-US" sz="1400" dirty="0" smtClean="0"/>
              <a:t>	The American Historical Association strongly encourages graduate programs and university libraries to adopt a policy that allows the </a:t>
            </a:r>
            <a:r>
              <a:rPr lang="en-US" sz="1400" b="1" dirty="0" smtClean="0">
                <a:solidFill>
                  <a:srgbClr val="0000FF"/>
                </a:solidFill>
              </a:rPr>
              <a:t>embargoing of completed history PhD dissertations in digital form for as many as six years</a:t>
            </a:r>
            <a:r>
              <a:rPr lang="en-US" sz="1400" dirty="0" smtClean="0">
                <a:solidFill>
                  <a:srgbClr val="0000FF"/>
                </a:solidFill>
              </a:rPr>
              <a:t>.  </a:t>
            </a:r>
            <a:r>
              <a:rPr lang="en-US" sz="1400" dirty="0" smtClean="0"/>
              <a:t>Because many universities no longer keep hard copies of dissertations deposited in their libraries, more and more institutions are requiring that all successfully defended dissertations be posted online, so that they are free and accessible to anyone who wants to read them.  At the same time, however, </a:t>
            </a:r>
            <a:r>
              <a:rPr lang="en-US" sz="1400" b="1" dirty="0" smtClean="0">
                <a:solidFill>
                  <a:srgbClr val="FF0000"/>
                </a:solidFill>
              </a:rPr>
              <a:t>an increasing number of university presses </a:t>
            </a:r>
            <a:r>
              <a:rPr lang="en-US" sz="1400" b="1" dirty="0" smtClean="0"/>
              <a:t>are reluctant to offer a publishing contract to newly minted PhDs whose dissertations have been freely available via online sources</a:t>
            </a:r>
            <a:r>
              <a:rPr lang="en-US" sz="1400" dirty="0" smtClean="0"/>
              <a:t>.  </a:t>
            </a:r>
            <a:r>
              <a:rPr lang="en-US" sz="1400" b="1" dirty="0" smtClean="0">
                <a:solidFill>
                  <a:srgbClr val="FF0000"/>
                </a:solidFill>
              </a:rPr>
              <a:t>Presumably</a:t>
            </a:r>
            <a:r>
              <a:rPr lang="en-US" sz="1400" dirty="0" smtClean="0"/>
              <a:t>, </a:t>
            </a:r>
            <a:r>
              <a:rPr lang="en-US" sz="1400" b="1" dirty="0" smtClean="0"/>
              <a:t>online readers will become familiar with an author’s particular argument, methodology, and archival sources, and will feel no need to buy the book once it is available.</a:t>
            </a:r>
            <a:r>
              <a:rPr lang="en-US" sz="1400" dirty="0" smtClean="0"/>
              <a:t>  As a result, students who must post their dissertations online immediately after they receive their degree </a:t>
            </a:r>
            <a:r>
              <a:rPr lang="en-US" sz="1400" b="1" dirty="0" smtClean="0"/>
              <a:t>can find themselves at a serious disadvantage </a:t>
            </a:r>
            <a:r>
              <a:rPr lang="en-US" sz="1400" dirty="0" smtClean="0"/>
              <a:t>in their effort to get their first book published; it is not unusual for an early-career historian to spend five or six years revising a dissertation and preparing the manuscript for submission to a press for consideration. During that period</a:t>
            </a:r>
            <a:r>
              <a:rPr lang="en-US" sz="1400" b="1" dirty="0" smtClean="0"/>
              <a:t>, the scholar typically builds on the raw material presented in the dissertation, refines the argument, and improves the presentation itself. </a:t>
            </a:r>
            <a:r>
              <a:rPr lang="en-US" sz="1400" dirty="0" smtClean="0"/>
              <a:t>Thus, although there is so close a relationship between the dissertation and the book that </a:t>
            </a:r>
            <a:r>
              <a:rPr lang="en-US" sz="1400" b="1" dirty="0" smtClean="0"/>
              <a:t>presses </a:t>
            </a:r>
            <a:r>
              <a:rPr lang="en-US" sz="1400" b="1" dirty="0" smtClean="0">
                <a:solidFill>
                  <a:srgbClr val="FF0000"/>
                </a:solidFill>
              </a:rPr>
              <a:t>often </a:t>
            </a:r>
            <a:r>
              <a:rPr lang="en-US" sz="1400" b="1" dirty="0" smtClean="0"/>
              <a:t>consider them competitors</a:t>
            </a:r>
            <a:r>
              <a:rPr lang="en-US" sz="1400" dirty="0" smtClean="0"/>
              <a:t>, the book is the measure of scholarly competence used by tenure committees.</a:t>
            </a:r>
          </a:p>
          <a:p>
            <a:pPr marL="0">
              <a:spcBef>
                <a:spcPts val="0"/>
              </a:spcBef>
              <a:buNone/>
            </a:pPr>
            <a:r>
              <a:rPr lang="en-US" sz="1400" dirty="0" smtClean="0"/>
              <a:t>	In the past, most dissertations were circulated through inter-library loan in the form of a hard copy or on microfilm for a fee. Either way, gaining access to a particular dissertation took time and special effort or, for microfilm, money. Now, more and more university libraries are archiving dissertations in digital form, dispensing with the paper form altogether.  As a result, an increasing number of graduate programs have begun requiring the digital filing of a dissertation. Because no physical copy is available, making the digital one accessible becomes the only option. However</a:t>
            </a:r>
            <a:r>
              <a:rPr lang="en-US" sz="1400" b="1" dirty="0" smtClean="0"/>
              <a:t>, online dissertations that are free and immediately accessible make possible a form of distribution that </a:t>
            </a:r>
            <a:r>
              <a:rPr lang="en-US" sz="1400" b="1" dirty="0" smtClean="0">
                <a:solidFill>
                  <a:srgbClr val="FF0000"/>
                </a:solidFill>
              </a:rPr>
              <a:t>publishers consider </a:t>
            </a:r>
            <a:r>
              <a:rPr lang="en-US" sz="1400" b="1" dirty="0" smtClean="0"/>
              <a:t>too widespread to make revised publication in book form viable.</a:t>
            </a:r>
          </a:p>
          <a:p>
            <a:pPr marL="0">
              <a:spcBef>
                <a:spcPts val="0"/>
              </a:spcBef>
              <a:buNone/>
            </a:pPr>
            <a:r>
              <a:rPr lang="en-US" sz="1400" dirty="0" smtClean="0"/>
              <a:t>	History has been and remains a book-based discipline, and the requirement that dissertations be published online poses a tangible threat to the interests and careers of junior scholars in particular.  Many universities award tenure only to those junior faculty who have published a monograph within six years of receiving the PhD.  With the online publication of dissertations, historians will find it </a:t>
            </a:r>
            <a:r>
              <a:rPr lang="en-US" sz="1400" dirty="0" smtClean="0">
                <a:solidFill>
                  <a:srgbClr val="000000"/>
                </a:solidFill>
              </a:rPr>
              <a:t>increasingly difficult </a:t>
            </a:r>
            <a:r>
              <a:rPr lang="en-US" sz="1400" dirty="0" smtClean="0"/>
              <a:t>to persuade publishers to make the considerable capital investments necessary to the production of scholarly monographs.</a:t>
            </a:r>
          </a:p>
          <a:p>
            <a:pPr marL="0">
              <a:spcBef>
                <a:spcPts val="0"/>
              </a:spcBef>
              <a:buNone/>
            </a:pPr>
            <a:r>
              <a:rPr lang="en-US" sz="1400" dirty="0" smtClean="0"/>
              <a:t>	</a:t>
            </a:r>
            <a:r>
              <a:rPr lang="en-US" sz="1400" b="1" dirty="0" smtClean="0"/>
              <a:t>Students who choose to embargo their dissertations should be required to deposit a hard copy </a:t>
            </a:r>
            <a:r>
              <a:rPr lang="en-US" sz="1400" dirty="0" smtClean="0"/>
              <a:t>of their dissertation in the university library (or two if required as a condition for inter-library loan).  Alternatively, if university libraries no longer provide any way to archive physical dissertations</a:t>
            </a:r>
            <a:r>
              <a:rPr lang="en-US" sz="1400" b="1" dirty="0" smtClean="0"/>
              <a:t>, </a:t>
            </a:r>
            <a:r>
              <a:rPr lang="en-US" sz="1400" dirty="0" smtClean="0"/>
              <a:t>students should be permitted to </a:t>
            </a:r>
            <a:r>
              <a:rPr lang="en-US" sz="1400" b="1" dirty="0" smtClean="0">
                <a:solidFill>
                  <a:srgbClr val="0000FF"/>
                </a:solidFill>
              </a:rPr>
              <a:t>embargo the digital copy for up to six years, with access being provided only on that campus or with the student’s explicit permission off campus</a:t>
            </a:r>
            <a:r>
              <a:rPr lang="en-US" sz="1400" dirty="0" smtClean="0">
                <a:solidFill>
                  <a:srgbClr val="0000FF"/>
                </a:solidFill>
              </a:rPr>
              <a:t>. </a:t>
            </a:r>
            <a:endParaRPr lang="en-US" sz="1400" dirty="0">
              <a:solidFill>
                <a:srgbClr val="0000FF"/>
              </a:solidFill>
            </a:endParaRPr>
          </a:p>
        </p:txBody>
      </p:sp>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7" name="Content Placeholder 6" descr="oapen-nlreport.tiff"/>
          <p:cNvPicPr>
            <a:picLocks noGrp="1" noChangeAspect="1"/>
          </p:cNvPicPr>
          <p:nvPr>
            <p:ph idx="1"/>
          </p:nvPr>
        </p:nvPicPr>
        <p:blipFill rotWithShape="1">
          <a:blip r:embed="rId3">
            <a:extLst>
              <a:ext uri="{28A0092B-C50C-407E-A947-70E740481C1C}">
                <a14:useLocalDpi xmlns:a14="http://schemas.microsoft.com/office/drawing/2010/main" val="0"/>
              </a:ext>
            </a:extLst>
          </a:blip>
          <a:srcRect l="3437" r="3437"/>
          <a:stretch/>
        </p:blipFill>
        <p:spPr>
          <a:xfrm>
            <a:off x="0" y="0"/>
            <a:ext cx="9144000" cy="7002463"/>
          </a:xfrm>
        </p:spPr>
      </p:pic>
    </p:spTree>
    <p:extLst>
      <p:ext uri="{BB962C8B-B14F-4D97-AF65-F5344CB8AC3E}">
        <p14:creationId xmlns:p14="http://schemas.microsoft.com/office/powerpoint/2010/main" val="4281374240"/>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2222" y="274638"/>
            <a:ext cx="8607778" cy="1143000"/>
          </a:xfrm>
        </p:spPr>
        <p:txBody>
          <a:bodyPr>
            <a:normAutofit fontScale="90000"/>
          </a:bodyPr>
          <a:lstStyle/>
          <a:p>
            <a:r>
              <a:rPr lang="en-US" dirty="0" smtClean="0"/>
              <a:t>2013 Comprehensive Study of ETD Practices</a:t>
            </a:r>
            <a:endParaRPr lang="en-US" dirty="0"/>
          </a:p>
        </p:txBody>
      </p:sp>
      <p:sp>
        <p:nvSpPr>
          <p:cNvPr id="3" name="Content Placeholder 2"/>
          <p:cNvSpPr>
            <a:spLocks noGrp="1"/>
          </p:cNvSpPr>
          <p:nvPr>
            <p:ph idx="1"/>
          </p:nvPr>
        </p:nvSpPr>
        <p:spPr/>
        <p:txBody>
          <a:bodyPr/>
          <a:lstStyle/>
          <a:p>
            <a:r>
              <a:rPr lang="en-US" dirty="0" smtClean="0"/>
              <a:t>161 institutions</a:t>
            </a:r>
          </a:p>
          <a:p>
            <a:pPr lvl="1"/>
            <a:r>
              <a:rPr lang="en-US" dirty="0" smtClean="0"/>
              <a:t>73% US</a:t>
            </a:r>
          </a:p>
          <a:p>
            <a:pPr lvl="1"/>
            <a:r>
              <a:rPr lang="en-US" dirty="0" smtClean="0"/>
              <a:t>27% International</a:t>
            </a:r>
            <a:endParaRPr lang="en-US" dirty="0"/>
          </a:p>
          <a:p>
            <a:r>
              <a:rPr lang="en-US" dirty="0" smtClean="0"/>
              <a:t>93% have ETD programs</a:t>
            </a:r>
            <a:endParaRPr lang="en-US" dirty="0"/>
          </a:p>
          <a:p>
            <a:r>
              <a:rPr lang="en-US" dirty="0" smtClean="0"/>
              <a:t>69% mandatory ETD submission</a:t>
            </a:r>
          </a:p>
          <a:p>
            <a:endParaRPr lang="en-US" dirty="0" smtClean="0"/>
          </a:p>
          <a:p>
            <a:r>
              <a:rPr lang="en-US" dirty="0" smtClean="0"/>
              <a:t>Will be a repeated every two years</a:t>
            </a:r>
            <a:endParaRPr lang="en-US" dirty="0"/>
          </a:p>
          <a:p>
            <a:endParaRPr lang="en-US" dirty="0"/>
          </a:p>
        </p:txBody>
      </p:sp>
    </p:spTree>
    <p:extLst>
      <p:ext uri="{BB962C8B-B14F-4D97-AF65-F5344CB8AC3E}">
        <p14:creationId xmlns:p14="http://schemas.microsoft.com/office/powerpoint/2010/main" val="587046464"/>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11481"/>
            <a:ext cx="7772400" cy="2988969"/>
          </a:xfrm>
        </p:spPr>
        <p:txBody>
          <a:bodyPr>
            <a:normAutofit fontScale="90000"/>
          </a:bodyPr>
          <a:lstStyle/>
          <a:p>
            <a:r>
              <a:rPr lang="en-US" dirty="0" smtClean="0">
                <a:solidFill>
                  <a:srgbClr val="FF6600"/>
                </a:solidFill>
              </a:rPr>
              <a:t/>
            </a:r>
            <a:br>
              <a:rPr lang="en-US" dirty="0" smtClean="0">
                <a:solidFill>
                  <a:srgbClr val="FF6600"/>
                </a:solidFill>
              </a:rPr>
            </a:br>
            <a:r>
              <a:rPr lang="en-US" dirty="0">
                <a:solidFill>
                  <a:srgbClr val="FF6600"/>
                </a:solidFill>
              </a:rPr>
              <a:t/>
            </a:r>
            <a:br>
              <a:rPr lang="en-US" dirty="0">
                <a:solidFill>
                  <a:srgbClr val="FF6600"/>
                </a:solidFill>
              </a:rPr>
            </a:br>
            <a:r>
              <a:rPr lang="en-US" dirty="0" smtClean="0"/>
              <a:t>ETDs </a:t>
            </a:r>
            <a:r>
              <a:rPr lang="en-US" dirty="0"/>
              <a:t>and Open </a:t>
            </a:r>
            <a:r>
              <a:rPr lang="en-US" dirty="0" smtClean="0"/>
              <a:t>Access:</a:t>
            </a:r>
            <a:br>
              <a:rPr lang="en-US" dirty="0" smtClean="0"/>
            </a:br>
            <a:r>
              <a:rPr lang="en-US" dirty="0" smtClean="0"/>
              <a:t>the </a:t>
            </a:r>
            <a:r>
              <a:rPr lang="en-US" dirty="0"/>
              <a:t>Digital Landscape of Open Access</a:t>
            </a:r>
            <a:r>
              <a:rPr lang="en-US" dirty="0" smtClean="0"/>
              <a:t> Publishing in </a:t>
            </a:r>
            <a:r>
              <a:rPr lang="en-US" dirty="0"/>
              <a:t>the Graduate School Arena </a:t>
            </a:r>
          </a:p>
        </p:txBody>
      </p:sp>
      <p:sp>
        <p:nvSpPr>
          <p:cNvPr id="3" name="Subtitle 2"/>
          <p:cNvSpPr>
            <a:spLocks noGrp="1"/>
          </p:cNvSpPr>
          <p:nvPr>
            <p:ph type="subTitle" idx="1"/>
          </p:nvPr>
        </p:nvSpPr>
        <p:spPr>
          <a:xfrm>
            <a:off x="1070760" y="3886200"/>
            <a:ext cx="6988992" cy="1752600"/>
          </a:xfrm>
        </p:spPr>
        <p:txBody>
          <a:bodyPr>
            <a:normAutofit fontScale="92500" lnSpcReduction="10000"/>
          </a:bodyPr>
          <a:lstStyle/>
          <a:p>
            <a:r>
              <a:rPr lang="en-US" dirty="0" smtClean="0">
                <a:solidFill>
                  <a:schemeClr val="tx1"/>
                </a:solidFill>
              </a:rPr>
              <a:t>Gail McMillan</a:t>
            </a:r>
          </a:p>
          <a:p>
            <a:r>
              <a:rPr lang="en-US" sz="2600" dirty="0" smtClean="0"/>
              <a:t>Director, Digital Research and Scholarship Services</a:t>
            </a:r>
          </a:p>
          <a:p>
            <a:r>
              <a:rPr lang="en-US" sz="2600" dirty="0" smtClean="0"/>
              <a:t>University Libraries, Virginia </a:t>
            </a:r>
            <a:r>
              <a:rPr lang="en-US" sz="2600" dirty="0" smtClean="0"/>
              <a:t>Tech</a:t>
            </a:r>
          </a:p>
          <a:p>
            <a:r>
              <a:rPr lang="en-US" sz="2600" dirty="0" err="1" smtClean="0"/>
              <a:t>gailmac@vt.edu</a:t>
            </a:r>
            <a:endParaRPr lang="en-US" sz="2600" dirty="0" smtClean="0"/>
          </a:p>
        </p:txBody>
      </p:sp>
    </p:spTree>
    <p:extLst>
      <p:ext uri="{BB962C8B-B14F-4D97-AF65-F5344CB8AC3E}">
        <p14:creationId xmlns:p14="http://schemas.microsoft.com/office/powerpoint/2010/main" val="1709883878"/>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448670" cy="914400"/>
          </a:xfrm>
        </p:spPr>
        <p:txBody>
          <a:bodyPr>
            <a:noAutofit/>
          </a:bodyPr>
          <a:lstStyle/>
          <a:p>
            <a:r>
              <a:rPr lang="en-US" sz="4400" dirty="0" smtClean="0"/>
              <a:t>Are surveyed institution’s ETDs publically available?</a:t>
            </a:r>
            <a:endParaRPr lang="en-US" sz="4400" dirty="0"/>
          </a:p>
        </p:txBody>
      </p:sp>
      <p:sp>
        <p:nvSpPr>
          <p:cNvPr id="6" name="TextBox 5"/>
          <p:cNvSpPr txBox="1"/>
          <p:nvPr/>
        </p:nvSpPr>
        <p:spPr>
          <a:xfrm>
            <a:off x="3004761" y="2338923"/>
            <a:ext cx="184666" cy="369332"/>
          </a:xfrm>
          <a:prstGeom prst="rect">
            <a:avLst/>
          </a:prstGeom>
          <a:noFill/>
        </p:spPr>
        <p:txBody>
          <a:bodyPr wrap="none" rtlCol="0">
            <a:spAutoFit/>
          </a:bodyPr>
          <a:lstStyle/>
          <a:p>
            <a:endParaRPr lang="en-US" dirty="0"/>
          </a:p>
        </p:txBody>
      </p:sp>
      <p:graphicFrame>
        <p:nvGraphicFramePr>
          <p:cNvPr id="7" name="Chart 6"/>
          <p:cNvGraphicFramePr>
            <a:graphicFrameLocks/>
          </p:cNvGraphicFramePr>
          <p:nvPr>
            <p:extLst>
              <p:ext uri="{D42A27DB-BD31-4B8C-83A1-F6EECF244321}">
                <p14:modId xmlns:p14="http://schemas.microsoft.com/office/powerpoint/2010/main" val="4242589887"/>
              </p:ext>
            </p:extLst>
          </p:nvPr>
        </p:nvGraphicFramePr>
        <p:xfrm>
          <a:off x="929308" y="1624534"/>
          <a:ext cx="7109203" cy="461775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75991291"/>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dirty="0" smtClean="0"/>
              <a:t>Do surveyed institutions </a:t>
            </a:r>
            <a:r>
              <a:rPr lang="en-US" sz="4000" dirty="0"/>
              <a:t>temporarily limit </a:t>
            </a:r>
            <a:r>
              <a:rPr lang="en-US" sz="4000" dirty="0" smtClean="0"/>
              <a:t>ETDs to </a:t>
            </a:r>
            <a:r>
              <a:rPr lang="en-US" sz="4000" dirty="0"/>
              <a:t>university-only </a:t>
            </a:r>
            <a:r>
              <a:rPr lang="en-US" sz="4000" dirty="0" smtClean="0"/>
              <a:t>access?</a:t>
            </a:r>
            <a:endParaRPr lang="en-US" sz="4000" dirty="0"/>
          </a:p>
        </p:txBody>
      </p:sp>
      <p:sp>
        <p:nvSpPr>
          <p:cNvPr id="7" name="Content Placeholder 6"/>
          <p:cNvSpPr>
            <a:spLocks noGrp="1"/>
          </p:cNvSpPr>
          <p:nvPr>
            <p:ph idx="1"/>
          </p:nvPr>
        </p:nvSpPr>
        <p:spPr/>
        <p:txBody>
          <a:bodyPr/>
          <a:lstStyle/>
          <a:p>
            <a:endParaRPr lang="en-US" dirty="0"/>
          </a:p>
        </p:txBody>
      </p:sp>
      <p:graphicFrame>
        <p:nvGraphicFramePr>
          <p:cNvPr id="5" name="Chart 4"/>
          <p:cNvGraphicFramePr>
            <a:graphicFrameLocks/>
          </p:cNvGraphicFramePr>
          <p:nvPr>
            <p:extLst>
              <p:ext uri="{D42A27DB-BD31-4B8C-83A1-F6EECF244321}">
                <p14:modId xmlns:p14="http://schemas.microsoft.com/office/powerpoint/2010/main" val="2454521204"/>
              </p:ext>
            </p:extLst>
          </p:nvPr>
        </p:nvGraphicFramePr>
        <p:xfrm>
          <a:off x="999296" y="1600200"/>
          <a:ext cx="6951133" cy="468855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687673179"/>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400" dirty="0" smtClean="0"/>
              <a:t>Why do surveyed institutions </a:t>
            </a:r>
            <a:r>
              <a:rPr lang="en-US" sz="4400" dirty="0"/>
              <a:t>limit </a:t>
            </a:r>
            <a:r>
              <a:rPr lang="en-US" sz="4400" dirty="0" smtClean="0"/>
              <a:t>ETDs </a:t>
            </a:r>
            <a:r>
              <a:rPr lang="en-US" sz="4400" dirty="0"/>
              <a:t>to university-only access</a:t>
            </a:r>
            <a:r>
              <a:rPr lang="en-US" sz="4400" dirty="0" smtClean="0"/>
              <a:t>?</a:t>
            </a:r>
            <a:endParaRPr lang="en-US" sz="4400"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17170365"/>
              </p:ext>
            </p:extLst>
          </p:nvPr>
        </p:nvGraphicFramePr>
        <p:xfrm>
          <a:off x="457200" y="1828800"/>
          <a:ext cx="8229600" cy="452596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447600996"/>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dirty="0" smtClean="0"/>
              <a:t>Do surveyed institutions embargo </a:t>
            </a:r>
            <a:r>
              <a:rPr lang="en-US" sz="4000" dirty="0" err="1"/>
              <a:t>ETDs</a:t>
            </a:r>
            <a:r>
              <a:rPr lang="en-US" sz="4000" dirty="0" smtClean="0"/>
              <a:t>?</a:t>
            </a:r>
            <a:r>
              <a:rPr lang="en-US" sz="2400" dirty="0" smtClean="0"/>
              <a:t/>
            </a:r>
            <a:br>
              <a:rPr lang="en-US" sz="2400" dirty="0" smtClean="0"/>
            </a:br>
            <a:r>
              <a:rPr lang="en-US" sz="2667" dirty="0" smtClean="0"/>
              <a:t>“withholding an ETD from all access”</a:t>
            </a:r>
            <a:endParaRPr lang="en-US" sz="2667"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359554090"/>
              </p:ext>
            </p:extLst>
          </p:nvPr>
        </p:nvGraphicFramePr>
        <p:xfrm>
          <a:off x="457200" y="1752600"/>
          <a:ext cx="8229600" cy="452596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343112725"/>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dirty="0" smtClean="0"/>
              <a:t>How </a:t>
            </a:r>
            <a:r>
              <a:rPr lang="en-US" sz="4000" dirty="0"/>
              <a:t>long </a:t>
            </a:r>
            <a:r>
              <a:rPr lang="en-US" sz="4000" dirty="0" smtClean="0"/>
              <a:t>do surveyed institutions </a:t>
            </a:r>
            <a:r>
              <a:rPr lang="en-US" sz="4000" dirty="0"/>
              <a:t>embargo ETDs</a:t>
            </a:r>
            <a:r>
              <a:rPr lang="en-US" sz="4000" dirty="0" smtClean="0"/>
              <a:t>?</a:t>
            </a:r>
            <a:endParaRPr lang="en-US" sz="4000" dirty="0"/>
          </a:p>
        </p:txBody>
      </p:sp>
      <p:sp>
        <p:nvSpPr>
          <p:cNvPr id="3" name="Content Placeholder 2"/>
          <p:cNvSpPr>
            <a:spLocks noGrp="1"/>
          </p:cNvSpPr>
          <p:nvPr>
            <p:ph idx="1"/>
          </p:nvPr>
        </p:nvSpPr>
        <p:spPr>
          <a:xfrm>
            <a:off x="457200" y="1752600"/>
            <a:ext cx="8229600" cy="4525963"/>
          </a:xfrm>
        </p:spPr>
        <p:txBody>
          <a:bodyPr/>
          <a:lstStyle/>
          <a:p>
            <a:endParaRPr lang="en-US" dirty="0"/>
          </a:p>
        </p:txBody>
      </p:sp>
      <p:graphicFrame>
        <p:nvGraphicFramePr>
          <p:cNvPr id="5" name="Chart 4"/>
          <p:cNvGraphicFramePr>
            <a:graphicFrameLocks/>
          </p:cNvGraphicFramePr>
          <p:nvPr>
            <p:extLst>
              <p:ext uri="{D42A27DB-BD31-4B8C-83A1-F6EECF244321}">
                <p14:modId xmlns:p14="http://schemas.microsoft.com/office/powerpoint/2010/main" val="3203235835"/>
              </p:ext>
            </p:extLst>
          </p:nvPr>
        </p:nvGraphicFramePr>
        <p:xfrm>
          <a:off x="851865" y="1600200"/>
          <a:ext cx="7465438" cy="464209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273003478"/>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800" dirty="0" smtClean="0"/>
              <a:t>Why do surveyed institutions </a:t>
            </a:r>
            <a:r>
              <a:rPr lang="en-US" sz="4800" dirty="0"/>
              <a:t>embargo ETDs</a:t>
            </a:r>
            <a:r>
              <a:rPr lang="en-US" sz="4800" dirty="0" smtClean="0"/>
              <a:t>?</a:t>
            </a:r>
            <a:endParaRPr lang="en-US" sz="4800" dirty="0"/>
          </a:p>
        </p:txBody>
      </p:sp>
      <p:sp>
        <p:nvSpPr>
          <p:cNvPr id="3" name="Content Placeholder 2"/>
          <p:cNvSpPr>
            <a:spLocks noGrp="1"/>
          </p:cNvSpPr>
          <p:nvPr>
            <p:ph idx="1"/>
          </p:nvPr>
        </p:nvSpPr>
        <p:spPr/>
        <p:txBody>
          <a:bodyPr/>
          <a:lstStyle/>
          <a:p>
            <a:endParaRPr lang="en-US" dirty="0"/>
          </a:p>
        </p:txBody>
      </p:sp>
      <p:graphicFrame>
        <p:nvGraphicFramePr>
          <p:cNvPr id="5" name="Chart 4"/>
          <p:cNvGraphicFramePr>
            <a:graphicFrameLocks/>
          </p:cNvGraphicFramePr>
          <p:nvPr>
            <p:extLst>
              <p:ext uri="{D42A27DB-BD31-4B8C-83A1-F6EECF244321}">
                <p14:modId xmlns:p14="http://schemas.microsoft.com/office/powerpoint/2010/main" val="3233494241"/>
              </p:ext>
            </p:extLst>
          </p:nvPr>
        </p:nvGraphicFramePr>
        <p:xfrm>
          <a:off x="944794" y="1676399"/>
          <a:ext cx="7403485" cy="503866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657526"/>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3259</TotalTime>
  <Words>3462</Words>
  <Application>Microsoft Macintosh PowerPoint</Application>
  <PresentationFormat>On-screen Show (4:3)</PresentationFormat>
  <Paragraphs>275</Paragraphs>
  <Slides>30</Slides>
  <Notes>30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30</vt:i4>
      </vt:variant>
    </vt:vector>
  </HeadingPairs>
  <TitlesOfParts>
    <vt:vector size="32" baseType="lpstr">
      <vt:lpstr>Office Theme</vt:lpstr>
      <vt:lpstr>Worksheet</vt:lpstr>
      <vt:lpstr>  ETDs and Open Access: the Digital Landscape of Open Access Publishing in the Graduate School Arena </vt:lpstr>
      <vt:lpstr>PowerPoint Presentation</vt:lpstr>
      <vt:lpstr>2013 Comprehensive Study of ETD Practices</vt:lpstr>
      <vt:lpstr>Are surveyed institution’s ETDs publically available?</vt:lpstr>
      <vt:lpstr>Do surveyed institutions temporarily limit ETDs to university-only access?</vt:lpstr>
      <vt:lpstr>Why do surveyed institutions limit ETDs to university-only access?</vt:lpstr>
      <vt:lpstr>Do surveyed institutions embargo ETDs? “withholding an ETD from all access”</vt:lpstr>
      <vt:lpstr>How long do surveyed institutions embargo ETDs?</vt:lpstr>
      <vt:lpstr>Why do surveyed institutions embargo ETDs?</vt:lpstr>
      <vt:lpstr>2011-2012 Publishers’ Surveys The Primary Research Question</vt:lpstr>
      <vt:lpstr>2011 Social Sciences, Arts  and Humanities ETD Survey</vt:lpstr>
      <vt:lpstr>SoSci/Humanuties publishers’ responses “Manuscripts which are revisions derived from openly accessible ETDs are...”</vt:lpstr>
      <vt:lpstr>sible ETDs are… </vt:lpstr>
      <vt:lpstr>Comments: Social Sciences/Humanities Survey</vt:lpstr>
      <vt:lpstr>Comments: Social Sciences/Humanities Survey</vt:lpstr>
      <vt:lpstr>New Concerns about ETDs</vt:lpstr>
      <vt:lpstr>2012 Science Journal Editors’ ETDs Survey</vt:lpstr>
      <vt:lpstr>Science editors reported that manuscripts which are revisions derived from openly accessible ETDs are… </vt:lpstr>
      <vt:lpstr>Science Editors’ Comments</vt:lpstr>
      <vt:lpstr>Science Editors’ Comments</vt:lpstr>
      <vt:lpstr>ETD Policies of Science vs. Hum/SoSci Journals</vt:lpstr>
      <vt:lpstr>Publishers’ ETD Policies 2011/2012</vt:lpstr>
      <vt:lpstr>2002 and 2011 SoSci/Hum Journal Policies</vt:lpstr>
      <vt:lpstr>Additional Data</vt:lpstr>
      <vt:lpstr>Based on the 2011-2012 publishers’ survey</vt:lpstr>
      <vt:lpstr>UVa’s Statement of Purpose</vt:lpstr>
      <vt:lpstr>Virginia Tech’s Mission Statement</vt:lpstr>
      <vt:lpstr>PowerPoint Presentation</vt:lpstr>
      <vt:lpstr>PowerPoint Presentation</vt:lpstr>
      <vt:lpstr>  ETDs and Open Access: the Digital Landscape of Open Access Publishing in the Graduate School Arena </vt:lpstr>
    </vt:vector>
  </TitlesOfParts>
  <Company>Virginia Tech, Digital Library and Archives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2011-2013 ETD Survey Data</dc:title>
  <dc:creator>Gail McMillan</dc:creator>
  <cp:lastModifiedBy>Gail McMillan</cp:lastModifiedBy>
  <cp:revision>59</cp:revision>
  <cp:lastPrinted>2013-10-28T21:55:16Z</cp:lastPrinted>
  <dcterms:created xsi:type="dcterms:W3CDTF">2013-10-27T15:53:42Z</dcterms:created>
  <dcterms:modified xsi:type="dcterms:W3CDTF">2013-10-31T14:59:19Z</dcterms:modified>
</cp:coreProperties>
</file>