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9" r:id="rId1"/>
  </p:sldMasterIdLst>
  <p:notesMasterIdLst>
    <p:notesMasterId r:id="rId38"/>
  </p:notesMasterIdLst>
  <p:handoutMasterIdLst>
    <p:handoutMasterId r:id="rId39"/>
  </p:handoutMasterIdLst>
  <p:sldIdLst>
    <p:sldId id="256" r:id="rId2"/>
    <p:sldId id="372" r:id="rId3"/>
    <p:sldId id="318" r:id="rId4"/>
    <p:sldId id="374" r:id="rId5"/>
    <p:sldId id="381" r:id="rId6"/>
    <p:sldId id="345" r:id="rId7"/>
    <p:sldId id="346" r:id="rId8"/>
    <p:sldId id="347" r:id="rId9"/>
    <p:sldId id="349" r:id="rId10"/>
    <p:sldId id="350" r:id="rId11"/>
    <p:sldId id="351" r:id="rId12"/>
    <p:sldId id="352" r:id="rId13"/>
    <p:sldId id="354" r:id="rId14"/>
    <p:sldId id="356" r:id="rId15"/>
    <p:sldId id="353" r:id="rId16"/>
    <p:sldId id="357" r:id="rId17"/>
    <p:sldId id="364" r:id="rId18"/>
    <p:sldId id="365" r:id="rId19"/>
    <p:sldId id="382" r:id="rId20"/>
    <p:sldId id="379" r:id="rId21"/>
    <p:sldId id="376" r:id="rId22"/>
    <p:sldId id="358" r:id="rId23"/>
    <p:sldId id="359" r:id="rId24"/>
    <p:sldId id="360" r:id="rId25"/>
    <p:sldId id="361" r:id="rId26"/>
    <p:sldId id="383" r:id="rId27"/>
    <p:sldId id="362" r:id="rId28"/>
    <p:sldId id="363" r:id="rId29"/>
    <p:sldId id="367" r:id="rId30"/>
    <p:sldId id="368" r:id="rId31"/>
    <p:sldId id="370" r:id="rId32"/>
    <p:sldId id="371" r:id="rId33"/>
    <p:sldId id="369" r:id="rId34"/>
    <p:sldId id="373" r:id="rId35"/>
    <p:sldId id="310" r:id="rId36"/>
    <p:sldId id="375" r:id="rId3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宋体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宋体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宋体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宋体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06584E"/>
    <a:srgbClr val="EBF2E9"/>
    <a:srgbClr val="FF9300"/>
    <a:srgbClr val="15900F"/>
    <a:srgbClr val="93A7B3"/>
    <a:srgbClr val="557082"/>
    <a:srgbClr val="FBD7D4"/>
    <a:srgbClr val="FBBCB9"/>
    <a:srgbClr val="D9FF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72"/>
    <p:restoredTop sz="86356"/>
  </p:normalViewPr>
  <p:slideViewPr>
    <p:cSldViewPr snapToGrid="0" snapToObjects="1">
      <p:cViewPr>
        <p:scale>
          <a:sx n="100" d="100"/>
          <a:sy n="100" d="100"/>
        </p:scale>
        <p:origin x="1488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Workbook5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Workbook5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Primary</a:t>
            </a:r>
            <a:r>
              <a:rPr lang="en-US" baseline="0" dirty="0" smtClean="0"/>
              <a:t> Substance Breakdown Among 256 participants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Sheet1!$D$22</c:f>
              <c:strCache>
                <c:ptCount val="1"/>
                <c:pt idx="0">
                  <c:v>Frequency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Sheet1!$C$23:$C$32</c:f>
              <c:strCache>
                <c:ptCount val="10"/>
                <c:pt idx="0">
                  <c:v>stimulants</c:v>
                </c:pt>
                <c:pt idx="1">
                  <c:v>alcohol</c:v>
                </c:pt>
                <c:pt idx="2">
                  <c:v>opioids</c:v>
                </c:pt>
                <c:pt idx="3">
                  <c:v>dissociative</c:v>
                </c:pt>
                <c:pt idx="4">
                  <c:v>cocaine</c:v>
                </c:pt>
                <c:pt idx="5">
                  <c:v>prescription</c:v>
                </c:pt>
                <c:pt idx="6">
                  <c:v>tranquilizers/depressants</c:v>
                </c:pt>
                <c:pt idx="7">
                  <c:v>cannabis</c:v>
                </c:pt>
                <c:pt idx="8">
                  <c:v>Other</c:v>
                </c:pt>
                <c:pt idx="9">
                  <c:v>nicotine</c:v>
                </c:pt>
              </c:strCache>
            </c:strRef>
          </c:cat>
          <c:val>
            <c:numRef>
              <c:f>Sheet1!$D$23:$D$32</c:f>
              <c:numCache>
                <c:formatCode>General</c:formatCode>
                <c:ptCount val="10"/>
                <c:pt idx="0">
                  <c:v>30.0</c:v>
                </c:pt>
                <c:pt idx="1">
                  <c:v>139.0</c:v>
                </c:pt>
                <c:pt idx="2">
                  <c:v>41.0</c:v>
                </c:pt>
                <c:pt idx="3">
                  <c:v>1.0</c:v>
                </c:pt>
                <c:pt idx="4">
                  <c:v>18.0</c:v>
                </c:pt>
                <c:pt idx="5">
                  <c:v>17.0</c:v>
                </c:pt>
                <c:pt idx="6">
                  <c:v>1.0</c:v>
                </c:pt>
                <c:pt idx="7">
                  <c:v>7.0</c:v>
                </c:pt>
                <c:pt idx="8">
                  <c:v>1.0</c:v>
                </c:pt>
                <c:pt idx="9">
                  <c:v>1.0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-2131480208"/>
        <c:axId val="-2129676528"/>
      </c:barChart>
      <c:catAx>
        <c:axId val="-21314802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Primary</a:t>
                </a:r>
                <a:r>
                  <a:rPr lang="en-US" sz="1600" baseline="0"/>
                  <a:t> Substance </a:t>
                </a:r>
                <a:endParaRPr lang="en-US" sz="16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9676528"/>
        <c:crosses val="autoZero"/>
        <c:auto val="1"/>
        <c:lblAlgn val="ctr"/>
        <c:lblOffset val="100"/>
        <c:noMultiLvlLbl val="0"/>
      </c:catAx>
      <c:valAx>
        <c:axId val="-21296765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Frequency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1480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Edge weight breakdown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Sheet1!$K$5</c:f>
              <c:strCache>
                <c:ptCount val="1"/>
                <c:pt idx="0">
                  <c:v>Frequency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Sheet1!$J$6:$J$15</c:f>
              <c:numCache>
                <c:formatCode>General</c:formatCode>
                <c:ptCount val="10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11.0</c:v>
                </c:pt>
                <c:pt idx="9">
                  <c:v>12.0</c:v>
                </c:pt>
              </c:numCache>
            </c:numRef>
          </c:cat>
          <c:val>
            <c:numRef>
              <c:f>Sheet1!$K$6:$K$15</c:f>
              <c:numCache>
                <c:formatCode>General</c:formatCode>
                <c:ptCount val="10"/>
                <c:pt idx="0">
                  <c:v>317.0</c:v>
                </c:pt>
                <c:pt idx="1">
                  <c:v>66.0</c:v>
                </c:pt>
                <c:pt idx="2">
                  <c:v>24.0</c:v>
                </c:pt>
                <c:pt idx="3">
                  <c:v>11.0</c:v>
                </c:pt>
                <c:pt idx="4">
                  <c:v>7.0</c:v>
                </c:pt>
                <c:pt idx="5">
                  <c:v>5.0</c:v>
                </c:pt>
                <c:pt idx="6">
                  <c:v>1.0</c:v>
                </c:pt>
                <c:pt idx="7">
                  <c:v>3.0</c:v>
                </c:pt>
                <c:pt idx="8">
                  <c:v>2.0</c:v>
                </c:pt>
                <c:pt idx="9">
                  <c:v>1.0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-2135163312"/>
        <c:axId val="-2134931424"/>
      </c:barChart>
      <c:catAx>
        <c:axId val="-21351633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Edge Strength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4931424"/>
        <c:crosses val="autoZero"/>
        <c:auto val="1"/>
        <c:lblAlgn val="ctr"/>
        <c:lblOffset val="100"/>
        <c:noMultiLvlLbl val="0"/>
      </c:catAx>
      <c:valAx>
        <c:axId val="-21349314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Frequency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5163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1C3BE4-0B6F-424E-BB29-066C33728E09}" type="doc">
      <dgm:prSet loTypeId="urn:microsoft.com/office/officeart/2005/8/layout/radial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AA2A7F-0FF5-864D-B853-21E3F15D70DB}">
      <dgm:prSet custT="1"/>
      <dgm:spPr/>
      <dgm:t>
        <a:bodyPr/>
        <a:lstStyle/>
        <a:p>
          <a:r>
            <a:rPr lang="en-US" sz="800" dirty="0" smtClean="0"/>
            <a:t>Participants</a:t>
          </a:r>
          <a:endParaRPr lang="en-US" sz="800" dirty="0"/>
        </a:p>
      </dgm:t>
    </dgm:pt>
    <dgm:pt modelId="{854E8107-D711-404C-9FA4-1E2F171F39F9}" type="parTrans" cxnId="{D4B97C2B-F32B-C647-8D39-BE2D59CEB311}">
      <dgm:prSet/>
      <dgm:spPr/>
      <dgm:t>
        <a:bodyPr/>
        <a:lstStyle/>
        <a:p>
          <a:endParaRPr lang="en-US" sz="800"/>
        </a:p>
      </dgm:t>
    </dgm:pt>
    <dgm:pt modelId="{D8F9C88B-24A1-D14C-B5E2-07D46CA1C5BD}" type="sibTrans" cxnId="{D4B97C2B-F32B-C647-8D39-BE2D59CEB311}">
      <dgm:prSet/>
      <dgm:spPr/>
      <dgm:t>
        <a:bodyPr/>
        <a:lstStyle/>
        <a:p>
          <a:endParaRPr lang="en-US" sz="800"/>
        </a:p>
      </dgm:t>
    </dgm:pt>
    <dgm:pt modelId="{04156624-57C5-C641-B6EC-9519DD213C0A}">
      <dgm:prSet custT="1"/>
      <dgm:spPr/>
      <dgm:t>
        <a:bodyPr/>
        <a:lstStyle/>
        <a:p>
          <a:r>
            <a:rPr lang="en-US" sz="800" dirty="0" smtClean="0"/>
            <a:t>Demographic</a:t>
          </a:r>
          <a:endParaRPr lang="en-US" sz="800" dirty="0"/>
        </a:p>
      </dgm:t>
    </dgm:pt>
    <dgm:pt modelId="{74587405-BFBA-C14F-B90A-0892028F1966}" type="parTrans" cxnId="{F7B02A40-20BA-2147-B6FF-38AAA2FEE977}">
      <dgm:prSet custT="1"/>
      <dgm:spPr/>
      <dgm:t>
        <a:bodyPr/>
        <a:lstStyle/>
        <a:p>
          <a:endParaRPr lang="en-US" sz="800"/>
        </a:p>
      </dgm:t>
    </dgm:pt>
    <dgm:pt modelId="{6C38BCA3-B5B5-9E4E-8977-3D63D418BACF}" type="sibTrans" cxnId="{F7B02A40-20BA-2147-B6FF-38AAA2FEE977}">
      <dgm:prSet/>
      <dgm:spPr/>
      <dgm:t>
        <a:bodyPr/>
        <a:lstStyle/>
        <a:p>
          <a:endParaRPr lang="en-US" sz="800"/>
        </a:p>
      </dgm:t>
    </dgm:pt>
    <dgm:pt modelId="{8AA65E8F-5E18-1F44-9624-FD58FC588057}">
      <dgm:prSet custT="1"/>
      <dgm:spPr/>
      <dgm:t>
        <a:bodyPr/>
        <a:lstStyle/>
        <a:p>
          <a:r>
            <a:rPr lang="en-US" sz="800" dirty="0" smtClean="0"/>
            <a:t>Relapse </a:t>
          </a:r>
          <a:endParaRPr lang="en-US" sz="800" dirty="0"/>
        </a:p>
      </dgm:t>
    </dgm:pt>
    <dgm:pt modelId="{A6AFC688-176F-A74E-8934-4A26E98CC8C1}" type="parTrans" cxnId="{E79208B6-A91B-5D42-AD44-3CEEA0BD37E2}">
      <dgm:prSet custT="1"/>
      <dgm:spPr/>
      <dgm:t>
        <a:bodyPr/>
        <a:lstStyle/>
        <a:p>
          <a:endParaRPr lang="en-US" sz="800"/>
        </a:p>
      </dgm:t>
    </dgm:pt>
    <dgm:pt modelId="{26905A67-7338-F048-8011-B609C1852B46}" type="sibTrans" cxnId="{E79208B6-A91B-5D42-AD44-3CEEA0BD37E2}">
      <dgm:prSet/>
      <dgm:spPr/>
      <dgm:t>
        <a:bodyPr/>
        <a:lstStyle/>
        <a:p>
          <a:endParaRPr lang="en-US" sz="800"/>
        </a:p>
      </dgm:t>
    </dgm:pt>
    <dgm:pt modelId="{03EBBA2C-1C53-EA47-ADAE-6A0C4043757A}">
      <dgm:prSet custT="1"/>
      <dgm:spPr/>
      <dgm:t>
        <a:bodyPr/>
        <a:lstStyle/>
        <a:p>
          <a:r>
            <a:rPr lang="en-US" sz="800" dirty="0" smtClean="0"/>
            <a:t>Primary Addiction</a:t>
          </a:r>
          <a:endParaRPr lang="en-US" sz="800" dirty="0"/>
        </a:p>
      </dgm:t>
    </dgm:pt>
    <dgm:pt modelId="{C73B9F2B-1345-D540-8AEB-284298642C68}" type="parTrans" cxnId="{78104703-03F8-734B-9742-47F4CB7B181F}">
      <dgm:prSet custT="1"/>
      <dgm:spPr/>
      <dgm:t>
        <a:bodyPr/>
        <a:lstStyle/>
        <a:p>
          <a:endParaRPr lang="en-US" sz="800"/>
        </a:p>
      </dgm:t>
    </dgm:pt>
    <dgm:pt modelId="{3C0C0800-A6DE-474E-85EF-2C782959AF58}" type="sibTrans" cxnId="{78104703-03F8-734B-9742-47F4CB7B181F}">
      <dgm:prSet/>
      <dgm:spPr/>
      <dgm:t>
        <a:bodyPr/>
        <a:lstStyle/>
        <a:p>
          <a:endParaRPr lang="en-US" sz="800"/>
        </a:p>
      </dgm:t>
    </dgm:pt>
    <dgm:pt modelId="{AFFB3A40-438B-BC4B-A791-249BD5EF6CB2}">
      <dgm:prSet custT="1"/>
      <dgm:spPr/>
      <dgm:t>
        <a:bodyPr/>
        <a:lstStyle/>
        <a:p>
          <a:r>
            <a:rPr lang="en-US" sz="800" dirty="0" smtClean="0"/>
            <a:t>Addiction Severity Index</a:t>
          </a:r>
          <a:endParaRPr lang="en-US" sz="800" dirty="0"/>
        </a:p>
      </dgm:t>
    </dgm:pt>
    <dgm:pt modelId="{A8B85FEC-EA96-4D44-8927-C3CC5B76463A}" type="parTrans" cxnId="{95EC5842-FF36-AB46-8D4E-72872539C5E6}">
      <dgm:prSet custT="1"/>
      <dgm:spPr/>
      <dgm:t>
        <a:bodyPr/>
        <a:lstStyle/>
        <a:p>
          <a:endParaRPr lang="en-US" sz="800"/>
        </a:p>
      </dgm:t>
    </dgm:pt>
    <dgm:pt modelId="{DF6A51B5-00F0-C04C-BBDA-C2E98BFDF5A6}" type="sibTrans" cxnId="{95EC5842-FF36-AB46-8D4E-72872539C5E6}">
      <dgm:prSet/>
      <dgm:spPr/>
      <dgm:t>
        <a:bodyPr/>
        <a:lstStyle/>
        <a:p>
          <a:endParaRPr lang="en-US" sz="800"/>
        </a:p>
      </dgm:t>
    </dgm:pt>
    <dgm:pt modelId="{B1EB7852-3D3C-1C4E-B1B6-43E313B67759}">
      <dgm:prSet custT="1"/>
      <dgm:spPr/>
      <dgm:t>
        <a:bodyPr/>
        <a:lstStyle/>
        <a:p>
          <a:r>
            <a:rPr lang="en-US" sz="800" dirty="0" smtClean="0"/>
            <a:t>Social Connected Scale</a:t>
          </a:r>
          <a:endParaRPr lang="en-US" sz="800" dirty="0"/>
        </a:p>
      </dgm:t>
    </dgm:pt>
    <dgm:pt modelId="{44BA72B8-CEDC-7246-AB0A-03D5A9350F73}" type="parTrans" cxnId="{2A064367-1445-344F-BBCD-91DDA001EC46}">
      <dgm:prSet custT="1"/>
      <dgm:spPr/>
      <dgm:t>
        <a:bodyPr/>
        <a:lstStyle/>
        <a:p>
          <a:endParaRPr lang="en-US" sz="800"/>
        </a:p>
      </dgm:t>
    </dgm:pt>
    <dgm:pt modelId="{191FC6E6-7450-B44C-85F9-EF02382F2C84}" type="sibTrans" cxnId="{2A064367-1445-344F-BBCD-91DDA001EC46}">
      <dgm:prSet/>
      <dgm:spPr/>
      <dgm:t>
        <a:bodyPr/>
        <a:lstStyle/>
        <a:p>
          <a:endParaRPr lang="en-US" sz="800"/>
        </a:p>
      </dgm:t>
    </dgm:pt>
    <dgm:pt modelId="{5D73160D-D929-F14C-89B1-78CF19B58242}">
      <dgm:prSet custT="1"/>
      <dgm:spPr/>
      <dgm:t>
        <a:bodyPr/>
        <a:lstStyle/>
        <a:p>
          <a:r>
            <a:rPr lang="en-US" sz="800" dirty="0" smtClean="0"/>
            <a:t>Adult Social Network Index</a:t>
          </a:r>
          <a:endParaRPr lang="en-US" sz="800" dirty="0"/>
        </a:p>
      </dgm:t>
    </dgm:pt>
    <dgm:pt modelId="{CBD063DD-006F-EE40-A2C3-21C92F23D763}" type="parTrans" cxnId="{582AA49B-15EB-9448-B05C-5CBE9CF94DA7}">
      <dgm:prSet custT="1"/>
      <dgm:spPr/>
      <dgm:t>
        <a:bodyPr/>
        <a:lstStyle/>
        <a:p>
          <a:endParaRPr lang="en-US" sz="800"/>
        </a:p>
      </dgm:t>
    </dgm:pt>
    <dgm:pt modelId="{3C0C0564-6B8D-E749-AE5D-735E9ACAFF3C}" type="sibTrans" cxnId="{582AA49B-15EB-9448-B05C-5CBE9CF94DA7}">
      <dgm:prSet/>
      <dgm:spPr/>
      <dgm:t>
        <a:bodyPr/>
        <a:lstStyle/>
        <a:p>
          <a:endParaRPr lang="en-US" sz="800"/>
        </a:p>
      </dgm:t>
    </dgm:pt>
    <dgm:pt modelId="{8EBDA5C2-F596-7449-8A2D-5D8141A30673}">
      <dgm:prSet custT="1"/>
      <dgm:spPr/>
      <dgm:t>
        <a:bodyPr/>
        <a:lstStyle/>
        <a:p>
          <a:r>
            <a:rPr lang="en-US" sz="800" dirty="0" smtClean="0"/>
            <a:t>DSM-V</a:t>
          </a:r>
          <a:endParaRPr lang="en-US" sz="800" dirty="0"/>
        </a:p>
      </dgm:t>
    </dgm:pt>
    <dgm:pt modelId="{5C2D9B05-EE42-D54E-B109-4DF9647AD617}" type="parTrans" cxnId="{39EC76B2-1FD5-9D49-A898-9915B80EF09A}">
      <dgm:prSet custT="1"/>
      <dgm:spPr/>
      <dgm:t>
        <a:bodyPr/>
        <a:lstStyle/>
        <a:p>
          <a:endParaRPr lang="en-US" sz="800"/>
        </a:p>
      </dgm:t>
    </dgm:pt>
    <dgm:pt modelId="{8B57FFDC-88E7-5740-9998-A2A8E513DB0D}" type="sibTrans" cxnId="{39EC76B2-1FD5-9D49-A898-9915B80EF09A}">
      <dgm:prSet/>
      <dgm:spPr/>
      <dgm:t>
        <a:bodyPr/>
        <a:lstStyle/>
        <a:p>
          <a:endParaRPr lang="en-US" sz="800"/>
        </a:p>
      </dgm:t>
    </dgm:pt>
    <dgm:pt modelId="{B1003B09-9BD7-7949-A035-630934E9A3AB}">
      <dgm:prSet custT="1"/>
      <dgm:spPr/>
      <dgm:t>
        <a:bodyPr/>
        <a:lstStyle/>
        <a:p>
          <a:r>
            <a:rPr lang="en-US" sz="800" dirty="0" smtClean="0"/>
            <a:t>Big 5 Personalities</a:t>
          </a:r>
          <a:endParaRPr lang="en-US" sz="800" dirty="0"/>
        </a:p>
      </dgm:t>
    </dgm:pt>
    <dgm:pt modelId="{92E2A3D1-6C93-B946-90C5-79B0B845253F}" type="parTrans" cxnId="{48C76520-42A9-004A-A7C4-64BE8D32474A}">
      <dgm:prSet custT="1"/>
      <dgm:spPr/>
      <dgm:t>
        <a:bodyPr/>
        <a:lstStyle/>
        <a:p>
          <a:endParaRPr lang="en-US" sz="800"/>
        </a:p>
      </dgm:t>
    </dgm:pt>
    <dgm:pt modelId="{C6B26511-2B3A-714F-B597-2CF2CDE60BC7}" type="sibTrans" cxnId="{48C76520-42A9-004A-A7C4-64BE8D32474A}">
      <dgm:prSet/>
      <dgm:spPr/>
      <dgm:t>
        <a:bodyPr/>
        <a:lstStyle/>
        <a:p>
          <a:endParaRPr lang="en-US" sz="800"/>
        </a:p>
      </dgm:t>
    </dgm:pt>
    <dgm:pt modelId="{5E48ABB4-1B3B-9643-9292-4D641F7969AD}">
      <dgm:prSet custT="1"/>
      <dgm:spPr/>
      <dgm:t>
        <a:bodyPr/>
        <a:lstStyle/>
        <a:p>
          <a:r>
            <a:rPr lang="en-US" sz="800" dirty="0" smtClean="0"/>
            <a:t>Recovery Capital Scale</a:t>
          </a:r>
          <a:endParaRPr lang="en-US" sz="800" dirty="0"/>
        </a:p>
      </dgm:t>
    </dgm:pt>
    <dgm:pt modelId="{8772F0A5-719E-644E-895A-8CCE2204EB4D}" type="parTrans" cxnId="{E7151057-2CEE-0443-9D83-9CD9F275144A}">
      <dgm:prSet custT="1"/>
      <dgm:spPr/>
      <dgm:t>
        <a:bodyPr/>
        <a:lstStyle/>
        <a:p>
          <a:endParaRPr lang="en-US" sz="800"/>
        </a:p>
      </dgm:t>
    </dgm:pt>
    <dgm:pt modelId="{52FE4DDF-09BF-2B4F-AA8B-0FFE61645328}" type="sibTrans" cxnId="{E7151057-2CEE-0443-9D83-9CD9F275144A}">
      <dgm:prSet/>
      <dgm:spPr/>
      <dgm:t>
        <a:bodyPr/>
        <a:lstStyle/>
        <a:p>
          <a:endParaRPr lang="en-US" sz="800"/>
        </a:p>
      </dgm:t>
    </dgm:pt>
    <dgm:pt modelId="{9436D36C-1FA5-8F41-8260-10C51A8B9FAC}">
      <dgm:prSet custT="1"/>
      <dgm:spPr/>
      <dgm:t>
        <a:bodyPr/>
        <a:lstStyle/>
        <a:p>
          <a:r>
            <a:rPr lang="en-US" sz="800" dirty="0" smtClean="0"/>
            <a:t>Secondary Addiction</a:t>
          </a:r>
          <a:endParaRPr lang="en-US" sz="800" dirty="0"/>
        </a:p>
      </dgm:t>
    </dgm:pt>
    <dgm:pt modelId="{EE4D7A3C-CC5B-3347-8A9F-A3676F7A25AD}" type="parTrans" cxnId="{727B4622-6FBA-0641-AA6F-D7DED9706EE0}">
      <dgm:prSet custT="1"/>
      <dgm:spPr/>
      <dgm:t>
        <a:bodyPr/>
        <a:lstStyle/>
        <a:p>
          <a:endParaRPr lang="en-US" sz="800"/>
        </a:p>
      </dgm:t>
    </dgm:pt>
    <dgm:pt modelId="{53B450D2-A13A-8340-8595-02551986D6E8}" type="sibTrans" cxnId="{727B4622-6FBA-0641-AA6F-D7DED9706EE0}">
      <dgm:prSet/>
      <dgm:spPr/>
      <dgm:t>
        <a:bodyPr/>
        <a:lstStyle/>
        <a:p>
          <a:endParaRPr lang="en-US" sz="800"/>
        </a:p>
      </dgm:t>
    </dgm:pt>
    <dgm:pt modelId="{693996D5-1367-024E-BCBF-44ABB564667C}">
      <dgm:prSet custT="1"/>
      <dgm:spPr/>
      <dgm:t>
        <a:bodyPr/>
        <a:lstStyle/>
        <a:p>
          <a:r>
            <a:rPr lang="en-US" sz="800" dirty="0" smtClean="0"/>
            <a:t>Assessment Recovery Capital</a:t>
          </a:r>
        </a:p>
      </dgm:t>
    </dgm:pt>
    <dgm:pt modelId="{A8981176-740D-3B46-BBB4-DBDF546ED615}" type="parTrans" cxnId="{35B1C5DD-4A63-BD44-9C12-BE437EEE1891}">
      <dgm:prSet custT="1"/>
      <dgm:spPr/>
      <dgm:t>
        <a:bodyPr/>
        <a:lstStyle/>
        <a:p>
          <a:endParaRPr lang="en-US" sz="800"/>
        </a:p>
      </dgm:t>
    </dgm:pt>
    <dgm:pt modelId="{5C4713A2-03F1-B74E-A579-D254B3001AA2}" type="sibTrans" cxnId="{35B1C5DD-4A63-BD44-9C12-BE437EEE1891}">
      <dgm:prSet/>
      <dgm:spPr/>
      <dgm:t>
        <a:bodyPr/>
        <a:lstStyle/>
        <a:p>
          <a:endParaRPr lang="en-US" sz="800"/>
        </a:p>
      </dgm:t>
    </dgm:pt>
    <dgm:pt modelId="{497B1ACE-AD5B-C144-9156-5C8E05731A83}">
      <dgm:prSet custT="1"/>
      <dgm:spPr/>
      <dgm:t>
        <a:bodyPr/>
        <a:lstStyle/>
        <a:p>
          <a:r>
            <a:rPr lang="en-US" sz="800" dirty="0" smtClean="0"/>
            <a:t>Minute Discounting</a:t>
          </a:r>
          <a:endParaRPr lang="en-US" sz="800" dirty="0"/>
        </a:p>
      </dgm:t>
    </dgm:pt>
    <dgm:pt modelId="{7732D254-5B7B-A442-8A35-19560596EDCD}" type="parTrans" cxnId="{97EE676B-5D4C-8B44-BD41-C18D11B876AE}">
      <dgm:prSet custT="1"/>
      <dgm:spPr/>
      <dgm:t>
        <a:bodyPr/>
        <a:lstStyle/>
        <a:p>
          <a:endParaRPr lang="en-US" sz="800"/>
        </a:p>
      </dgm:t>
    </dgm:pt>
    <dgm:pt modelId="{34985F21-8791-4245-8EB3-E773B808817F}" type="sibTrans" cxnId="{97EE676B-5D4C-8B44-BD41-C18D11B876AE}">
      <dgm:prSet/>
      <dgm:spPr/>
      <dgm:t>
        <a:bodyPr/>
        <a:lstStyle/>
        <a:p>
          <a:endParaRPr lang="en-US" sz="800"/>
        </a:p>
      </dgm:t>
    </dgm:pt>
    <dgm:pt modelId="{39EE49AC-E3F9-9641-AD84-1C47FB6A1D68}">
      <dgm:prSet custT="1"/>
      <dgm:spPr/>
      <dgm:t>
        <a:bodyPr/>
        <a:lstStyle/>
        <a:p>
          <a:r>
            <a:rPr lang="en-US" sz="1000" dirty="0" smtClean="0"/>
            <a:t>Religious Commitment Inventory</a:t>
          </a:r>
          <a:endParaRPr lang="en-US" sz="1000" dirty="0"/>
        </a:p>
      </dgm:t>
    </dgm:pt>
    <dgm:pt modelId="{177F05BC-066B-E442-A358-05C458D24521}" type="parTrans" cxnId="{ADF98721-80BA-1F4E-849C-2D680FFE94B4}">
      <dgm:prSet custT="1"/>
      <dgm:spPr/>
      <dgm:t>
        <a:bodyPr/>
        <a:lstStyle/>
        <a:p>
          <a:endParaRPr lang="en-US" sz="800"/>
        </a:p>
      </dgm:t>
    </dgm:pt>
    <dgm:pt modelId="{0DCDB95F-438F-F74D-B1E9-CF27775BC7F7}" type="sibTrans" cxnId="{ADF98721-80BA-1F4E-849C-2D680FFE94B4}">
      <dgm:prSet/>
      <dgm:spPr/>
      <dgm:t>
        <a:bodyPr/>
        <a:lstStyle/>
        <a:p>
          <a:endParaRPr lang="en-US" sz="800"/>
        </a:p>
      </dgm:t>
    </dgm:pt>
    <dgm:pt modelId="{E49BD4CE-A43C-874D-A059-93A6393E9B0D}">
      <dgm:prSet custT="1"/>
      <dgm:spPr/>
      <dgm:t>
        <a:bodyPr/>
        <a:lstStyle/>
        <a:p>
          <a:r>
            <a:rPr lang="en-US" sz="1000" dirty="0" smtClean="0"/>
            <a:t>Recovery Participation Scale </a:t>
          </a:r>
          <a:endParaRPr lang="en-US" sz="1000" dirty="0"/>
        </a:p>
      </dgm:t>
    </dgm:pt>
    <dgm:pt modelId="{42452A6F-8829-1144-B1F7-B886B2FD4EBB}" type="parTrans" cxnId="{BF491AAB-ED58-6248-B670-6BB94171BCC2}">
      <dgm:prSet custT="1"/>
      <dgm:spPr/>
      <dgm:t>
        <a:bodyPr/>
        <a:lstStyle/>
        <a:p>
          <a:endParaRPr lang="en-US" sz="800"/>
        </a:p>
      </dgm:t>
    </dgm:pt>
    <dgm:pt modelId="{A6CBAC0B-0554-AD47-80D7-DB7370DD3E99}" type="sibTrans" cxnId="{BF491AAB-ED58-6248-B670-6BB94171BCC2}">
      <dgm:prSet/>
      <dgm:spPr/>
      <dgm:t>
        <a:bodyPr/>
        <a:lstStyle/>
        <a:p>
          <a:endParaRPr lang="en-US" sz="800"/>
        </a:p>
      </dgm:t>
    </dgm:pt>
    <dgm:pt modelId="{4921CD8D-FCC7-124B-A49E-E24BAC3F7DD5}">
      <dgm:prSet custT="1"/>
      <dgm:spPr/>
      <dgm:t>
        <a:bodyPr/>
        <a:lstStyle/>
        <a:p>
          <a:r>
            <a:rPr lang="en-US" sz="1200" dirty="0" smtClean="0"/>
            <a:t>Family Info</a:t>
          </a:r>
          <a:endParaRPr lang="en-US" sz="1200" dirty="0"/>
        </a:p>
      </dgm:t>
    </dgm:pt>
    <dgm:pt modelId="{16A8483F-C6D9-4B4C-94F3-E1B7E63CC077}" type="parTrans" cxnId="{306DC1E9-FED9-3944-81B1-42BD0702811F}">
      <dgm:prSet custT="1"/>
      <dgm:spPr/>
      <dgm:t>
        <a:bodyPr/>
        <a:lstStyle/>
        <a:p>
          <a:endParaRPr lang="en-US" sz="800"/>
        </a:p>
      </dgm:t>
    </dgm:pt>
    <dgm:pt modelId="{A126D091-3A83-244E-85A7-0C067183FBD5}" type="sibTrans" cxnId="{306DC1E9-FED9-3944-81B1-42BD0702811F}">
      <dgm:prSet/>
      <dgm:spPr/>
      <dgm:t>
        <a:bodyPr/>
        <a:lstStyle/>
        <a:p>
          <a:endParaRPr lang="en-US" sz="800"/>
        </a:p>
      </dgm:t>
    </dgm:pt>
    <dgm:pt modelId="{E4230366-0F78-6F46-93FD-7470FCF1ACA4}">
      <dgm:prSet custT="1"/>
      <dgm:spPr/>
      <dgm:t>
        <a:bodyPr/>
        <a:lstStyle/>
        <a:p>
          <a:r>
            <a:rPr lang="en-US" sz="800" dirty="0" smtClean="0"/>
            <a:t>Family's history with addiction</a:t>
          </a:r>
          <a:endParaRPr lang="en-US" sz="800" dirty="0"/>
        </a:p>
      </dgm:t>
    </dgm:pt>
    <dgm:pt modelId="{721E96E5-DB28-EA4E-A6F3-817F967826A1}" type="parTrans" cxnId="{451C073B-F659-D04E-A51A-34B7E5030CB8}">
      <dgm:prSet custT="1"/>
      <dgm:spPr/>
      <dgm:t>
        <a:bodyPr/>
        <a:lstStyle/>
        <a:p>
          <a:endParaRPr lang="en-US" sz="800"/>
        </a:p>
      </dgm:t>
    </dgm:pt>
    <dgm:pt modelId="{A6E95706-4D49-DD42-B952-5ACA2B126ECD}" type="sibTrans" cxnId="{451C073B-F659-D04E-A51A-34B7E5030CB8}">
      <dgm:prSet/>
      <dgm:spPr/>
      <dgm:t>
        <a:bodyPr/>
        <a:lstStyle/>
        <a:p>
          <a:endParaRPr lang="en-US" sz="800"/>
        </a:p>
      </dgm:t>
    </dgm:pt>
    <dgm:pt modelId="{D5A913C0-3F6E-5F45-98DF-BC475653AAD4}">
      <dgm:prSet custT="1"/>
      <dgm:spPr/>
      <dgm:t>
        <a:bodyPr/>
        <a:lstStyle/>
        <a:p>
          <a:r>
            <a:rPr lang="en-US" sz="800" dirty="0" smtClean="0"/>
            <a:t>Past Social network experience</a:t>
          </a:r>
          <a:endParaRPr lang="en-US" sz="800" dirty="0"/>
        </a:p>
      </dgm:t>
    </dgm:pt>
    <dgm:pt modelId="{73F7AD40-DF6C-1C42-B9C1-5241284C2C90}" type="parTrans" cxnId="{DB100C37-5B9F-C04B-BEC7-0D34FBE7F417}">
      <dgm:prSet custT="1"/>
      <dgm:spPr/>
      <dgm:t>
        <a:bodyPr/>
        <a:lstStyle/>
        <a:p>
          <a:endParaRPr lang="en-US" sz="800"/>
        </a:p>
      </dgm:t>
    </dgm:pt>
    <dgm:pt modelId="{F8466F7B-31A8-D043-8248-E2E3036E1F47}" type="sibTrans" cxnId="{DB100C37-5B9F-C04B-BEC7-0D34FBE7F417}">
      <dgm:prSet/>
      <dgm:spPr/>
      <dgm:t>
        <a:bodyPr/>
        <a:lstStyle/>
        <a:p>
          <a:endParaRPr lang="en-US" sz="800"/>
        </a:p>
      </dgm:t>
    </dgm:pt>
    <dgm:pt modelId="{6BC5FB45-60AC-D041-97BD-8BF856F4C27D}">
      <dgm:prSet custT="1"/>
      <dgm:spPr/>
      <dgm:t>
        <a:bodyPr/>
        <a:lstStyle/>
        <a:p>
          <a:r>
            <a:rPr lang="en-US" sz="800" dirty="0" smtClean="0"/>
            <a:t>...</a:t>
          </a:r>
          <a:endParaRPr lang="en-US" sz="800" dirty="0"/>
        </a:p>
      </dgm:t>
    </dgm:pt>
    <dgm:pt modelId="{B3581BB4-DD70-6843-9556-2D3936E0E116}" type="parTrans" cxnId="{966982D4-8DD3-9F4F-B904-5F245AB06DD6}">
      <dgm:prSet custT="1"/>
      <dgm:spPr/>
      <dgm:t>
        <a:bodyPr/>
        <a:lstStyle/>
        <a:p>
          <a:endParaRPr lang="en-US" sz="800"/>
        </a:p>
      </dgm:t>
    </dgm:pt>
    <dgm:pt modelId="{FE094698-5696-F14F-945E-23105E1D0E49}" type="sibTrans" cxnId="{966982D4-8DD3-9F4F-B904-5F245AB06DD6}">
      <dgm:prSet/>
      <dgm:spPr/>
      <dgm:t>
        <a:bodyPr/>
        <a:lstStyle/>
        <a:p>
          <a:endParaRPr lang="en-US" sz="800"/>
        </a:p>
      </dgm:t>
    </dgm:pt>
    <dgm:pt modelId="{AD5C7CA9-D417-784D-A860-2B6C94DF8B77}" type="pres">
      <dgm:prSet presAssocID="{231C3BE4-0B6F-424E-BB29-066C33728E0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CFD3A5-32A7-AB4D-9434-D834D0E076FC}" type="pres">
      <dgm:prSet presAssocID="{231C3BE4-0B6F-424E-BB29-066C33728E09}" presName="radial" presStyleCnt="0">
        <dgm:presLayoutVars>
          <dgm:animLvl val="ctr"/>
        </dgm:presLayoutVars>
      </dgm:prSet>
      <dgm:spPr/>
    </dgm:pt>
    <dgm:pt modelId="{40AADD18-CE09-7A43-9C4C-8653F650B19A}" type="pres">
      <dgm:prSet presAssocID="{6CAA2A7F-0FF5-864D-B853-21E3F15D70DB}" presName="centerShape" presStyleLbl="vennNode1" presStyleIdx="0" presStyleCnt="19"/>
      <dgm:spPr/>
      <dgm:t>
        <a:bodyPr/>
        <a:lstStyle/>
        <a:p>
          <a:endParaRPr lang="en-US"/>
        </a:p>
      </dgm:t>
    </dgm:pt>
    <dgm:pt modelId="{6286BD5F-04ED-F948-8970-648C0389FEB9}" type="pres">
      <dgm:prSet presAssocID="{04156624-57C5-C641-B6EC-9519DD213C0A}" presName="node" presStyleLbl="vennNode1" presStyleIdx="1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74E594-3A87-1040-9988-6C294F73C2A2}" type="pres">
      <dgm:prSet presAssocID="{E4230366-0F78-6F46-93FD-7470FCF1ACA4}" presName="node" presStyleLbl="vennNode1" presStyleIdx="2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87822A-EBB8-FF44-B8AA-5B277F242125}" type="pres">
      <dgm:prSet presAssocID="{D5A913C0-3F6E-5F45-98DF-BC475653AAD4}" presName="node" presStyleLbl="vennNode1" presStyleIdx="3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9DC3E1-AFEA-6148-9329-39F8EAF4EC52}" type="pres">
      <dgm:prSet presAssocID="{03EBBA2C-1C53-EA47-ADAE-6A0C4043757A}" presName="node" presStyleLbl="vennNode1" presStyleIdx="4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F816A7-BA1B-0F4D-BA9B-A3ED01712750}" type="pres">
      <dgm:prSet presAssocID="{9436D36C-1FA5-8F41-8260-10C51A8B9FAC}" presName="node" presStyleLbl="vennNode1" presStyleIdx="5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00016F-C979-8F4F-917C-D01898089E91}" type="pres">
      <dgm:prSet presAssocID="{AFFB3A40-438B-BC4B-A791-249BD5EF6CB2}" presName="node" presStyleLbl="vennNode1" presStyleIdx="6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FC244-783C-EC49-85CE-2D7066726A4F}" type="pres">
      <dgm:prSet presAssocID="{B1EB7852-3D3C-1C4E-B1B6-43E313B67759}" presName="node" presStyleLbl="vennNode1" presStyleIdx="7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1ECAEA-85A6-1E4D-BD30-1263B94649EA}" type="pres">
      <dgm:prSet presAssocID="{5D73160D-D929-F14C-89B1-78CF19B58242}" presName="node" presStyleLbl="vennNode1" presStyleIdx="8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F6A6EE-5DEB-E147-AEBA-B3B203349B5F}" type="pres">
      <dgm:prSet presAssocID="{8EBDA5C2-F596-7449-8A2D-5D8141A30673}" presName="node" presStyleLbl="vennNode1" presStyleIdx="9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9D8B15-1F6F-E646-8B19-43B9440CC7E5}" type="pres">
      <dgm:prSet presAssocID="{B1003B09-9BD7-7949-A035-630934E9A3AB}" presName="node" presStyleLbl="vennNode1" presStyleIdx="10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985466-B05E-A940-BA3A-7C000EF14723}" type="pres">
      <dgm:prSet presAssocID="{5E48ABB4-1B3B-9643-9292-4D641F7969AD}" presName="node" presStyleLbl="vennNode1" presStyleIdx="11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8359E9-EAE1-374D-A203-90562CDCF939}" type="pres">
      <dgm:prSet presAssocID="{8AA65E8F-5E18-1F44-9624-FD58FC588057}" presName="node" presStyleLbl="vennNode1" presStyleIdx="12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88C4F4-A63E-6C47-8B83-9594E7EF90CB}" type="pres">
      <dgm:prSet presAssocID="{693996D5-1367-024E-BCBF-44ABB564667C}" presName="node" presStyleLbl="vennNode1" presStyleIdx="13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160D03-615D-3142-8FA5-493A0FE15D09}" type="pres">
      <dgm:prSet presAssocID="{497B1ACE-AD5B-C144-9156-5C8E05731A83}" presName="node" presStyleLbl="vennNode1" presStyleIdx="14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BCF0DB-2BBE-254E-8AEE-712A3A1F2571}" type="pres">
      <dgm:prSet presAssocID="{39EE49AC-E3F9-9641-AD84-1C47FB6A1D68}" presName="node" presStyleLbl="vennNode1" presStyleIdx="15" presStyleCnt="19" custScaleX="120573" custScaleY="1184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A4B484-25F2-F248-A1DD-A95C5CE22AE6}" type="pres">
      <dgm:prSet presAssocID="{E49BD4CE-A43C-874D-A059-93A6393E9B0D}" presName="node" presStyleLbl="vennNode1" presStyleIdx="16" presStyleCnt="19" custScaleX="121156" custScaleY="1245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ADE151-A63B-3747-9FDC-04F85A6D64BB}" type="pres">
      <dgm:prSet presAssocID="{4921CD8D-FCC7-124B-A49E-E24BAC3F7DD5}" presName="node" presStyleLbl="vennNode1" presStyleIdx="17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CC88E-BCE2-1149-9C17-0F3A681489E8}" type="pres">
      <dgm:prSet presAssocID="{6BC5FB45-60AC-D041-97BD-8BF856F4C27D}" presName="node" presStyleLbl="vennNode1" presStyleIdx="18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20F1CF-3F2B-EE45-9557-935A14A7F2D7}" type="presOf" srcId="{497B1ACE-AD5B-C144-9156-5C8E05731A83}" destId="{58160D03-615D-3142-8FA5-493A0FE15D09}" srcOrd="0" destOrd="0" presId="urn:microsoft.com/office/officeart/2005/8/layout/radial3"/>
    <dgm:cxn modelId="{0D05747C-4531-B648-B834-B1488C834D7E}" type="presOf" srcId="{E4230366-0F78-6F46-93FD-7470FCF1ACA4}" destId="{2874E594-3A87-1040-9988-6C294F73C2A2}" srcOrd="0" destOrd="0" presId="urn:microsoft.com/office/officeart/2005/8/layout/radial3"/>
    <dgm:cxn modelId="{95EC5842-FF36-AB46-8D4E-72872539C5E6}" srcId="{6CAA2A7F-0FF5-864D-B853-21E3F15D70DB}" destId="{AFFB3A40-438B-BC4B-A791-249BD5EF6CB2}" srcOrd="5" destOrd="0" parTransId="{A8B85FEC-EA96-4D44-8927-C3CC5B76463A}" sibTransId="{DF6A51B5-00F0-C04C-BBDA-C2E98BFDF5A6}"/>
    <dgm:cxn modelId="{ADF98721-80BA-1F4E-849C-2D680FFE94B4}" srcId="{6CAA2A7F-0FF5-864D-B853-21E3F15D70DB}" destId="{39EE49AC-E3F9-9641-AD84-1C47FB6A1D68}" srcOrd="14" destOrd="0" parTransId="{177F05BC-066B-E442-A358-05C458D24521}" sibTransId="{0DCDB95F-438F-F74D-B1E9-CF27775BC7F7}"/>
    <dgm:cxn modelId="{727B4622-6FBA-0641-AA6F-D7DED9706EE0}" srcId="{6CAA2A7F-0FF5-864D-B853-21E3F15D70DB}" destId="{9436D36C-1FA5-8F41-8260-10C51A8B9FAC}" srcOrd="4" destOrd="0" parTransId="{EE4D7A3C-CC5B-3347-8A9F-A3676F7A25AD}" sibTransId="{53B450D2-A13A-8340-8595-02551986D6E8}"/>
    <dgm:cxn modelId="{BF491AAB-ED58-6248-B670-6BB94171BCC2}" srcId="{6CAA2A7F-0FF5-864D-B853-21E3F15D70DB}" destId="{E49BD4CE-A43C-874D-A059-93A6393E9B0D}" srcOrd="15" destOrd="0" parTransId="{42452A6F-8829-1144-B1F7-B886B2FD4EBB}" sibTransId="{A6CBAC0B-0554-AD47-80D7-DB7370DD3E99}"/>
    <dgm:cxn modelId="{451C073B-F659-D04E-A51A-34B7E5030CB8}" srcId="{6CAA2A7F-0FF5-864D-B853-21E3F15D70DB}" destId="{E4230366-0F78-6F46-93FD-7470FCF1ACA4}" srcOrd="1" destOrd="0" parTransId="{721E96E5-DB28-EA4E-A6F3-817F967826A1}" sibTransId="{A6E95706-4D49-DD42-B952-5ACA2B126ECD}"/>
    <dgm:cxn modelId="{966982D4-8DD3-9F4F-B904-5F245AB06DD6}" srcId="{6CAA2A7F-0FF5-864D-B853-21E3F15D70DB}" destId="{6BC5FB45-60AC-D041-97BD-8BF856F4C27D}" srcOrd="17" destOrd="0" parTransId="{B3581BB4-DD70-6843-9556-2D3936E0E116}" sibTransId="{FE094698-5696-F14F-945E-23105E1D0E49}"/>
    <dgm:cxn modelId="{D4B97C2B-F32B-C647-8D39-BE2D59CEB311}" srcId="{231C3BE4-0B6F-424E-BB29-066C33728E09}" destId="{6CAA2A7F-0FF5-864D-B853-21E3F15D70DB}" srcOrd="0" destOrd="0" parTransId="{854E8107-D711-404C-9FA4-1E2F171F39F9}" sibTransId="{D8F9C88B-24A1-D14C-B5E2-07D46CA1C5BD}"/>
    <dgm:cxn modelId="{13E637B9-F4DB-704F-8CF1-9EE3ACDBB7EB}" type="presOf" srcId="{B1EB7852-3D3C-1C4E-B1B6-43E313B67759}" destId="{218FC244-783C-EC49-85CE-2D7066726A4F}" srcOrd="0" destOrd="0" presId="urn:microsoft.com/office/officeart/2005/8/layout/radial3"/>
    <dgm:cxn modelId="{D0F80359-510D-8541-97A6-17C488E5249F}" type="presOf" srcId="{5E48ABB4-1B3B-9643-9292-4D641F7969AD}" destId="{97985466-B05E-A940-BA3A-7C000EF14723}" srcOrd="0" destOrd="0" presId="urn:microsoft.com/office/officeart/2005/8/layout/radial3"/>
    <dgm:cxn modelId="{86B1EC72-DF68-E141-AF92-331A2B3E9F09}" type="presOf" srcId="{4921CD8D-FCC7-124B-A49E-E24BAC3F7DD5}" destId="{C3ADE151-A63B-3747-9FDC-04F85A6D64BB}" srcOrd="0" destOrd="0" presId="urn:microsoft.com/office/officeart/2005/8/layout/radial3"/>
    <dgm:cxn modelId="{40D26A77-5C42-2446-BF38-B229ADE0BF60}" type="presOf" srcId="{04156624-57C5-C641-B6EC-9519DD213C0A}" destId="{6286BD5F-04ED-F948-8970-648C0389FEB9}" srcOrd="0" destOrd="0" presId="urn:microsoft.com/office/officeart/2005/8/layout/radial3"/>
    <dgm:cxn modelId="{48C76520-42A9-004A-A7C4-64BE8D32474A}" srcId="{6CAA2A7F-0FF5-864D-B853-21E3F15D70DB}" destId="{B1003B09-9BD7-7949-A035-630934E9A3AB}" srcOrd="9" destOrd="0" parTransId="{92E2A3D1-6C93-B946-90C5-79B0B845253F}" sibTransId="{C6B26511-2B3A-714F-B597-2CF2CDE60BC7}"/>
    <dgm:cxn modelId="{2A064367-1445-344F-BBCD-91DDA001EC46}" srcId="{6CAA2A7F-0FF5-864D-B853-21E3F15D70DB}" destId="{B1EB7852-3D3C-1C4E-B1B6-43E313B67759}" srcOrd="6" destOrd="0" parTransId="{44BA72B8-CEDC-7246-AB0A-03D5A9350F73}" sibTransId="{191FC6E6-7450-B44C-85F9-EF02382F2C84}"/>
    <dgm:cxn modelId="{F7B02A40-20BA-2147-B6FF-38AAA2FEE977}" srcId="{6CAA2A7F-0FF5-864D-B853-21E3F15D70DB}" destId="{04156624-57C5-C641-B6EC-9519DD213C0A}" srcOrd="0" destOrd="0" parTransId="{74587405-BFBA-C14F-B90A-0892028F1966}" sibTransId="{6C38BCA3-B5B5-9E4E-8977-3D63D418BACF}"/>
    <dgm:cxn modelId="{E79208B6-A91B-5D42-AD44-3CEEA0BD37E2}" srcId="{6CAA2A7F-0FF5-864D-B853-21E3F15D70DB}" destId="{8AA65E8F-5E18-1F44-9624-FD58FC588057}" srcOrd="11" destOrd="0" parTransId="{A6AFC688-176F-A74E-8934-4A26E98CC8C1}" sibTransId="{26905A67-7338-F048-8011-B609C1852B46}"/>
    <dgm:cxn modelId="{E2C7F91B-507F-084D-A88A-5CD7114CDA02}" type="presOf" srcId="{8EBDA5C2-F596-7449-8A2D-5D8141A30673}" destId="{91F6A6EE-5DEB-E147-AEBA-B3B203349B5F}" srcOrd="0" destOrd="0" presId="urn:microsoft.com/office/officeart/2005/8/layout/radial3"/>
    <dgm:cxn modelId="{31386506-E54C-1B4E-966D-F9ED541CDC00}" type="presOf" srcId="{D5A913C0-3F6E-5F45-98DF-BC475653AAD4}" destId="{B287822A-EBB8-FF44-B8AA-5B277F242125}" srcOrd="0" destOrd="0" presId="urn:microsoft.com/office/officeart/2005/8/layout/radial3"/>
    <dgm:cxn modelId="{9341CA52-5046-BD46-A82F-D12E35512AE4}" type="presOf" srcId="{9436D36C-1FA5-8F41-8260-10C51A8B9FAC}" destId="{BBF816A7-BA1B-0F4D-BA9B-A3ED01712750}" srcOrd="0" destOrd="0" presId="urn:microsoft.com/office/officeart/2005/8/layout/radial3"/>
    <dgm:cxn modelId="{35B1C5DD-4A63-BD44-9C12-BE437EEE1891}" srcId="{6CAA2A7F-0FF5-864D-B853-21E3F15D70DB}" destId="{693996D5-1367-024E-BCBF-44ABB564667C}" srcOrd="12" destOrd="0" parTransId="{A8981176-740D-3B46-BBB4-DBDF546ED615}" sibTransId="{5C4713A2-03F1-B74E-A579-D254B3001AA2}"/>
    <dgm:cxn modelId="{A5C92614-2353-474C-9D1A-BE04034BC906}" type="presOf" srcId="{6CAA2A7F-0FF5-864D-B853-21E3F15D70DB}" destId="{40AADD18-CE09-7A43-9C4C-8653F650B19A}" srcOrd="0" destOrd="0" presId="urn:microsoft.com/office/officeart/2005/8/layout/radial3"/>
    <dgm:cxn modelId="{2CDBC609-BD8D-0847-89EA-B2725DA0B47D}" type="presOf" srcId="{03EBBA2C-1C53-EA47-ADAE-6A0C4043757A}" destId="{2C9DC3E1-AFEA-6148-9329-39F8EAF4EC52}" srcOrd="0" destOrd="0" presId="urn:microsoft.com/office/officeart/2005/8/layout/radial3"/>
    <dgm:cxn modelId="{44068C85-821B-AA42-A763-9981FFB0A012}" type="presOf" srcId="{AFFB3A40-438B-BC4B-A791-249BD5EF6CB2}" destId="{7700016F-C979-8F4F-917C-D01898089E91}" srcOrd="0" destOrd="0" presId="urn:microsoft.com/office/officeart/2005/8/layout/radial3"/>
    <dgm:cxn modelId="{582AA49B-15EB-9448-B05C-5CBE9CF94DA7}" srcId="{6CAA2A7F-0FF5-864D-B853-21E3F15D70DB}" destId="{5D73160D-D929-F14C-89B1-78CF19B58242}" srcOrd="7" destOrd="0" parTransId="{CBD063DD-006F-EE40-A2C3-21C92F23D763}" sibTransId="{3C0C0564-6B8D-E749-AE5D-735E9ACAFF3C}"/>
    <dgm:cxn modelId="{B63BF1C4-2800-A546-BC32-8405BC963DE2}" type="presOf" srcId="{B1003B09-9BD7-7949-A035-630934E9A3AB}" destId="{1E9D8B15-1F6F-E646-8B19-43B9440CC7E5}" srcOrd="0" destOrd="0" presId="urn:microsoft.com/office/officeart/2005/8/layout/radial3"/>
    <dgm:cxn modelId="{B74CC3A3-6CA8-2C4A-97F0-F034FE25396D}" type="presOf" srcId="{5D73160D-D929-F14C-89B1-78CF19B58242}" destId="{401ECAEA-85A6-1E4D-BD30-1263B94649EA}" srcOrd="0" destOrd="0" presId="urn:microsoft.com/office/officeart/2005/8/layout/radial3"/>
    <dgm:cxn modelId="{0DC1942F-205F-C348-B3D6-B59B6425C4C5}" type="presOf" srcId="{231C3BE4-0B6F-424E-BB29-066C33728E09}" destId="{AD5C7CA9-D417-784D-A860-2B6C94DF8B77}" srcOrd="0" destOrd="0" presId="urn:microsoft.com/office/officeart/2005/8/layout/radial3"/>
    <dgm:cxn modelId="{8978E3AB-F419-9243-8455-8AC4B82CBDD6}" type="presOf" srcId="{E49BD4CE-A43C-874D-A059-93A6393E9B0D}" destId="{D0A4B484-25F2-F248-A1DD-A95C5CE22AE6}" srcOrd="0" destOrd="0" presId="urn:microsoft.com/office/officeart/2005/8/layout/radial3"/>
    <dgm:cxn modelId="{E92E0188-EB72-CA4D-AFB0-4489D877935F}" type="presOf" srcId="{8AA65E8F-5E18-1F44-9624-FD58FC588057}" destId="{2B8359E9-EAE1-374D-A203-90562CDCF939}" srcOrd="0" destOrd="0" presId="urn:microsoft.com/office/officeart/2005/8/layout/radial3"/>
    <dgm:cxn modelId="{DB100C37-5B9F-C04B-BEC7-0D34FBE7F417}" srcId="{6CAA2A7F-0FF5-864D-B853-21E3F15D70DB}" destId="{D5A913C0-3F6E-5F45-98DF-BC475653AAD4}" srcOrd="2" destOrd="0" parTransId="{73F7AD40-DF6C-1C42-B9C1-5241284C2C90}" sibTransId="{F8466F7B-31A8-D043-8248-E2E3036E1F47}"/>
    <dgm:cxn modelId="{97EE676B-5D4C-8B44-BD41-C18D11B876AE}" srcId="{6CAA2A7F-0FF5-864D-B853-21E3F15D70DB}" destId="{497B1ACE-AD5B-C144-9156-5C8E05731A83}" srcOrd="13" destOrd="0" parTransId="{7732D254-5B7B-A442-8A35-19560596EDCD}" sibTransId="{34985F21-8791-4245-8EB3-E773B808817F}"/>
    <dgm:cxn modelId="{29F73188-0123-AE46-AB35-F0B216DDB4C8}" type="presOf" srcId="{6BC5FB45-60AC-D041-97BD-8BF856F4C27D}" destId="{070CC88E-BCE2-1149-9C17-0F3A681489E8}" srcOrd="0" destOrd="0" presId="urn:microsoft.com/office/officeart/2005/8/layout/radial3"/>
    <dgm:cxn modelId="{D88F012A-CAD7-F049-A545-A5CE6E647852}" type="presOf" srcId="{693996D5-1367-024E-BCBF-44ABB564667C}" destId="{6288C4F4-A63E-6C47-8B83-9594E7EF90CB}" srcOrd="0" destOrd="0" presId="urn:microsoft.com/office/officeart/2005/8/layout/radial3"/>
    <dgm:cxn modelId="{306DC1E9-FED9-3944-81B1-42BD0702811F}" srcId="{6CAA2A7F-0FF5-864D-B853-21E3F15D70DB}" destId="{4921CD8D-FCC7-124B-A49E-E24BAC3F7DD5}" srcOrd="16" destOrd="0" parTransId="{16A8483F-C6D9-4B4C-94F3-E1B7E63CC077}" sibTransId="{A126D091-3A83-244E-85A7-0C067183FBD5}"/>
    <dgm:cxn modelId="{283B6C24-79AC-8D4D-A89F-1D4523BB7AFC}" type="presOf" srcId="{39EE49AC-E3F9-9641-AD84-1C47FB6A1D68}" destId="{D3BCF0DB-2BBE-254E-8AEE-712A3A1F2571}" srcOrd="0" destOrd="0" presId="urn:microsoft.com/office/officeart/2005/8/layout/radial3"/>
    <dgm:cxn modelId="{78104703-03F8-734B-9742-47F4CB7B181F}" srcId="{6CAA2A7F-0FF5-864D-B853-21E3F15D70DB}" destId="{03EBBA2C-1C53-EA47-ADAE-6A0C4043757A}" srcOrd="3" destOrd="0" parTransId="{C73B9F2B-1345-D540-8AEB-284298642C68}" sibTransId="{3C0C0800-A6DE-474E-85EF-2C782959AF58}"/>
    <dgm:cxn modelId="{39EC76B2-1FD5-9D49-A898-9915B80EF09A}" srcId="{6CAA2A7F-0FF5-864D-B853-21E3F15D70DB}" destId="{8EBDA5C2-F596-7449-8A2D-5D8141A30673}" srcOrd="8" destOrd="0" parTransId="{5C2D9B05-EE42-D54E-B109-4DF9647AD617}" sibTransId="{8B57FFDC-88E7-5740-9998-A2A8E513DB0D}"/>
    <dgm:cxn modelId="{E7151057-2CEE-0443-9D83-9CD9F275144A}" srcId="{6CAA2A7F-0FF5-864D-B853-21E3F15D70DB}" destId="{5E48ABB4-1B3B-9643-9292-4D641F7969AD}" srcOrd="10" destOrd="0" parTransId="{8772F0A5-719E-644E-895A-8CCE2204EB4D}" sibTransId="{52FE4DDF-09BF-2B4F-AA8B-0FFE61645328}"/>
    <dgm:cxn modelId="{C04218F5-374C-854B-8B2B-322A0EC37760}" type="presParOf" srcId="{AD5C7CA9-D417-784D-A860-2B6C94DF8B77}" destId="{62CFD3A5-32A7-AB4D-9434-D834D0E076FC}" srcOrd="0" destOrd="0" presId="urn:microsoft.com/office/officeart/2005/8/layout/radial3"/>
    <dgm:cxn modelId="{88776FDE-2598-F44B-8B3F-614BFF24AD2A}" type="presParOf" srcId="{62CFD3A5-32A7-AB4D-9434-D834D0E076FC}" destId="{40AADD18-CE09-7A43-9C4C-8653F650B19A}" srcOrd="0" destOrd="0" presId="urn:microsoft.com/office/officeart/2005/8/layout/radial3"/>
    <dgm:cxn modelId="{8E514E74-D8A7-3940-90F8-6817118D3575}" type="presParOf" srcId="{62CFD3A5-32A7-AB4D-9434-D834D0E076FC}" destId="{6286BD5F-04ED-F948-8970-648C0389FEB9}" srcOrd="1" destOrd="0" presId="urn:microsoft.com/office/officeart/2005/8/layout/radial3"/>
    <dgm:cxn modelId="{98E0EC94-AFF2-5745-9779-27C905A96594}" type="presParOf" srcId="{62CFD3A5-32A7-AB4D-9434-D834D0E076FC}" destId="{2874E594-3A87-1040-9988-6C294F73C2A2}" srcOrd="2" destOrd="0" presId="urn:microsoft.com/office/officeart/2005/8/layout/radial3"/>
    <dgm:cxn modelId="{20DED178-2974-B44A-A37E-4C6DA1EAE3DE}" type="presParOf" srcId="{62CFD3A5-32A7-AB4D-9434-D834D0E076FC}" destId="{B287822A-EBB8-FF44-B8AA-5B277F242125}" srcOrd="3" destOrd="0" presId="urn:microsoft.com/office/officeart/2005/8/layout/radial3"/>
    <dgm:cxn modelId="{488673D1-A02E-3F4C-B46C-292C52F70FEC}" type="presParOf" srcId="{62CFD3A5-32A7-AB4D-9434-D834D0E076FC}" destId="{2C9DC3E1-AFEA-6148-9329-39F8EAF4EC52}" srcOrd="4" destOrd="0" presId="urn:microsoft.com/office/officeart/2005/8/layout/radial3"/>
    <dgm:cxn modelId="{A5B47774-A798-8647-A7C9-050033F9DEC6}" type="presParOf" srcId="{62CFD3A5-32A7-AB4D-9434-D834D0E076FC}" destId="{BBF816A7-BA1B-0F4D-BA9B-A3ED01712750}" srcOrd="5" destOrd="0" presId="urn:microsoft.com/office/officeart/2005/8/layout/radial3"/>
    <dgm:cxn modelId="{7A6EF902-1D2E-9747-B8FA-DFE0B22039D6}" type="presParOf" srcId="{62CFD3A5-32A7-AB4D-9434-D834D0E076FC}" destId="{7700016F-C979-8F4F-917C-D01898089E91}" srcOrd="6" destOrd="0" presId="urn:microsoft.com/office/officeart/2005/8/layout/radial3"/>
    <dgm:cxn modelId="{0358951F-00DC-0E42-873F-DF34AE300358}" type="presParOf" srcId="{62CFD3A5-32A7-AB4D-9434-D834D0E076FC}" destId="{218FC244-783C-EC49-85CE-2D7066726A4F}" srcOrd="7" destOrd="0" presId="urn:microsoft.com/office/officeart/2005/8/layout/radial3"/>
    <dgm:cxn modelId="{D6E2DA6E-5FF7-5A4E-B54F-EE5F9DAE35EF}" type="presParOf" srcId="{62CFD3A5-32A7-AB4D-9434-D834D0E076FC}" destId="{401ECAEA-85A6-1E4D-BD30-1263B94649EA}" srcOrd="8" destOrd="0" presId="urn:microsoft.com/office/officeart/2005/8/layout/radial3"/>
    <dgm:cxn modelId="{FB1605D4-5523-1242-AEC3-8A6ACA9AC785}" type="presParOf" srcId="{62CFD3A5-32A7-AB4D-9434-D834D0E076FC}" destId="{91F6A6EE-5DEB-E147-AEBA-B3B203349B5F}" srcOrd="9" destOrd="0" presId="urn:microsoft.com/office/officeart/2005/8/layout/radial3"/>
    <dgm:cxn modelId="{CD1E87FD-3116-3D40-A9F4-4E3DA46FCA61}" type="presParOf" srcId="{62CFD3A5-32A7-AB4D-9434-D834D0E076FC}" destId="{1E9D8B15-1F6F-E646-8B19-43B9440CC7E5}" srcOrd="10" destOrd="0" presId="urn:microsoft.com/office/officeart/2005/8/layout/radial3"/>
    <dgm:cxn modelId="{F06320F9-CA68-ED43-8E79-9DEE612FF5FA}" type="presParOf" srcId="{62CFD3A5-32A7-AB4D-9434-D834D0E076FC}" destId="{97985466-B05E-A940-BA3A-7C000EF14723}" srcOrd="11" destOrd="0" presId="urn:microsoft.com/office/officeart/2005/8/layout/radial3"/>
    <dgm:cxn modelId="{9B0DDD3C-ACE3-F54F-846C-15795136B4C8}" type="presParOf" srcId="{62CFD3A5-32A7-AB4D-9434-D834D0E076FC}" destId="{2B8359E9-EAE1-374D-A203-90562CDCF939}" srcOrd="12" destOrd="0" presId="urn:microsoft.com/office/officeart/2005/8/layout/radial3"/>
    <dgm:cxn modelId="{AFF2B876-F96B-0647-9F03-5490901D0D66}" type="presParOf" srcId="{62CFD3A5-32A7-AB4D-9434-D834D0E076FC}" destId="{6288C4F4-A63E-6C47-8B83-9594E7EF90CB}" srcOrd="13" destOrd="0" presId="urn:microsoft.com/office/officeart/2005/8/layout/radial3"/>
    <dgm:cxn modelId="{34ECD24D-A6DC-DB43-A242-D696E22B5721}" type="presParOf" srcId="{62CFD3A5-32A7-AB4D-9434-D834D0E076FC}" destId="{58160D03-615D-3142-8FA5-493A0FE15D09}" srcOrd="14" destOrd="0" presId="urn:microsoft.com/office/officeart/2005/8/layout/radial3"/>
    <dgm:cxn modelId="{832C4DD9-1A82-0141-AB3E-873254B6229E}" type="presParOf" srcId="{62CFD3A5-32A7-AB4D-9434-D834D0E076FC}" destId="{D3BCF0DB-2BBE-254E-8AEE-712A3A1F2571}" srcOrd="15" destOrd="0" presId="urn:microsoft.com/office/officeart/2005/8/layout/radial3"/>
    <dgm:cxn modelId="{BF9728E7-AACA-C64B-BCB4-1E4ECF6DCFA3}" type="presParOf" srcId="{62CFD3A5-32A7-AB4D-9434-D834D0E076FC}" destId="{D0A4B484-25F2-F248-A1DD-A95C5CE22AE6}" srcOrd="16" destOrd="0" presId="urn:microsoft.com/office/officeart/2005/8/layout/radial3"/>
    <dgm:cxn modelId="{47C95E84-0A1C-D54D-9C39-301A106C5EC0}" type="presParOf" srcId="{62CFD3A5-32A7-AB4D-9434-D834D0E076FC}" destId="{C3ADE151-A63B-3747-9FDC-04F85A6D64BB}" srcOrd="17" destOrd="0" presId="urn:microsoft.com/office/officeart/2005/8/layout/radial3"/>
    <dgm:cxn modelId="{BBD0E96A-4EC6-6B4B-8219-A0593B4AE53F}" type="presParOf" srcId="{62CFD3A5-32A7-AB4D-9434-D834D0E076FC}" destId="{070CC88E-BCE2-1149-9C17-0F3A681489E8}" srcOrd="1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CDEB7E-BD67-D641-8A7C-E09A902305CA}" type="doc">
      <dgm:prSet loTypeId="urn:microsoft.com/office/officeart/2005/8/layout/radial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2EEE23D-35CA-444C-902D-B96F55145B7F}">
      <dgm:prSet phldrT="[Text]"/>
      <dgm:spPr/>
      <dgm:t>
        <a:bodyPr/>
        <a:lstStyle/>
        <a:p>
          <a:r>
            <a:rPr lang="en-US" dirty="0" smtClean="0"/>
            <a:t>Participants</a:t>
          </a:r>
          <a:endParaRPr lang="en-US" dirty="0"/>
        </a:p>
      </dgm:t>
    </dgm:pt>
    <dgm:pt modelId="{72CC56FF-0C90-7C48-A09A-332A1C18A319}" type="parTrans" cxnId="{82181C93-E3CF-D340-BE2A-518F1975ADD8}">
      <dgm:prSet/>
      <dgm:spPr/>
      <dgm:t>
        <a:bodyPr/>
        <a:lstStyle/>
        <a:p>
          <a:endParaRPr lang="en-US"/>
        </a:p>
      </dgm:t>
    </dgm:pt>
    <dgm:pt modelId="{831303F4-47F0-2F4C-B6BD-4A3711AF0E99}" type="sibTrans" cxnId="{82181C93-E3CF-D340-BE2A-518F1975ADD8}">
      <dgm:prSet/>
      <dgm:spPr/>
      <dgm:t>
        <a:bodyPr/>
        <a:lstStyle/>
        <a:p>
          <a:endParaRPr lang="en-US"/>
        </a:p>
      </dgm:t>
    </dgm:pt>
    <dgm:pt modelId="{C79F4D18-E1AA-8447-ADDC-D8C6FF2FA3DA}">
      <dgm:prSet phldrT="[Text]" custT="1"/>
      <dgm:spPr/>
      <dgm:t>
        <a:bodyPr/>
        <a:lstStyle/>
        <a:p>
          <a:r>
            <a:rPr lang="en-US" sz="1000" dirty="0" smtClean="0"/>
            <a:t>TES Modules/ TES scores</a:t>
          </a:r>
          <a:endParaRPr lang="en-US" sz="1000" dirty="0"/>
        </a:p>
      </dgm:t>
    </dgm:pt>
    <dgm:pt modelId="{7152048C-382C-EC49-A0BD-326CFD1D4EE2}" type="parTrans" cxnId="{23A5A1CD-CD7F-DD48-992A-6C7140251ED4}">
      <dgm:prSet/>
      <dgm:spPr/>
      <dgm:t>
        <a:bodyPr/>
        <a:lstStyle/>
        <a:p>
          <a:endParaRPr lang="en-US"/>
        </a:p>
      </dgm:t>
    </dgm:pt>
    <dgm:pt modelId="{9E5D2DDE-552C-C948-AC3E-141AA77FFFB5}" type="sibTrans" cxnId="{23A5A1CD-CD7F-DD48-992A-6C7140251ED4}">
      <dgm:prSet/>
      <dgm:spPr/>
      <dgm:t>
        <a:bodyPr/>
        <a:lstStyle/>
        <a:p>
          <a:endParaRPr lang="en-US"/>
        </a:p>
      </dgm:t>
    </dgm:pt>
    <dgm:pt modelId="{8DFB7B24-6A4E-9C46-9FCC-681622CC78C7}">
      <dgm:prSet phldrT="[Text]" custT="1"/>
      <dgm:spPr/>
      <dgm:t>
        <a:bodyPr/>
        <a:lstStyle/>
        <a:p>
          <a:r>
            <a:rPr lang="en-US" sz="1000" dirty="0" smtClean="0"/>
            <a:t>News Stories</a:t>
          </a:r>
          <a:endParaRPr lang="en-US" sz="1000" dirty="0"/>
        </a:p>
      </dgm:t>
    </dgm:pt>
    <dgm:pt modelId="{E32FFD75-FE56-F54B-8B84-CF92D42ED1A4}" type="parTrans" cxnId="{D1999870-DC6D-9543-A021-FF83D69C1318}">
      <dgm:prSet/>
      <dgm:spPr/>
      <dgm:t>
        <a:bodyPr/>
        <a:lstStyle/>
        <a:p>
          <a:endParaRPr lang="en-US"/>
        </a:p>
      </dgm:t>
    </dgm:pt>
    <dgm:pt modelId="{8998C759-CC02-6240-B2B1-3C05E43C62DF}" type="sibTrans" cxnId="{D1999870-DC6D-9543-A021-FF83D69C1318}">
      <dgm:prSet/>
      <dgm:spPr/>
      <dgm:t>
        <a:bodyPr/>
        <a:lstStyle/>
        <a:p>
          <a:endParaRPr lang="en-US"/>
        </a:p>
      </dgm:t>
    </dgm:pt>
    <dgm:pt modelId="{7DFDA6CD-C366-EC4C-906F-FAEF60670D15}">
      <dgm:prSet phldrT="[Text]" custT="1"/>
      <dgm:spPr/>
      <dgm:t>
        <a:bodyPr/>
        <a:lstStyle/>
        <a:p>
          <a:r>
            <a:rPr lang="en-US" sz="1000" dirty="0" smtClean="0"/>
            <a:t>Success Stories</a:t>
          </a:r>
          <a:endParaRPr lang="en-US" sz="1000" dirty="0"/>
        </a:p>
      </dgm:t>
    </dgm:pt>
    <dgm:pt modelId="{AF2E30EF-D573-0940-ABF7-6B8B61B7A195}" type="parTrans" cxnId="{554CFFAF-D4C4-894A-99F6-DA6B96066A5F}">
      <dgm:prSet/>
      <dgm:spPr/>
      <dgm:t>
        <a:bodyPr/>
        <a:lstStyle/>
        <a:p>
          <a:endParaRPr lang="en-US"/>
        </a:p>
      </dgm:t>
    </dgm:pt>
    <dgm:pt modelId="{C1157D8C-1436-9744-9061-1D1EDEEF7C68}" type="sibTrans" cxnId="{554CFFAF-D4C4-894A-99F6-DA6B96066A5F}">
      <dgm:prSet/>
      <dgm:spPr/>
      <dgm:t>
        <a:bodyPr/>
        <a:lstStyle/>
        <a:p>
          <a:endParaRPr lang="en-US"/>
        </a:p>
      </dgm:t>
    </dgm:pt>
    <dgm:pt modelId="{50DD53B0-592F-F645-8050-5A930A2515CF}">
      <dgm:prSet phldrT="[Text]" custT="1"/>
      <dgm:spPr/>
      <dgm:t>
        <a:bodyPr/>
        <a:lstStyle/>
        <a:p>
          <a:r>
            <a:rPr lang="en-US" sz="1000" dirty="0" smtClean="0"/>
            <a:t>Unpaid Assessments</a:t>
          </a:r>
          <a:endParaRPr lang="en-US" sz="1000" dirty="0"/>
        </a:p>
      </dgm:t>
    </dgm:pt>
    <dgm:pt modelId="{AF8DE897-D562-2646-A112-25A98340482C}" type="parTrans" cxnId="{770FF4BD-7245-8B46-BC89-8BC9DADA0103}">
      <dgm:prSet/>
      <dgm:spPr/>
      <dgm:t>
        <a:bodyPr/>
        <a:lstStyle/>
        <a:p>
          <a:endParaRPr lang="en-US"/>
        </a:p>
      </dgm:t>
    </dgm:pt>
    <dgm:pt modelId="{29C9D3E5-C2FF-C540-B22C-D949CD66AAE1}" type="sibTrans" cxnId="{770FF4BD-7245-8B46-BC89-8BC9DADA0103}">
      <dgm:prSet/>
      <dgm:spPr/>
      <dgm:t>
        <a:bodyPr/>
        <a:lstStyle/>
        <a:p>
          <a:endParaRPr lang="en-US"/>
        </a:p>
      </dgm:t>
    </dgm:pt>
    <dgm:pt modelId="{BE528FFA-2D94-AC47-BEC8-262130D7DD9E}">
      <dgm:prSet phldrT="[Text]" custT="1"/>
      <dgm:spPr/>
      <dgm:t>
        <a:bodyPr/>
        <a:lstStyle/>
        <a:p>
          <a:r>
            <a:rPr lang="en-US" sz="1000" dirty="0" smtClean="0"/>
            <a:t>Video Meetings</a:t>
          </a:r>
          <a:endParaRPr lang="en-US" sz="1000" dirty="0"/>
        </a:p>
      </dgm:t>
    </dgm:pt>
    <dgm:pt modelId="{FB8DE92B-B1DB-3E4D-9AE5-8C3404450952}" type="parTrans" cxnId="{A81DF405-B0E6-4440-B32F-50A7C528213C}">
      <dgm:prSet/>
      <dgm:spPr/>
      <dgm:t>
        <a:bodyPr/>
        <a:lstStyle/>
        <a:p>
          <a:endParaRPr lang="en-US"/>
        </a:p>
      </dgm:t>
    </dgm:pt>
    <dgm:pt modelId="{4537F66B-D7E2-2D46-B31E-CFB989FDC536}" type="sibTrans" cxnId="{A81DF405-B0E6-4440-B32F-50A7C528213C}">
      <dgm:prSet/>
      <dgm:spPr/>
      <dgm:t>
        <a:bodyPr/>
        <a:lstStyle/>
        <a:p>
          <a:endParaRPr lang="en-US"/>
        </a:p>
      </dgm:t>
    </dgm:pt>
    <dgm:pt modelId="{6C118DB1-78AC-4D48-8613-0A063373BB55}">
      <dgm:prSet phldrT="[Text]" custT="1"/>
      <dgm:spPr/>
      <dgm:t>
        <a:bodyPr/>
        <a:lstStyle/>
        <a:p>
          <a:r>
            <a:rPr lang="en-US" sz="1000" dirty="0" smtClean="0"/>
            <a:t>Private Messages</a:t>
          </a:r>
          <a:endParaRPr lang="en-US" sz="1000" dirty="0"/>
        </a:p>
      </dgm:t>
    </dgm:pt>
    <dgm:pt modelId="{DF9F7E00-1DB0-3B48-85C3-76226F39003A}" type="parTrans" cxnId="{CCBEE16D-BAEA-E14D-8DDE-D45CE8CDF350}">
      <dgm:prSet/>
      <dgm:spPr/>
      <dgm:t>
        <a:bodyPr/>
        <a:lstStyle/>
        <a:p>
          <a:endParaRPr lang="en-US"/>
        </a:p>
      </dgm:t>
    </dgm:pt>
    <dgm:pt modelId="{11C69C86-06E5-8F49-9084-44E39118EB78}" type="sibTrans" cxnId="{CCBEE16D-BAEA-E14D-8DDE-D45CE8CDF350}">
      <dgm:prSet/>
      <dgm:spPr/>
      <dgm:t>
        <a:bodyPr/>
        <a:lstStyle/>
        <a:p>
          <a:endParaRPr lang="en-US"/>
        </a:p>
      </dgm:t>
    </dgm:pt>
    <dgm:pt modelId="{8B63795C-E793-7D4A-AFD0-55883A4959D0}">
      <dgm:prSet phldrT="[Text]" custT="1"/>
      <dgm:spPr/>
      <dgm:t>
        <a:bodyPr/>
        <a:lstStyle/>
        <a:p>
          <a:r>
            <a:rPr lang="en-US" sz="1000" dirty="0" smtClean="0"/>
            <a:t>Response From Admin Posts</a:t>
          </a:r>
          <a:endParaRPr lang="en-US" sz="1000" dirty="0"/>
        </a:p>
      </dgm:t>
    </dgm:pt>
    <dgm:pt modelId="{0942DB86-F29D-2248-8536-7A7AF7829CE3}" type="parTrans" cxnId="{A0F4BD36-5967-924F-80AC-D147A4F259CF}">
      <dgm:prSet/>
      <dgm:spPr/>
      <dgm:t>
        <a:bodyPr/>
        <a:lstStyle/>
        <a:p>
          <a:endParaRPr lang="en-US"/>
        </a:p>
      </dgm:t>
    </dgm:pt>
    <dgm:pt modelId="{EF6B6F45-86E9-2E4C-B270-947F7D9DA27B}" type="sibTrans" cxnId="{A0F4BD36-5967-924F-80AC-D147A4F259CF}">
      <dgm:prSet/>
      <dgm:spPr/>
      <dgm:t>
        <a:bodyPr/>
        <a:lstStyle/>
        <a:p>
          <a:endParaRPr lang="en-US"/>
        </a:p>
      </dgm:t>
    </dgm:pt>
    <dgm:pt modelId="{F9469757-0719-3044-A1B7-BCA1A936FF2D}">
      <dgm:prSet phldrT="[Text]" custT="1"/>
      <dgm:spPr/>
      <dgm:t>
        <a:bodyPr/>
        <a:lstStyle/>
        <a:p>
          <a:r>
            <a:rPr lang="en-US" sz="1000" dirty="0" smtClean="0"/>
            <a:t>Posts/Likes</a:t>
          </a:r>
          <a:br>
            <a:rPr lang="en-US" sz="1000" dirty="0" smtClean="0"/>
          </a:br>
          <a:r>
            <a:rPr lang="en-US" sz="1000" dirty="0" smtClean="0"/>
            <a:t>/Shares</a:t>
          </a:r>
          <a:br>
            <a:rPr lang="en-US" sz="1000" dirty="0" smtClean="0"/>
          </a:br>
          <a:r>
            <a:rPr lang="en-US" sz="1000" dirty="0" smtClean="0"/>
            <a:t>/Comments</a:t>
          </a:r>
          <a:endParaRPr lang="en-US" sz="1000" dirty="0"/>
        </a:p>
      </dgm:t>
    </dgm:pt>
    <dgm:pt modelId="{FE325FDE-4F70-DB45-BDAF-47134A498E1E}" type="parTrans" cxnId="{B8EB1E74-EA4C-6949-A54D-FE3CB65F0029}">
      <dgm:prSet/>
      <dgm:spPr/>
      <dgm:t>
        <a:bodyPr/>
        <a:lstStyle/>
        <a:p>
          <a:endParaRPr lang="en-US"/>
        </a:p>
      </dgm:t>
    </dgm:pt>
    <dgm:pt modelId="{1A35D3B9-2643-FA44-B1D8-B34210D55726}" type="sibTrans" cxnId="{B8EB1E74-EA4C-6949-A54D-FE3CB65F0029}">
      <dgm:prSet/>
      <dgm:spPr/>
      <dgm:t>
        <a:bodyPr/>
        <a:lstStyle/>
        <a:p>
          <a:endParaRPr lang="en-US"/>
        </a:p>
      </dgm:t>
    </dgm:pt>
    <dgm:pt modelId="{8F626148-1D11-1841-8617-238F78ACCA81}">
      <dgm:prSet phldrT="[Text]" custT="1"/>
      <dgm:spPr/>
      <dgm:t>
        <a:bodyPr/>
        <a:lstStyle/>
        <a:p>
          <a:r>
            <a:rPr lang="en-US" sz="1000" dirty="0" smtClean="0"/>
            <a:t>Pictures/Links Uploads</a:t>
          </a:r>
          <a:endParaRPr lang="en-US" sz="1000" dirty="0"/>
        </a:p>
      </dgm:t>
    </dgm:pt>
    <dgm:pt modelId="{7428C5D7-D254-4F4A-92E7-000B85C85892}" type="parTrans" cxnId="{87ECB3CB-FB23-E543-BAB8-8ADA29552BCC}">
      <dgm:prSet/>
      <dgm:spPr/>
      <dgm:t>
        <a:bodyPr/>
        <a:lstStyle/>
        <a:p>
          <a:endParaRPr lang="en-US"/>
        </a:p>
      </dgm:t>
    </dgm:pt>
    <dgm:pt modelId="{F03B2A5F-0721-8946-8828-C215EDDCE5F7}" type="sibTrans" cxnId="{87ECB3CB-FB23-E543-BAB8-8ADA29552BCC}">
      <dgm:prSet/>
      <dgm:spPr/>
      <dgm:t>
        <a:bodyPr/>
        <a:lstStyle/>
        <a:p>
          <a:endParaRPr lang="en-US"/>
        </a:p>
      </dgm:t>
    </dgm:pt>
    <dgm:pt modelId="{5857C416-3856-DC4A-A46B-B8217BAE8A59}" type="pres">
      <dgm:prSet presAssocID="{23CDEB7E-BD67-D641-8A7C-E09A902305C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CB2B93D-54D9-3148-BEDD-64BD4845C654}" type="pres">
      <dgm:prSet presAssocID="{02EEE23D-35CA-444C-902D-B96F55145B7F}" presName="centerShape" presStyleLbl="node0" presStyleIdx="0" presStyleCnt="1" custScaleX="115034" custScaleY="123891"/>
      <dgm:spPr/>
      <dgm:t>
        <a:bodyPr/>
        <a:lstStyle/>
        <a:p>
          <a:endParaRPr lang="en-US"/>
        </a:p>
      </dgm:t>
    </dgm:pt>
    <dgm:pt modelId="{AFFE2596-626D-1145-BD75-478E0A81071C}" type="pres">
      <dgm:prSet presAssocID="{7152048C-382C-EC49-A0BD-326CFD1D4EE2}" presName="parTrans" presStyleLbl="sibTrans2D1" presStyleIdx="0" presStyleCnt="9"/>
      <dgm:spPr/>
      <dgm:t>
        <a:bodyPr/>
        <a:lstStyle/>
        <a:p>
          <a:endParaRPr lang="en-US"/>
        </a:p>
      </dgm:t>
    </dgm:pt>
    <dgm:pt modelId="{1FB0618D-0286-5048-A1E7-7585D9F71D5C}" type="pres">
      <dgm:prSet presAssocID="{7152048C-382C-EC49-A0BD-326CFD1D4EE2}" presName="connectorText" presStyleLbl="sibTrans2D1" presStyleIdx="0" presStyleCnt="9"/>
      <dgm:spPr/>
      <dgm:t>
        <a:bodyPr/>
        <a:lstStyle/>
        <a:p>
          <a:endParaRPr lang="en-US"/>
        </a:p>
      </dgm:t>
    </dgm:pt>
    <dgm:pt modelId="{F11A4A1A-D98A-4048-AD4D-3DD8EBCAF326}" type="pres">
      <dgm:prSet presAssocID="{C79F4D18-E1AA-8447-ADDC-D8C6FF2FA3DA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8088E1-31F1-A947-BCB5-B277988401BE}" type="pres">
      <dgm:prSet presAssocID="{E32FFD75-FE56-F54B-8B84-CF92D42ED1A4}" presName="parTrans" presStyleLbl="sibTrans2D1" presStyleIdx="1" presStyleCnt="9"/>
      <dgm:spPr/>
      <dgm:t>
        <a:bodyPr/>
        <a:lstStyle/>
        <a:p>
          <a:endParaRPr lang="en-US"/>
        </a:p>
      </dgm:t>
    </dgm:pt>
    <dgm:pt modelId="{05EEE6B8-E73F-5849-B4CB-9E17EC3183C7}" type="pres">
      <dgm:prSet presAssocID="{E32FFD75-FE56-F54B-8B84-CF92D42ED1A4}" presName="connectorText" presStyleLbl="sibTrans2D1" presStyleIdx="1" presStyleCnt="9"/>
      <dgm:spPr/>
      <dgm:t>
        <a:bodyPr/>
        <a:lstStyle/>
        <a:p>
          <a:endParaRPr lang="en-US"/>
        </a:p>
      </dgm:t>
    </dgm:pt>
    <dgm:pt modelId="{35A8D306-DE3B-E04F-BB87-684ED1D9D1F3}" type="pres">
      <dgm:prSet presAssocID="{8DFB7B24-6A4E-9C46-9FCC-681622CC78C7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F9427E-4465-A24E-A6C9-6D3233DFC539}" type="pres">
      <dgm:prSet presAssocID="{AF2E30EF-D573-0940-ABF7-6B8B61B7A195}" presName="parTrans" presStyleLbl="sibTrans2D1" presStyleIdx="2" presStyleCnt="9"/>
      <dgm:spPr/>
      <dgm:t>
        <a:bodyPr/>
        <a:lstStyle/>
        <a:p>
          <a:endParaRPr lang="en-US"/>
        </a:p>
      </dgm:t>
    </dgm:pt>
    <dgm:pt modelId="{6849A5A8-E2E3-E440-A460-E2ED2951A414}" type="pres">
      <dgm:prSet presAssocID="{AF2E30EF-D573-0940-ABF7-6B8B61B7A195}" presName="connectorText" presStyleLbl="sibTrans2D1" presStyleIdx="2" presStyleCnt="9"/>
      <dgm:spPr/>
      <dgm:t>
        <a:bodyPr/>
        <a:lstStyle/>
        <a:p>
          <a:endParaRPr lang="en-US"/>
        </a:p>
      </dgm:t>
    </dgm:pt>
    <dgm:pt modelId="{4B1B2934-79A4-7F49-9763-A5C5D09B9EAF}" type="pres">
      <dgm:prSet presAssocID="{7DFDA6CD-C366-EC4C-906F-FAEF60670D15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0D6702-27E4-F34D-83DD-BDA802621900}" type="pres">
      <dgm:prSet presAssocID="{AF8DE897-D562-2646-A112-25A98340482C}" presName="parTrans" presStyleLbl="sibTrans2D1" presStyleIdx="3" presStyleCnt="9"/>
      <dgm:spPr/>
      <dgm:t>
        <a:bodyPr/>
        <a:lstStyle/>
        <a:p>
          <a:endParaRPr lang="en-US"/>
        </a:p>
      </dgm:t>
    </dgm:pt>
    <dgm:pt modelId="{A7D0707A-583B-BE42-9B7A-F37A68A92F19}" type="pres">
      <dgm:prSet presAssocID="{AF8DE897-D562-2646-A112-25A98340482C}" presName="connectorText" presStyleLbl="sibTrans2D1" presStyleIdx="3" presStyleCnt="9"/>
      <dgm:spPr/>
      <dgm:t>
        <a:bodyPr/>
        <a:lstStyle/>
        <a:p>
          <a:endParaRPr lang="en-US"/>
        </a:p>
      </dgm:t>
    </dgm:pt>
    <dgm:pt modelId="{A86543B9-8F61-9044-9DE8-7A8BC9ACF933}" type="pres">
      <dgm:prSet presAssocID="{50DD53B0-592F-F645-8050-5A930A2515CF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D57339-1F7A-4744-9731-1DD0B937A1FF}" type="pres">
      <dgm:prSet presAssocID="{FB8DE92B-B1DB-3E4D-9AE5-8C3404450952}" presName="parTrans" presStyleLbl="sibTrans2D1" presStyleIdx="4" presStyleCnt="9"/>
      <dgm:spPr/>
      <dgm:t>
        <a:bodyPr/>
        <a:lstStyle/>
        <a:p>
          <a:endParaRPr lang="en-US"/>
        </a:p>
      </dgm:t>
    </dgm:pt>
    <dgm:pt modelId="{4AD799AA-DB22-164A-9B3B-730549C9B88D}" type="pres">
      <dgm:prSet presAssocID="{FB8DE92B-B1DB-3E4D-9AE5-8C3404450952}" presName="connectorText" presStyleLbl="sibTrans2D1" presStyleIdx="4" presStyleCnt="9"/>
      <dgm:spPr/>
      <dgm:t>
        <a:bodyPr/>
        <a:lstStyle/>
        <a:p>
          <a:endParaRPr lang="en-US"/>
        </a:p>
      </dgm:t>
    </dgm:pt>
    <dgm:pt modelId="{1D3EB4A6-877B-7D40-A295-3C1BE4196606}" type="pres">
      <dgm:prSet presAssocID="{BE528FFA-2D94-AC47-BEC8-262130D7DD9E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F673B0-638C-304B-A37B-EA89DE33FBE6}" type="pres">
      <dgm:prSet presAssocID="{DF9F7E00-1DB0-3B48-85C3-76226F39003A}" presName="parTrans" presStyleLbl="sibTrans2D1" presStyleIdx="5" presStyleCnt="9"/>
      <dgm:spPr/>
      <dgm:t>
        <a:bodyPr/>
        <a:lstStyle/>
        <a:p>
          <a:endParaRPr lang="en-US"/>
        </a:p>
      </dgm:t>
    </dgm:pt>
    <dgm:pt modelId="{7FD70DDA-820B-5948-8478-079A63593AFE}" type="pres">
      <dgm:prSet presAssocID="{DF9F7E00-1DB0-3B48-85C3-76226F39003A}" presName="connectorText" presStyleLbl="sibTrans2D1" presStyleIdx="5" presStyleCnt="9"/>
      <dgm:spPr/>
      <dgm:t>
        <a:bodyPr/>
        <a:lstStyle/>
        <a:p>
          <a:endParaRPr lang="en-US"/>
        </a:p>
      </dgm:t>
    </dgm:pt>
    <dgm:pt modelId="{81088CFE-A7E8-C345-9808-7916712F9838}" type="pres">
      <dgm:prSet presAssocID="{6C118DB1-78AC-4D48-8613-0A063373BB55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63BAAF-D224-914F-9E61-3B94D3150076}" type="pres">
      <dgm:prSet presAssocID="{0942DB86-F29D-2248-8536-7A7AF7829CE3}" presName="parTrans" presStyleLbl="sibTrans2D1" presStyleIdx="6" presStyleCnt="9"/>
      <dgm:spPr/>
      <dgm:t>
        <a:bodyPr/>
        <a:lstStyle/>
        <a:p>
          <a:endParaRPr lang="en-US"/>
        </a:p>
      </dgm:t>
    </dgm:pt>
    <dgm:pt modelId="{05907194-7541-A544-ACAC-8FC320A8421F}" type="pres">
      <dgm:prSet presAssocID="{0942DB86-F29D-2248-8536-7A7AF7829CE3}" presName="connectorText" presStyleLbl="sibTrans2D1" presStyleIdx="6" presStyleCnt="9"/>
      <dgm:spPr/>
      <dgm:t>
        <a:bodyPr/>
        <a:lstStyle/>
        <a:p>
          <a:endParaRPr lang="en-US"/>
        </a:p>
      </dgm:t>
    </dgm:pt>
    <dgm:pt modelId="{E9C0FE68-36A9-F04E-AC8F-D5D382BB766F}" type="pres">
      <dgm:prSet presAssocID="{8B63795C-E793-7D4A-AFD0-55883A4959D0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023DF4-0B8B-0542-ACDE-EE3B82218822}" type="pres">
      <dgm:prSet presAssocID="{FE325FDE-4F70-DB45-BDAF-47134A498E1E}" presName="parTrans" presStyleLbl="sibTrans2D1" presStyleIdx="7" presStyleCnt="9"/>
      <dgm:spPr/>
      <dgm:t>
        <a:bodyPr/>
        <a:lstStyle/>
        <a:p>
          <a:endParaRPr lang="en-US"/>
        </a:p>
      </dgm:t>
    </dgm:pt>
    <dgm:pt modelId="{CC343659-69BE-6A42-B991-9AD988C7FE9E}" type="pres">
      <dgm:prSet presAssocID="{FE325FDE-4F70-DB45-BDAF-47134A498E1E}" presName="connectorText" presStyleLbl="sibTrans2D1" presStyleIdx="7" presStyleCnt="9"/>
      <dgm:spPr/>
      <dgm:t>
        <a:bodyPr/>
        <a:lstStyle/>
        <a:p>
          <a:endParaRPr lang="en-US"/>
        </a:p>
      </dgm:t>
    </dgm:pt>
    <dgm:pt modelId="{46B07A52-5176-0140-9FD5-D7A17B1D96D4}" type="pres">
      <dgm:prSet presAssocID="{F9469757-0719-3044-A1B7-BCA1A936FF2D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6F49E1-BC69-9840-9917-6BC90850F080}" type="pres">
      <dgm:prSet presAssocID="{7428C5D7-D254-4F4A-92E7-000B85C85892}" presName="parTrans" presStyleLbl="sibTrans2D1" presStyleIdx="8" presStyleCnt="9"/>
      <dgm:spPr/>
      <dgm:t>
        <a:bodyPr/>
        <a:lstStyle/>
        <a:p>
          <a:endParaRPr lang="en-US"/>
        </a:p>
      </dgm:t>
    </dgm:pt>
    <dgm:pt modelId="{3B73E87A-7528-1741-838F-0F9E1FE26343}" type="pres">
      <dgm:prSet presAssocID="{7428C5D7-D254-4F4A-92E7-000B85C85892}" presName="connectorText" presStyleLbl="sibTrans2D1" presStyleIdx="8" presStyleCnt="9"/>
      <dgm:spPr/>
      <dgm:t>
        <a:bodyPr/>
        <a:lstStyle/>
        <a:p>
          <a:endParaRPr lang="en-US"/>
        </a:p>
      </dgm:t>
    </dgm:pt>
    <dgm:pt modelId="{4AC5D720-3D2C-7645-8A4C-0ECD1C02A40B}" type="pres">
      <dgm:prSet presAssocID="{8F626148-1D11-1841-8617-238F78ACCA81}" presName="node" presStyleLbl="node1" presStyleIdx="8" presStyleCnt="9" custScaleX="109268" custScaleY="1139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37E0C2-E345-054B-B056-15D5B2A60B57}" type="presOf" srcId="{E32FFD75-FE56-F54B-8B84-CF92D42ED1A4}" destId="{078088E1-31F1-A947-BCB5-B277988401BE}" srcOrd="0" destOrd="0" presId="urn:microsoft.com/office/officeart/2005/8/layout/radial5"/>
    <dgm:cxn modelId="{A81DF405-B0E6-4440-B32F-50A7C528213C}" srcId="{02EEE23D-35CA-444C-902D-B96F55145B7F}" destId="{BE528FFA-2D94-AC47-BEC8-262130D7DD9E}" srcOrd="4" destOrd="0" parTransId="{FB8DE92B-B1DB-3E4D-9AE5-8C3404450952}" sibTransId="{4537F66B-D7E2-2D46-B31E-CFB989FDC536}"/>
    <dgm:cxn modelId="{D1999870-DC6D-9543-A021-FF83D69C1318}" srcId="{02EEE23D-35CA-444C-902D-B96F55145B7F}" destId="{8DFB7B24-6A4E-9C46-9FCC-681622CC78C7}" srcOrd="1" destOrd="0" parTransId="{E32FFD75-FE56-F54B-8B84-CF92D42ED1A4}" sibTransId="{8998C759-CC02-6240-B2B1-3C05E43C62DF}"/>
    <dgm:cxn modelId="{DDFC9AEF-4324-DC4C-A745-B8030D362AF2}" type="presOf" srcId="{AF2E30EF-D573-0940-ABF7-6B8B61B7A195}" destId="{6849A5A8-E2E3-E440-A460-E2ED2951A414}" srcOrd="1" destOrd="0" presId="urn:microsoft.com/office/officeart/2005/8/layout/radial5"/>
    <dgm:cxn modelId="{A0F4BD36-5967-924F-80AC-D147A4F259CF}" srcId="{02EEE23D-35CA-444C-902D-B96F55145B7F}" destId="{8B63795C-E793-7D4A-AFD0-55883A4959D0}" srcOrd="6" destOrd="0" parTransId="{0942DB86-F29D-2248-8536-7A7AF7829CE3}" sibTransId="{EF6B6F45-86E9-2E4C-B270-947F7D9DA27B}"/>
    <dgm:cxn modelId="{0625A70D-CAE6-5445-A855-18F2125B2D92}" type="presOf" srcId="{8F626148-1D11-1841-8617-238F78ACCA81}" destId="{4AC5D720-3D2C-7645-8A4C-0ECD1C02A40B}" srcOrd="0" destOrd="0" presId="urn:microsoft.com/office/officeart/2005/8/layout/radial5"/>
    <dgm:cxn modelId="{612945F1-F8C1-8B42-BB00-0BDB8EDC6C35}" type="presOf" srcId="{8DFB7B24-6A4E-9C46-9FCC-681622CC78C7}" destId="{35A8D306-DE3B-E04F-BB87-684ED1D9D1F3}" srcOrd="0" destOrd="0" presId="urn:microsoft.com/office/officeart/2005/8/layout/radial5"/>
    <dgm:cxn modelId="{3DC54E4C-754C-E241-9D5C-8C461FD7FD58}" type="presOf" srcId="{6C118DB1-78AC-4D48-8613-0A063373BB55}" destId="{81088CFE-A7E8-C345-9808-7916712F9838}" srcOrd="0" destOrd="0" presId="urn:microsoft.com/office/officeart/2005/8/layout/radial5"/>
    <dgm:cxn modelId="{91324017-1D66-9E43-A77F-ADB7AF50A690}" type="presOf" srcId="{FE325FDE-4F70-DB45-BDAF-47134A498E1E}" destId="{CC343659-69BE-6A42-B991-9AD988C7FE9E}" srcOrd="1" destOrd="0" presId="urn:microsoft.com/office/officeart/2005/8/layout/radial5"/>
    <dgm:cxn modelId="{56FC2E29-8FEB-704D-827E-5A5C153A20BA}" type="presOf" srcId="{0942DB86-F29D-2248-8536-7A7AF7829CE3}" destId="{0D63BAAF-D224-914F-9E61-3B94D3150076}" srcOrd="0" destOrd="0" presId="urn:microsoft.com/office/officeart/2005/8/layout/radial5"/>
    <dgm:cxn modelId="{FF4BC90C-5EF7-4144-A26B-EF8B581F5028}" type="presOf" srcId="{E32FFD75-FE56-F54B-8B84-CF92D42ED1A4}" destId="{05EEE6B8-E73F-5849-B4CB-9E17EC3183C7}" srcOrd="1" destOrd="0" presId="urn:microsoft.com/office/officeart/2005/8/layout/radial5"/>
    <dgm:cxn modelId="{0235F2C0-6CAB-F547-8489-704204FB9F25}" type="presOf" srcId="{7428C5D7-D254-4F4A-92E7-000B85C85892}" destId="{3B73E87A-7528-1741-838F-0F9E1FE26343}" srcOrd="1" destOrd="0" presId="urn:microsoft.com/office/officeart/2005/8/layout/radial5"/>
    <dgm:cxn modelId="{6C30B468-9669-8B4C-BC85-68BFF38F2D01}" type="presOf" srcId="{AF2E30EF-D573-0940-ABF7-6B8B61B7A195}" destId="{E2F9427E-4465-A24E-A6C9-6D3233DFC539}" srcOrd="0" destOrd="0" presId="urn:microsoft.com/office/officeart/2005/8/layout/radial5"/>
    <dgm:cxn modelId="{87ECB3CB-FB23-E543-BAB8-8ADA29552BCC}" srcId="{02EEE23D-35CA-444C-902D-B96F55145B7F}" destId="{8F626148-1D11-1841-8617-238F78ACCA81}" srcOrd="8" destOrd="0" parTransId="{7428C5D7-D254-4F4A-92E7-000B85C85892}" sibTransId="{F03B2A5F-0721-8946-8828-C215EDDCE5F7}"/>
    <dgm:cxn modelId="{9C899F1A-4954-2640-93A8-6B290E081CA7}" type="presOf" srcId="{FB8DE92B-B1DB-3E4D-9AE5-8C3404450952}" destId="{73D57339-1F7A-4744-9731-1DD0B937A1FF}" srcOrd="0" destOrd="0" presId="urn:microsoft.com/office/officeart/2005/8/layout/radial5"/>
    <dgm:cxn modelId="{0B633429-B166-8342-818A-91F2CC6396BB}" type="presOf" srcId="{DF9F7E00-1DB0-3B48-85C3-76226F39003A}" destId="{EDF673B0-638C-304B-A37B-EA89DE33FBE6}" srcOrd="0" destOrd="0" presId="urn:microsoft.com/office/officeart/2005/8/layout/radial5"/>
    <dgm:cxn modelId="{9313C7B2-EA44-664A-9184-13F1DADF6B6F}" type="presOf" srcId="{F9469757-0719-3044-A1B7-BCA1A936FF2D}" destId="{46B07A52-5176-0140-9FD5-D7A17B1D96D4}" srcOrd="0" destOrd="0" presId="urn:microsoft.com/office/officeart/2005/8/layout/radial5"/>
    <dgm:cxn modelId="{09896C56-E380-2C46-A827-75E151234664}" type="presOf" srcId="{23CDEB7E-BD67-D641-8A7C-E09A902305CA}" destId="{5857C416-3856-DC4A-A46B-B8217BAE8A59}" srcOrd="0" destOrd="0" presId="urn:microsoft.com/office/officeart/2005/8/layout/radial5"/>
    <dgm:cxn modelId="{82181C93-E3CF-D340-BE2A-518F1975ADD8}" srcId="{23CDEB7E-BD67-D641-8A7C-E09A902305CA}" destId="{02EEE23D-35CA-444C-902D-B96F55145B7F}" srcOrd="0" destOrd="0" parTransId="{72CC56FF-0C90-7C48-A09A-332A1C18A319}" sibTransId="{831303F4-47F0-2F4C-B6BD-4A3711AF0E99}"/>
    <dgm:cxn modelId="{35D678B1-2D05-A04F-BA07-52936C8BB63C}" type="presOf" srcId="{AF8DE897-D562-2646-A112-25A98340482C}" destId="{470D6702-27E4-F34D-83DD-BDA802621900}" srcOrd="0" destOrd="0" presId="urn:microsoft.com/office/officeart/2005/8/layout/radial5"/>
    <dgm:cxn modelId="{CCBEE16D-BAEA-E14D-8DDE-D45CE8CDF350}" srcId="{02EEE23D-35CA-444C-902D-B96F55145B7F}" destId="{6C118DB1-78AC-4D48-8613-0A063373BB55}" srcOrd="5" destOrd="0" parTransId="{DF9F7E00-1DB0-3B48-85C3-76226F39003A}" sibTransId="{11C69C86-06E5-8F49-9084-44E39118EB78}"/>
    <dgm:cxn modelId="{8089592F-7B07-0D42-A70B-E89FB44EF6DB}" type="presOf" srcId="{7152048C-382C-EC49-A0BD-326CFD1D4EE2}" destId="{1FB0618D-0286-5048-A1E7-7585D9F71D5C}" srcOrd="1" destOrd="0" presId="urn:microsoft.com/office/officeart/2005/8/layout/radial5"/>
    <dgm:cxn modelId="{554CFFAF-D4C4-894A-99F6-DA6B96066A5F}" srcId="{02EEE23D-35CA-444C-902D-B96F55145B7F}" destId="{7DFDA6CD-C366-EC4C-906F-FAEF60670D15}" srcOrd="2" destOrd="0" parTransId="{AF2E30EF-D573-0940-ABF7-6B8B61B7A195}" sibTransId="{C1157D8C-1436-9744-9061-1D1EDEEF7C68}"/>
    <dgm:cxn modelId="{24304095-6F0F-1F4D-BF74-C2043DB542D1}" type="presOf" srcId="{7428C5D7-D254-4F4A-92E7-000B85C85892}" destId="{6D6F49E1-BC69-9840-9917-6BC90850F080}" srcOrd="0" destOrd="0" presId="urn:microsoft.com/office/officeart/2005/8/layout/radial5"/>
    <dgm:cxn modelId="{D3F796D2-6ADC-0B44-A2F9-BDCACD57A457}" type="presOf" srcId="{FE325FDE-4F70-DB45-BDAF-47134A498E1E}" destId="{89023DF4-0B8B-0542-ACDE-EE3B82218822}" srcOrd="0" destOrd="0" presId="urn:microsoft.com/office/officeart/2005/8/layout/radial5"/>
    <dgm:cxn modelId="{757E8E3E-1AB0-1B4D-B3CD-EF6FEC37F21F}" type="presOf" srcId="{7152048C-382C-EC49-A0BD-326CFD1D4EE2}" destId="{AFFE2596-626D-1145-BD75-478E0A81071C}" srcOrd="0" destOrd="0" presId="urn:microsoft.com/office/officeart/2005/8/layout/radial5"/>
    <dgm:cxn modelId="{F5F813D0-4820-2E40-A90B-074BB656D2E7}" type="presOf" srcId="{FB8DE92B-B1DB-3E4D-9AE5-8C3404450952}" destId="{4AD799AA-DB22-164A-9B3B-730549C9B88D}" srcOrd="1" destOrd="0" presId="urn:microsoft.com/office/officeart/2005/8/layout/radial5"/>
    <dgm:cxn modelId="{23A5A1CD-CD7F-DD48-992A-6C7140251ED4}" srcId="{02EEE23D-35CA-444C-902D-B96F55145B7F}" destId="{C79F4D18-E1AA-8447-ADDC-D8C6FF2FA3DA}" srcOrd="0" destOrd="0" parTransId="{7152048C-382C-EC49-A0BD-326CFD1D4EE2}" sibTransId="{9E5D2DDE-552C-C948-AC3E-141AA77FFFB5}"/>
    <dgm:cxn modelId="{D34F8378-E2AC-CD4C-ACA2-DAE554B425C0}" type="presOf" srcId="{DF9F7E00-1DB0-3B48-85C3-76226F39003A}" destId="{7FD70DDA-820B-5948-8478-079A63593AFE}" srcOrd="1" destOrd="0" presId="urn:microsoft.com/office/officeart/2005/8/layout/radial5"/>
    <dgm:cxn modelId="{93E5F984-F633-E645-97F6-0F515C40E332}" type="presOf" srcId="{7DFDA6CD-C366-EC4C-906F-FAEF60670D15}" destId="{4B1B2934-79A4-7F49-9763-A5C5D09B9EAF}" srcOrd="0" destOrd="0" presId="urn:microsoft.com/office/officeart/2005/8/layout/radial5"/>
    <dgm:cxn modelId="{B8EB1E74-EA4C-6949-A54D-FE3CB65F0029}" srcId="{02EEE23D-35CA-444C-902D-B96F55145B7F}" destId="{F9469757-0719-3044-A1B7-BCA1A936FF2D}" srcOrd="7" destOrd="0" parTransId="{FE325FDE-4F70-DB45-BDAF-47134A498E1E}" sibTransId="{1A35D3B9-2643-FA44-B1D8-B34210D55726}"/>
    <dgm:cxn modelId="{770FF4BD-7245-8B46-BC89-8BC9DADA0103}" srcId="{02EEE23D-35CA-444C-902D-B96F55145B7F}" destId="{50DD53B0-592F-F645-8050-5A930A2515CF}" srcOrd="3" destOrd="0" parTransId="{AF8DE897-D562-2646-A112-25A98340482C}" sibTransId="{29C9D3E5-C2FF-C540-B22C-D949CD66AAE1}"/>
    <dgm:cxn modelId="{34A1751B-3D7C-B147-B82C-22259F87EBBC}" type="presOf" srcId="{02EEE23D-35CA-444C-902D-B96F55145B7F}" destId="{8CB2B93D-54D9-3148-BEDD-64BD4845C654}" srcOrd="0" destOrd="0" presId="urn:microsoft.com/office/officeart/2005/8/layout/radial5"/>
    <dgm:cxn modelId="{31926D63-6F6D-7547-AF6F-1F42EF0A9AC0}" type="presOf" srcId="{BE528FFA-2D94-AC47-BEC8-262130D7DD9E}" destId="{1D3EB4A6-877B-7D40-A295-3C1BE4196606}" srcOrd="0" destOrd="0" presId="urn:microsoft.com/office/officeart/2005/8/layout/radial5"/>
    <dgm:cxn modelId="{B6853829-26E3-4E45-A091-364BDB4410D2}" type="presOf" srcId="{AF8DE897-D562-2646-A112-25A98340482C}" destId="{A7D0707A-583B-BE42-9B7A-F37A68A92F19}" srcOrd="1" destOrd="0" presId="urn:microsoft.com/office/officeart/2005/8/layout/radial5"/>
    <dgm:cxn modelId="{C751529C-D3FD-D44B-AF3D-6B3475FA30C8}" type="presOf" srcId="{C79F4D18-E1AA-8447-ADDC-D8C6FF2FA3DA}" destId="{F11A4A1A-D98A-4048-AD4D-3DD8EBCAF326}" srcOrd="0" destOrd="0" presId="urn:microsoft.com/office/officeart/2005/8/layout/radial5"/>
    <dgm:cxn modelId="{9A6ED4C8-46DA-E547-8B17-10432D9F2528}" type="presOf" srcId="{0942DB86-F29D-2248-8536-7A7AF7829CE3}" destId="{05907194-7541-A544-ACAC-8FC320A8421F}" srcOrd="1" destOrd="0" presId="urn:microsoft.com/office/officeart/2005/8/layout/radial5"/>
    <dgm:cxn modelId="{5B1B611F-DF53-5A4D-9940-459ABDAC874C}" type="presOf" srcId="{8B63795C-E793-7D4A-AFD0-55883A4959D0}" destId="{E9C0FE68-36A9-F04E-AC8F-D5D382BB766F}" srcOrd="0" destOrd="0" presId="urn:microsoft.com/office/officeart/2005/8/layout/radial5"/>
    <dgm:cxn modelId="{242C95F6-CF57-FE46-922C-99DC98E226F3}" type="presOf" srcId="{50DD53B0-592F-F645-8050-5A930A2515CF}" destId="{A86543B9-8F61-9044-9DE8-7A8BC9ACF933}" srcOrd="0" destOrd="0" presId="urn:microsoft.com/office/officeart/2005/8/layout/radial5"/>
    <dgm:cxn modelId="{85D84E88-AEC2-C84B-96D9-563C0DB9D35B}" type="presParOf" srcId="{5857C416-3856-DC4A-A46B-B8217BAE8A59}" destId="{8CB2B93D-54D9-3148-BEDD-64BD4845C654}" srcOrd="0" destOrd="0" presId="urn:microsoft.com/office/officeart/2005/8/layout/radial5"/>
    <dgm:cxn modelId="{F36B5B86-648B-D144-A259-7D71B1DBD9B2}" type="presParOf" srcId="{5857C416-3856-DC4A-A46B-B8217BAE8A59}" destId="{AFFE2596-626D-1145-BD75-478E0A81071C}" srcOrd="1" destOrd="0" presId="urn:microsoft.com/office/officeart/2005/8/layout/radial5"/>
    <dgm:cxn modelId="{B0E09801-4411-F04B-B42D-1B87F0C60AFB}" type="presParOf" srcId="{AFFE2596-626D-1145-BD75-478E0A81071C}" destId="{1FB0618D-0286-5048-A1E7-7585D9F71D5C}" srcOrd="0" destOrd="0" presId="urn:microsoft.com/office/officeart/2005/8/layout/radial5"/>
    <dgm:cxn modelId="{CF4558BC-120E-A24D-B3C9-92D383247697}" type="presParOf" srcId="{5857C416-3856-DC4A-A46B-B8217BAE8A59}" destId="{F11A4A1A-D98A-4048-AD4D-3DD8EBCAF326}" srcOrd="2" destOrd="0" presId="urn:microsoft.com/office/officeart/2005/8/layout/radial5"/>
    <dgm:cxn modelId="{0F694850-33FB-C944-9A19-2ECDA3CE3E97}" type="presParOf" srcId="{5857C416-3856-DC4A-A46B-B8217BAE8A59}" destId="{078088E1-31F1-A947-BCB5-B277988401BE}" srcOrd="3" destOrd="0" presId="urn:microsoft.com/office/officeart/2005/8/layout/radial5"/>
    <dgm:cxn modelId="{3AC69D40-940E-BF41-92CA-ED24EFB98A9C}" type="presParOf" srcId="{078088E1-31F1-A947-BCB5-B277988401BE}" destId="{05EEE6B8-E73F-5849-B4CB-9E17EC3183C7}" srcOrd="0" destOrd="0" presId="urn:microsoft.com/office/officeart/2005/8/layout/radial5"/>
    <dgm:cxn modelId="{4EA6D92E-9D25-8244-BCEE-5B3DBA0655B8}" type="presParOf" srcId="{5857C416-3856-DC4A-A46B-B8217BAE8A59}" destId="{35A8D306-DE3B-E04F-BB87-684ED1D9D1F3}" srcOrd="4" destOrd="0" presId="urn:microsoft.com/office/officeart/2005/8/layout/radial5"/>
    <dgm:cxn modelId="{1BE0C8D6-80A1-9B47-A1B0-3969991E2C64}" type="presParOf" srcId="{5857C416-3856-DC4A-A46B-B8217BAE8A59}" destId="{E2F9427E-4465-A24E-A6C9-6D3233DFC539}" srcOrd="5" destOrd="0" presId="urn:microsoft.com/office/officeart/2005/8/layout/radial5"/>
    <dgm:cxn modelId="{DF16F173-8ED6-A647-94A7-F94D98BB0130}" type="presParOf" srcId="{E2F9427E-4465-A24E-A6C9-6D3233DFC539}" destId="{6849A5A8-E2E3-E440-A460-E2ED2951A414}" srcOrd="0" destOrd="0" presId="urn:microsoft.com/office/officeart/2005/8/layout/radial5"/>
    <dgm:cxn modelId="{1D105DA1-3146-8E49-BB1A-6493B25D0860}" type="presParOf" srcId="{5857C416-3856-DC4A-A46B-B8217BAE8A59}" destId="{4B1B2934-79A4-7F49-9763-A5C5D09B9EAF}" srcOrd="6" destOrd="0" presId="urn:microsoft.com/office/officeart/2005/8/layout/radial5"/>
    <dgm:cxn modelId="{91400C06-684B-C948-85C3-80696BA3D8A0}" type="presParOf" srcId="{5857C416-3856-DC4A-A46B-B8217BAE8A59}" destId="{470D6702-27E4-F34D-83DD-BDA802621900}" srcOrd="7" destOrd="0" presId="urn:microsoft.com/office/officeart/2005/8/layout/radial5"/>
    <dgm:cxn modelId="{C554B088-A81D-DB4C-B3B7-1A9C74314067}" type="presParOf" srcId="{470D6702-27E4-F34D-83DD-BDA802621900}" destId="{A7D0707A-583B-BE42-9B7A-F37A68A92F19}" srcOrd="0" destOrd="0" presId="urn:microsoft.com/office/officeart/2005/8/layout/radial5"/>
    <dgm:cxn modelId="{C821CA7E-5CD8-254D-85CC-2D8AD39D8F66}" type="presParOf" srcId="{5857C416-3856-DC4A-A46B-B8217BAE8A59}" destId="{A86543B9-8F61-9044-9DE8-7A8BC9ACF933}" srcOrd="8" destOrd="0" presId="urn:microsoft.com/office/officeart/2005/8/layout/radial5"/>
    <dgm:cxn modelId="{7CB3BB79-0648-564C-8C67-B2D43B0D7679}" type="presParOf" srcId="{5857C416-3856-DC4A-A46B-B8217BAE8A59}" destId="{73D57339-1F7A-4744-9731-1DD0B937A1FF}" srcOrd="9" destOrd="0" presId="urn:microsoft.com/office/officeart/2005/8/layout/radial5"/>
    <dgm:cxn modelId="{0CC0FFE8-AEBA-254C-BDFC-057C7BD33928}" type="presParOf" srcId="{73D57339-1F7A-4744-9731-1DD0B937A1FF}" destId="{4AD799AA-DB22-164A-9B3B-730549C9B88D}" srcOrd="0" destOrd="0" presId="urn:microsoft.com/office/officeart/2005/8/layout/radial5"/>
    <dgm:cxn modelId="{C48A11A2-596B-A34B-BD98-459F5EE703FA}" type="presParOf" srcId="{5857C416-3856-DC4A-A46B-B8217BAE8A59}" destId="{1D3EB4A6-877B-7D40-A295-3C1BE4196606}" srcOrd="10" destOrd="0" presId="urn:microsoft.com/office/officeart/2005/8/layout/radial5"/>
    <dgm:cxn modelId="{CBE2D271-F5C4-2348-9AA3-54FEB80BB2D5}" type="presParOf" srcId="{5857C416-3856-DC4A-A46B-B8217BAE8A59}" destId="{EDF673B0-638C-304B-A37B-EA89DE33FBE6}" srcOrd="11" destOrd="0" presId="urn:microsoft.com/office/officeart/2005/8/layout/radial5"/>
    <dgm:cxn modelId="{5D39AF5B-E3C5-6E41-9680-0D6B980239E2}" type="presParOf" srcId="{EDF673B0-638C-304B-A37B-EA89DE33FBE6}" destId="{7FD70DDA-820B-5948-8478-079A63593AFE}" srcOrd="0" destOrd="0" presId="urn:microsoft.com/office/officeart/2005/8/layout/radial5"/>
    <dgm:cxn modelId="{7560F7AC-BB3A-A84F-AD33-2CF63E5C70A5}" type="presParOf" srcId="{5857C416-3856-DC4A-A46B-B8217BAE8A59}" destId="{81088CFE-A7E8-C345-9808-7916712F9838}" srcOrd="12" destOrd="0" presId="urn:microsoft.com/office/officeart/2005/8/layout/radial5"/>
    <dgm:cxn modelId="{B3BB58DF-F88C-3B4D-A5EA-47BD6E95FA0E}" type="presParOf" srcId="{5857C416-3856-DC4A-A46B-B8217BAE8A59}" destId="{0D63BAAF-D224-914F-9E61-3B94D3150076}" srcOrd="13" destOrd="0" presId="urn:microsoft.com/office/officeart/2005/8/layout/radial5"/>
    <dgm:cxn modelId="{31ACD62E-A461-5A45-B195-F7CDA4B1C08C}" type="presParOf" srcId="{0D63BAAF-D224-914F-9E61-3B94D3150076}" destId="{05907194-7541-A544-ACAC-8FC320A8421F}" srcOrd="0" destOrd="0" presId="urn:microsoft.com/office/officeart/2005/8/layout/radial5"/>
    <dgm:cxn modelId="{A6C352D9-3DAB-8447-9548-3B836B70EE07}" type="presParOf" srcId="{5857C416-3856-DC4A-A46B-B8217BAE8A59}" destId="{E9C0FE68-36A9-F04E-AC8F-D5D382BB766F}" srcOrd="14" destOrd="0" presId="urn:microsoft.com/office/officeart/2005/8/layout/radial5"/>
    <dgm:cxn modelId="{1A2813A1-4622-9A43-BE98-13910A798BEF}" type="presParOf" srcId="{5857C416-3856-DC4A-A46B-B8217BAE8A59}" destId="{89023DF4-0B8B-0542-ACDE-EE3B82218822}" srcOrd="15" destOrd="0" presId="urn:microsoft.com/office/officeart/2005/8/layout/radial5"/>
    <dgm:cxn modelId="{955F7C4D-7332-5B46-8944-3796BAB0822C}" type="presParOf" srcId="{89023DF4-0B8B-0542-ACDE-EE3B82218822}" destId="{CC343659-69BE-6A42-B991-9AD988C7FE9E}" srcOrd="0" destOrd="0" presId="urn:microsoft.com/office/officeart/2005/8/layout/radial5"/>
    <dgm:cxn modelId="{523B2286-6441-FD43-81FA-3B9D7ED67217}" type="presParOf" srcId="{5857C416-3856-DC4A-A46B-B8217BAE8A59}" destId="{46B07A52-5176-0140-9FD5-D7A17B1D96D4}" srcOrd="16" destOrd="0" presId="urn:microsoft.com/office/officeart/2005/8/layout/radial5"/>
    <dgm:cxn modelId="{FB4DCAA3-2C71-4843-980A-229D75BB5378}" type="presParOf" srcId="{5857C416-3856-DC4A-A46B-B8217BAE8A59}" destId="{6D6F49E1-BC69-9840-9917-6BC90850F080}" srcOrd="17" destOrd="0" presId="urn:microsoft.com/office/officeart/2005/8/layout/radial5"/>
    <dgm:cxn modelId="{68A05131-0CB6-4648-9FFC-26DA41AA2610}" type="presParOf" srcId="{6D6F49E1-BC69-9840-9917-6BC90850F080}" destId="{3B73E87A-7528-1741-838F-0F9E1FE26343}" srcOrd="0" destOrd="0" presId="urn:microsoft.com/office/officeart/2005/8/layout/radial5"/>
    <dgm:cxn modelId="{FC9F1069-AC69-A140-A378-6F9D3243A70D}" type="presParOf" srcId="{5857C416-3856-DC4A-A46B-B8217BAE8A59}" destId="{4AC5D720-3D2C-7645-8A4C-0ECD1C02A40B}" srcOrd="1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AADD18-CE09-7A43-9C4C-8653F650B19A}">
      <dsp:nvSpPr>
        <dsp:cNvPr id="0" name=""/>
        <dsp:cNvSpPr/>
      </dsp:nvSpPr>
      <dsp:spPr>
        <a:xfrm>
          <a:off x="3303201" y="1584057"/>
          <a:ext cx="1754722" cy="17547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Participants</a:t>
          </a:r>
          <a:endParaRPr lang="en-US" sz="800" kern="1200" dirty="0"/>
        </a:p>
      </dsp:txBody>
      <dsp:txXfrm>
        <a:off x="3560174" y="1841030"/>
        <a:ext cx="1240776" cy="1240776"/>
      </dsp:txXfrm>
    </dsp:sp>
    <dsp:sp modelId="{6286BD5F-04ED-F948-8970-648C0389FEB9}">
      <dsp:nvSpPr>
        <dsp:cNvPr id="0" name=""/>
        <dsp:cNvSpPr/>
      </dsp:nvSpPr>
      <dsp:spPr>
        <a:xfrm>
          <a:off x="3741881" y="1219"/>
          <a:ext cx="877361" cy="8773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Demographic</a:t>
          </a:r>
          <a:endParaRPr lang="en-US" sz="800" kern="1200" dirty="0"/>
        </a:p>
      </dsp:txBody>
      <dsp:txXfrm>
        <a:off x="3870368" y="129706"/>
        <a:ext cx="620387" cy="620387"/>
      </dsp:txXfrm>
    </dsp:sp>
    <dsp:sp modelId="{2874E594-3A87-1040-9988-6C294F73C2A2}">
      <dsp:nvSpPr>
        <dsp:cNvPr id="0" name=""/>
        <dsp:cNvSpPr/>
      </dsp:nvSpPr>
      <dsp:spPr>
        <a:xfrm>
          <a:off x="4433281" y="123132"/>
          <a:ext cx="877361" cy="8773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Family's history with addiction</a:t>
          </a:r>
          <a:endParaRPr lang="en-US" sz="800" kern="1200" dirty="0"/>
        </a:p>
      </dsp:txBody>
      <dsp:txXfrm>
        <a:off x="4561768" y="251619"/>
        <a:ext cx="620387" cy="620387"/>
      </dsp:txXfrm>
    </dsp:sp>
    <dsp:sp modelId="{B287822A-EBB8-FF44-B8AA-5B277F242125}">
      <dsp:nvSpPr>
        <dsp:cNvPr id="0" name=""/>
        <dsp:cNvSpPr/>
      </dsp:nvSpPr>
      <dsp:spPr>
        <a:xfrm>
          <a:off x="5041288" y="474165"/>
          <a:ext cx="877361" cy="8773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Past Social network experience</a:t>
          </a:r>
          <a:endParaRPr lang="en-US" sz="800" kern="1200" dirty="0"/>
        </a:p>
      </dsp:txBody>
      <dsp:txXfrm>
        <a:off x="5169775" y="602652"/>
        <a:ext cx="620387" cy="620387"/>
      </dsp:txXfrm>
    </dsp:sp>
    <dsp:sp modelId="{2C9DC3E1-AFEA-6148-9329-39F8EAF4EC52}">
      <dsp:nvSpPr>
        <dsp:cNvPr id="0" name=""/>
        <dsp:cNvSpPr/>
      </dsp:nvSpPr>
      <dsp:spPr>
        <a:xfrm>
          <a:off x="5492568" y="1011979"/>
          <a:ext cx="877361" cy="8773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Primary Addiction</a:t>
          </a:r>
          <a:endParaRPr lang="en-US" sz="800" kern="1200" dirty="0"/>
        </a:p>
      </dsp:txBody>
      <dsp:txXfrm>
        <a:off x="5621055" y="1140466"/>
        <a:ext cx="620387" cy="620387"/>
      </dsp:txXfrm>
    </dsp:sp>
    <dsp:sp modelId="{BBF816A7-BA1B-0F4D-BA9B-A3ED01712750}">
      <dsp:nvSpPr>
        <dsp:cNvPr id="0" name=""/>
        <dsp:cNvSpPr/>
      </dsp:nvSpPr>
      <dsp:spPr>
        <a:xfrm>
          <a:off x="5732688" y="1671705"/>
          <a:ext cx="877361" cy="8773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Secondary Addiction</a:t>
          </a:r>
          <a:endParaRPr lang="en-US" sz="800" kern="1200" dirty="0"/>
        </a:p>
      </dsp:txBody>
      <dsp:txXfrm>
        <a:off x="5861175" y="1800192"/>
        <a:ext cx="620387" cy="620387"/>
      </dsp:txXfrm>
    </dsp:sp>
    <dsp:sp modelId="{7700016F-C979-8F4F-917C-D01898089E91}">
      <dsp:nvSpPr>
        <dsp:cNvPr id="0" name=""/>
        <dsp:cNvSpPr/>
      </dsp:nvSpPr>
      <dsp:spPr>
        <a:xfrm>
          <a:off x="5732688" y="2373771"/>
          <a:ext cx="877361" cy="8773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Addiction Severity Index</a:t>
          </a:r>
          <a:endParaRPr lang="en-US" sz="800" kern="1200" dirty="0"/>
        </a:p>
      </dsp:txBody>
      <dsp:txXfrm>
        <a:off x="5861175" y="2502258"/>
        <a:ext cx="620387" cy="620387"/>
      </dsp:txXfrm>
    </dsp:sp>
    <dsp:sp modelId="{218FC244-783C-EC49-85CE-2D7066726A4F}">
      <dsp:nvSpPr>
        <dsp:cNvPr id="0" name=""/>
        <dsp:cNvSpPr/>
      </dsp:nvSpPr>
      <dsp:spPr>
        <a:xfrm>
          <a:off x="5492568" y="3033497"/>
          <a:ext cx="877361" cy="8773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Social Connected Scale</a:t>
          </a:r>
          <a:endParaRPr lang="en-US" sz="800" kern="1200" dirty="0"/>
        </a:p>
      </dsp:txBody>
      <dsp:txXfrm>
        <a:off x="5621055" y="3161984"/>
        <a:ext cx="620387" cy="620387"/>
      </dsp:txXfrm>
    </dsp:sp>
    <dsp:sp modelId="{401ECAEA-85A6-1E4D-BD30-1263B94649EA}">
      <dsp:nvSpPr>
        <dsp:cNvPr id="0" name=""/>
        <dsp:cNvSpPr/>
      </dsp:nvSpPr>
      <dsp:spPr>
        <a:xfrm>
          <a:off x="5041288" y="3571311"/>
          <a:ext cx="877361" cy="8773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Adult Social Network Index</a:t>
          </a:r>
          <a:endParaRPr lang="en-US" sz="800" kern="1200" dirty="0"/>
        </a:p>
      </dsp:txBody>
      <dsp:txXfrm>
        <a:off x="5169775" y="3699798"/>
        <a:ext cx="620387" cy="620387"/>
      </dsp:txXfrm>
    </dsp:sp>
    <dsp:sp modelId="{91F6A6EE-5DEB-E147-AEBA-B3B203349B5F}">
      <dsp:nvSpPr>
        <dsp:cNvPr id="0" name=""/>
        <dsp:cNvSpPr/>
      </dsp:nvSpPr>
      <dsp:spPr>
        <a:xfrm>
          <a:off x="4433281" y="3922344"/>
          <a:ext cx="877361" cy="8773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DSM-V</a:t>
          </a:r>
          <a:endParaRPr lang="en-US" sz="800" kern="1200" dirty="0"/>
        </a:p>
      </dsp:txBody>
      <dsp:txXfrm>
        <a:off x="4561768" y="4050831"/>
        <a:ext cx="620387" cy="620387"/>
      </dsp:txXfrm>
    </dsp:sp>
    <dsp:sp modelId="{1E9D8B15-1F6F-E646-8B19-43B9440CC7E5}">
      <dsp:nvSpPr>
        <dsp:cNvPr id="0" name=""/>
        <dsp:cNvSpPr/>
      </dsp:nvSpPr>
      <dsp:spPr>
        <a:xfrm>
          <a:off x="3741881" y="4044256"/>
          <a:ext cx="877361" cy="8773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Big 5 Personalities</a:t>
          </a:r>
          <a:endParaRPr lang="en-US" sz="800" kern="1200" dirty="0"/>
        </a:p>
      </dsp:txBody>
      <dsp:txXfrm>
        <a:off x="3870368" y="4172743"/>
        <a:ext cx="620387" cy="620387"/>
      </dsp:txXfrm>
    </dsp:sp>
    <dsp:sp modelId="{97985466-B05E-A940-BA3A-7C000EF14723}">
      <dsp:nvSpPr>
        <dsp:cNvPr id="0" name=""/>
        <dsp:cNvSpPr/>
      </dsp:nvSpPr>
      <dsp:spPr>
        <a:xfrm>
          <a:off x="3050481" y="3922344"/>
          <a:ext cx="877361" cy="8773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Recovery Capital Scale</a:t>
          </a:r>
          <a:endParaRPr lang="en-US" sz="800" kern="1200" dirty="0"/>
        </a:p>
      </dsp:txBody>
      <dsp:txXfrm>
        <a:off x="3178968" y="4050831"/>
        <a:ext cx="620387" cy="620387"/>
      </dsp:txXfrm>
    </dsp:sp>
    <dsp:sp modelId="{2B8359E9-EAE1-374D-A203-90562CDCF939}">
      <dsp:nvSpPr>
        <dsp:cNvPr id="0" name=""/>
        <dsp:cNvSpPr/>
      </dsp:nvSpPr>
      <dsp:spPr>
        <a:xfrm>
          <a:off x="2442474" y="3571311"/>
          <a:ext cx="877361" cy="8773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Relapse </a:t>
          </a:r>
          <a:endParaRPr lang="en-US" sz="800" kern="1200" dirty="0"/>
        </a:p>
      </dsp:txBody>
      <dsp:txXfrm>
        <a:off x="2570961" y="3699798"/>
        <a:ext cx="620387" cy="620387"/>
      </dsp:txXfrm>
    </dsp:sp>
    <dsp:sp modelId="{6288C4F4-A63E-6C47-8B83-9594E7EF90CB}">
      <dsp:nvSpPr>
        <dsp:cNvPr id="0" name=""/>
        <dsp:cNvSpPr/>
      </dsp:nvSpPr>
      <dsp:spPr>
        <a:xfrm>
          <a:off x="1991195" y="3033497"/>
          <a:ext cx="877361" cy="8773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Assessment Recovery Capital</a:t>
          </a:r>
        </a:p>
      </dsp:txBody>
      <dsp:txXfrm>
        <a:off x="2119682" y="3161984"/>
        <a:ext cx="620387" cy="620387"/>
      </dsp:txXfrm>
    </dsp:sp>
    <dsp:sp modelId="{58160D03-615D-3142-8FA5-493A0FE15D09}">
      <dsp:nvSpPr>
        <dsp:cNvPr id="0" name=""/>
        <dsp:cNvSpPr/>
      </dsp:nvSpPr>
      <dsp:spPr>
        <a:xfrm>
          <a:off x="1751074" y="2373771"/>
          <a:ext cx="877361" cy="8773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Minute Discounting</a:t>
          </a:r>
          <a:endParaRPr lang="en-US" sz="800" kern="1200" dirty="0"/>
        </a:p>
      </dsp:txBody>
      <dsp:txXfrm>
        <a:off x="1879561" y="2502258"/>
        <a:ext cx="620387" cy="620387"/>
      </dsp:txXfrm>
    </dsp:sp>
    <dsp:sp modelId="{D3BCF0DB-2BBE-254E-8AEE-712A3A1F2571}">
      <dsp:nvSpPr>
        <dsp:cNvPr id="0" name=""/>
        <dsp:cNvSpPr/>
      </dsp:nvSpPr>
      <dsp:spPr>
        <a:xfrm>
          <a:off x="1660824" y="1590676"/>
          <a:ext cx="1057860" cy="10394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Religious Commitment Inventory</a:t>
          </a:r>
          <a:endParaRPr lang="en-US" sz="1000" kern="1200" dirty="0"/>
        </a:p>
      </dsp:txBody>
      <dsp:txXfrm>
        <a:off x="1815744" y="1742895"/>
        <a:ext cx="748020" cy="734980"/>
      </dsp:txXfrm>
    </dsp:sp>
    <dsp:sp modelId="{D0A4B484-25F2-F248-A1DD-A95C5CE22AE6}">
      <dsp:nvSpPr>
        <dsp:cNvPr id="0" name=""/>
        <dsp:cNvSpPr/>
      </dsp:nvSpPr>
      <dsp:spPr>
        <a:xfrm>
          <a:off x="1898387" y="904243"/>
          <a:ext cx="1062975" cy="109283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Recovery Participation Scale </a:t>
          </a:r>
          <a:endParaRPr lang="en-US" sz="1000" kern="1200" dirty="0"/>
        </a:p>
      </dsp:txBody>
      <dsp:txXfrm>
        <a:off x="2054056" y="1064285"/>
        <a:ext cx="751637" cy="772748"/>
      </dsp:txXfrm>
    </dsp:sp>
    <dsp:sp modelId="{C3ADE151-A63B-3747-9FDC-04F85A6D64BB}">
      <dsp:nvSpPr>
        <dsp:cNvPr id="0" name=""/>
        <dsp:cNvSpPr/>
      </dsp:nvSpPr>
      <dsp:spPr>
        <a:xfrm>
          <a:off x="2442474" y="474165"/>
          <a:ext cx="877361" cy="8773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Family Info</a:t>
          </a:r>
          <a:endParaRPr lang="en-US" sz="1200" kern="1200" dirty="0"/>
        </a:p>
      </dsp:txBody>
      <dsp:txXfrm>
        <a:off x="2570961" y="602652"/>
        <a:ext cx="620387" cy="620387"/>
      </dsp:txXfrm>
    </dsp:sp>
    <dsp:sp modelId="{070CC88E-BCE2-1149-9C17-0F3A681489E8}">
      <dsp:nvSpPr>
        <dsp:cNvPr id="0" name=""/>
        <dsp:cNvSpPr/>
      </dsp:nvSpPr>
      <dsp:spPr>
        <a:xfrm>
          <a:off x="3050481" y="123132"/>
          <a:ext cx="877361" cy="8773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...</a:t>
          </a:r>
          <a:endParaRPr lang="en-US" sz="800" kern="1200" dirty="0"/>
        </a:p>
      </dsp:txBody>
      <dsp:txXfrm>
        <a:off x="3178968" y="251619"/>
        <a:ext cx="620387" cy="6203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B2B93D-54D9-3148-BEDD-64BD4845C654}">
      <dsp:nvSpPr>
        <dsp:cNvPr id="0" name=""/>
        <dsp:cNvSpPr/>
      </dsp:nvSpPr>
      <dsp:spPr>
        <a:xfrm>
          <a:off x="3637956" y="1985747"/>
          <a:ext cx="994961" cy="107156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Participants</a:t>
          </a:r>
          <a:endParaRPr lang="en-US" sz="1100" kern="1200" dirty="0"/>
        </a:p>
      </dsp:txBody>
      <dsp:txXfrm>
        <a:off x="3783665" y="2142675"/>
        <a:ext cx="703543" cy="757712"/>
      </dsp:txXfrm>
    </dsp:sp>
    <dsp:sp modelId="{AFFE2596-626D-1145-BD75-478E0A81071C}">
      <dsp:nvSpPr>
        <dsp:cNvPr id="0" name=""/>
        <dsp:cNvSpPr/>
      </dsp:nvSpPr>
      <dsp:spPr>
        <a:xfrm rot="16200000">
          <a:off x="3888046" y="1310190"/>
          <a:ext cx="494781" cy="4455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954882" y="1466140"/>
        <a:ext cx="361110" cy="267341"/>
      </dsp:txXfrm>
    </dsp:sp>
    <dsp:sp modelId="{F11A4A1A-D98A-4048-AD4D-3DD8EBCAF326}">
      <dsp:nvSpPr>
        <dsp:cNvPr id="0" name=""/>
        <dsp:cNvSpPr/>
      </dsp:nvSpPr>
      <dsp:spPr>
        <a:xfrm>
          <a:off x="3611238" y="3798"/>
          <a:ext cx="1048398" cy="10483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TES Modules/ TES scores</a:t>
          </a:r>
          <a:endParaRPr lang="en-US" sz="1000" kern="1200" dirty="0"/>
        </a:p>
      </dsp:txBody>
      <dsp:txXfrm>
        <a:off x="3764772" y="157332"/>
        <a:ext cx="741330" cy="741330"/>
      </dsp:txXfrm>
    </dsp:sp>
    <dsp:sp modelId="{078088E1-31F1-A947-BCB5-B277988401BE}">
      <dsp:nvSpPr>
        <dsp:cNvPr id="0" name=""/>
        <dsp:cNvSpPr/>
      </dsp:nvSpPr>
      <dsp:spPr>
        <a:xfrm rot="18600000">
          <a:off x="4513423" y="1548124"/>
          <a:ext cx="503722" cy="4455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537297" y="1688437"/>
        <a:ext cx="370051" cy="267341"/>
      </dsp:txXfrm>
    </dsp:sp>
    <dsp:sp modelId="{35A8D306-DE3B-E04F-BB87-684ED1D9D1F3}">
      <dsp:nvSpPr>
        <dsp:cNvPr id="0" name=""/>
        <dsp:cNvSpPr/>
      </dsp:nvSpPr>
      <dsp:spPr>
        <a:xfrm>
          <a:off x="4892657" y="470197"/>
          <a:ext cx="1048398" cy="10483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News Stories</a:t>
          </a:r>
          <a:endParaRPr lang="en-US" sz="1000" kern="1200" dirty="0"/>
        </a:p>
      </dsp:txBody>
      <dsp:txXfrm>
        <a:off x="5046191" y="623731"/>
        <a:ext cx="741330" cy="741330"/>
      </dsp:txXfrm>
    </dsp:sp>
    <dsp:sp modelId="{E2F9427E-4465-A24E-A6C9-6D3233DFC539}">
      <dsp:nvSpPr>
        <dsp:cNvPr id="0" name=""/>
        <dsp:cNvSpPr/>
      </dsp:nvSpPr>
      <dsp:spPr>
        <a:xfrm rot="21000000">
          <a:off x="4832808" y="2130418"/>
          <a:ext cx="514532" cy="4455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833823" y="2231138"/>
        <a:ext cx="380861" cy="267341"/>
      </dsp:txXfrm>
    </dsp:sp>
    <dsp:sp modelId="{4B1B2934-79A4-7F49-9763-A5C5D09B9EAF}">
      <dsp:nvSpPr>
        <dsp:cNvPr id="0" name=""/>
        <dsp:cNvSpPr/>
      </dsp:nvSpPr>
      <dsp:spPr>
        <a:xfrm>
          <a:off x="5574485" y="1651158"/>
          <a:ext cx="1048398" cy="10483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Success Stories</a:t>
          </a:r>
          <a:endParaRPr lang="en-US" sz="1000" kern="1200" dirty="0"/>
        </a:p>
      </dsp:txBody>
      <dsp:txXfrm>
        <a:off x="5728019" y="1804692"/>
        <a:ext cx="741330" cy="741330"/>
      </dsp:txXfrm>
    </dsp:sp>
    <dsp:sp modelId="{470D6702-27E4-F34D-83DD-BDA802621900}">
      <dsp:nvSpPr>
        <dsp:cNvPr id="0" name=""/>
        <dsp:cNvSpPr/>
      </dsp:nvSpPr>
      <dsp:spPr>
        <a:xfrm rot="1800000">
          <a:off x="4723185" y="2785428"/>
          <a:ext cx="510417" cy="4455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732139" y="2841124"/>
        <a:ext cx="376746" cy="267341"/>
      </dsp:txXfrm>
    </dsp:sp>
    <dsp:sp modelId="{A86543B9-8F61-9044-9DE8-7A8BC9ACF933}">
      <dsp:nvSpPr>
        <dsp:cNvPr id="0" name=""/>
        <dsp:cNvSpPr/>
      </dsp:nvSpPr>
      <dsp:spPr>
        <a:xfrm>
          <a:off x="5337689" y="2994099"/>
          <a:ext cx="1048398" cy="10483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Unpaid Assessments</a:t>
          </a:r>
          <a:endParaRPr lang="en-US" sz="1000" kern="1200" dirty="0"/>
        </a:p>
      </dsp:txBody>
      <dsp:txXfrm>
        <a:off x="5491223" y="3147633"/>
        <a:ext cx="741330" cy="741330"/>
      </dsp:txXfrm>
    </dsp:sp>
    <dsp:sp modelId="{73D57339-1F7A-4744-9731-1DD0B937A1FF}">
      <dsp:nvSpPr>
        <dsp:cNvPr id="0" name=""/>
        <dsp:cNvSpPr/>
      </dsp:nvSpPr>
      <dsp:spPr>
        <a:xfrm rot="4200000">
          <a:off x="4223972" y="3225293"/>
          <a:ext cx="497401" cy="4455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267948" y="3251602"/>
        <a:ext cx="363730" cy="267341"/>
      </dsp:txXfrm>
    </dsp:sp>
    <dsp:sp modelId="{1D3EB4A6-877B-7D40-A295-3C1BE4196606}">
      <dsp:nvSpPr>
        <dsp:cNvPr id="0" name=""/>
        <dsp:cNvSpPr/>
      </dsp:nvSpPr>
      <dsp:spPr>
        <a:xfrm>
          <a:off x="4293067" y="3870641"/>
          <a:ext cx="1048398" cy="10483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Video Meetings</a:t>
          </a:r>
          <a:endParaRPr lang="en-US" sz="1000" kern="1200" dirty="0"/>
        </a:p>
      </dsp:txBody>
      <dsp:txXfrm>
        <a:off x="4446601" y="4024175"/>
        <a:ext cx="741330" cy="741330"/>
      </dsp:txXfrm>
    </dsp:sp>
    <dsp:sp modelId="{EDF673B0-638C-304B-A37B-EA89DE33FBE6}">
      <dsp:nvSpPr>
        <dsp:cNvPr id="0" name=""/>
        <dsp:cNvSpPr/>
      </dsp:nvSpPr>
      <dsp:spPr>
        <a:xfrm rot="6600000">
          <a:off x="3549501" y="3225293"/>
          <a:ext cx="497401" cy="4455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3639196" y="3251602"/>
        <a:ext cx="363730" cy="267341"/>
      </dsp:txXfrm>
    </dsp:sp>
    <dsp:sp modelId="{81088CFE-A7E8-C345-9808-7916712F9838}">
      <dsp:nvSpPr>
        <dsp:cNvPr id="0" name=""/>
        <dsp:cNvSpPr/>
      </dsp:nvSpPr>
      <dsp:spPr>
        <a:xfrm>
          <a:off x="2929409" y="3870641"/>
          <a:ext cx="1048398" cy="10483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Private Messages</a:t>
          </a:r>
          <a:endParaRPr lang="en-US" sz="1000" kern="1200" dirty="0"/>
        </a:p>
      </dsp:txBody>
      <dsp:txXfrm>
        <a:off x="3082943" y="4024175"/>
        <a:ext cx="741330" cy="741330"/>
      </dsp:txXfrm>
    </dsp:sp>
    <dsp:sp modelId="{0D63BAAF-D224-914F-9E61-3B94D3150076}">
      <dsp:nvSpPr>
        <dsp:cNvPr id="0" name=""/>
        <dsp:cNvSpPr/>
      </dsp:nvSpPr>
      <dsp:spPr>
        <a:xfrm rot="9000000">
          <a:off x="3037271" y="2785428"/>
          <a:ext cx="510417" cy="4455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3161988" y="2841124"/>
        <a:ext cx="376746" cy="267341"/>
      </dsp:txXfrm>
    </dsp:sp>
    <dsp:sp modelId="{E9C0FE68-36A9-F04E-AC8F-D5D382BB766F}">
      <dsp:nvSpPr>
        <dsp:cNvPr id="0" name=""/>
        <dsp:cNvSpPr/>
      </dsp:nvSpPr>
      <dsp:spPr>
        <a:xfrm>
          <a:off x="1884787" y="2994099"/>
          <a:ext cx="1048398" cy="10483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Response From Admin Posts</a:t>
          </a:r>
          <a:endParaRPr lang="en-US" sz="1000" kern="1200" dirty="0"/>
        </a:p>
      </dsp:txBody>
      <dsp:txXfrm>
        <a:off x="2038321" y="3147633"/>
        <a:ext cx="741330" cy="741330"/>
      </dsp:txXfrm>
    </dsp:sp>
    <dsp:sp modelId="{89023DF4-0B8B-0542-ACDE-EE3B82218822}">
      <dsp:nvSpPr>
        <dsp:cNvPr id="0" name=""/>
        <dsp:cNvSpPr/>
      </dsp:nvSpPr>
      <dsp:spPr>
        <a:xfrm rot="11400000">
          <a:off x="2923533" y="2130418"/>
          <a:ext cx="514532" cy="4455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3056189" y="2231138"/>
        <a:ext cx="380861" cy="267341"/>
      </dsp:txXfrm>
    </dsp:sp>
    <dsp:sp modelId="{46B07A52-5176-0140-9FD5-D7A17B1D96D4}">
      <dsp:nvSpPr>
        <dsp:cNvPr id="0" name=""/>
        <dsp:cNvSpPr/>
      </dsp:nvSpPr>
      <dsp:spPr>
        <a:xfrm>
          <a:off x="1647991" y="1651158"/>
          <a:ext cx="1048398" cy="10483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Posts/Likes</a:t>
          </a:r>
          <a:br>
            <a:rPr lang="en-US" sz="1000" kern="1200" dirty="0" smtClean="0"/>
          </a:br>
          <a:r>
            <a:rPr lang="en-US" sz="1000" kern="1200" dirty="0" smtClean="0"/>
            <a:t>/Shares</a:t>
          </a:r>
          <a:br>
            <a:rPr lang="en-US" sz="1000" kern="1200" dirty="0" smtClean="0"/>
          </a:br>
          <a:r>
            <a:rPr lang="en-US" sz="1000" kern="1200" dirty="0" smtClean="0"/>
            <a:t>/Comments</a:t>
          </a:r>
          <a:endParaRPr lang="en-US" sz="1000" kern="1200" dirty="0"/>
        </a:p>
      </dsp:txBody>
      <dsp:txXfrm>
        <a:off x="1801525" y="1804692"/>
        <a:ext cx="741330" cy="741330"/>
      </dsp:txXfrm>
    </dsp:sp>
    <dsp:sp modelId="{6D6F49E1-BC69-9840-9917-6BC90850F080}">
      <dsp:nvSpPr>
        <dsp:cNvPr id="0" name=""/>
        <dsp:cNvSpPr/>
      </dsp:nvSpPr>
      <dsp:spPr>
        <a:xfrm rot="13800000">
          <a:off x="3289900" y="1571425"/>
          <a:ext cx="470482" cy="4455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3399697" y="1711738"/>
        <a:ext cx="336811" cy="267341"/>
      </dsp:txXfrm>
    </dsp:sp>
    <dsp:sp modelId="{4AC5D720-3D2C-7645-8A4C-0ECD1C02A40B}">
      <dsp:nvSpPr>
        <dsp:cNvPr id="0" name=""/>
        <dsp:cNvSpPr/>
      </dsp:nvSpPr>
      <dsp:spPr>
        <a:xfrm>
          <a:off x="2281237" y="396877"/>
          <a:ext cx="1145563" cy="119503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Pictures/Links Uploads</a:t>
          </a:r>
          <a:endParaRPr lang="en-US" sz="1000" kern="1200" dirty="0"/>
        </a:p>
      </dsp:txBody>
      <dsp:txXfrm>
        <a:off x="2449001" y="571886"/>
        <a:ext cx="810035" cy="8450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07A8E2-E2A3-0D47-B895-90CDF4F2A32E}" type="datetimeFigureOut">
              <a:rPr lang="en-US"/>
              <a:pPr>
                <a:defRPr/>
              </a:pPr>
              <a:t>6/28/17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F6290B8-8572-B342-BB8C-382FF3B95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0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charset="0"/>
              </a:defRPr>
            </a:lvl1pPr>
          </a:lstStyle>
          <a:p>
            <a:pPr>
              <a:defRPr/>
            </a:pPr>
            <a:fld id="{B712DD09-9A25-9342-9E01-4405D846AC81}" type="datetimeFigureOut">
              <a:rPr lang="en-US" altLang="zh-CN"/>
              <a:pPr>
                <a:defRPr/>
              </a:pPr>
              <a:t>6/28/17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0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charset="0"/>
              </a:defRPr>
            </a:lvl1pPr>
          </a:lstStyle>
          <a:p>
            <a:pPr>
              <a:defRPr/>
            </a:pPr>
            <a:fld id="{17F04BC5-F5F5-DA4A-BF95-98BF723AFE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宋体" charset="0"/>
        <a:cs typeface="宋体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宋体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宋体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宋体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宋体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04BC5-F5F5-DA4A-BF95-98BF723AFEFE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04BC5-F5F5-DA4A-BF95-98BF723AFEFE}" type="slidenum">
              <a:rPr lang="en-US" altLang="zh-CN" smtClean="0"/>
              <a:pPr>
                <a:defRPr/>
              </a:pPr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54490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04BC5-F5F5-DA4A-BF95-98BF723AFEFE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11702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04BC5-F5F5-DA4A-BF95-98BF723AFEFE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9153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04BC5-F5F5-DA4A-BF95-98BF723AFEFE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74506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04BC5-F5F5-DA4A-BF95-98BF723AFEFE}" type="slidenum">
              <a:rPr lang="en-US" altLang="zh-CN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1351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04BC5-F5F5-DA4A-BF95-98BF723AFEFE}" type="slidenum">
              <a:rPr lang="en-US" altLang="zh-CN" smtClean="0"/>
              <a:pPr>
                <a:defRPr/>
              </a:pPr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42898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04BC5-F5F5-DA4A-BF95-98BF723AFEFE}" type="slidenum">
              <a:rPr lang="en-US" altLang="zh-CN" smtClean="0"/>
              <a:pPr>
                <a:defRPr/>
              </a:pPr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44010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04BC5-F5F5-DA4A-BF95-98BF723AFEFE}" type="slidenum">
              <a:rPr lang="en-US" altLang="zh-CN" smtClean="0"/>
              <a:pPr>
                <a:defRPr/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3082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04BC5-F5F5-DA4A-BF95-98BF723AFEFE}" type="slidenum">
              <a:rPr lang="en-US" altLang="zh-CN" smtClean="0"/>
              <a:pPr>
                <a:defRPr/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72396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93700"/>
            <a:ext cx="9144000" cy="1814513"/>
          </a:xfrm>
          <a:prstGeom prst="rect">
            <a:avLst/>
          </a:prstGeom>
          <a:solidFill>
            <a:srgbClr val="7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288088"/>
            <a:ext cx="9144000" cy="0"/>
          </a:xfrm>
          <a:prstGeom prst="line">
            <a:avLst/>
          </a:prstGeom>
          <a:ln w="28575" cmpd="sng">
            <a:solidFill>
              <a:srgbClr val="7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380163"/>
            <a:ext cx="182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791308" y="3079106"/>
            <a:ext cx="7209692" cy="2856905"/>
          </a:xfrm>
        </p:spPr>
        <p:txBody>
          <a:bodyPr>
            <a:normAutofit/>
          </a:bodyPr>
          <a:lstStyle>
            <a:lvl1pPr marL="0" indent="0" algn="ctr">
              <a:buNone/>
              <a:defRPr sz="2100">
                <a:latin typeface="Arial" charset="0"/>
                <a:ea typeface="Arial" charset="0"/>
                <a:cs typeface="Arial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0" y="503859"/>
            <a:ext cx="9144000" cy="170477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554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801688"/>
          </a:xfrm>
          <a:prstGeom prst="rect">
            <a:avLst/>
          </a:prstGeom>
          <a:solidFill>
            <a:srgbClr val="7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288088"/>
            <a:ext cx="9144000" cy="0"/>
          </a:xfrm>
          <a:prstGeom prst="line">
            <a:avLst/>
          </a:prstGeom>
          <a:ln w="28575" cmpd="sng">
            <a:solidFill>
              <a:srgbClr val="7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153987" y="6380163"/>
            <a:ext cx="53993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>
              <a:defRPr/>
            </a:pPr>
            <a:r>
              <a:rPr lang="en-US" altLang="zh-CN" sz="2000" b="1" smtClean="0">
                <a:latin typeface="Arial" charset="0"/>
                <a:ea typeface="Arial" charset="0"/>
                <a:cs typeface="Arial" charset="0"/>
              </a:rPr>
              <a:t>Final</a:t>
            </a:r>
            <a:r>
              <a:rPr lang="zh-CN" altLang="en-US" sz="2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zh-CN" sz="2000" b="1" dirty="0" smtClean="0">
                <a:latin typeface="Arial" charset="0"/>
                <a:ea typeface="Arial" charset="0"/>
                <a:cs typeface="Arial" charset="0"/>
              </a:rPr>
              <a:t>Presentation</a:t>
            </a:r>
          </a:p>
        </p:txBody>
      </p:sp>
      <p:pic>
        <p:nvPicPr>
          <p:cNvPr id="7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380163"/>
            <a:ext cx="182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099" y="1139483"/>
            <a:ext cx="8271803" cy="49236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286" y="0"/>
            <a:ext cx="8876714" cy="801859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0"/>
          </p:nvPr>
        </p:nvSpPr>
        <p:spPr>
          <a:xfrm>
            <a:off x="6945313" y="5830888"/>
            <a:ext cx="2057400" cy="365125"/>
          </a:xfrm>
        </p:spPr>
        <p:txBody>
          <a:bodyPr/>
          <a:lstStyle>
            <a:lvl1pPr>
              <a:defRPr sz="1400" b="1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33DE3087-8E0F-4F4C-A2B6-0AA1A0F480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4004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宋体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宋体" charset="0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宋体" charset="0"/>
              </a:defRPr>
            </a:lvl1pPr>
          </a:lstStyle>
          <a:p>
            <a:pPr>
              <a:defRPr/>
            </a:pPr>
            <a:fld id="{83E0A8DE-BF9E-F749-AFA0-5BF52E1D64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宋体" charset="0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宋体" charset="0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宋体" charset="0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宋体" charset="0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宋体" charset="0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宋体" charset="0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宋体" charset="0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000" kern="1200">
          <a:solidFill>
            <a:schemeClr val="tx1"/>
          </a:solidFill>
          <a:latin typeface="+mn-lt"/>
          <a:ea typeface="宋体" charset="0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宋体" charset="0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宋体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ctrTitle"/>
          </p:nvPr>
        </p:nvSpPr>
        <p:spPr>
          <a:xfrm>
            <a:off x="0" y="403225"/>
            <a:ext cx="9144000" cy="15811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200" b="1" dirty="0" smtClean="0">
                <a:ea typeface="宋体" charset="-122"/>
              </a:rPr>
              <a:t>CS6604 Digital Libraries</a:t>
            </a:r>
            <a:r>
              <a:rPr lang="en-US" altLang="en-US" sz="3200" b="1" dirty="0">
                <a:ea typeface="宋体" charset="-122"/>
              </a:rPr>
              <a:t/>
            </a:r>
            <a:br>
              <a:rPr lang="en-US" altLang="en-US" sz="3200" b="1" dirty="0">
                <a:ea typeface="宋体" charset="-122"/>
              </a:rPr>
            </a:br>
            <a:r>
              <a:rPr lang="en-US" altLang="en-US" sz="2000" b="1" dirty="0">
                <a:ea typeface="宋体" charset="-122"/>
              </a:rPr>
              <a:t/>
            </a:r>
            <a:br>
              <a:rPr lang="en-US" altLang="en-US" sz="2000" b="1" dirty="0">
                <a:ea typeface="宋体" charset="-122"/>
              </a:rPr>
            </a:br>
            <a:r>
              <a:rPr lang="en-US" altLang="en-US" sz="3200" b="1" dirty="0" smtClean="0">
                <a:ea typeface="宋体" charset="-122"/>
              </a:rPr>
              <a:t>Social Communities Knowledge Management: Social Interactome</a:t>
            </a:r>
            <a:endParaRPr kumimoji="0" lang="en-US" altLang="zh-CN" sz="3200" b="1" dirty="0">
              <a:ea typeface="宋体" charset="-122"/>
            </a:endParaRPr>
          </a:p>
        </p:txBody>
      </p:sp>
      <p:sp>
        <p:nvSpPr>
          <p:cNvPr id="6146" name="Subtitle 2"/>
          <p:cNvSpPr>
            <a:spLocks noGrp="1"/>
          </p:cNvSpPr>
          <p:nvPr>
            <p:ph type="subTitle" idx="4294967295"/>
          </p:nvPr>
        </p:nvSpPr>
        <p:spPr>
          <a:xfrm>
            <a:off x="490538" y="2559050"/>
            <a:ext cx="8162925" cy="3668713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000" dirty="0" smtClean="0">
                <a:latin typeface="Arial" charset="0"/>
                <a:ea typeface="宋体" charset="-122"/>
              </a:rPr>
              <a:t>Final Term Project Presentation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000" u="sng" dirty="0" smtClean="0">
                <a:latin typeface="Arial" charset="0"/>
                <a:ea typeface="宋体" charset="-122"/>
              </a:rPr>
              <a:t>Presenter</a:t>
            </a:r>
            <a:endParaRPr kumimoji="0" lang="en-US" altLang="zh-CN" sz="2000" u="sng" dirty="0">
              <a:latin typeface="Arial" charset="0"/>
              <a:ea typeface="宋体" charset="-122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kumimoji="0" lang="en-US" altLang="zh-CN" sz="1800" dirty="0" smtClean="0">
                <a:latin typeface="Arial" charset="0"/>
                <a:ea typeface="宋体" charset="-122"/>
              </a:rPr>
              <a:t>Prashant </a:t>
            </a:r>
            <a:r>
              <a:rPr kumimoji="0" lang="en-US" altLang="zh-CN" sz="1800" dirty="0" err="1" smtClean="0">
                <a:latin typeface="Arial" charset="0"/>
                <a:ea typeface="宋体" charset="-122"/>
              </a:rPr>
              <a:t>Chandrasekar</a:t>
            </a:r>
            <a:endParaRPr kumimoji="0" lang="en-US" altLang="zh-CN" sz="1800" dirty="0">
              <a:latin typeface="Arial" charset="0"/>
              <a:ea typeface="宋体" charset="-122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kumimoji="0" lang="en-US" altLang="zh-CN" sz="1800" dirty="0" smtClean="0">
                <a:latin typeface="Arial" charset="0"/>
                <a:ea typeface="宋体" charset="-122"/>
              </a:rPr>
              <a:t>{peecee}@vt.edu</a:t>
            </a:r>
            <a:endParaRPr kumimoji="0" lang="en-US" altLang="zh-CN" sz="2000" dirty="0" smtClean="0">
              <a:latin typeface="Arial" charset="0"/>
              <a:ea typeface="宋体" charset="-122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000" u="sng" dirty="0" smtClean="0">
                <a:latin typeface="Arial" charset="0"/>
                <a:ea typeface="宋体" charset="-122"/>
              </a:rPr>
              <a:t>Instructor</a:t>
            </a:r>
            <a:endParaRPr kumimoji="0" lang="en-US" altLang="zh-CN" sz="2000" u="sng" dirty="0">
              <a:latin typeface="Arial" charset="0"/>
              <a:ea typeface="宋体" charset="-122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1800" dirty="0">
                <a:latin typeface="Arial" charset="0"/>
                <a:ea typeface="宋体" charset="-122"/>
              </a:rPr>
              <a:t>Dr. Edward A. </a:t>
            </a:r>
            <a:r>
              <a:rPr kumimoji="0" lang="en-US" altLang="zh-CN" sz="1800" dirty="0" smtClean="0">
                <a:latin typeface="Arial" charset="0"/>
                <a:ea typeface="宋体" charset="-122"/>
              </a:rPr>
              <a:t>Fox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endParaRPr kumimoji="0" lang="en-US" altLang="zh-CN" sz="1800" dirty="0" smtClean="0">
              <a:latin typeface="Arial" charset="0"/>
              <a:ea typeface="宋体" charset="-122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1800" dirty="0" smtClean="0">
                <a:latin typeface="Arial" charset="0"/>
                <a:ea typeface="宋体" charset="-122"/>
              </a:rPr>
              <a:t>Virginia </a:t>
            </a:r>
            <a:r>
              <a:rPr kumimoji="0" lang="en-US" altLang="zh-CN" sz="1800" dirty="0">
                <a:latin typeface="Arial" charset="0"/>
                <a:ea typeface="宋体" charset="-122"/>
              </a:rPr>
              <a:t>Polytechnic Institute and </a:t>
            </a:r>
            <a:r>
              <a:rPr kumimoji="0" lang="en-US" altLang="zh-CN" sz="1800" dirty="0" smtClean="0">
                <a:latin typeface="Arial" charset="0"/>
                <a:ea typeface="宋体" charset="-122"/>
              </a:rPr>
              <a:t>State </a:t>
            </a:r>
            <a:r>
              <a:rPr kumimoji="0" lang="en-US" altLang="zh-CN" sz="1800" dirty="0">
                <a:latin typeface="Arial" charset="0"/>
                <a:ea typeface="宋体" charset="-122"/>
              </a:rPr>
              <a:t>University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1800" dirty="0">
                <a:latin typeface="Arial" charset="0"/>
                <a:ea typeface="宋体" charset="-122"/>
              </a:rPr>
              <a:t>Blacksburg, VA, 24061 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1800" dirty="0" smtClean="0">
                <a:latin typeface="Arial" charset="0"/>
                <a:ea typeface="宋体" charset="-122"/>
              </a:rPr>
              <a:t>May 2, 2017</a:t>
            </a:r>
            <a:endParaRPr kumimoji="0" lang="en-US" altLang="zh-CN" sz="1800" dirty="0">
              <a:latin typeface="Arial" charset="0"/>
              <a:ea typeface="宋体" charset="-122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endParaRPr kumimoji="0" lang="en-US" altLang="zh-CN" sz="2000" dirty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Statistical Modeling</a:t>
            </a:r>
          </a:p>
          <a:p>
            <a:pPr lvl="1"/>
            <a:r>
              <a:rPr lang="en-US" dirty="0" smtClean="0"/>
              <a:t>What do we model?</a:t>
            </a:r>
          </a:p>
          <a:p>
            <a:pPr lvl="2"/>
            <a:r>
              <a:rPr lang="en-US" dirty="0" smtClean="0"/>
              <a:t>Substance relapse</a:t>
            </a:r>
          </a:p>
          <a:p>
            <a:pPr lvl="2"/>
            <a:r>
              <a:rPr lang="en-US" dirty="0" smtClean="0"/>
              <a:t>Engagement/Change in engagement</a:t>
            </a:r>
          </a:p>
          <a:p>
            <a:pPr lvl="2"/>
            <a:r>
              <a:rPr lang="en-US" dirty="0" smtClean="0"/>
              <a:t>Change in psychology-related measures</a:t>
            </a:r>
          </a:p>
          <a:p>
            <a:pPr lvl="2"/>
            <a:r>
              <a:rPr lang="en-US" dirty="0" smtClean="0"/>
              <a:t>Change in behavior</a:t>
            </a:r>
          </a:p>
          <a:p>
            <a:pPr lvl="2"/>
            <a:r>
              <a:rPr lang="en-US" dirty="0" err="1" smtClean="0"/>
              <a:t>Homophily</a:t>
            </a:r>
            <a:endParaRPr lang="en-US" dirty="0" smtClean="0"/>
          </a:p>
          <a:p>
            <a:pPr lvl="2"/>
            <a:r>
              <a:rPr lang="en-US" dirty="0" smtClean="0"/>
              <a:t>Friendship or Trust</a:t>
            </a:r>
          </a:p>
          <a:p>
            <a:pPr lvl="1"/>
            <a:r>
              <a:rPr lang="en-US" dirty="0" smtClean="0"/>
              <a:t>Factors</a:t>
            </a:r>
          </a:p>
          <a:p>
            <a:pPr lvl="2"/>
            <a:r>
              <a:rPr lang="en-US" dirty="0" smtClean="0"/>
              <a:t>Classification: What would be the predictor variables? Response </a:t>
            </a:r>
            <a:r>
              <a:rPr lang="en-US" dirty="0" smtClean="0"/>
              <a:t>variables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PGMs: Directed or Undirected? What would be the factors?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301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Classification</a:t>
            </a:r>
          </a:p>
          <a:p>
            <a:pPr lvl="1"/>
            <a:r>
              <a:rPr lang="en-US" dirty="0" smtClean="0"/>
              <a:t>Network-Classification using </a:t>
            </a:r>
            <a:r>
              <a:rPr lang="en-US" dirty="0" err="1" smtClean="0"/>
              <a:t>NetKit</a:t>
            </a:r>
            <a:r>
              <a:rPr lang="en-US" dirty="0" smtClean="0"/>
              <a:t>-SRL (Statistical Relational Learning)</a:t>
            </a:r>
            <a:r>
              <a:rPr lang="en-US" baseline="30000" dirty="0" smtClean="0"/>
              <a:t>1 </a:t>
            </a:r>
            <a:r>
              <a:rPr lang="en-US" dirty="0" smtClean="0"/>
              <a:t>[Focus of the presentation]</a:t>
            </a:r>
          </a:p>
          <a:p>
            <a:endParaRPr lang="en-US" dirty="0" smtClean="0"/>
          </a:p>
          <a:p>
            <a:r>
              <a:rPr lang="en-US" dirty="0" smtClean="0"/>
              <a:t>Learning</a:t>
            </a:r>
            <a:r>
              <a:rPr lang="en-US" dirty="0"/>
              <a:t> </a:t>
            </a:r>
            <a:r>
              <a:rPr lang="en-US" dirty="0" smtClean="0"/>
              <a:t>using Markov Logic Networks</a:t>
            </a:r>
            <a:r>
              <a:rPr lang="en-US" baseline="30000" dirty="0" smtClean="0"/>
              <a:t>2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1400" dirty="0"/>
              <a:t>1 </a:t>
            </a:r>
            <a:r>
              <a:rPr lang="en-US" sz="1400" dirty="0" err="1"/>
              <a:t>Sofus</a:t>
            </a:r>
            <a:r>
              <a:rPr lang="en-US" sz="1400" dirty="0"/>
              <a:t> A. Macskassy , Foster </a:t>
            </a:r>
            <a:r>
              <a:rPr lang="en-US" sz="1400" dirty="0" smtClean="0"/>
              <a:t>Provost. </a:t>
            </a:r>
            <a:r>
              <a:rPr lang="en-US" sz="1400" dirty="0"/>
              <a:t>"Classification in Networked Data: A toolkit and a </a:t>
            </a:r>
            <a:r>
              <a:rPr lang="en-US" sz="1400" dirty="0" err="1"/>
              <a:t>univariate</a:t>
            </a:r>
            <a:r>
              <a:rPr lang="en-US" sz="1400" dirty="0"/>
              <a:t> case study," Journal of Machine Learning, 8(May):935-983, 2007</a:t>
            </a:r>
            <a:r>
              <a:rPr lang="en-US" sz="1400" dirty="0" smtClean="0"/>
              <a:t>.</a:t>
            </a:r>
          </a:p>
          <a:p>
            <a:pPr marL="0" indent="0">
              <a:buNone/>
            </a:pPr>
            <a:r>
              <a:rPr lang="en-US" sz="1400" dirty="0"/>
              <a:t>2 </a:t>
            </a:r>
            <a:r>
              <a:rPr lang="en-US" sz="1400" dirty="0" err="1"/>
              <a:t>Domingos</a:t>
            </a:r>
            <a:r>
              <a:rPr lang="en-US" sz="1400" dirty="0"/>
              <a:t>, Pedro and Richardson, Matthew (2007). Markov Logic: A Unifying Framework for Statistical Relational Learning. In L. </a:t>
            </a:r>
            <a:r>
              <a:rPr lang="en-US" sz="1400" dirty="0" err="1"/>
              <a:t>Getoor</a:t>
            </a:r>
            <a:r>
              <a:rPr lang="en-US" sz="1400" dirty="0"/>
              <a:t> and B. </a:t>
            </a:r>
            <a:r>
              <a:rPr lang="en-US" sz="1400" dirty="0" err="1"/>
              <a:t>Taskar</a:t>
            </a:r>
            <a:r>
              <a:rPr lang="en-US" sz="1400" dirty="0"/>
              <a:t> (eds.), Introduction to Statistical Relational Learning (pp. 339-371), 2007. Cambridge, MA: MIT Press.</a:t>
            </a:r>
            <a:endParaRPr lang="en-US" sz="1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584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Idea: Taking advantage of relational information in addition to attribute information for entity classification. Example: Networked data.</a:t>
            </a:r>
          </a:p>
          <a:p>
            <a:r>
              <a:rPr lang="en-US" dirty="0" smtClean="0"/>
              <a:t>Focuses on </a:t>
            </a:r>
            <a:r>
              <a:rPr lang="en-US" i="1" dirty="0" smtClean="0"/>
              <a:t>within-network</a:t>
            </a:r>
            <a:r>
              <a:rPr lang="en-US" dirty="0" smtClean="0"/>
              <a:t> classification</a:t>
            </a:r>
          </a:p>
          <a:p>
            <a:r>
              <a:rPr lang="en-US" dirty="0" smtClean="0"/>
              <a:t>Networks of web pages, research papers, social networks, etc. </a:t>
            </a:r>
          </a:p>
          <a:p>
            <a:r>
              <a:rPr lang="en-US" dirty="0" err="1" smtClean="0"/>
              <a:t>Netkit</a:t>
            </a:r>
            <a:r>
              <a:rPr lang="en-US" dirty="0" smtClean="0"/>
              <a:t>-SRL: Toolkit developed to employ statistical relational learning and inference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Classification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900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Netkit</a:t>
            </a:r>
            <a:r>
              <a:rPr lang="en-US" dirty="0" smtClean="0"/>
              <a:t>-SRL</a:t>
            </a:r>
          </a:p>
          <a:p>
            <a:pPr lvl="1"/>
            <a:r>
              <a:rPr lang="en-US" dirty="0" smtClean="0"/>
              <a:t>Network learning toolkit for classification and inference</a:t>
            </a:r>
          </a:p>
          <a:p>
            <a:pPr lvl="1"/>
            <a:r>
              <a:rPr lang="en-US" dirty="0" smtClean="0"/>
              <a:t>Developed by Dr. </a:t>
            </a:r>
            <a:r>
              <a:rPr lang="en-US" dirty="0" err="1" smtClean="0"/>
              <a:t>Macskassy</a:t>
            </a:r>
            <a:r>
              <a:rPr lang="en-US" dirty="0" smtClean="0"/>
              <a:t> &amp; Dr. Provost</a:t>
            </a:r>
          </a:p>
          <a:p>
            <a:pPr lvl="1"/>
            <a:r>
              <a:rPr lang="en-US" dirty="0" smtClean="0"/>
              <a:t>Has 3 components</a:t>
            </a:r>
          </a:p>
          <a:p>
            <a:pPr lvl="2"/>
            <a:r>
              <a:rPr lang="en-US" dirty="0" smtClean="0"/>
              <a:t>Non-relational model </a:t>
            </a:r>
          </a:p>
          <a:p>
            <a:pPr lvl="2"/>
            <a:r>
              <a:rPr lang="en-US" dirty="0" smtClean="0"/>
              <a:t>Relational model</a:t>
            </a:r>
          </a:p>
          <a:p>
            <a:pPr lvl="2"/>
            <a:r>
              <a:rPr lang="en-US" dirty="0" smtClean="0"/>
              <a:t>Collective inference</a:t>
            </a:r>
          </a:p>
          <a:p>
            <a:pPr lvl="1"/>
            <a:r>
              <a:rPr lang="en-US" dirty="0" smtClean="0"/>
              <a:t>Specific Outcomes: </a:t>
            </a:r>
          </a:p>
          <a:p>
            <a:pPr lvl="2"/>
            <a:r>
              <a:rPr lang="en-US" dirty="0" smtClean="0"/>
              <a:t>Maximize P(</a:t>
            </a:r>
            <a:r>
              <a:rPr lang="en-US" dirty="0" err="1" smtClean="0"/>
              <a:t>x|G</a:t>
            </a:r>
            <a:r>
              <a:rPr lang="en-US" baseline="30000" dirty="0" err="1" smtClean="0"/>
              <a:t>K</a:t>
            </a:r>
            <a:r>
              <a:rPr lang="en-US" dirty="0" smtClean="0"/>
              <a:t>), where x are labels to be estimated and G</a:t>
            </a:r>
            <a:r>
              <a:rPr lang="en-US" baseline="30000" dirty="0" smtClean="0"/>
              <a:t>K</a:t>
            </a:r>
            <a:r>
              <a:rPr lang="en-US" dirty="0" smtClean="0"/>
              <a:t> is everything known in the network</a:t>
            </a:r>
          </a:p>
          <a:p>
            <a:pPr lvl="2"/>
            <a:r>
              <a:rPr lang="en-US" dirty="0" smtClean="0"/>
              <a:t>Estimating joint distribution over the labels</a:t>
            </a:r>
          </a:p>
          <a:p>
            <a:pPr lvl="1"/>
            <a:r>
              <a:rPr lang="en-US" dirty="0" smtClean="0"/>
              <a:t>Input:</a:t>
            </a:r>
          </a:p>
          <a:p>
            <a:pPr lvl="2"/>
            <a:r>
              <a:rPr lang="en-US" dirty="0" smtClean="0"/>
              <a:t>Graph with edges describing relationships and attributes of nodes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Classification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480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Netkit</a:t>
            </a:r>
            <a:r>
              <a:rPr lang="en-US" dirty="0" smtClean="0"/>
              <a:t>-SRL </a:t>
            </a:r>
            <a:r>
              <a:rPr lang="en-US" dirty="0"/>
              <a:t>Components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 Classification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14</a:t>
            </a:fld>
            <a:endParaRPr lang="en-US" altLang="zh-CN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010661"/>
              </p:ext>
            </p:extLst>
          </p:nvPr>
        </p:nvGraphicFramePr>
        <p:xfrm>
          <a:off x="945072" y="1684719"/>
          <a:ext cx="7253856" cy="4444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7952"/>
                <a:gridCol w="2417952"/>
                <a:gridCol w="2417952"/>
              </a:tblGrid>
              <a:tr h="355329"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80187" marR="80187" marT="40094" marB="400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Purpose</a:t>
                      </a:r>
                      <a:endParaRPr lang="en-US" sz="1200" dirty="0"/>
                    </a:p>
                  </a:txBody>
                  <a:tcPr marL="80187" marR="80187" marT="40094" marB="400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Approaches</a:t>
                      </a:r>
                      <a:endParaRPr lang="en-US" sz="1200" dirty="0"/>
                    </a:p>
                  </a:txBody>
                  <a:tcPr marL="80187" marR="80187" marT="40094" marB="40094" anchor="ctr"/>
                </a:tc>
              </a:tr>
              <a:tr h="7216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Local (Non-relational) Classifier</a:t>
                      </a:r>
                      <a:endParaRPr lang="en-US" sz="1400" dirty="0"/>
                    </a:p>
                  </a:txBody>
                  <a:tcPr marL="80187" marR="80187" marT="40094" marB="400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Returns a model which uses only attributes of a node to estimate its class label.</a:t>
                      </a:r>
                      <a:endParaRPr lang="en-US" sz="1400" dirty="0"/>
                    </a:p>
                  </a:txBody>
                  <a:tcPr marL="80187" marR="80187" marT="40094" marB="400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1) Uniform prior; 2) Class-prior</a:t>
                      </a:r>
                      <a:endParaRPr lang="en-US" sz="1400" dirty="0"/>
                    </a:p>
                  </a:txBody>
                  <a:tcPr marL="80187" marR="80187" marT="40094" marB="40094" anchor="ctr"/>
                </a:tc>
              </a:tr>
              <a:tr h="15770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Relational</a:t>
                      </a:r>
                      <a:r>
                        <a:rPr lang="en-US" sz="1400" baseline="0" dirty="0" smtClean="0"/>
                        <a:t> Classifier</a:t>
                      </a:r>
                      <a:endParaRPr lang="en-US" sz="1400" dirty="0"/>
                    </a:p>
                  </a:txBody>
                  <a:tcPr marL="80187" marR="80187" marT="40094" marB="400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Returns a model which uses not only the local attributes of a node but also attributes of related nodes, including their (estimated) class membership.</a:t>
                      </a:r>
                      <a:endParaRPr lang="en-US" sz="1400" dirty="0"/>
                    </a:p>
                  </a:txBody>
                  <a:tcPr marL="80187" marR="80187" marT="40094" marB="400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1) Weighted-vote relational neighbor; 2) Class-distributional relational neighbor; 3) Network-only multinomial Bayes classifier with Markov Random Field estimation</a:t>
                      </a:r>
                      <a:endParaRPr lang="en-US" sz="1400" dirty="0"/>
                    </a:p>
                  </a:txBody>
                  <a:tcPr marL="80187" marR="80187" marT="40094" marB="40094" anchor="ctr"/>
                </a:tc>
              </a:tr>
              <a:tr h="179084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Collective Inference</a:t>
                      </a:r>
                      <a:endParaRPr lang="en-US" sz="1400" dirty="0"/>
                    </a:p>
                  </a:txBody>
                  <a:tcPr marL="80187" marR="80187" marT="40094" marB="40094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module applies collective inference in order to (approximately) maximize the joint probability of the labels of all nodes in the graph whose labels were initially unknown.</a:t>
                      </a:r>
                      <a:b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en-US" sz="1400" dirty="0" smtClean="0"/>
                    </a:p>
                  </a:txBody>
                  <a:tcPr marL="80187" marR="80187" marT="40094" marB="400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1) Relaxation</a:t>
                      </a:r>
                      <a:r>
                        <a:rPr lang="en-US" sz="1400" baseline="0" dirty="0" smtClean="0"/>
                        <a:t> labeling; 2) Iterative classification; 3) Gibb’s sampling</a:t>
                      </a:r>
                      <a:endParaRPr lang="en-US" sz="1400" dirty="0"/>
                    </a:p>
                  </a:txBody>
                  <a:tcPr marL="80187" marR="80187" marT="40094" marB="40094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82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Possible instantiations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Classification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15</a:t>
            </a:fld>
            <a:endParaRPr lang="en-US" altLang="zh-CN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002904"/>
              </p:ext>
            </p:extLst>
          </p:nvPr>
        </p:nvGraphicFramePr>
        <p:xfrm>
          <a:off x="436099" y="1747129"/>
          <a:ext cx="827180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3801"/>
                <a:gridCol w="2313940"/>
                <a:gridCol w="2255520"/>
                <a:gridCol w="2398542"/>
              </a:tblGrid>
              <a:tr h="5223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Author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Non-relational</a:t>
                      </a:r>
                      <a:r>
                        <a:rPr lang="en-US" baseline="0" dirty="0" smtClean="0"/>
                        <a:t> Classifier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Relational Classifier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Collective Inference</a:t>
                      </a:r>
                      <a:endParaRPr lang="en-US" dirty="0"/>
                    </a:p>
                  </a:txBody>
                  <a:tcPr/>
                </a:tc>
              </a:tr>
              <a:tr h="5223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Chakrabarti</a:t>
                      </a:r>
                      <a:r>
                        <a:rPr lang="en-US" baseline="0" dirty="0" smtClean="0"/>
                        <a:t> et al. (1998)</a:t>
                      </a:r>
                      <a:r>
                        <a:rPr lang="en-US" baseline="30000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Naïve</a:t>
                      </a:r>
                      <a:r>
                        <a:rPr lang="en-US" baseline="0" dirty="0" smtClean="0"/>
                        <a:t> Bayes classifier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Naïve Bayes Markov Random</a:t>
                      </a:r>
                      <a:r>
                        <a:rPr lang="en-US" baseline="0" dirty="0" smtClean="0"/>
                        <a:t> Field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Relaxation</a:t>
                      </a:r>
                      <a:r>
                        <a:rPr lang="en-US" baseline="0" dirty="0" smtClean="0"/>
                        <a:t> labeling </a:t>
                      </a:r>
                      <a:endParaRPr lang="en-US" dirty="0"/>
                    </a:p>
                  </a:txBody>
                  <a:tcPr/>
                </a:tc>
              </a:tr>
              <a:tr h="5223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 &amp; </a:t>
                      </a:r>
                      <a:r>
                        <a:rPr lang="en-US" dirty="0" err="1" smtClean="0"/>
                        <a:t>Getoor</a:t>
                      </a:r>
                      <a:r>
                        <a:rPr lang="en-US" baseline="0" dirty="0" smtClean="0"/>
                        <a:t> (2003)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Logistic</a:t>
                      </a:r>
                      <a:r>
                        <a:rPr lang="en-US" baseline="0" dirty="0" smtClean="0"/>
                        <a:t> regression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Logistic regression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Iterative classification</a:t>
                      </a:r>
                      <a:endParaRPr lang="en-US" dirty="0"/>
                    </a:p>
                  </a:txBody>
                  <a:tcPr/>
                </a:tc>
              </a:tr>
              <a:tr h="522302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Macskassy</a:t>
                      </a:r>
                      <a:r>
                        <a:rPr lang="en-US" baseline="0" dirty="0" smtClean="0"/>
                        <a:t> &amp; Provost (2003)</a:t>
                      </a:r>
                      <a:r>
                        <a:rPr lang="en-US" baseline="30000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Classes priors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Majority vote of neighboring</a:t>
                      </a:r>
                      <a:r>
                        <a:rPr lang="en-US" baseline="0" dirty="0" smtClean="0"/>
                        <a:t> classes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Relaxation</a:t>
                      </a:r>
                      <a:r>
                        <a:rPr lang="en-US" baseline="0" dirty="0" smtClean="0"/>
                        <a:t> labeling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36099" y="5425440"/>
            <a:ext cx="8271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[1] </a:t>
            </a:r>
            <a:r>
              <a:rPr lang="en-US" sz="800" dirty="0" err="1"/>
              <a:t>Chakrabarti</a:t>
            </a:r>
            <a:r>
              <a:rPr lang="en-US" sz="800" dirty="0"/>
              <a:t>, S., Dom, B., &amp; </a:t>
            </a:r>
            <a:r>
              <a:rPr lang="en-US" sz="800" dirty="0" err="1"/>
              <a:t>Indyk</a:t>
            </a:r>
            <a:r>
              <a:rPr lang="en-US" sz="800" dirty="0"/>
              <a:t>, P. (1998). Enhanced Hypertext Categorization Using Hyperlinks. Proceedings of the ACM SIGMOD International Conference on Management of Data (pp. 307–318</a:t>
            </a:r>
            <a:r>
              <a:rPr lang="en-US" sz="800" dirty="0" smtClean="0"/>
              <a:t>).</a:t>
            </a:r>
          </a:p>
          <a:p>
            <a:r>
              <a:rPr lang="en-US" sz="800" dirty="0"/>
              <a:t>[2] Lu, Q., &amp; </a:t>
            </a:r>
            <a:r>
              <a:rPr lang="en-US" sz="800" dirty="0" err="1"/>
              <a:t>Getoor</a:t>
            </a:r>
            <a:r>
              <a:rPr lang="en-US" sz="800" dirty="0"/>
              <a:t>, L. (2003). Link-Based Classification. International Conference on Machine Learning, ICML-2003 (pp. 496–503</a:t>
            </a:r>
            <a:r>
              <a:rPr lang="en-US" sz="800" dirty="0" smtClean="0"/>
              <a:t>).</a:t>
            </a:r>
          </a:p>
          <a:p>
            <a:r>
              <a:rPr lang="en-US" sz="800" dirty="0"/>
              <a:t>[3] </a:t>
            </a:r>
            <a:r>
              <a:rPr lang="en-US" sz="800" dirty="0" err="1"/>
              <a:t>Macskassy</a:t>
            </a:r>
            <a:r>
              <a:rPr lang="en-US" sz="800" dirty="0"/>
              <a:t>, S. A., &amp; Provost, F. (2003). A Simple Relational Classifier. Proceedings of the Second Workshop on </a:t>
            </a:r>
            <a:r>
              <a:rPr lang="en-US" sz="800" dirty="0" smtClean="0"/>
              <a:t>Multi-Relational Data </a:t>
            </a:r>
            <a:r>
              <a:rPr lang="en-US" sz="800" dirty="0"/>
              <a:t>Mining (MRDM-2003) at KDD-2003 (pp. 64–76).</a:t>
            </a:r>
          </a:p>
        </p:txBody>
      </p:sp>
    </p:spTree>
    <p:extLst>
      <p:ext uri="{BB962C8B-B14F-4D97-AF65-F5344CB8AC3E}">
        <p14:creationId xmlns:p14="http://schemas.microsoft.com/office/powerpoint/2010/main" val="39764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Weighted-vote relational neighbor classifier (</a:t>
                </a:r>
                <a:r>
                  <a:rPr lang="en-US" dirty="0" err="1" smtClean="0"/>
                  <a:t>wv</a:t>
                </a:r>
                <a:r>
                  <a:rPr lang="en-US" dirty="0" smtClean="0"/>
                  <a:t>-RN)</a:t>
                </a:r>
              </a:p>
              <a:p>
                <a:pPr lvl="1"/>
                <a:r>
                  <a:rPr lang="en-US" dirty="0"/>
                  <a:t>Authors</a:t>
                </a:r>
                <a:r>
                  <a:rPr lang="en-US" dirty="0" smtClean="0"/>
                  <a:t>: </a:t>
                </a:r>
                <a:r>
                  <a:rPr lang="hr-HR" dirty="0" err="1"/>
                  <a:t>Macskassy</a:t>
                </a:r>
                <a:r>
                  <a:rPr lang="hr-HR" dirty="0"/>
                  <a:t>, S. A., &amp; </a:t>
                </a:r>
                <a:r>
                  <a:rPr lang="hr-HR" dirty="0" err="1"/>
                  <a:t>Provost</a:t>
                </a:r>
                <a:r>
                  <a:rPr lang="hr-HR" dirty="0"/>
                  <a:t>, F. (2003</a:t>
                </a:r>
                <a:r>
                  <a:rPr lang="hr-HR" dirty="0" smtClean="0"/>
                  <a:t>)</a:t>
                </a:r>
              </a:p>
              <a:p>
                <a:pPr lvl="1"/>
                <a:r>
                  <a:rPr lang="en-US" dirty="0" smtClean="0"/>
                  <a:t>Estimates class membership by assuming existence of </a:t>
                </a:r>
                <a:r>
                  <a:rPr lang="en-US" dirty="0" err="1" smtClean="0"/>
                  <a:t>homophily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Weighted mean of class-membership probabilities of entities in D</a:t>
                </a:r>
                <a:r>
                  <a:rPr lang="en-US" baseline="-25000" dirty="0" smtClean="0"/>
                  <a:t>e</a:t>
                </a:r>
                <a:r>
                  <a:rPr lang="en-US" dirty="0" smtClean="0"/>
                  <a:t> (where </a:t>
                </a:r>
                <a:r>
                  <a:rPr lang="en-US" dirty="0"/>
                  <a:t>D</a:t>
                </a:r>
                <a:r>
                  <a:rPr lang="en-US" baseline="-25000" dirty="0"/>
                  <a:t>e</a:t>
                </a:r>
                <a:r>
                  <a:rPr lang="en-US" dirty="0"/>
                  <a:t> </a:t>
                </a:r>
                <a:r>
                  <a:rPr lang="en-US" dirty="0" smtClean="0"/>
                  <a:t>is the neighbors of entity/node e)</a:t>
                </a:r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charset="0"/>
                          </a:rPr>
                          <m:t>𝑐</m:t>
                        </m:r>
                      </m:e>
                      <m:e>
                        <m:r>
                          <a:rPr lang="en-US" i="1">
                            <a:latin typeface="Cambria Math" charset="0"/>
                          </a:rPr>
                          <m:t>𝑒</m:t>
                        </m:r>
                      </m:e>
                    </m:d>
                    <m:r>
                      <a:rPr lang="en-US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charset="0"/>
                          </a:rPr>
                          <m:t>𝑍</m:t>
                        </m:r>
                      </m:den>
                    </m:f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i="1">
                            <a:latin typeface="Cambria Math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i="1">
                            <a:latin typeface="Cambria Math" charset="0"/>
                          </a:rPr>
                          <m:t>𝑤</m:t>
                        </m:r>
                        <m:d>
                          <m:dPr>
                            <m:ctrlPr>
                              <a:rPr lang="en-US" i="1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charset="0"/>
                              </a:rPr>
                              <m:t>𝑒</m:t>
                            </m:r>
                            <m:r>
                              <a:rPr lang="en-US" i="1">
                                <a:latin typeface="Cambria Math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Cambria Math" charset="0"/>
                          </a:rPr>
                          <m:t>∗</m:t>
                        </m:r>
                        <m:r>
                          <a:rPr lang="en-US" i="1">
                            <a:latin typeface="Cambria Math" charset="0"/>
                          </a:rPr>
                          <m:t>𝑃</m:t>
                        </m:r>
                        <m:r>
                          <a:rPr lang="en-US" i="1">
                            <a:latin typeface="Cambria Math" charset="0"/>
                          </a:rPr>
                          <m:t>(</m:t>
                        </m:r>
                        <m:r>
                          <a:rPr lang="en-US" i="1">
                            <a:latin typeface="Cambria Math" charset="0"/>
                          </a:rPr>
                          <m:t>𝑐</m:t>
                        </m:r>
                        <m:r>
                          <a:rPr lang="en-US" i="1">
                            <a:latin typeface="Cambria Math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i="1">
                            <a:latin typeface="Cambria Math" charset="0"/>
                          </a:rPr>
                          <m:t>)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27" t="-21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Classification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7381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Collective Inference using Relaxation Labeling</a:t>
            </a:r>
          </a:p>
          <a:p>
            <a:r>
              <a:rPr lang="en-US" dirty="0" smtClean="0"/>
              <a:t>Definition of collective inference: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Similar but different to Gibbs sampling in that:</a:t>
            </a:r>
          </a:p>
          <a:p>
            <a:pPr lvl="1"/>
            <a:r>
              <a:rPr lang="en-US" dirty="0" smtClean="0"/>
              <a:t>Keeps track of class probability estimates for X</a:t>
            </a:r>
            <a:r>
              <a:rPr lang="en-US" baseline="30000" dirty="0" smtClean="0"/>
              <a:t>U</a:t>
            </a:r>
            <a:endParaRPr lang="en-US" dirty="0" smtClean="0"/>
          </a:p>
          <a:p>
            <a:pPr lvl="1"/>
            <a:r>
              <a:rPr lang="en-US" dirty="0" smtClean="0"/>
              <a:t>Instead of updating the graph one node at a time, updates class probabilities of all vertices, at iteration t+1, based on estimations from step t.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Classification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17</a:t>
            </a:fld>
            <a:endParaRPr lang="en-US" altLang="zh-C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743" y="2189786"/>
            <a:ext cx="57658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5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</a:p>
          <a:p>
            <a:pPr lvl="1"/>
            <a:r>
              <a:rPr lang="en-US" dirty="0" smtClean="0"/>
              <a:t>Rationale: Participants who are “</a:t>
            </a:r>
            <a:r>
              <a:rPr lang="en-US" dirty="0" err="1" smtClean="0"/>
              <a:t>homopholous</a:t>
            </a:r>
            <a:r>
              <a:rPr lang="en-US" dirty="0" smtClean="0"/>
              <a:t>” (who have shared background in common), have common interests.</a:t>
            </a:r>
          </a:p>
          <a:p>
            <a:pPr lvl="1"/>
            <a:r>
              <a:rPr lang="en-US" dirty="0" smtClean="0"/>
              <a:t>Hypothesis: Given a set of common interests, between pairs of participants, one can predict the </a:t>
            </a:r>
            <a:r>
              <a:rPr lang="en-US" dirty="0" err="1" smtClean="0"/>
              <a:t>homophily</a:t>
            </a:r>
            <a:r>
              <a:rPr lang="en-US" dirty="0" smtClean="0"/>
              <a:t>-measures with good accuracy.</a:t>
            </a:r>
          </a:p>
          <a:p>
            <a:pPr lvl="1"/>
            <a:r>
              <a:rPr lang="en-US" dirty="0" smtClean="0"/>
              <a:t>Input graph</a:t>
            </a:r>
          </a:p>
          <a:p>
            <a:pPr lvl="2"/>
            <a:r>
              <a:rPr lang="en-US" dirty="0" smtClean="0"/>
              <a:t>Nodes: Participants</a:t>
            </a:r>
          </a:p>
          <a:p>
            <a:pPr lvl="2"/>
            <a:r>
              <a:rPr lang="en-US" dirty="0" smtClean="0"/>
              <a:t>Attributes: Addiction, Education, Income</a:t>
            </a:r>
          </a:p>
          <a:p>
            <a:pPr lvl="2"/>
            <a:r>
              <a:rPr lang="en-US" dirty="0" smtClean="0"/>
              <a:t>Edges: Edge weight is the number of news stories + success stories </a:t>
            </a:r>
            <a:r>
              <a:rPr lang="en-US" dirty="0"/>
              <a:t>+</a:t>
            </a:r>
            <a:r>
              <a:rPr lang="en-US" dirty="0" smtClean="0"/>
              <a:t> educational modules that both nodes (connected via the edge) have viewed in common.</a:t>
            </a:r>
          </a:p>
          <a:p>
            <a:pPr lvl="2"/>
            <a:r>
              <a:rPr lang="en-US" dirty="0" smtClean="0"/>
              <a:t>Predicted attribute: Addiction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Classification: Experiment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6885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Possible Experiment configurations</a:t>
            </a:r>
          </a:p>
          <a:p>
            <a:pPr lvl="1"/>
            <a:r>
              <a:rPr lang="en-US" dirty="0" smtClean="0"/>
              <a:t>Non-relational classifier: </a:t>
            </a:r>
            <a:r>
              <a:rPr lang="en-US" i="1" dirty="0" smtClean="0"/>
              <a:t>None</a:t>
            </a:r>
          </a:p>
          <a:p>
            <a:pPr lvl="1"/>
            <a:r>
              <a:rPr lang="en-US" dirty="0" smtClean="0"/>
              <a:t>Relational classifier: (Options)</a:t>
            </a:r>
          </a:p>
          <a:p>
            <a:pPr lvl="2"/>
            <a:r>
              <a:rPr lang="en-US" dirty="0"/>
              <a:t>Weighted Vote Relational </a:t>
            </a:r>
            <a:r>
              <a:rPr lang="en-US" dirty="0" smtClean="0"/>
              <a:t>Neighbor</a:t>
            </a:r>
          </a:p>
          <a:p>
            <a:pPr lvl="2"/>
            <a:r>
              <a:rPr lang="en-US" dirty="0"/>
              <a:t>Class-Distributional Relational </a:t>
            </a:r>
            <a:r>
              <a:rPr lang="en-US" dirty="0" smtClean="0"/>
              <a:t>Neighbor</a:t>
            </a:r>
          </a:p>
          <a:p>
            <a:pPr lvl="1"/>
            <a:r>
              <a:rPr lang="en-US" dirty="0" smtClean="0"/>
              <a:t>Collective inference: (Options)</a:t>
            </a:r>
          </a:p>
          <a:p>
            <a:pPr lvl="2"/>
            <a:r>
              <a:rPr lang="en-US" dirty="0" smtClean="0"/>
              <a:t>Relaxation labeling</a:t>
            </a:r>
          </a:p>
          <a:p>
            <a:pPr lvl="2"/>
            <a:r>
              <a:rPr lang="en-US" dirty="0" smtClean="0"/>
              <a:t>Gibbs sampling</a:t>
            </a:r>
          </a:p>
          <a:p>
            <a:pPr lvl="2"/>
            <a:r>
              <a:rPr lang="en-US" dirty="0" smtClean="0"/>
              <a:t>Iterative classification</a:t>
            </a:r>
          </a:p>
          <a:p>
            <a:pPr lvl="1"/>
            <a:r>
              <a:rPr lang="en-US" dirty="0" smtClean="0"/>
              <a:t>Data: Nodes and edges extracted from experiment 1 replicate 2 (E1R2) participant interactions. </a:t>
            </a:r>
          </a:p>
          <a:p>
            <a:pPr lvl="1"/>
            <a:r>
              <a:rPr lang="en-US" i="1" dirty="0" smtClean="0"/>
              <a:t>Goal: Predict 1) Primary Addiction (given graph); 2) Education (given graph); 3) Income bracket (given graph) </a:t>
            </a:r>
            <a:endParaRPr lang="en-US" i="1" dirty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Classification: </a:t>
            </a:r>
            <a:r>
              <a:rPr lang="en-US" dirty="0" smtClean="0"/>
              <a:t>Experiment Config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17115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Dr. Edward A. Fox</a:t>
            </a:r>
          </a:p>
          <a:p>
            <a:r>
              <a:rPr lang="en-US" dirty="0" smtClean="0"/>
              <a:t>Global events team</a:t>
            </a:r>
          </a:p>
          <a:p>
            <a:r>
              <a:rPr lang="en-US" dirty="0" smtClean="0"/>
              <a:t>Social Interactome team </a:t>
            </a:r>
          </a:p>
          <a:p>
            <a:pPr lvl="1"/>
            <a:r>
              <a:rPr lang="en-US" dirty="0"/>
              <a:t>The Social Interactome of Recovery: Social Media as Therapy Development (NIH Grant 1R01DA039456-01) </a:t>
            </a:r>
            <a:endParaRPr lang="en-US" dirty="0" smtClean="0"/>
          </a:p>
          <a:p>
            <a:r>
              <a:rPr lang="en-US" dirty="0"/>
              <a:t>Xuan </a:t>
            </a:r>
            <a:r>
              <a:rPr lang="en-US" dirty="0" smtClean="0"/>
              <a:t>Zhang and </a:t>
            </a:r>
            <a:r>
              <a:rPr lang="en-US" dirty="0" err="1"/>
              <a:t>Yufeng</a:t>
            </a:r>
            <a:r>
              <a:rPr lang="en-US" dirty="0"/>
              <a:t> </a:t>
            </a:r>
            <a:r>
              <a:rPr lang="en-US" dirty="0" smtClean="0"/>
              <a:t>Ma</a:t>
            </a:r>
            <a:endParaRPr lang="en-US" dirty="0" smtClean="0"/>
          </a:p>
          <a:p>
            <a:r>
              <a:rPr lang="en-US" dirty="0"/>
              <a:t>Mostafa Mohammed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577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E1R2 data statistics</a:t>
            </a:r>
          </a:p>
          <a:p>
            <a:pPr lvl="1"/>
            <a:r>
              <a:rPr lang="en-US" dirty="0" smtClean="0"/>
              <a:t># of nodes: 256; # of edges: 436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Classification: Experiment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20</a:t>
            </a:fld>
            <a:endParaRPr lang="en-US" altLang="zh-CN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6432544"/>
              </p:ext>
            </p:extLst>
          </p:nvPr>
        </p:nvGraphicFramePr>
        <p:xfrm>
          <a:off x="267286" y="2278366"/>
          <a:ext cx="8440616" cy="3735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1378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Classification: Experiment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21</a:t>
            </a:fld>
            <a:endParaRPr lang="en-US" altLang="zh-CN"/>
          </a:p>
        </p:txBody>
      </p:sp>
      <p:sp>
        <p:nvSpPr>
          <p:cNvPr id="7" name="TextBox 6"/>
          <p:cNvSpPr txBox="1"/>
          <p:nvPr/>
        </p:nvSpPr>
        <p:spPr>
          <a:xfrm>
            <a:off x="419100" y="1028700"/>
            <a:ext cx="825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Experiment E1R2 data statistics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800" dirty="0" smtClean="0"/>
              <a:t>Edge </a:t>
            </a:r>
            <a:r>
              <a:rPr lang="en-US" sz="2800" dirty="0"/>
              <a:t>w</a:t>
            </a:r>
            <a:r>
              <a:rPr lang="en-US" sz="2800" dirty="0" smtClean="0"/>
              <a:t>eight breakdown</a:t>
            </a:r>
            <a:endParaRPr lang="en-US" sz="28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1926071"/>
              </p:ext>
            </p:extLst>
          </p:nvPr>
        </p:nvGraphicFramePr>
        <p:xfrm>
          <a:off x="984250" y="1982807"/>
          <a:ext cx="71247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3750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0727650"/>
              </p:ext>
            </p:extLst>
          </p:nvPr>
        </p:nvGraphicFramePr>
        <p:xfrm>
          <a:off x="267286" y="2858770"/>
          <a:ext cx="8356916" cy="315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9229"/>
                <a:gridCol w="2089229"/>
                <a:gridCol w="2089229"/>
                <a:gridCol w="2089229"/>
              </a:tblGrid>
              <a:tr h="10515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Relational</a:t>
                      </a:r>
                      <a:r>
                        <a:rPr lang="en-US" baseline="0" dirty="0" smtClean="0"/>
                        <a:t> Classifier/Collective Inference methods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Relaxation</a:t>
                      </a:r>
                      <a:r>
                        <a:rPr lang="en-US" baseline="0" dirty="0" smtClean="0"/>
                        <a:t> Labeling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Gibbs</a:t>
                      </a:r>
                      <a:r>
                        <a:rPr lang="en-US" baseline="0" dirty="0" smtClean="0"/>
                        <a:t> Sampling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Iterative Classification</a:t>
                      </a:r>
                      <a:endParaRPr lang="en-US" dirty="0"/>
                    </a:p>
                  </a:txBody>
                  <a:tcPr anchor="ctr"/>
                </a:tc>
              </a:tr>
              <a:tr h="10515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Weighted</a:t>
                      </a:r>
                      <a:r>
                        <a:rPr lang="en-US" baseline="0" dirty="0" smtClean="0"/>
                        <a:t> Vote Relational Neighbor (wvRN)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0.36601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0.37908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none" dirty="0" smtClean="0"/>
                        <a:t>0.39216</a:t>
                      </a:r>
                      <a:endParaRPr lang="en-US" b="1" u="none" dirty="0"/>
                    </a:p>
                  </a:txBody>
                  <a:tcPr anchor="ctr"/>
                </a:tc>
              </a:tr>
              <a:tr h="10515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Class-Distributional Relational</a:t>
                      </a:r>
                      <a:r>
                        <a:rPr lang="en-US" baseline="0" dirty="0" smtClean="0"/>
                        <a:t> Neighbor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0.15686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0.22222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0.18954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Classification: Experiment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22</a:t>
            </a:fld>
            <a:endParaRPr lang="en-US" altLang="zh-CN"/>
          </a:p>
        </p:txBody>
      </p:sp>
      <p:sp>
        <p:nvSpPr>
          <p:cNvPr id="8" name="TextBox 7"/>
          <p:cNvSpPr txBox="1"/>
          <p:nvPr/>
        </p:nvSpPr>
        <p:spPr>
          <a:xfrm>
            <a:off x="373063" y="1218166"/>
            <a:ext cx="835691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600" dirty="0" smtClean="0"/>
              <a:t>Network classification framework results (various experiment configurations given as row/column names) (Metric: Accuracy)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600" dirty="0" smtClean="0"/>
              <a:t>Goal: Predict </a:t>
            </a:r>
            <a:r>
              <a:rPr lang="en-US" sz="2600" dirty="0" smtClean="0"/>
              <a:t>“</a:t>
            </a:r>
            <a:r>
              <a:rPr lang="en-US" sz="2600" dirty="0" smtClean="0"/>
              <a:t>Primary </a:t>
            </a:r>
            <a:r>
              <a:rPr lang="en-US" sz="2600" dirty="0" smtClean="0"/>
              <a:t>Addiction” of participants</a:t>
            </a:r>
          </a:p>
        </p:txBody>
      </p:sp>
    </p:spTree>
    <p:extLst>
      <p:ext uri="{BB962C8B-B14F-4D97-AF65-F5344CB8AC3E}">
        <p14:creationId xmlns:p14="http://schemas.microsoft.com/office/powerpoint/2010/main" val="118104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6099" y="1139483"/>
            <a:ext cx="8271803" cy="4923692"/>
          </a:xfrm>
        </p:spPr>
        <p:txBody>
          <a:bodyPr/>
          <a:lstStyle/>
          <a:p>
            <a:r>
              <a:rPr lang="en-US" dirty="0" smtClean="0"/>
              <a:t>Predicted Response/Class = Primary Addiction</a:t>
            </a:r>
          </a:p>
          <a:p>
            <a:r>
              <a:rPr lang="en-US" dirty="0" smtClean="0"/>
              <a:t>Configuration: wvRN with </a:t>
            </a:r>
            <a:r>
              <a:rPr lang="en-US" dirty="0" smtClean="0"/>
              <a:t>relaxation </a:t>
            </a:r>
            <a:r>
              <a:rPr lang="en-US" dirty="0" smtClean="0"/>
              <a:t>labeling</a:t>
            </a:r>
          </a:p>
          <a:p>
            <a:r>
              <a:rPr lang="en-US" dirty="0" smtClean="0"/>
              <a:t>Confusion Matrix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Classification: Experiment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23</a:t>
            </a:fld>
            <a:endParaRPr lang="en-US" altLang="zh-C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43" y="2606905"/>
            <a:ext cx="7984714" cy="352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30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6099" y="1139483"/>
            <a:ext cx="8271803" cy="4923692"/>
          </a:xfrm>
        </p:spPr>
        <p:txBody>
          <a:bodyPr/>
          <a:lstStyle/>
          <a:p>
            <a:r>
              <a:rPr lang="en-US" dirty="0"/>
              <a:t>Predicted Response/Class = </a:t>
            </a:r>
            <a:r>
              <a:rPr lang="en-US" dirty="0" smtClean="0"/>
              <a:t>Education</a:t>
            </a:r>
            <a:endParaRPr lang="en-US" dirty="0"/>
          </a:p>
          <a:p>
            <a:r>
              <a:rPr lang="en-US" dirty="0"/>
              <a:t>Configuration: wvRN with </a:t>
            </a:r>
            <a:r>
              <a:rPr lang="en-US" dirty="0" smtClean="0"/>
              <a:t>relaxation </a:t>
            </a:r>
            <a:r>
              <a:rPr lang="en-US" dirty="0"/>
              <a:t>labeling</a:t>
            </a:r>
          </a:p>
          <a:p>
            <a:r>
              <a:rPr lang="en-US" dirty="0"/>
              <a:t>Confusion </a:t>
            </a:r>
            <a:r>
              <a:rPr lang="en-US" dirty="0" smtClean="0"/>
              <a:t>Matrix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Classification: Experiment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24</a:t>
            </a:fld>
            <a:endParaRPr lang="en-US" altLang="zh-C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099" y="2711836"/>
            <a:ext cx="7988374" cy="3417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58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6099" y="1139483"/>
            <a:ext cx="8271803" cy="4923692"/>
          </a:xfrm>
        </p:spPr>
        <p:txBody>
          <a:bodyPr/>
          <a:lstStyle/>
          <a:p>
            <a:r>
              <a:rPr lang="en-US" dirty="0"/>
              <a:t>Predicted Response/Class = </a:t>
            </a:r>
            <a:r>
              <a:rPr lang="en-US" dirty="0" smtClean="0"/>
              <a:t>Income</a:t>
            </a:r>
            <a:endParaRPr lang="en-US" dirty="0"/>
          </a:p>
          <a:p>
            <a:r>
              <a:rPr lang="en-US" dirty="0"/>
              <a:t>Configuration: wvRN with </a:t>
            </a:r>
            <a:r>
              <a:rPr lang="en-US" dirty="0" smtClean="0"/>
              <a:t>relaxation </a:t>
            </a:r>
            <a:r>
              <a:rPr lang="en-US" dirty="0"/>
              <a:t>labeling</a:t>
            </a:r>
          </a:p>
          <a:p>
            <a:r>
              <a:rPr lang="en-US" dirty="0"/>
              <a:t>Confusion </a:t>
            </a:r>
            <a:r>
              <a:rPr lang="en-US" dirty="0" smtClean="0"/>
              <a:t>Matrix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Classification: Experiment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25</a:t>
            </a:fld>
            <a:endParaRPr lang="en-US" altLang="zh-C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099" y="2748473"/>
            <a:ext cx="7763521" cy="275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72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</a:p>
          <a:p>
            <a:pPr lvl="1"/>
            <a:r>
              <a:rPr lang="en-US" dirty="0" smtClean="0"/>
              <a:t>The highest accuracy for all experiment configurations for predicting primary addiction as shown in </a:t>
            </a:r>
            <a:r>
              <a:rPr lang="en-US" dirty="0" smtClean="0"/>
              <a:t>slide 22, </a:t>
            </a:r>
            <a:r>
              <a:rPr lang="en-US" dirty="0" smtClean="0"/>
              <a:t>is 0.392</a:t>
            </a:r>
          </a:p>
          <a:p>
            <a:pPr lvl="1"/>
            <a:r>
              <a:rPr lang="en-US" dirty="0" smtClean="0"/>
              <a:t>The confusion matrix for predicting each of primary addiction, education and income shows more details on the accuracy of predicting each class. </a:t>
            </a:r>
          </a:p>
          <a:p>
            <a:pPr lvl="1"/>
            <a:r>
              <a:rPr lang="en-US" dirty="0" smtClean="0"/>
              <a:t>The accuracy is low. </a:t>
            </a:r>
          </a:p>
          <a:p>
            <a:pPr lvl="1"/>
            <a:r>
              <a:rPr lang="en-US" dirty="0" smtClean="0"/>
              <a:t>This is </a:t>
            </a:r>
            <a:r>
              <a:rPr lang="en-US" i="1" dirty="0" smtClean="0"/>
              <a:t>probably</a:t>
            </a:r>
            <a:r>
              <a:rPr lang="en-US" dirty="0" smtClean="0"/>
              <a:t> due to the fact that our experiment configuration does NOT include a non-relational component. </a:t>
            </a:r>
          </a:p>
          <a:p>
            <a:pPr lvl="1"/>
            <a:r>
              <a:rPr lang="en-US" dirty="0" smtClean="0"/>
              <a:t>Furthermore, our graph edges, and attributes </a:t>
            </a:r>
            <a:r>
              <a:rPr lang="en-US" dirty="0" smtClean="0"/>
              <a:t>have only </a:t>
            </a:r>
            <a:r>
              <a:rPr lang="en-US" dirty="0" smtClean="0"/>
              <a:t>1-3 fields. The graph needs to be more dense with a lot more information to be used for network-based inference.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Network Classification: Experiment </a:t>
            </a:r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67186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Possible extensions of the work:</a:t>
            </a:r>
          </a:p>
          <a:p>
            <a:pPr lvl="1"/>
            <a:r>
              <a:rPr lang="en-US" dirty="0" smtClean="0"/>
              <a:t>Build graph with different representation of edges</a:t>
            </a:r>
          </a:p>
          <a:p>
            <a:pPr lvl="1"/>
            <a:r>
              <a:rPr lang="en-US" dirty="0" smtClean="0"/>
              <a:t>Construct more attributes of the node for non-relational (local) classifier step</a:t>
            </a:r>
          </a:p>
          <a:p>
            <a:pPr lvl="1"/>
            <a:r>
              <a:rPr lang="en-US" dirty="0"/>
              <a:t>Try experiments with priors learnt from </a:t>
            </a:r>
            <a:r>
              <a:rPr lang="en-US" dirty="0" smtClean="0"/>
              <a:t>various traditional </a:t>
            </a:r>
            <a:r>
              <a:rPr lang="en-US" dirty="0"/>
              <a:t>classification models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Problem/Challenge</a:t>
            </a:r>
          </a:p>
          <a:p>
            <a:pPr lvl="1"/>
            <a:r>
              <a:rPr lang="en-US" dirty="0" smtClean="0"/>
              <a:t>Extension or further work is open-ended. </a:t>
            </a:r>
          </a:p>
          <a:p>
            <a:pPr lvl="1"/>
            <a:r>
              <a:rPr lang="en-US" dirty="0" smtClean="0"/>
              <a:t>Part of doctoral work: Build a logical flowchart of inquiries/hypotheses. </a:t>
            </a:r>
          </a:p>
          <a:p>
            <a:pPr lvl="1"/>
            <a:r>
              <a:rPr lang="en-US" dirty="0" smtClean="0"/>
              <a:t>The logical flowchart of inquiries can be used and called upon based on user’s line of inquiry. 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Classification: Next Steps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27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731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 </a:t>
            </a:r>
            <a:r>
              <a:rPr lang="en-US" altLang="en-US" dirty="0">
                <a:solidFill>
                  <a:schemeClr val="tx2"/>
                </a:solidFill>
              </a:rPr>
              <a:t>Markov Logic Network (MLN)</a:t>
            </a:r>
            <a:r>
              <a:rPr lang="en-US" altLang="en-US" dirty="0"/>
              <a:t> is a set of pairs </a:t>
            </a:r>
            <a:r>
              <a:rPr lang="en-US" altLang="en-US" dirty="0">
                <a:solidFill>
                  <a:schemeClr val="accent2"/>
                </a:solidFill>
              </a:rPr>
              <a:t>(F, w)</a:t>
            </a:r>
            <a:r>
              <a:rPr lang="en-US" altLang="en-US" dirty="0"/>
              <a:t> where</a:t>
            </a:r>
          </a:p>
          <a:p>
            <a:pPr lvl="1"/>
            <a:r>
              <a:rPr lang="en-US" altLang="en-US" dirty="0">
                <a:solidFill>
                  <a:schemeClr val="accent2"/>
                </a:solidFill>
              </a:rPr>
              <a:t>F</a:t>
            </a:r>
            <a:r>
              <a:rPr lang="en-US" altLang="en-US" dirty="0"/>
              <a:t> is a formula in first-order logic</a:t>
            </a:r>
          </a:p>
          <a:p>
            <a:pPr lvl="1"/>
            <a:r>
              <a:rPr lang="en-US" altLang="en-US" dirty="0">
                <a:solidFill>
                  <a:schemeClr val="accent2"/>
                </a:solidFill>
              </a:rPr>
              <a:t>w</a:t>
            </a:r>
            <a:r>
              <a:rPr lang="en-US" altLang="en-US" dirty="0"/>
              <a:t> is a real number</a:t>
            </a:r>
          </a:p>
          <a:p>
            <a:r>
              <a:rPr lang="en-US" altLang="en-US" dirty="0" smtClean="0"/>
              <a:t>Together </a:t>
            </a:r>
            <a:r>
              <a:rPr lang="en-US" altLang="en-US" dirty="0"/>
              <a:t>with a set of </a:t>
            </a:r>
            <a:r>
              <a:rPr lang="en-US" altLang="en-US" dirty="0" smtClean="0"/>
              <a:t>constants, it </a:t>
            </a:r>
            <a:r>
              <a:rPr lang="en-US" altLang="en-US" dirty="0"/>
              <a:t>defines a Markov network with</a:t>
            </a:r>
          </a:p>
          <a:p>
            <a:pPr lvl="1"/>
            <a:r>
              <a:rPr lang="en-US" altLang="en-US" dirty="0"/>
              <a:t>One node for each grounding of each predicate in the MLN</a:t>
            </a:r>
          </a:p>
          <a:p>
            <a:pPr lvl="1"/>
            <a:r>
              <a:rPr lang="en-US" altLang="en-US" dirty="0"/>
              <a:t>One feature for each grounding of each formula </a:t>
            </a:r>
            <a:r>
              <a:rPr lang="en-US" altLang="en-US" dirty="0">
                <a:solidFill>
                  <a:schemeClr val="accent2"/>
                </a:solidFill>
              </a:rPr>
              <a:t>F</a:t>
            </a:r>
            <a:r>
              <a:rPr lang="en-US" altLang="en-US" dirty="0"/>
              <a:t> in the MLN, with the corresponding weight </a:t>
            </a:r>
            <a:r>
              <a:rPr lang="en-US" altLang="en-US" dirty="0">
                <a:solidFill>
                  <a:schemeClr val="accent2"/>
                </a:solidFill>
              </a:rPr>
              <a:t>w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000" dirty="0"/>
              <a:t>*Slide source: http://</a:t>
            </a:r>
            <a:r>
              <a:rPr lang="en-US" sz="2000" dirty="0" err="1"/>
              <a:t>www.cs.washington.edu</a:t>
            </a:r>
            <a:r>
              <a:rPr lang="en-US" sz="2000" dirty="0"/>
              <a:t>/homes/</a:t>
            </a:r>
            <a:r>
              <a:rPr lang="en-US" sz="2000" dirty="0" err="1"/>
              <a:t>pedrod</a:t>
            </a:r>
            <a:r>
              <a:rPr lang="en-US" sz="2000" dirty="0"/>
              <a:t>/</a:t>
            </a:r>
            <a:r>
              <a:rPr lang="en-US" sz="2000" dirty="0" err="1"/>
              <a:t>psrai.ppt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via Markov Logic Networks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3495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893" y="959644"/>
            <a:ext cx="5651500" cy="863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via Markov Logic Networks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29</a:t>
            </a:fld>
            <a:endParaRPr lang="en-US" altLang="zh-CN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893" y="2020973"/>
            <a:ext cx="5651500" cy="863600"/>
          </a:xfrm>
          <a:prstGeom prst="rect">
            <a:avLst/>
          </a:prstGeom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040230" y="2884573"/>
            <a:ext cx="5330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/>
              <a:t>Two constants: </a:t>
            </a:r>
            <a:r>
              <a:rPr lang="en-US" altLang="en-US" sz="2400" b="1"/>
              <a:t>Anna</a:t>
            </a:r>
            <a:r>
              <a:rPr lang="en-US" altLang="en-US" sz="2400"/>
              <a:t> (A) and </a:t>
            </a:r>
            <a:r>
              <a:rPr lang="en-US" altLang="en-US" sz="2400" b="1"/>
              <a:t>Bob</a:t>
            </a:r>
            <a:r>
              <a:rPr lang="en-US" altLang="en-US" sz="2400"/>
              <a:t> (B)</a:t>
            </a:r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1656055" y="4738773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Cancer(A)</a:t>
            </a:r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2875255" y="3748173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Smokes(A)</a:t>
            </a:r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4704055" y="3748173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Smokes(B)</a:t>
            </a:r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5999455" y="4738773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Cancer(B)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" y="5638800"/>
            <a:ext cx="692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*Slide source: http://</a:t>
            </a:r>
            <a:r>
              <a:rPr lang="en-US" dirty="0" err="1" smtClean="0"/>
              <a:t>www.cs.washington.edu</a:t>
            </a:r>
            <a:r>
              <a:rPr lang="en-US" dirty="0" smtClean="0"/>
              <a:t>/homes/</a:t>
            </a:r>
            <a:r>
              <a:rPr lang="en-US" dirty="0" err="1" smtClean="0"/>
              <a:t>pedrod</a:t>
            </a:r>
            <a:r>
              <a:rPr lang="en-US" dirty="0" smtClean="0"/>
              <a:t>/</a:t>
            </a:r>
            <a:r>
              <a:rPr lang="en-US" dirty="0" err="1" smtClean="0"/>
              <a:t>psrai.ppt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20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</a:p>
          <a:p>
            <a:pPr lvl="1"/>
            <a:r>
              <a:rPr lang="en-US" dirty="0" smtClean="0"/>
              <a:t>Social network community; Social Interactome</a:t>
            </a:r>
          </a:p>
          <a:p>
            <a:pPr lvl="1"/>
            <a:r>
              <a:rPr lang="en-US" dirty="0" smtClean="0"/>
              <a:t>Data</a:t>
            </a:r>
          </a:p>
          <a:p>
            <a:r>
              <a:rPr lang="en-US" dirty="0" smtClean="0"/>
              <a:t>Challenges</a:t>
            </a:r>
          </a:p>
          <a:p>
            <a:r>
              <a:rPr lang="en-US" dirty="0" smtClean="0"/>
              <a:t>Goal</a:t>
            </a:r>
          </a:p>
          <a:p>
            <a:r>
              <a:rPr lang="en-US" dirty="0" smtClean="0"/>
              <a:t>Approaches</a:t>
            </a:r>
          </a:p>
          <a:p>
            <a:r>
              <a:rPr lang="en-US" dirty="0" smtClean="0"/>
              <a:t>Network Classification</a:t>
            </a:r>
          </a:p>
          <a:p>
            <a:r>
              <a:rPr lang="en-US" dirty="0" smtClean="0"/>
              <a:t>Learning via Markov Logic Networks</a:t>
            </a:r>
          </a:p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dirty="0">
                <a:ea typeface="宋体" charset="-122"/>
              </a:rPr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895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943" y="801859"/>
            <a:ext cx="6375400" cy="9779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</a:t>
            </a:r>
            <a:r>
              <a:rPr lang="en-US" dirty="0"/>
              <a:t>via Markov Logic Networks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30</a:t>
            </a:fld>
            <a:endParaRPr lang="en-US" altLang="zh-CN"/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1676400" y="3837159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Cancer(A)</a:t>
            </a:r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2895600" y="2846559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Smokes(A)</a:t>
            </a:r>
          </a:p>
        </p:txBody>
      </p:sp>
      <p:sp>
        <p:nvSpPr>
          <p:cNvPr id="8" name="Oval 9"/>
          <p:cNvSpPr>
            <a:spLocks noChangeArrowheads="1"/>
          </p:cNvSpPr>
          <p:nvPr/>
        </p:nvSpPr>
        <p:spPr bwMode="auto">
          <a:xfrm>
            <a:off x="685800" y="2846559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Friends(A,A)</a:t>
            </a:r>
          </a:p>
        </p:txBody>
      </p:sp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3657600" y="4141959"/>
            <a:ext cx="1752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Friends(B,A)</a:t>
            </a:r>
          </a:p>
        </p:txBody>
      </p:sp>
      <p:sp>
        <p:nvSpPr>
          <p:cNvPr id="10" name="Oval 11"/>
          <p:cNvSpPr>
            <a:spLocks noChangeArrowheads="1"/>
          </p:cNvSpPr>
          <p:nvPr/>
        </p:nvSpPr>
        <p:spPr bwMode="auto">
          <a:xfrm>
            <a:off x="4724400" y="2846559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Smokes(B)</a:t>
            </a:r>
          </a:p>
        </p:txBody>
      </p:sp>
      <p:sp>
        <p:nvSpPr>
          <p:cNvPr id="11" name="Oval 12"/>
          <p:cNvSpPr>
            <a:spLocks noChangeArrowheads="1"/>
          </p:cNvSpPr>
          <p:nvPr/>
        </p:nvSpPr>
        <p:spPr bwMode="auto">
          <a:xfrm>
            <a:off x="3695700" y="1779759"/>
            <a:ext cx="1676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Friends(A,B)</a:t>
            </a:r>
          </a:p>
        </p:txBody>
      </p: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6019800" y="3837159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Cancer(B)</a:t>
            </a:r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6553200" y="2846559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Friends(B,B)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" y="5638800"/>
            <a:ext cx="692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*Slide source: http://</a:t>
            </a:r>
            <a:r>
              <a:rPr lang="en-US" dirty="0" err="1" smtClean="0"/>
              <a:t>www.cs.washington.edu</a:t>
            </a:r>
            <a:r>
              <a:rPr lang="en-US" dirty="0" smtClean="0"/>
              <a:t>/homes/</a:t>
            </a:r>
            <a:r>
              <a:rPr lang="en-US" dirty="0" err="1" smtClean="0"/>
              <a:t>pedrod</a:t>
            </a:r>
            <a:r>
              <a:rPr lang="en-US" dirty="0" smtClean="0"/>
              <a:t>/</a:t>
            </a:r>
            <a:r>
              <a:rPr lang="en-US" dirty="0" err="1" smtClean="0"/>
              <a:t>psrai.ppt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7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via Markov Logic Networks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31</a:t>
            </a:fld>
            <a:endParaRPr lang="en-US" altLang="zh-CN"/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1689100" y="3837159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Cancer(A)</a:t>
            </a:r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2908300" y="2846559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Smokes(A)</a:t>
            </a:r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698500" y="2846559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Friends(A,A)</a:t>
            </a:r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3670300" y="4141959"/>
            <a:ext cx="1752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Friends(B,A)</a:t>
            </a:r>
          </a:p>
        </p:txBody>
      </p:sp>
      <p:sp>
        <p:nvSpPr>
          <p:cNvPr id="9" name="Oval 11"/>
          <p:cNvSpPr>
            <a:spLocks noChangeArrowheads="1"/>
          </p:cNvSpPr>
          <p:nvPr/>
        </p:nvSpPr>
        <p:spPr bwMode="auto">
          <a:xfrm>
            <a:off x="4737100" y="2846559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Smokes(B)</a:t>
            </a:r>
          </a:p>
        </p:txBody>
      </p:sp>
      <p:cxnSp>
        <p:nvCxnSpPr>
          <p:cNvPr id="10" name="AutoShape 12"/>
          <p:cNvCxnSpPr>
            <a:cxnSpLocks noChangeShapeType="1"/>
          </p:cNvCxnSpPr>
          <p:nvPr/>
        </p:nvCxnSpPr>
        <p:spPr bwMode="auto">
          <a:xfrm flipH="1">
            <a:off x="2859088" y="3302172"/>
            <a:ext cx="250825" cy="6127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3708400" y="1779759"/>
            <a:ext cx="1676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Friends(A,B)</a:t>
            </a: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6032500" y="3837159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Cancer(B)</a:t>
            </a:r>
          </a:p>
        </p:txBody>
      </p:sp>
      <p:sp>
        <p:nvSpPr>
          <p:cNvPr id="13" name="Oval 15"/>
          <p:cNvSpPr>
            <a:spLocks noChangeArrowheads="1"/>
          </p:cNvSpPr>
          <p:nvPr/>
        </p:nvSpPr>
        <p:spPr bwMode="auto">
          <a:xfrm>
            <a:off x="6565900" y="2846559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Friends(B,B)</a:t>
            </a:r>
          </a:p>
        </p:txBody>
      </p:sp>
      <p:cxnSp>
        <p:nvCxnSpPr>
          <p:cNvPr id="14" name="AutoShape 16"/>
          <p:cNvCxnSpPr>
            <a:cxnSpLocks noChangeShapeType="1"/>
          </p:cNvCxnSpPr>
          <p:nvPr/>
        </p:nvCxnSpPr>
        <p:spPr bwMode="auto">
          <a:xfrm>
            <a:off x="5907088" y="3302172"/>
            <a:ext cx="327025" cy="6127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00" y="801859"/>
            <a:ext cx="6375400" cy="977900"/>
          </a:xfrm>
        </p:spPr>
      </p:pic>
      <p:sp>
        <p:nvSpPr>
          <p:cNvPr id="16" name="TextBox 15"/>
          <p:cNvSpPr txBox="1"/>
          <p:nvPr/>
        </p:nvSpPr>
        <p:spPr>
          <a:xfrm>
            <a:off x="609600" y="5638800"/>
            <a:ext cx="692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*Slide source: http://</a:t>
            </a:r>
            <a:r>
              <a:rPr lang="en-US" dirty="0" err="1" smtClean="0"/>
              <a:t>www.cs.washington.edu</a:t>
            </a:r>
            <a:r>
              <a:rPr lang="en-US" dirty="0" smtClean="0"/>
              <a:t>/homes/</a:t>
            </a:r>
            <a:r>
              <a:rPr lang="en-US" dirty="0" err="1" smtClean="0"/>
              <a:t>pedrod</a:t>
            </a:r>
            <a:r>
              <a:rPr lang="en-US" dirty="0" smtClean="0"/>
              <a:t>/</a:t>
            </a:r>
            <a:r>
              <a:rPr lang="en-US" dirty="0" err="1" smtClean="0"/>
              <a:t>psrai.ppt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2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via Markov Logic Networks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32</a:t>
            </a:fld>
            <a:endParaRPr lang="en-US" altLang="zh-CN"/>
          </a:p>
        </p:txBody>
      </p:sp>
      <p:sp>
        <p:nvSpPr>
          <p:cNvPr id="16" name="Oval 7"/>
          <p:cNvSpPr>
            <a:spLocks noChangeArrowheads="1"/>
          </p:cNvSpPr>
          <p:nvPr/>
        </p:nvSpPr>
        <p:spPr bwMode="auto">
          <a:xfrm>
            <a:off x="1646237" y="2974878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Cancer(A)</a:t>
            </a:r>
          </a:p>
        </p:txBody>
      </p:sp>
      <p:sp>
        <p:nvSpPr>
          <p:cNvPr id="17" name="Oval 8"/>
          <p:cNvSpPr>
            <a:spLocks noChangeArrowheads="1"/>
          </p:cNvSpPr>
          <p:nvPr/>
        </p:nvSpPr>
        <p:spPr bwMode="auto">
          <a:xfrm>
            <a:off x="2865437" y="1984278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Smokes(A)</a:t>
            </a:r>
          </a:p>
        </p:txBody>
      </p:sp>
      <p:sp>
        <p:nvSpPr>
          <p:cNvPr id="18" name="Oval 9"/>
          <p:cNvSpPr>
            <a:spLocks noChangeArrowheads="1"/>
          </p:cNvSpPr>
          <p:nvPr/>
        </p:nvSpPr>
        <p:spPr bwMode="auto">
          <a:xfrm>
            <a:off x="655637" y="1984278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Friends(A,A)</a:t>
            </a:r>
          </a:p>
        </p:txBody>
      </p:sp>
      <p:sp>
        <p:nvSpPr>
          <p:cNvPr id="19" name="Oval 10"/>
          <p:cNvSpPr>
            <a:spLocks noChangeArrowheads="1"/>
          </p:cNvSpPr>
          <p:nvPr/>
        </p:nvSpPr>
        <p:spPr bwMode="auto">
          <a:xfrm>
            <a:off x="3627437" y="3279678"/>
            <a:ext cx="1752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Friends(B,A)</a:t>
            </a:r>
          </a:p>
        </p:txBody>
      </p:sp>
      <p:sp>
        <p:nvSpPr>
          <p:cNvPr id="20" name="Oval 11"/>
          <p:cNvSpPr>
            <a:spLocks noChangeArrowheads="1"/>
          </p:cNvSpPr>
          <p:nvPr/>
        </p:nvSpPr>
        <p:spPr bwMode="auto">
          <a:xfrm>
            <a:off x="4694237" y="1984278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Smokes(B)</a:t>
            </a:r>
          </a:p>
        </p:txBody>
      </p:sp>
      <p:cxnSp>
        <p:nvCxnSpPr>
          <p:cNvPr id="21" name="AutoShape 12"/>
          <p:cNvCxnSpPr>
            <a:cxnSpLocks noChangeShapeType="1"/>
          </p:cNvCxnSpPr>
          <p:nvPr/>
        </p:nvCxnSpPr>
        <p:spPr bwMode="auto">
          <a:xfrm flipH="1" flipV="1">
            <a:off x="3551237" y="2517678"/>
            <a:ext cx="952500" cy="7620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AutoShape 13"/>
          <p:cNvCxnSpPr>
            <a:cxnSpLocks noChangeShapeType="1"/>
          </p:cNvCxnSpPr>
          <p:nvPr/>
        </p:nvCxnSpPr>
        <p:spPr bwMode="auto">
          <a:xfrm>
            <a:off x="4237037" y="2250978"/>
            <a:ext cx="4572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AutoShape 14"/>
          <p:cNvCxnSpPr>
            <a:cxnSpLocks noChangeShapeType="1"/>
          </p:cNvCxnSpPr>
          <p:nvPr/>
        </p:nvCxnSpPr>
        <p:spPr bwMode="auto">
          <a:xfrm flipH="1">
            <a:off x="4503737" y="2517678"/>
            <a:ext cx="876300" cy="7620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AutoShape 15"/>
          <p:cNvCxnSpPr>
            <a:cxnSpLocks noChangeShapeType="1"/>
          </p:cNvCxnSpPr>
          <p:nvPr/>
        </p:nvCxnSpPr>
        <p:spPr bwMode="auto">
          <a:xfrm flipH="1">
            <a:off x="2816225" y="2439891"/>
            <a:ext cx="250825" cy="6127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" name="AutoShape 16"/>
          <p:cNvCxnSpPr>
            <a:cxnSpLocks noChangeShapeType="1"/>
          </p:cNvCxnSpPr>
          <p:nvPr/>
        </p:nvCxnSpPr>
        <p:spPr bwMode="auto">
          <a:xfrm>
            <a:off x="2255837" y="2250978"/>
            <a:ext cx="6096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6" name="Oval 17"/>
          <p:cNvSpPr>
            <a:spLocks noChangeArrowheads="1"/>
          </p:cNvSpPr>
          <p:nvPr/>
        </p:nvSpPr>
        <p:spPr bwMode="auto">
          <a:xfrm>
            <a:off x="3665537" y="917478"/>
            <a:ext cx="1676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 dirty="0"/>
              <a:t>Friends(A,B)</a:t>
            </a:r>
          </a:p>
        </p:txBody>
      </p:sp>
      <p:cxnSp>
        <p:nvCxnSpPr>
          <p:cNvPr id="27" name="AutoShape 18"/>
          <p:cNvCxnSpPr>
            <a:cxnSpLocks noChangeShapeType="1"/>
          </p:cNvCxnSpPr>
          <p:nvPr/>
        </p:nvCxnSpPr>
        <p:spPr bwMode="auto">
          <a:xfrm flipH="1">
            <a:off x="3551237" y="1450878"/>
            <a:ext cx="952500" cy="5334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AutoShape 19"/>
          <p:cNvCxnSpPr>
            <a:cxnSpLocks noChangeShapeType="1"/>
          </p:cNvCxnSpPr>
          <p:nvPr/>
        </p:nvCxnSpPr>
        <p:spPr bwMode="auto">
          <a:xfrm flipH="1" flipV="1">
            <a:off x="4503737" y="1450878"/>
            <a:ext cx="876300" cy="5334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9" name="Oval 20"/>
          <p:cNvSpPr>
            <a:spLocks noChangeArrowheads="1"/>
          </p:cNvSpPr>
          <p:nvPr/>
        </p:nvSpPr>
        <p:spPr bwMode="auto">
          <a:xfrm>
            <a:off x="5989637" y="2974878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Cancer(B)</a:t>
            </a:r>
          </a:p>
        </p:txBody>
      </p:sp>
      <p:sp>
        <p:nvSpPr>
          <p:cNvPr id="30" name="Oval 21"/>
          <p:cNvSpPr>
            <a:spLocks noChangeArrowheads="1"/>
          </p:cNvSpPr>
          <p:nvPr/>
        </p:nvSpPr>
        <p:spPr bwMode="auto">
          <a:xfrm>
            <a:off x="6523037" y="1984278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/>
              <a:t>Friends(B,B)</a:t>
            </a:r>
          </a:p>
        </p:txBody>
      </p:sp>
      <p:cxnSp>
        <p:nvCxnSpPr>
          <p:cNvPr id="31" name="AutoShape 22"/>
          <p:cNvCxnSpPr>
            <a:cxnSpLocks noChangeShapeType="1"/>
          </p:cNvCxnSpPr>
          <p:nvPr/>
        </p:nvCxnSpPr>
        <p:spPr bwMode="auto">
          <a:xfrm>
            <a:off x="5864225" y="2439891"/>
            <a:ext cx="327025" cy="6127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2" name="AutoShape 23"/>
          <p:cNvCxnSpPr>
            <a:cxnSpLocks noChangeShapeType="1"/>
          </p:cNvCxnSpPr>
          <p:nvPr/>
        </p:nvCxnSpPr>
        <p:spPr bwMode="auto">
          <a:xfrm flipH="1">
            <a:off x="6065837" y="2250978"/>
            <a:ext cx="4572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7" name="Text Box 28"/>
          <p:cNvSpPr txBox="1">
            <a:spLocks noChangeArrowheads="1"/>
          </p:cNvSpPr>
          <p:nvPr/>
        </p:nvSpPr>
        <p:spPr bwMode="auto">
          <a:xfrm>
            <a:off x="4287836" y="5028992"/>
            <a:ext cx="2108200" cy="385763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/>
              <a:t>Weight of formula </a:t>
            </a:r>
            <a:r>
              <a:rPr lang="en-US" altLang="en-US" sz="1800" i="1" dirty="0" err="1"/>
              <a:t>i</a:t>
            </a:r>
            <a:endParaRPr lang="en-US" altLang="en-US" sz="1800" i="1" dirty="0"/>
          </a:p>
        </p:txBody>
      </p:sp>
      <p:sp>
        <p:nvSpPr>
          <p:cNvPr id="38" name="Text Box 29"/>
          <p:cNvSpPr txBox="1">
            <a:spLocks noChangeArrowheads="1"/>
          </p:cNvSpPr>
          <p:nvPr/>
        </p:nvSpPr>
        <p:spPr bwMode="auto">
          <a:xfrm>
            <a:off x="4949824" y="5468048"/>
            <a:ext cx="4076700" cy="385763"/>
          </a:xfrm>
          <a:prstGeom prst="rect">
            <a:avLst/>
          </a:prstGeom>
          <a:noFill/>
          <a:ln w="19050">
            <a:solidFill>
              <a:srgbClr val="3399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No. of true groundings of formula </a:t>
            </a:r>
            <a:r>
              <a:rPr lang="en-US" altLang="en-US" sz="1800" i="1" dirty="0" err="1"/>
              <a:t>i</a:t>
            </a:r>
            <a:r>
              <a:rPr lang="en-US" altLang="en-US" sz="1800" i="1" dirty="0"/>
              <a:t> </a:t>
            </a:r>
            <a:r>
              <a:rPr lang="en-US" altLang="en-US" sz="1800" dirty="0"/>
              <a:t>in </a:t>
            </a:r>
            <a:r>
              <a:rPr lang="en-US" altLang="en-US" sz="1800" i="1" dirty="0"/>
              <a:t>x</a:t>
            </a:r>
            <a:endParaRPr lang="en-US" altLang="en-US" sz="1800" dirty="0"/>
          </a:p>
        </p:txBody>
      </p:sp>
      <p:graphicFrame>
        <p:nvGraphicFramePr>
          <p:cNvPr id="39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806221"/>
              </p:ext>
            </p:extLst>
          </p:nvPr>
        </p:nvGraphicFramePr>
        <p:xfrm>
          <a:off x="3383755" y="3850957"/>
          <a:ext cx="3916363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" name="Equation" r:id="rId3" imgW="1638000" imgH="457200" progId="Equation.3">
                  <p:embed/>
                </p:oleObj>
              </mc:Choice>
              <mc:Fallback>
                <p:oleObj name="Equation" r:id="rId3" imgW="1638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3755" y="3850957"/>
                        <a:ext cx="3916363" cy="109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398462" y="4188547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/>
              <a:t>Probability of a world </a:t>
            </a:r>
            <a:r>
              <a:rPr lang="en-US" altLang="en-US" sz="2400" i="1" dirty="0">
                <a:latin typeface="Times" charset="0"/>
              </a:rPr>
              <a:t>x</a:t>
            </a:r>
            <a:r>
              <a:rPr lang="en-US" altLang="en-US" sz="2400" dirty="0" smtClean="0"/>
              <a:t>:</a:t>
            </a:r>
            <a:endParaRPr lang="en-US" altLang="en-US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23520" y="5907104"/>
            <a:ext cx="692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*Slide source: http://</a:t>
            </a:r>
            <a:r>
              <a:rPr lang="en-US" dirty="0" err="1" smtClean="0"/>
              <a:t>www.cs.washington.edu</a:t>
            </a:r>
            <a:r>
              <a:rPr lang="en-US" dirty="0" smtClean="0"/>
              <a:t>/homes/</a:t>
            </a:r>
            <a:r>
              <a:rPr lang="en-US" dirty="0" err="1" smtClean="0"/>
              <a:t>pedrod</a:t>
            </a:r>
            <a:r>
              <a:rPr lang="en-US" dirty="0" smtClean="0"/>
              <a:t>/</a:t>
            </a:r>
            <a:r>
              <a:rPr lang="en-US" dirty="0" err="1" smtClean="0"/>
              <a:t>psrai.ppt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819900" y="4813300"/>
            <a:ext cx="12700" cy="5461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191250" y="4650212"/>
            <a:ext cx="0" cy="3787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426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Tasks/Applications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via Markov Logic Networks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33</a:t>
            </a:fld>
            <a:endParaRPr lang="en-US" altLang="zh-CN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457200" y="1719263"/>
            <a:ext cx="4038600" cy="441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宋体" charset="0"/>
                <a:cs typeface="宋体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宋体" charset="0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宋体" charset="0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宋体" charset="0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宋体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600" dirty="0" smtClean="0"/>
              <a:t>Basics</a:t>
            </a:r>
          </a:p>
          <a:p>
            <a:r>
              <a:rPr lang="en-US" altLang="en-US" sz="2600" dirty="0" smtClean="0"/>
              <a:t>Logistic regression</a:t>
            </a:r>
          </a:p>
          <a:p>
            <a:r>
              <a:rPr lang="en-US" altLang="en-US" sz="2600" dirty="0" smtClean="0"/>
              <a:t>Hypertext classification</a:t>
            </a:r>
          </a:p>
          <a:p>
            <a:r>
              <a:rPr lang="en-US" altLang="en-US" sz="2600" dirty="0" smtClean="0"/>
              <a:t>Information retrieval</a:t>
            </a:r>
          </a:p>
          <a:p>
            <a:r>
              <a:rPr lang="en-US" altLang="en-US" sz="2600" dirty="0" smtClean="0"/>
              <a:t>Entity resolution</a:t>
            </a:r>
          </a:p>
          <a:p>
            <a:r>
              <a:rPr lang="en-US" altLang="en-US" sz="2600" dirty="0" smtClean="0"/>
              <a:t>Hidden Markov models</a:t>
            </a:r>
          </a:p>
          <a:p>
            <a:r>
              <a:rPr lang="en-US" altLang="en-US" sz="2600" dirty="0" smtClean="0"/>
              <a:t>Information extraction</a:t>
            </a:r>
            <a:endParaRPr lang="en-US" altLang="en-US" sz="2600" dirty="0"/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>
          <a:xfrm>
            <a:off x="4648200" y="1719263"/>
            <a:ext cx="4038600" cy="4411662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宋体" charset="0"/>
                <a:cs typeface="宋体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宋体" charset="0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宋体" charset="0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宋体" charset="0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宋体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600" smtClean="0"/>
              <a:t>Statistical parsing</a:t>
            </a:r>
          </a:p>
          <a:p>
            <a:r>
              <a:rPr lang="en-US" altLang="en-US" sz="2600" smtClean="0"/>
              <a:t>Semantic processing</a:t>
            </a:r>
          </a:p>
          <a:p>
            <a:r>
              <a:rPr lang="en-US" altLang="en-US" sz="2600" smtClean="0"/>
              <a:t>Bayesian networks</a:t>
            </a:r>
          </a:p>
          <a:p>
            <a:r>
              <a:rPr lang="en-US" altLang="en-US" sz="2600" smtClean="0"/>
              <a:t>Relational models</a:t>
            </a:r>
          </a:p>
          <a:p>
            <a:r>
              <a:rPr lang="en-US" altLang="en-US" sz="2600" smtClean="0"/>
              <a:t>Robot mapping</a:t>
            </a:r>
          </a:p>
          <a:p>
            <a:r>
              <a:rPr lang="en-US" altLang="en-US" sz="2600" smtClean="0"/>
              <a:t>Planning and MDPs</a:t>
            </a:r>
          </a:p>
          <a:p>
            <a:r>
              <a:rPr lang="en-US" altLang="en-US" sz="2600" smtClean="0"/>
              <a:t>Practical tips</a:t>
            </a:r>
            <a:endParaRPr lang="en-US" altLang="en-US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5638800"/>
            <a:ext cx="692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*Slide source: http://</a:t>
            </a:r>
            <a:r>
              <a:rPr lang="en-US" dirty="0" err="1" smtClean="0"/>
              <a:t>www.cs.washington.edu</a:t>
            </a:r>
            <a:r>
              <a:rPr lang="en-US" dirty="0" smtClean="0"/>
              <a:t>/homes/</a:t>
            </a:r>
            <a:r>
              <a:rPr lang="en-US" dirty="0" err="1" smtClean="0"/>
              <a:t>pedrod</a:t>
            </a:r>
            <a:r>
              <a:rPr lang="en-US" dirty="0" smtClean="0"/>
              <a:t>/</a:t>
            </a:r>
            <a:r>
              <a:rPr lang="en-US" dirty="0" err="1" smtClean="0"/>
              <a:t>psrai.ppt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0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Extract more attributes for each participant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Compiledifferent ways to represent edge weight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Build local classifier and testing results for Netkit-SRL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Use Alchemy to represent data using Markov Logic networks.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34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8825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ctrTitle"/>
          </p:nvPr>
        </p:nvSpPr>
        <p:spPr>
          <a:xfrm>
            <a:off x="0" y="523875"/>
            <a:ext cx="9144000" cy="1135063"/>
          </a:xfrm>
        </p:spPr>
        <p:txBody>
          <a:bodyPr/>
          <a:lstStyle/>
          <a:p>
            <a:pPr eaLnBrk="1" hangingPunct="1"/>
            <a:endParaRPr kumimoji="0" lang="en-US" altLang="zh-CN" sz="4400" b="1" dirty="0">
              <a:ea typeface="宋体" charset="-122"/>
            </a:endParaRPr>
          </a:p>
        </p:txBody>
      </p:sp>
      <p:sp>
        <p:nvSpPr>
          <p:cNvPr id="8194" name="TextBox 4"/>
          <p:cNvSpPr txBox="1">
            <a:spLocks noChangeArrowheads="1"/>
          </p:cNvSpPr>
          <p:nvPr/>
        </p:nvSpPr>
        <p:spPr bwMode="auto">
          <a:xfrm>
            <a:off x="0" y="857250"/>
            <a:ext cx="4778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0" lang="en-US" altLang="en-US" sz="1800"/>
          </a:p>
        </p:txBody>
      </p:sp>
      <p:sp>
        <p:nvSpPr>
          <p:cNvPr id="4" name="Shape 285"/>
          <p:cNvSpPr txBox="1">
            <a:spLocks/>
          </p:cNvSpPr>
          <p:nvPr/>
        </p:nvSpPr>
        <p:spPr bwMode="auto">
          <a:xfrm>
            <a:off x="0" y="2861400"/>
            <a:ext cx="9144000" cy="11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5" tIns="45700" rIns="91425" bIns="45700" numCol="1" anchor="b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 Light" charset="0"/>
                <a:ea typeface="宋体" charset="0"/>
                <a:cs typeface="宋体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 Light" charset="0"/>
                <a:ea typeface="宋体" charset="0"/>
                <a:cs typeface="宋体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 Light" charset="0"/>
                <a:ea typeface="宋体" charset="0"/>
                <a:cs typeface="宋体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 Light" charset="0"/>
                <a:ea typeface="宋体" charset="0"/>
                <a:cs typeface="宋体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Questions?</a:t>
            </a:r>
            <a:r>
              <a:rPr lang="en-US" sz="4400" b="1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US" sz="4400" b="1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works</a:t>
            </a:r>
          </a:p>
          <a:p>
            <a:pPr lvl="1"/>
            <a:r>
              <a:rPr lang="en-US" dirty="0" smtClean="0"/>
              <a:t>Inductive logic programming</a:t>
            </a:r>
          </a:p>
          <a:p>
            <a:pPr lvl="1"/>
            <a:r>
              <a:rPr lang="en-US" dirty="0" smtClean="0"/>
              <a:t>Markov random fields</a:t>
            </a:r>
          </a:p>
          <a:p>
            <a:pPr lvl="1"/>
            <a:r>
              <a:rPr lang="en-US" dirty="0" smtClean="0"/>
              <a:t>Conditional random fields</a:t>
            </a:r>
          </a:p>
          <a:p>
            <a:pPr lvl="1"/>
            <a:r>
              <a:rPr lang="en-US" dirty="0" smtClean="0"/>
              <a:t>Probabilistic relational models</a:t>
            </a:r>
          </a:p>
          <a:p>
            <a:pPr lvl="1"/>
            <a:r>
              <a:rPr lang="en-US" dirty="0" smtClean="0"/>
              <a:t>Relational Bayesian networks</a:t>
            </a:r>
          </a:p>
          <a:p>
            <a:pPr lvl="1"/>
            <a:r>
              <a:rPr lang="en-US" dirty="0" smtClean="0"/>
              <a:t>Relational dependency networks</a:t>
            </a:r>
          </a:p>
          <a:p>
            <a:pPr lvl="1"/>
            <a:r>
              <a:rPr lang="en-US" dirty="0" smtClean="0"/>
              <a:t>Relational </a:t>
            </a:r>
            <a:r>
              <a:rPr lang="en-US" dirty="0"/>
              <a:t>M</a:t>
            </a:r>
            <a:r>
              <a:rPr lang="en-US" dirty="0" smtClean="0"/>
              <a:t>arkov networks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Classification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36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495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Interactome </a:t>
            </a:r>
          </a:p>
          <a:p>
            <a:pPr lvl="1"/>
            <a:r>
              <a:rPr lang="en-US" dirty="0" smtClean="0"/>
              <a:t>NIH-funded project </a:t>
            </a:r>
            <a:r>
              <a:rPr lang="en-US" dirty="0"/>
              <a:t>c</a:t>
            </a:r>
            <a:r>
              <a:rPr lang="en-US" dirty="0" smtClean="0"/>
              <a:t>onducted by a team of researchers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tudy the community of people, who are recovering from addiction</a:t>
            </a:r>
          </a:p>
          <a:p>
            <a:pPr lvl="1"/>
            <a:r>
              <a:rPr lang="en-US" dirty="0" smtClean="0"/>
              <a:t>Study their interactions in an online social network, built to provide support and management of their </a:t>
            </a:r>
            <a:r>
              <a:rPr lang="en-US" dirty="0" smtClean="0"/>
              <a:t>recovery</a:t>
            </a:r>
            <a:endParaRPr lang="en-US" dirty="0" smtClean="0"/>
          </a:p>
          <a:p>
            <a:r>
              <a:rPr lang="en-US" dirty="0" smtClean="0"/>
              <a:t>The project is broken down into set of </a:t>
            </a:r>
            <a:r>
              <a:rPr lang="en-US" dirty="0" smtClean="0"/>
              <a:t>“</a:t>
            </a:r>
            <a:r>
              <a:rPr lang="en-US" dirty="0" smtClean="0"/>
              <a:t>test </a:t>
            </a:r>
            <a:r>
              <a:rPr lang="en-US" dirty="0" smtClean="0"/>
              <a:t>vs. control” experiments with variables defined:</a:t>
            </a:r>
          </a:p>
          <a:p>
            <a:pPr lvl="1"/>
            <a:r>
              <a:rPr lang="en-US" dirty="0" smtClean="0"/>
              <a:t>Duration of study</a:t>
            </a:r>
          </a:p>
          <a:p>
            <a:pPr lvl="1"/>
            <a:r>
              <a:rPr lang="en-US" dirty="0" smtClean="0"/>
              <a:t>Number of participants required</a:t>
            </a:r>
          </a:p>
          <a:p>
            <a:pPr lvl="1"/>
            <a:r>
              <a:rPr lang="en-US" dirty="0" smtClean="0"/>
              <a:t>Avenue of recruitment </a:t>
            </a:r>
          </a:p>
          <a:p>
            <a:pPr lvl="1"/>
            <a:r>
              <a:rPr lang="en-US" dirty="0" smtClean="0"/>
              <a:t>Null and alternative hypotheses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Background: Social Interactome (SI)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0961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project is broken down into a set of clinical trials. For each clinical trial:</a:t>
            </a:r>
          </a:p>
          <a:p>
            <a:pPr lvl="1"/>
            <a:r>
              <a:rPr lang="en-US" dirty="0" smtClean="0"/>
              <a:t>The team decides on a set of null and alternative hypotheses and the duration of the trial</a:t>
            </a:r>
          </a:p>
          <a:p>
            <a:pPr lvl="1"/>
            <a:r>
              <a:rPr lang="en-US" dirty="0" smtClean="0"/>
              <a:t>Recruits participants for the trial</a:t>
            </a:r>
          </a:p>
          <a:p>
            <a:pPr lvl="1"/>
            <a:r>
              <a:rPr lang="en-US" dirty="0" smtClean="0"/>
              <a:t>Organizes the participants into one of two (or more) 128-node social </a:t>
            </a:r>
            <a:r>
              <a:rPr lang="en-US" dirty="0" smtClean="0"/>
              <a:t>network </a:t>
            </a:r>
            <a:endParaRPr lang="en-US" dirty="0" smtClean="0"/>
          </a:p>
          <a:p>
            <a:pPr lvl="1"/>
            <a:r>
              <a:rPr lang="en-US" dirty="0" smtClean="0"/>
              <a:t>Participants interact with the website and their assigned friends</a:t>
            </a:r>
          </a:p>
          <a:p>
            <a:r>
              <a:rPr lang="en-US" dirty="0" smtClean="0"/>
              <a:t>Two 16-week clinical trials have been </a:t>
            </a:r>
            <a:r>
              <a:rPr lang="en-US" dirty="0" smtClean="0"/>
              <a:t>completed.</a:t>
            </a:r>
            <a:br>
              <a:rPr lang="en-US" dirty="0" smtClean="0"/>
            </a:br>
            <a:r>
              <a:rPr lang="en-US" dirty="0" smtClean="0"/>
              <a:t>Along </a:t>
            </a:r>
            <a:r>
              <a:rPr lang="en-US" dirty="0" smtClean="0"/>
              <a:t>with a set of smaller scaled trials </a:t>
            </a:r>
            <a:r>
              <a:rPr lang="en-US" dirty="0" smtClean="0"/>
              <a:t>executed </a:t>
            </a:r>
            <a:r>
              <a:rPr lang="en-US" dirty="0" smtClean="0"/>
              <a:t>via Amazon </a:t>
            </a:r>
            <a:r>
              <a:rPr lang="en-US" dirty="0" err="1" smtClean="0"/>
              <a:t>Mturk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Background: </a:t>
            </a:r>
            <a:r>
              <a:rPr lang="en-US" dirty="0" smtClean="0"/>
              <a:t>SI Setup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10678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036059"/>
              </p:ext>
            </p:extLst>
          </p:nvPr>
        </p:nvGraphicFramePr>
        <p:xfrm>
          <a:off x="436563" y="1139825"/>
          <a:ext cx="8270875" cy="4922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Background: SI Participant Info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6" name="TextBox 5"/>
          <p:cNvSpPr txBox="1"/>
          <p:nvPr/>
        </p:nvSpPr>
        <p:spPr>
          <a:xfrm>
            <a:off x="267286" y="4203700"/>
            <a:ext cx="19933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Tx/>
              <a:buChar char="-"/>
            </a:pPr>
            <a:r>
              <a:rPr lang="en-US" dirty="0" smtClean="0"/>
              <a:t>Collected from 19,070 questions</a:t>
            </a:r>
          </a:p>
          <a:p>
            <a:pPr marL="285750" lvl="1" indent="-285750">
              <a:buFontTx/>
              <a:buChar char="-"/>
            </a:pPr>
            <a:r>
              <a:rPr lang="en-US" dirty="0" smtClean="0"/>
              <a:t>~10 psychology-based measures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16 surveys</a:t>
            </a:r>
          </a:p>
        </p:txBody>
      </p:sp>
    </p:spTree>
    <p:extLst>
      <p:ext uri="{BB962C8B-B14F-4D97-AF65-F5344CB8AC3E}">
        <p14:creationId xmlns:p14="http://schemas.microsoft.com/office/powerpoint/2010/main" val="102345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0808931"/>
              </p:ext>
            </p:extLst>
          </p:nvPr>
        </p:nvGraphicFramePr>
        <p:xfrm>
          <a:off x="436563" y="1139825"/>
          <a:ext cx="8270875" cy="4922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Background:SI Website Use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472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organize the data?</a:t>
            </a:r>
          </a:p>
          <a:p>
            <a:r>
              <a:rPr lang="en-US" dirty="0" smtClean="0"/>
              <a:t>How do you validate/clean the data?</a:t>
            </a:r>
          </a:p>
          <a:p>
            <a:r>
              <a:rPr lang="en-US" dirty="0" smtClean="0"/>
              <a:t>What do you analyze first? And in what order do you go about it?</a:t>
            </a:r>
          </a:p>
          <a:p>
            <a:r>
              <a:rPr lang="en-US" dirty="0" smtClean="0"/>
              <a:t>How do you make sense of the data?</a:t>
            </a:r>
          </a:p>
          <a:p>
            <a:r>
              <a:rPr lang="en-US" dirty="0" smtClean="0"/>
              <a:t>How to interpret psychology-related measures?</a:t>
            </a:r>
          </a:p>
          <a:p>
            <a:r>
              <a:rPr lang="en-US" u="sng" dirty="0" smtClean="0"/>
              <a:t>Big goal</a:t>
            </a:r>
            <a:r>
              <a:rPr lang="en-US" dirty="0" smtClean="0"/>
              <a:t>: </a:t>
            </a:r>
            <a:r>
              <a:rPr lang="en-US" i="1" dirty="0" smtClean="0"/>
              <a:t>How to streamline the entire process from data collection to analyses to presentation such that it is reproducible and extensible?</a:t>
            </a: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5037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Investigate/explore ways to model the data and recommend an approach.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Approaches to understand the data</a:t>
            </a:r>
          </a:p>
          <a:p>
            <a:pPr lvl="1"/>
            <a:r>
              <a:rPr lang="en-US" dirty="0" smtClean="0"/>
              <a:t>Frequency Distributions / Histograms</a:t>
            </a:r>
          </a:p>
          <a:p>
            <a:pPr lvl="1"/>
            <a:r>
              <a:rPr lang="en-US" dirty="0" smtClean="0"/>
              <a:t>Time series</a:t>
            </a:r>
          </a:p>
          <a:p>
            <a:pPr lvl="1"/>
            <a:r>
              <a:rPr lang="en-US" dirty="0" smtClean="0"/>
              <a:t>Checking for correlations</a:t>
            </a:r>
          </a:p>
          <a:p>
            <a:pPr lvl="1"/>
            <a:r>
              <a:rPr lang="en-US" dirty="0" smtClean="0"/>
              <a:t>Comparing means and standard deviations</a:t>
            </a:r>
          </a:p>
          <a:p>
            <a:pPr lvl="2"/>
            <a:r>
              <a:rPr lang="en-US" dirty="0" smtClean="0"/>
              <a:t>t-tests </a:t>
            </a:r>
            <a:endParaRPr lang="en-US" dirty="0"/>
          </a:p>
          <a:p>
            <a:pPr lvl="1"/>
            <a:r>
              <a:rPr lang="en-US" dirty="0" smtClean="0"/>
              <a:t>Statistical modeling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555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13083</TotalTime>
  <Words>2001</Words>
  <Application>Microsoft Macintosh PowerPoint</Application>
  <PresentationFormat>On-screen Show (4:3)</PresentationFormat>
  <Paragraphs>396</Paragraphs>
  <Slides>36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Calibri</vt:lpstr>
      <vt:lpstr>Calibri Light</vt:lpstr>
      <vt:lpstr>Cambria Math</vt:lpstr>
      <vt:lpstr>Times</vt:lpstr>
      <vt:lpstr>宋体</vt:lpstr>
      <vt:lpstr>Arial</vt:lpstr>
      <vt:lpstr>Office Theme</vt:lpstr>
      <vt:lpstr>Equation</vt:lpstr>
      <vt:lpstr>CS6604 Digital Libraries  Social Communities Knowledge Management: Social Interactome</vt:lpstr>
      <vt:lpstr>Acknowledgements</vt:lpstr>
      <vt:lpstr>Outline</vt:lpstr>
      <vt:lpstr>Background: Social Interactome (SI)</vt:lpstr>
      <vt:lpstr>Background: SI Setup</vt:lpstr>
      <vt:lpstr>Background: SI Participant Info</vt:lpstr>
      <vt:lpstr>Background:SI Website Use Data</vt:lpstr>
      <vt:lpstr>Overall Challenges</vt:lpstr>
      <vt:lpstr>Goal</vt:lpstr>
      <vt:lpstr>Approaches</vt:lpstr>
      <vt:lpstr>Approaches</vt:lpstr>
      <vt:lpstr>Network Classification</vt:lpstr>
      <vt:lpstr>Network Classification</vt:lpstr>
      <vt:lpstr>Network Classification</vt:lpstr>
      <vt:lpstr>Network Classification</vt:lpstr>
      <vt:lpstr>Network Classification</vt:lpstr>
      <vt:lpstr>Network Classification</vt:lpstr>
      <vt:lpstr>Network Classification: Experiment</vt:lpstr>
      <vt:lpstr>Network Classification: Experiment Config</vt:lpstr>
      <vt:lpstr>Network Classification: Experiment</vt:lpstr>
      <vt:lpstr>Network Classification: Experiment</vt:lpstr>
      <vt:lpstr>Network Classification: Experiment Results</vt:lpstr>
      <vt:lpstr>Network Classification: Experiment Results</vt:lpstr>
      <vt:lpstr>Network Classification: Experiment Results</vt:lpstr>
      <vt:lpstr>Network Classification: Experiment Results</vt:lpstr>
      <vt:lpstr>Network Classification: Experiment Conclusion</vt:lpstr>
      <vt:lpstr>Network Classification: Next Steps</vt:lpstr>
      <vt:lpstr>Learning via Markov Logic Networks</vt:lpstr>
      <vt:lpstr>Learning via Markov Logic Networks</vt:lpstr>
      <vt:lpstr>Learning via Markov Logic Networks</vt:lpstr>
      <vt:lpstr>Learning via Markov Logic Networks</vt:lpstr>
      <vt:lpstr>Learning via Markov Logic Networks</vt:lpstr>
      <vt:lpstr>Learning via Markov Logic Networks</vt:lpstr>
      <vt:lpstr>Future work</vt:lpstr>
      <vt:lpstr>PowerPoint Presentation</vt:lpstr>
      <vt:lpstr>Network Classification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DLRL Hadoop Cluster Upgrade  </dc:title>
  <dc:creator>Microsoft Office User</dc:creator>
  <cp:lastModifiedBy>Microsoft Office User</cp:lastModifiedBy>
  <cp:revision>266</cp:revision>
  <cp:lastPrinted>2017-06-28T05:13:41Z</cp:lastPrinted>
  <dcterms:created xsi:type="dcterms:W3CDTF">2016-03-30T17:58:57Z</dcterms:created>
  <dcterms:modified xsi:type="dcterms:W3CDTF">2017-06-28T05:29:47Z</dcterms:modified>
</cp:coreProperties>
</file>