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Lato" panose="020B0604020202020204" charset="0"/>
      <p:regular r:id="rId23"/>
      <p:bold r:id="rId24"/>
      <p:italic r:id="rId25"/>
      <p:boldItalic r:id="rId26"/>
    </p:embeddedFont>
    <p:embeddedFont>
      <p:font typeface="Raleway" panose="020B0604020202020204" charset="0"/>
      <p:regular r:id="rId27"/>
      <p:bold r:id="rId28"/>
      <p:italic r:id="rId29"/>
      <p:boldItalic r:id="rId30"/>
    </p:embeddedFont>
    <p:embeddedFont>
      <p:font typeface="Roboto"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A53BA9A-D440-4B27-9BD2-D57868F56B1A}">
  <a:tblStyle styleId="{7A53BA9A-D440-4B27-9BD2-D57868F56B1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09" d="100"/>
          <a:sy n="209" d="100"/>
        </p:scale>
        <p:origin x="414" y="17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444b39ebeb_2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444b39ebeb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4629e6e135_6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4629e6e135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442379058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442379058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4629e6e135_1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4629e6e135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4629e6e135_1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4629e6e135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4629e6e135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4629e6e135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4629e6e135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4629e6e135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4629e6e135_0_1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4629e6e135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4629e6e135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4629e6e135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4629e6e135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4629e6e135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44b39ebe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444b39ebe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4629e6e135_0_1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4629e6e135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4629e6e135_1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4629e6e135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629e6e135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629e6e135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f808789d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f808789d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629e6e135_0_1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4629e6e135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444b39ebeb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444b39ebeb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464bf3d55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464bf3d55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4629e6e135_0_2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4629e6e135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6" name="Google Shape;16;p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Google Shape;77;p11"/>
          <p:cNvSpPr txBox="1">
            <a:spLocks noGrp="1"/>
          </p:cNvSpPr>
          <p:nvPr>
            <p:ph type="title" hasCustomPrompt="1"/>
          </p:nvPr>
        </p:nvSpPr>
        <p:spPr>
          <a:xfrm>
            <a:off x="729450" y="733950"/>
            <a:ext cx="7688400" cy="1244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a:spLocks noGrp="1"/>
          </p:cNvSpPr>
          <p:nvPr>
            <p:ph type="body" idx="1"/>
          </p:nvPr>
        </p:nvSpPr>
        <p:spPr>
          <a:xfrm>
            <a:off x="729450" y="2272888"/>
            <a:ext cx="7688400" cy="15804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lt1"/>
              </a:buClr>
              <a:buSzPts val="1300"/>
              <a:buChar char="●"/>
              <a:defRPr>
                <a:solidFill>
                  <a:schemeClr val="lt1"/>
                </a:solidFill>
              </a:defRPr>
            </a:lvl1pPr>
            <a:lvl2pPr marL="914400" lvl="1" indent="-298450">
              <a:spcBef>
                <a:spcPts val="1600"/>
              </a:spcBef>
              <a:spcAft>
                <a:spcPts val="0"/>
              </a:spcAft>
              <a:buClr>
                <a:schemeClr val="lt1"/>
              </a:buClr>
              <a:buSzPts val="1100"/>
              <a:buChar char="○"/>
              <a:defRPr>
                <a:solidFill>
                  <a:schemeClr val="lt1"/>
                </a:solidFill>
              </a:defRPr>
            </a:lvl2pPr>
            <a:lvl3pPr marL="1371600" lvl="2" indent="-298450">
              <a:spcBef>
                <a:spcPts val="1600"/>
              </a:spcBef>
              <a:spcAft>
                <a:spcPts val="0"/>
              </a:spcAft>
              <a:buClr>
                <a:schemeClr val="lt1"/>
              </a:buClr>
              <a:buSzPts val="1100"/>
              <a:buChar char="■"/>
              <a:defRPr>
                <a:solidFill>
                  <a:schemeClr val="lt1"/>
                </a:solidFill>
              </a:defRPr>
            </a:lvl3pPr>
            <a:lvl4pPr marL="1828800" lvl="3" indent="-298450">
              <a:spcBef>
                <a:spcPts val="1600"/>
              </a:spcBef>
              <a:spcAft>
                <a:spcPts val="0"/>
              </a:spcAft>
              <a:buClr>
                <a:schemeClr val="lt1"/>
              </a:buClr>
              <a:buSzPts val="1100"/>
              <a:buChar char="●"/>
              <a:defRPr>
                <a:solidFill>
                  <a:schemeClr val="lt1"/>
                </a:solidFill>
              </a:defRPr>
            </a:lvl4pPr>
            <a:lvl5pPr marL="2286000" lvl="4" indent="-298450">
              <a:spcBef>
                <a:spcPts val="1600"/>
              </a:spcBef>
              <a:spcAft>
                <a:spcPts val="0"/>
              </a:spcAft>
              <a:buClr>
                <a:schemeClr val="lt1"/>
              </a:buClr>
              <a:buSzPts val="1100"/>
              <a:buChar char="○"/>
              <a:defRPr>
                <a:solidFill>
                  <a:schemeClr val="lt1"/>
                </a:solidFill>
              </a:defRPr>
            </a:lvl5pPr>
            <a:lvl6pPr marL="2743200" lvl="5" indent="-298450">
              <a:spcBef>
                <a:spcPts val="1600"/>
              </a:spcBef>
              <a:spcAft>
                <a:spcPts val="0"/>
              </a:spcAft>
              <a:buClr>
                <a:schemeClr val="lt1"/>
              </a:buClr>
              <a:buSzPts val="1100"/>
              <a:buChar char="■"/>
              <a:defRPr>
                <a:solidFill>
                  <a:schemeClr val="lt1"/>
                </a:solidFill>
              </a:defRPr>
            </a:lvl6pPr>
            <a:lvl7pPr marL="3200400" lvl="6" indent="-298450">
              <a:spcBef>
                <a:spcPts val="1600"/>
              </a:spcBef>
              <a:spcAft>
                <a:spcPts val="0"/>
              </a:spcAft>
              <a:buClr>
                <a:schemeClr val="lt1"/>
              </a:buClr>
              <a:buSzPts val="1100"/>
              <a:buChar char="●"/>
              <a:defRPr>
                <a:solidFill>
                  <a:schemeClr val="lt1"/>
                </a:solidFill>
              </a:defRPr>
            </a:lvl7pPr>
            <a:lvl8pPr marL="3657600" lvl="7" indent="-298450">
              <a:spcBef>
                <a:spcPts val="1600"/>
              </a:spcBef>
              <a:spcAft>
                <a:spcPts val="0"/>
              </a:spcAft>
              <a:buClr>
                <a:schemeClr val="lt1"/>
              </a:buClr>
              <a:buSzPts val="1100"/>
              <a:buChar char="○"/>
              <a:defRPr>
                <a:solidFill>
                  <a:schemeClr val="lt1"/>
                </a:solidFill>
              </a:defRPr>
            </a:lvl8pPr>
            <a:lvl9pPr marL="4114800" lvl="8" indent="-298450">
              <a:spcBef>
                <a:spcPts val="1600"/>
              </a:spcBef>
              <a:spcAft>
                <a:spcPts val="1600"/>
              </a:spcAft>
              <a:buClr>
                <a:schemeClr val="lt1"/>
              </a:buClr>
              <a:buSzPts val="1100"/>
              <a:buChar char="■"/>
              <a:defRPr>
                <a:solidFill>
                  <a:schemeClr val="lt1"/>
                </a:solidFill>
              </a:defRPr>
            </a:lvl9pPr>
          </a:lstStyle>
          <a:p>
            <a:endParaRPr/>
          </a:p>
        </p:txBody>
      </p:sp>
      <p:sp>
        <p:nvSpPr>
          <p:cNvPr id="79" name="Google Shape;79;p11"/>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29" name="Google Shape;29;p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4"/>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5"/>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37" name="Google Shape;37;p5"/>
          <p:cNvSpPr txBox="1">
            <a:spLocks noGrp="1"/>
          </p:cNvSpPr>
          <p:nvPr>
            <p:ph type="body" idx="1"/>
          </p:nvPr>
        </p:nvSpPr>
        <p:spPr>
          <a:xfrm>
            <a:off x="729325" y="2078875"/>
            <a:ext cx="3774300" cy="22611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8" name="Google Shape;38;p5"/>
          <p:cNvSpPr txBox="1">
            <a:spLocks noGrp="1"/>
          </p:cNvSpPr>
          <p:nvPr>
            <p:ph type="body" idx="2"/>
          </p:nvPr>
        </p:nvSpPr>
        <p:spPr>
          <a:xfrm>
            <a:off x="4643604" y="2078875"/>
            <a:ext cx="3774300" cy="22611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9" name="Google Shape;39;p5"/>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6"/>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46" name="Google Shape;46;p6"/>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53" name="Google Shape;53;p7"/>
          <p:cNvSpPr txBox="1">
            <a:spLocks noGrp="1"/>
          </p:cNvSpPr>
          <p:nvPr>
            <p:ph type="body" idx="1"/>
          </p:nvPr>
        </p:nvSpPr>
        <p:spPr>
          <a:xfrm>
            <a:off x="721225" y="2781725"/>
            <a:ext cx="3300900" cy="1597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4" name="Google Shape;54;p7"/>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60" name="Google Shape;60;p8"/>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9"/>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67" name="Google Shape;67;p9"/>
          <p:cNvSpPr txBox="1">
            <a:spLocks noGrp="1"/>
          </p:cNvSpPr>
          <p:nvPr>
            <p:ph type="subTitle" idx="1"/>
          </p:nvPr>
        </p:nvSpPr>
        <p:spPr>
          <a:xfrm>
            <a:off x="724950" y="3161525"/>
            <a:ext cx="3300900" cy="7590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68" name="Google Shape;68;p9"/>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9" name="Google Shape;69;p9"/>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0"/>
        <p:cNvGrpSpPr/>
        <p:nvPr/>
      </p:nvGrpSpPr>
      <p:grpSpPr>
        <a:xfrm>
          <a:off x="0" y="0"/>
          <a:ext cx="0" cy="0"/>
          <a:chOff x="0" y="0"/>
          <a:chExt cx="0" cy="0"/>
        </a:xfrm>
      </p:grpSpPr>
      <p:sp>
        <p:nvSpPr>
          <p:cNvPr id="71" name="Google Shape;71;p10"/>
          <p:cNvSpPr txBox="1">
            <a:spLocks noGrp="1"/>
          </p:cNvSpPr>
          <p:nvPr>
            <p:ph type="body" idx="1"/>
          </p:nvPr>
        </p:nvSpPr>
        <p:spPr>
          <a:xfrm>
            <a:off x="724950" y="4372551"/>
            <a:ext cx="7697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300"/>
              <a:buNone/>
              <a:defRPr/>
            </a:lvl1pPr>
          </a:lstStyle>
          <a:p>
            <a:endParaRPr/>
          </a:p>
        </p:txBody>
      </p:sp>
      <p:sp>
        <p:nvSpPr>
          <p:cNvPr id="72" name="Google Shape;72;p10"/>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SzPts val="2800"/>
              <a:buFont typeface="Raleway"/>
              <a:buNone/>
              <a:defRPr sz="2800" b="1">
                <a:latin typeface="Raleway"/>
                <a:ea typeface="Raleway"/>
                <a:cs typeface="Raleway"/>
                <a:sym typeface="Raleway"/>
              </a:defRPr>
            </a:lvl1pPr>
            <a:lvl2pPr lvl="1">
              <a:spcBef>
                <a:spcPts val="0"/>
              </a:spcBef>
              <a:spcAft>
                <a:spcPts val="0"/>
              </a:spcAft>
              <a:buSzPts val="2800"/>
              <a:buFont typeface="Raleway"/>
              <a:buNone/>
              <a:defRPr sz="2800" b="1">
                <a:latin typeface="Raleway"/>
                <a:ea typeface="Raleway"/>
                <a:cs typeface="Raleway"/>
                <a:sym typeface="Raleway"/>
              </a:defRPr>
            </a:lvl2pPr>
            <a:lvl3pPr lvl="2">
              <a:spcBef>
                <a:spcPts val="0"/>
              </a:spcBef>
              <a:spcAft>
                <a:spcPts val="0"/>
              </a:spcAft>
              <a:buSzPts val="2800"/>
              <a:buFont typeface="Raleway"/>
              <a:buNone/>
              <a:defRPr sz="2800" b="1">
                <a:latin typeface="Raleway"/>
                <a:ea typeface="Raleway"/>
                <a:cs typeface="Raleway"/>
                <a:sym typeface="Raleway"/>
              </a:defRPr>
            </a:lvl3pPr>
            <a:lvl4pPr lvl="3">
              <a:spcBef>
                <a:spcPts val="0"/>
              </a:spcBef>
              <a:spcAft>
                <a:spcPts val="0"/>
              </a:spcAft>
              <a:buSzPts val="2800"/>
              <a:buFont typeface="Raleway"/>
              <a:buNone/>
              <a:defRPr sz="2800" b="1">
                <a:latin typeface="Raleway"/>
                <a:ea typeface="Raleway"/>
                <a:cs typeface="Raleway"/>
                <a:sym typeface="Raleway"/>
              </a:defRPr>
            </a:lvl4pPr>
            <a:lvl5pPr lvl="4">
              <a:spcBef>
                <a:spcPts val="0"/>
              </a:spcBef>
              <a:spcAft>
                <a:spcPts val="0"/>
              </a:spcAft>
              <a:buSzPts val="2800"/>
              <a:buFont typeface="Raleway"/>
              <a:buNone/>
              <a:defRPr sz="2800" b="1">
                <a:latin typeface="Raleway"/>
                <a:ea typeface="Raleway"/>
                <a:cs typeface="Raleway"/>
                <a:sym typeface="Raleway"/>
              </a:defRPr>
            </a:lvl5pPr>
            <a:lvl6pPr lvl="5">
              <a:spcBef>
                <a:spcPts val="0"/>
              </a:spcBef>
              <a:spcAft>
                <a:spcPts val="0"/>
              </a:spcAft>
              <a:buSzPts val="2800"/>
              <a:buFont typeface="Raleway"/>
              <a:buNone/>
              <a:defRPr sz="2800" b="1">
                <a:latin typeface="Raleway"/>
                <a:ea typeface="Raleway"/>
                <a:cs typeface="Raleway"/>
                <a:sym typeface="Raleway"/>
              </a:defRPr>
            </a:lvl6pPr>
            <a:lvl7pPr lvl="6">
              <a:spcBef>
                <a:spcPts val="0"/>
              </a:spcBef>
              <a:spcAft>
                <a:spcPts val="0"/>
              </a:spcAft>
              <a:buSzPts val="2800"/>
              <a:buFont typeface="Raleway"/>
              <a:buNone/>
              <a:defRPr sz="2800" b="1">
                <a:latin typeface="Raleway"/>
                <a:ea typeface="Raleway"/>
                <a:cs typeface="Raleway"/>
                <a:sym typeface="Raleway"/>
              </a:defRPr>
            </a:lvl7pPr>
            <a:lvl8pPr lvl="7">
              <a:spcBef>
                <a:spcPts val="0"/>
              </a:spcBef>
              <a:spcAft>
                <a:spcPts val="0"/>
              </a:spcAft>
              <a:buSzPts val="2800"/>
              <a:buFont typeface="Raleway"/>
              <a:buNone/>
              <a:defRPr sz="2800" b="1">
                <a:latin typeface="Raleway"/>
                <a:ea typeface="Raleway"/>
                <a:cs typeface="Raleway"/>
                <a:sym typeface="Raleway"/>
              </a:defRPr>
            </a:lvl8pPr>
            <a:lvl9pPr lvl="8">
              <a:spcBef>
                <a:spcPts val="0"/>
              </a:spcBef>
              <a:spcAft>
                <a:spcPts val="0"/>
              </a:spcAft>
              <a:buSzPts val="2800"/>
              <a:buFont typeface="Raleway"/>
              <a:buNone/>
              <a:defRPr sz="2800" b="1">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83275" y="1133275"/>
            <a:ext cx="8980800" cy="166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800"/>
              <a:t>CS5984:Big Data Text Summarization</a:t>
            </a:r>
            <a:endParaRPr sz="3800"/>
          </a:p>
          <a:p>
            <a:pPr marL="0" lvl="0" indent="0" algn="l" rtl="0">
              <a:spcBef>
                <a:spcPts val="0"/>
              </a:spcBef>
              <a:spcAft>
                <a:spcPts val="0"/>
              </a:spcAft>
              <a:buNone/>
            </a:pPr>
            <a:r>
              <a:rPr lang="en" sz="3000"/>
              <a:t>Instructor: Dr. Edward A. Fox</a:t>
            </a:r>
            <a:endParaRPr sz="3000"/>
          </a:p>
          <a:p>
            <a:pPr marL="0" lvl="0" indent="0" algn="ctr" rtl="0">
              <a:spcBef>
                <a:spcPts val="0"/>
              </a:spcBef>
              <a:spcAft>
                <a:spcPts val="0"/>
              </a:spcAft>
              <a:buNone/>
            </a:pPr>
            <a:r>
              <a:rPr lang="en" sz="3000"/>
              <a:t>Virginia Tech</a:t>
            </a:r>
            <a:endParaRPr sz="3000"/>
          </a:p>
          <a:p>
            <a:pPr marL="0" lvl="0" indent="0" algn="ctr" rtl="0">
              <a:spcBef>
                <a:spcPts val="0"/>
              </a:spcBef>
              <a:spcAft>
                <a:spcPts val="0"/>
              </a:spcAft>
              <a:buNone/>
            </a:pPr>
            <a:r>
              <a:rPr lang="en" sz="3000"/>
              <a:t>Blacksburg, VA 24061</a:t>
            </a:r>
            <a:endParaRPr sz="3000"/>
          </a:p>
        </p:txBody>
      </p:sp>
      <p:sp>
        <p:nvSpPr>
          <p:cNvPr id="87" name="Google Shape;87;p13"/>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Dataset : Hurricane Irma</a:t>
            </a:r>
            <a:endParaRPr/>
          </a:p>
          <a:p>
            <a:pPr marL="0" lvl="0" indent="0" algn="l" rtl="0">
              <a:spcBef>
                <a:spcPts val="0"/>
              </a:spcBef>
              <a:spcAft>
                <a:spcPts val="0"/>
              </a:spcAft>
              <a:buNone/>
            </a:pPr>
            <a:r>
              <a:rPr lang="en"/>
              <a:t>Team 9</a:t>
            </a:r>
            <a:endParaRPr/>
          </a:p>
          <a:p>
            <a:pPr marL="457200" lvl="0" indent="-330200" algn="l" rtl="0">
              <a:spcBef>
                <a:spcPts val="0"/>
              </a:spcBef>
              <a:spcAft>
                <a:spcPts val="0"/>
              </a:spcAft>
              <a:buSzPts val="1600"/>
              <a:buChar char="●"/>
            </a:pPr>
            <a:r>
              <a:rPr lang="en">
                <a:latin typeface="Arial"/>
                <a:ea typeface="Arial"/>
                <a:cs typeface="Arial"/>
                <a:sym typeface="Arial"/>
              </a:rPr>
              <a:t>Raja Venkata Satya Phanindra Chava</a:t>
            </a:r>
            <a:endParaRPr>
              <a:latin typeface="Arial"/>
              <a:ea typeface="Arial"/>
              <a:cs typeface="Arial"/>
              <a:sym typeface="Arial"/>
            </a:endParaRPr>
          </a:p>
          <a:p>
            <a:pPr marL="457200" lvl="0" indent="-330200" algn="l" rtl="0">
              <a:spcBef>
                <a:spcPts val="0"/>
              </a:spcBef>
              <a:spcAft>
                <a:spcPts val="0"/>
              </a:spcAft>
              <a:buSzPts val="1600"/>
              <a:buChar char="●"/>
            </a:pPr>
            <a:r>
              <a:rPr lang="en">
                <a:latin typeface="Arial"/>
                <a:ea typeface="Arial"/>
                <a:cs typeface="Arial"/>
                <a:sym typeface="Arial"/>
              </a:rPr>
              <a:t>Siddharth Dhar</a:t>
            </a:r>
            <a:endParaRPr>
              <a:latin typeface="Arial"/>
              <a:ea typeface="Arial"/>
              <a:cs typeface="Arial"/>
              <a:sym typeface="Arial"/>
            </a:endParaRPr>
          </a:p>
          <a:p>
            <a:pPr marL="457200" lvl="0" indent="-330200" algn="l" rtl="0">
              <a:spcBef>
                <a:spcPts val="0"/>
              </a:spcBef>
              <a:spcAft>
                <a:spcPts val="0"/>
              </a:spcAft>
              <a:buSzPts val="1600"/>
              <a:buChar char="●"/>
            </a:pPr>
            <a:r>
              <a:rPr lang="en">
                <a:latin typeface="Arial"/>
                <a:ea typeface="Arial"/>
                <a:cs typeface="Arial"/>
                <a:sym typeface="Arial"/>
              </a:rPr>
              <a:t>Yamini Gaur</a:t>
            </a:r>
            <a:endParaRPr>
              <a:latin typeface="Arial"/>
              <a:ea typeface="Arial"/>
              <a:cs typeface="Arial"/>
              <a:sym typeface="Arial"/>
            </a:endParaRPr>
          </a:p>
          <a:p>
            <a:pPr marL="457200" lvl="0" indent="-330200" algn="l" rtl="0">
              <a:spcBef>
                <a:spcPts val="0"/>
              </a:spcBef>
              <a:spcAft>
                <a:spcPts val="0"/>
              </a:spcAft>
              <a:buSzPts val="1600"/>
              <a:buChar char="●"/>
            </a:pPr>
            <a:r>
              <a:rPr lang="en">
                <a:latin typeface="Arial"/>
                <a:ea typeface="Arial"/>
                <a:cs typeface="Arial"/>
                <a:sym typeface="Arial"/>
              </a:rPr>
              <a:t>Pranavi Rambhakta</a:t>
            </a:r>
            <a:endParaRPr>
              <a:latin typeface="Arial"/>
              <a:ea typeface="Arial"/>
              <a:cs typeface="Arial"/>
              <a:sym typeface="Arial"/>
            </a:endParaRPr>
          </a:p>
          <a:p>
            <a:pPr marL="457200" lvl="0" indent="-330200" algn="l" rtl="0">
              <a:spcBef>
                <a:spcPts val="0"/>
              </a:spcBef>
              <a:spcAft>
                <a:spcPts val="0"/>
              </a:spcAft>
              <a:buSzPts val="1600"/>
              <a:buChar char="●"/>
            </a:pPr>
            <a:r>
              <a:rPr lang="en">
                <a:latin typeface="Arial"/>
                <a:ea typeface="Arial"/>
                <a:cs typeface="Arial"/>
                <a:sym typeface="Arial"/>
              </a:rPr>
              <a:t>Sourabh Shetty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2"/>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Clustering</a:t>
            </a:r>
            <a:endParaRPr/>
          </a:p>
        </p:txBody>
      </p:sp>
      <p:sp>
        <p:nvSpPr>
          <p:cNvPr id="145" name="Google Shape;145;p22"/>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Used Mahout’s K-means clustering to cluster similar documents together, for possible generating summaries for each cluster and then combining them to get a complete summary.</a:t>
            </a:r>
            <a:endParaRPr/>
          </a:p>
          <a:p>
            <a:pPr marL="457200" lvl="0" indent="-311150" algn="l" rtl="0">
              <a:spcBef>
                <a:spcPts val="0"/>
              </a:spcBef>
              <a:spcAft>
                <a:spcPts val="0"/>
              </a:spcAft>
              <a:buSzPts val="1300"/>
              <a:buChar char="●"/>
            </a:pPr>
            <a:r>
              <a:rPr lang="en"/>
              <a:t>Ran the K-means clustering for 10 clusters and 20 iterations.</a:t>
            </a:r>
            <a:endParaRPr/>
          </a:p>
          <a:p>
            <a:pPr marL="457200" lvl="0" indent="-311150" algn="l" rtl="0">
              <a:spcBef>
                <a:spcPts val="0"/>
              </a:spcBef>
              <a:spcAft>
                <a:spcPts val="0"/>
              </a:spcAft>
              <a:buSzPts val="1300"/>
              <a:buChar char="●"/>
            </a:pPr>
            <a:r>
              <a:rPr lang="en"/>
              <a:t>While attempting to extract the clustering results using Mahout’s ‘clusterdump’ command, the Hadoop cluster continuously ran into memory errors.</a:t>
            </a:r>
            <a:endParaRPr/>
          </a:p>
          <a:p>
            <a:pPr marL="0" lvl="0" indent="0" algn="l" rtl="0">
              <a:spcBef>
                <a:spcPts val="1600"/>
              </a:spcBef>
              <a:spcAft>
                <a:spcPts val="16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3"/>
          <p:cNvSpPr txBox="1">
            <a:spLocks noGrp="1"/>
          </p:cNvSpPr>
          <p:nvPr>
            <p:ph type="body" idx="1"/>
          </p:nvPr>
        </p:nvSpPr>
        <p:spPr>
          <a:xfrm>
            <a:off x="727650" y="1731450"/>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The partial results that were generated showed well formed clusters.</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457200" lvl="0" indent="-311150" algn="l" rtl="0">
              <a:spcBef>
                <a:spcPts val="1600"/>
              </a:spcBef>
              <a:spcAft>
                <a:spcPts val="0"/>
              </a:spcAft>
              <a:buSzPts val="1300"/>
              <a:buChar char="●"/>
            </a:pPr>
            <a:r>
              <a:rPr lang="en"/>
              <a:t>Ultimately decided to drop the idea due to lack of time.</a:t>
            </a:r>
            <a:endParaRPr/>
          </a:p>
        </p:txBody>
      </p:sp>
      <p:pic>
        <p:nvPicPr>
          <p:cNvPr id="151" name="Google Shape;151;p23"/>
          <p:cNvPicPr preferRelativeResize="0"/>
          <p:nvPr/>
        </p:nvPicPr>
        <p:blipFill>
          <a:blip r:embed="rId3">
            <a:alphaModFix/>
          </a:blip>
          <a:stretch>
            <a:fillRect/>
          </a:stretch>
        </p:blipFill>
        <p:spPr>
          <a:xfrm>
            <a:off x="1495225" y="2153024"/>
            <a:ext cx="4838226" cy="2471350"/>
          </a:xfrm>
          <a:prstGeom prst="rect">
            <a:avLst/>
          </a:prstGeom>
          <a:noFill/>
          <a:ln>
            <a:noFill/>
          </a:ln>
        </p:spPr>
      </p:pic>
      <p:sp>
        <p:nvSpPr>
          <p:cNvPr id="152" name="Google Shape;152;p23"/>
          <p:cNvSpPr txBox="1">
            <a:spLocks noGrp="1"/>
          </p:cNvSpPr>
          <p:nvPr>
            <p:ph type="title"/>
          </p:nvPr>
        </p:nvSpPr>
        <p:spPr>
          <a:xfrm>
            <a:off x="727650" y="12830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Clustering</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Deep Learning Model</a:t>
            </a:r>
            <a:endParaRPr/>
          </a:p>
        </p:txBody>
      </p:sp>
      <p:sp>
        <p:nvSpPr>
          <p:cNvPr id="158" name="Google Shape;158;p24"/>
          <p:cNvSpPr txBox="1">
            <a:spLocks noGrp="1"/>
          </p:cNvSpPr>
          <p:nvPr>
            <p:ph type="body" idx="1"/>
          </p:nvPr>
        </p:nvSpPr>
        <p:spPr>
          <a:xfrm>
            <a:off x="729450" y="2078875"/>
            <a:ext cx="7688700" cy="2672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rgbClr val="000000"/>
              </a:solidFill>
            </a:endParaRPr>
          </a:p>
          <a:p>
            <a:pPr marL="457200" lvl="0" indent="-311150" algn="l" rtl="0">
              <a:spcBef>
                <a:spcPts val="1600"/>
              </a:spcBef>
              <a:spcAft>
                <a:spcPts val="0"/>
              </a:spcAft>
              <a:buClr>
                <a:srgbClr val="666666"/>
              </a:buClr>
              <a:buSzPts val="1300"/>
              <a:buChar char="●"/>
            </a:pPr>
            <a:r>
              <a:rPr lang="en">
                <a:solidFill>
                  <a:srgbClr val="666666"/>
                </a:solidFill>
              </a:rPr>
              <a:t>Two deep learning approaches : TensorFlow and PyTorch.</a:t>
            </a:r>
            <a:endParaRPr>
              <a:solidFill>
                <a:srgbClr val="666666"/>
              </a:solidFill>
            </a:endParaRPr>
          </a:p>
          <a:p>
            <a:pPr marL="457200" lvl="0" indent="-311150" algn="l" rtl="0">
              <a:spcBef>
                <a:spcPts val="0"/>
              </a:spcBef>
              <a:spcAft>
                <a:spcPts val="0"/>
              </a:spcAft>
              <a:buClr>
                <a:srgbClr val="666666"/>
              </a:buClr>
              <a:buSzPts val="1300"/>
              <a:buChar char="●"/>
            </a:pPr>
            <a:r>
              <a:rPr lang="en">
                <a:solidFill>
                  <a:srgbClr val="666666"/>
                </a:solidFill>
              </a:rPr>
              <a:t>After classification and noise removal, the number of relevant documents were reduced to 7157.</a:t>
            </a:r>
            <a:endParaRPr>
              <a:solidFill>
                <a:srgbClr val="666666"/>
              </a:solidFill>
            </a:endParaRPr>
          </a:p>
          <a:p>
            <a:pPr marL="457200" lvl="0" indent="-311150" algn="l" rtl="0">
              <a:spcBef>
                <a:spcPts val="0"/>
              </a:spcBef>
              <a:spcAft>
                <a:spcPts val="0"/>
              </a:spcAft>
              <a:buClr>
                <a:srgbClr val="666666"/>
              </a:buClr>
              <a:buSzPts val="1300"/>
              <a:buChar char="●"/>
            </a:pPr>
            <a:r>
              <a:rPr lang="en">
                <a:solidFill>
                  <a:srgbClr val="666666"/>
                </a:solidFill>
              </a:rPr>
              <a:t>Concatenated the data from all articles post classification into a single file.</a:t>
            </a:r>
            <a:endParaRPr>
              <a:solidFill>
                <a:srgbClr val="666666"/>
              </a:solidFill>
            </a:endParaRPr>
          </a:p>
          <a:p>
            <a:pPr marL="457200" lvl="0" indent="-311150" algn="l" rtl="0">
              <a:spcBef>
                <a:spcPts val="0"/>
              </a:spcBef>
              <a:spcAft>
                <a:spcPts val="0"/>
              </a:spcAft>
              <a:buClr>
                <a:srgbClr val="666666"/>
              </a:buClr>
              <a:buSzPts val="1300"/>
              <a:buChar char="●"/>
            </a:pPr>
            <a:r>
              <a:rPr lang="en">
                <a:solidFill>
                  <a:srgbClr val="666666"/>
                </a:solidFill>
              </a:rPr>
              <a:t>Preprocessed the data into binary (bin) files.</a:t>
            </a:r>
            <a:endParaRPr>
              <a:solidFill>
                <a:srgbClr val="666666"/>
              </a:solidFill>
            </a:endParaRPr>
          </a:p>
          <a:p>
            <a:pPr marL="457200" lvl="0" indent="-311150" algn="l" rtl="0">
              <a:spcBef>
                <a:spcPts val="0"/>
              </a:spcBef>
              <a:spcAft>
                <a:spcPts val="0"/>
              </a:spcAft>
              <a:buClr>
                <a:srgbClr val="666666"/>
              </a:buClr>
              <a:buSzPts val="1300"/>
              <a:buChar char="●"/>
            </a:pPr>
            <a:r>
              <a:rPr lang="en">
                <a:solidFill>
                  <a:srgbClr val="666666"/>
                </a:solidFill>
              </a:rPr>
              <a:t>Used the Pointer Generator Network (PGN), which implements Recurrent Neural Network (RNN) to obtain summaries.</a:t>
            </a:r>
            <a:endParaRPr>
              <a:solidFill>
                <a:srgbClr val="666666"/>
              </a:solidFill>
            </a:endParaRPr>
          </a:p>
          <a:p>
            <a:pPr marL="457200" lvl="0" indent="-311150" algn="l" rtl="0">
              <a:spcBef>
                <a:spcPts val="0"/>
              </a:spcBef>
              <a:spcAft>
                <a:spcPts val="0"/>
              </a:spcAft>
              <a:buClr>
                <a:srgbClr val="666666"/>
              </a:buClr>
              <a:buSzPts val="1300"/>
              <a:buChar char="●"/>
            </a:pPr>
            <a:r>
              <a:rPr lang="en">
                <a:solidFill>
                  <a:srgbClr val="666666"/>
                </a:solidFill>
              </a:rPr>
              <a:t>Generated vocab file and checkpoints from train mode.</a:t>
            </a:r>
            <a:endParaRPr>
              <a:solidFill>
                <a:srgbClr val="666666"/>
              </a:solidFill>
            </a:endParaRPr>
          </a:p>
          <a:p>
            <a:pPr marL="457200" lvl="0" indent="-311150" algn="l" rtl="0">
              <a:spcBef>
                <a:spcPts val="0"/>
              </a:spcBef>
              <a:spcAft>
                <a:spcPts val="0"/>
              </a:spcAft>
              <a:buClr>
                <a:srgbClr val="666666"/>
              </a:buClr>
              <a:buSzPts val="1300"/>
              <a:buChar char="●"/>
            </a:pPr>
            <a:r>
              <a:rPr lang="en">
                <a:solidFill>
                  <a:srgbClr val="666666"/>
                </a:solidFill>
              </a:rPr>
              <a:t>Generated summary from decode mode of PGN which takes vocab file test binary files and checkpoints as input and generates abstractive summary.</a:t>
            </a:r>
            <a:endParaRPr>
              <a:solidFill>
                <a:srgbClr val="666666"/>
              </a:solidFill>
            </a:endParaRPr>
          </a:p>
          <a:p>
            <a:pPr marL="457200" lvl="0" indent="0" algn="l" rtl="0">
              <a:spcBef>
                <a:spcPts val="1600"/>
              </a:spcBef>
              <a:spcAft>
                <a:spcPts val="1600"/>
              </a:spcAft>
              <a:buNone/>
            </a:pPr>
            <a:endParaRPr>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5"/>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Data Post-processing</a:t>
            </a:r>
            <a:endParaRPr/>
          </a:p>
        </p:txBody>
      </p:sp>
      <p:sp>
        <p:nvSpPr>
          <p:cNvPr id="164" name="Google Shape;164;p25"/>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Unwanted words from the vocab file were included in the summary.</a:t>
            </a:r>
            <a:endParaRPr/>
          </a:p>
          <a:p>
            <a:pPr marL="457200" lvl="0" indent="-311150" algn="l" rtl="0">
              <a:spcBef>
                <a:spcPts val="0"/>
              </a:spcBef>
              <a:spcAft>
                <a:spcPts val="0"/>
              </a:spcAft>
              <a:buSzPts val="1300"/>
              <a:buChar char="●"/>
            </a:pPr>
            <a:r>
              <a:rPr lang="en"/>
              <a:t>Added custom stopwords based on analysis of the summary and filtered them from the summary.</a:t>
            </a:r>
            <a:endParaRPr/>
          </a:p>
          <a:p>
            <a:pPr marL="457200" lvl="0" indent="-311150" algn="l" rtl="0">
              <a:spcBef>
                <a:spcPts val="0"/>
              </a:spcBef>
              <a:spcAft>
                <a:spcPts val="0"/>
              </a:spcAft>
              <a:buSzPts val="1300"/>
              <a:buChar char="●"/>
            </a:pPr>
            <a:r>
              <a:rPr lang="en"/>
              <a:t>During data pre-processing, for lemmatization, stemming and POS tagging we had converted all the words in the dataset to lowercase and trained the pointer generator on it. We wrote a  Python script to capitalize the first letter of all POS tagged proper nouns, the first alphabetic character after every period, etc.</a:t>
            </a:r>
            <a:endParaRPr/>
          </a:p>
          <a:p>
            <a:pPr marL="457200" lvl="0" indent="-311150" algn="l" rtl="0">
              <a:spcBef>
                <a:spcPts val="0"/>
              </a:spcBef>
              <a:spcAft>
                <a:spcPts val="0"/>
              </a:spcAft>
              <a:buSzPts val="1300"/>
              <a:buChar char="●"/>
            </a:pPr>
            <a:r>
              <a:rPr lang="en"/>
              <a:t>Since the generated deep learning abstractive summary was longer than two pages, we did manual post-processing to cut down the summary to two pages. </a:t>
            </a:r>
            <a:endParaRPr/>
          </a:p>
          <a:p>
            <a:pPr marL="0" lvl="0" indent="0" algn="l" rtl="0">
              <a:spcBef>
                <a:spcPts val="1600"/>
              </a:spcBef>
              <a:spcAft>
                <a:spcPts val="16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6"/>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Snippet of the Generated Summary</a:t>
            </a:r>
            <a:endParaRPr/>
          </a:p>
        </p:txBody>
      </p:sp>
      <p:sp>
        <p:nvSpPr>
          <p:cNvPr id="170" name="Google Shape;170;p26"/>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 </a:t>
            </a:r>
            <a:r>
              <a:rPr lang="en" sz="1600">
                <a:solidFill>
                  <a:srgbClr val="666666"/>
                </a:solidFill>
              </a:rPr>
              <a:t>Hurricane  Irma  made  landfall  on  September  10  as  a  category  4  hurricane at 9:10 a.m.  on Cudjoe Key, with wind gusts reaching 130 mph.  States of emergency were also issued in Alabama , Georgia , North Carolina and South Carolina.  Hurricane Irma made another landfall in Naples, Florida.  Irma, one of the strongest hurricanes on record in the Atlantic basin, made landfall a total of seven times .  The storm gradually lost strength, weakening to a category 1 hurricane by the morning of September 11, 2017.  At 5 a.m.  ET, Irma was carrying maximum sustained winds of nearly 75 mph.</a:t>
            </a:r>
            <a:r>
              <a:rPr lang="en" sz="1600"/>
              <a:t>”</a:t>
            </a:r>
            <a:endParaRPr sz="1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7"/>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ROUGE Evaluation</a:t>
            </a:r>
            <a:endParaRPr/>
          </a:p>
        </p:txBody>
      </p:sp>
      <p:graphicFrame>
        <p:nvGraphicFramePr>
          <p:cNvPr id="176" name="Google Shape;176;p27"/>
          <p:cNvGraphicFramePr/>
          <p:nvPr/>
        </p:nvGraphicFramePr>
        <p:xfrm>
          <a:off x="1565525" y="2221438"/>
          <a:ext cx="5791200" cy="792420"/>
        </p:xfrm>
        <a:graphic>
          <a:graphicData uri="http://schemas.openxmlformats.org/drawingml/2006/table">
            <a:tbl>
              <a:tblPr>
                <a:noFill/>
                <a:tableStyleId>{7A53BA9A-D440-4B27-9BD2-D57868F56B1A}</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381000">
                <a:tc>
                  <a:txBody>
                    <a:bodyPr/>
                    <a:lstStyle/>
                    <a:p>
                      <a:pPr marL="0" lvl="0" indent="0" algn="l" rtl="0">
                        <a:spcBef>
                          <a:spcPts val="0"/>
                        </a:spcBef>
                        <a:spcAft>
                          <a:spcPts val="0"/>
                        </a:spcAft>
                        <a:buNone/>
                      </a:pPr>
                      <a:r>
                        <a:rPr lang="en">
                          <a:solidFill>
                            <a:schemeClr val="accent1"/>
                          </a:solidFill>
                        </a:rPr>
                        <a:t>Rouge-1</a:t>
                      </a:r>
                      <a:endParaRPr>
                        <a:solidFill>
                          <a:schemeClr val="accent1"/>
                        </a:solidFill>
                      </a:endParaRPr>
                    </a:p>
                  </a:txBody>
                  <a:tcPr marL="91425" marR="91425" marT="91425" marB="91425"/>
                </a:tc>
                <a:tc>
                  <a:txBody>
                    <a:bodyPr/>
                    <a:lstStyle/>
                    <a:p>
                      <a:pPr marL="0" lvl="0" indent="0" algn="l" rtl="0">
                        <a:spcBef>
                          <a:spcPts val="0"/>
                        </a:spcBef>
                        <a:spcAft>
                          <a:spcPts val="0"/>
                        </a:spcAft>
                        <a:buNone/>
                      </a:pPr>
                      <a:r>
                        <a:rPr lang="en">
                          <a:solidFill>
                            <a:schemeClr val="accent1"/>
                          </a:solidFill>
                        </a:rPr>
                        <a:t>Rouge-2</a:t>
                      </a:r>
                      <a:endParaRPr>
                        <a:solidFill>
                          <a:schemeClr val="accent1"/>
                        </a:solidFill>
                      </a:endParaRPr>
                    </a:p>
                  </a:txBody>
                  <a:tcPr marL="91425" marR="91425" marT="91425" marB="91425"/>
                </a:tc>
                <a:tc>
                  <a:txBody>
                    <a:bodyPr/>
                    <a:lstStyle/>
                    <a:p>
                      <a:pPr marL="0" lvl="0" indent="0" algn="l" rtl="0">
                        <a:spcBef>
                          <a:spcPts val="0"/>
                        </a:spcBef>
                        <a:spcAft>
                          <a:spcPts val="0"/>
                        </a:spcAft>
                        <a:buNone/>
                      </a:pPr>
                      <a:r>
                        <a:rPr lang="en">
                          <a:solidFill>
                            <a:schemeClr val="accent1"/>
                          </a:solidFill>
                        </a:rPr>
                        <a:t>Rouge-L</a:t>
                      </a:r>
                      <a:endParaRPr>
                        <a:solidFill>
                          <a:schemeClr val="accent1"/>
                        </a:solidFill>
                      </a:endParaRPr>
                    </a:p>
                  </a:txBody>
                  <a:tcPr marL="91425" marR="91425" marT="91425" marB="91425"/>
                </a:tc>
                <a:tc>
                  <a:txBody>
                    <a:bodyPr/>
                    <a:lstStyle/>
                    <a:p>
                      <a:pPr marL="0" lvl="0" indent="0" algn="l" rtl="0">
                        <a:spcBef>
                          <a:spcPts val="0"/>
                        </a:spcBef>
                        <a:spcAft>
                          <a:spcPts val="0"/>
                        </a:spcAft>
                        <a:buNone/>
                      </a:pPr>
                      <a:r>
                        <a:rPr lang="en">
                          <a:solidFill>
                            <a:schemeClr val="accent1"/>
                          </a:solidFill>
                        </a:rPr>
                        <a:t>Rouge-SU4</a:t>
                      </a:r>
                      <a:endParaRPr>
                        <a:solidFill>
                          <a:schemeClr val="accent1"/>
                        </a:solidFill>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solidFill>
                            <a:schemeClr val="accent1"/>
                          </a:solidFill>
                        </a:rPr>
                        <a:t>0.16667</a:t>
                      </a:r>
                      <a:endParaRPr>
                        <a:solidFill>
                          <a:schemeClr val="accent1"/>
                        </a:solidFill>
                      </a:endParaRPr>
                    </a:p>
                  </a:txBody>
                  <a:tcPr marL="91425" marR="91425" marT="91425" marB="91425"/>
                </a:tc>
                <a:tc>
                  <a:txBody>
                    <a:bodyPr/>
                    <a:lstStyle/>
                    <a:p>
                      <a:pPr marL="0" lvl="0" indent="0" algn="l" rtl="0">
                        <a:spcBef>
                          <a:spcPts val="0"/>
                        </a:spcBef>
                        <a:spcAft>
                          <a:spcPts val="0"/>
                        </a:spcAft>
                        <a:buNone/>
                      </a:pPr>
                      <a:r>
                        <a:rPr lang="en">
                          <a:solidFill>
                            <a:schemeClr val="accent1"/>
                          </a:solidFill>
                        </a:rPr>
                        <a:t>0.0</a:t>
                      </a:r>
                      <a:endParaRPr>
                        <a:solidFill>
                          <a:schemeClr val="accent1"/>
                        </a:solidFill>
                      </a:endParaRPr>
                    </a:p>
                  </a:txBody>
                  <a:tcPr marL="91425" marR="91425" marT="91425" marB="91425"/>
                </a:tc>
                <a:tc>
                  <a:txBody>
                    <a:bodyPr/>
                    <a:lstStyle/>
                    <a:p>
                      <a:pPr marL="0" lvl="0" indent="0" algn="l" rtl="0">
                        <a:spcBef>
                          <a:spcPts val="0"/>
                        </a:spcBef>
                        <a:spcAft>
                          <a:spcPts val="0"/>
                        </a:spcAft>
                        <a:buNone/>
                      </a:pPr>
                      <a:r>
                        <a:rPr lang="en">
                          <a:solidFill>
                            <a:schemeClr val="accent1"/>
                          </a:solidFill>
                        </a:rPr>
                        <a:t>0.11111</a:t>
                      </a:r>
                      <a:endParaRPr>
                        <a:solidFill>
                          <a:schemeClr val="accent1"/>
                        </a:solidFill>
                      </a:endParaRPr>
                    </a:p>
                  </a:txBody>
                  <a:tcPr marL="91425" marR="91425" marT="91425" marB="91425"/>
                </a:tc>
                <a:tc>
                  <a:txBody>
                    <a:bodyPr/>
                    <a:lstStyle/>
                    <a:p>
                      <a:pPr marL="0" lvl="0" indent="0" algn="l" rtl="0">
                        <a:spcBef>
                          <a:spcPts val="0"/>
                        </a:spcBef>
                        <a:spcAft>
                          <a:spcPts val="0"/>
                        </a:spcAft>
                        <a:buNone/>
                      </a:pPr>
                      <a:r>
                        <a:rPr lang="en">
                          <a:solidFill>
                            <a:schemeClr val="accent1"/>
                          </a:solidFill>
                        </a:rPr>
                        <a:t>0.025</a:t>
                      </a:r>
                      <a:endParaRPr>
                        <a:solidFill>
                          <a:schemeClr val="accent1"/>
                        </a:solidFill>
                      </a:endParaRPr>
                    </a:p>
                  </a:txBody>
                  <a:tcPr marL="91425" marR="91425" marT="91425" marB="91425"/>
                </a:tc>
                <a:extLst>
                  <a:ext uri="{0D108BD9-81ED-4DB2-BD59-A6C34878D82A}">
                    <a16:rowId xmlns:a16="http://schemas.microsoft.com/office/drawing/2014/main" val="10001"/>
                  </a:ext>
                </a:extLst>
              </a:tr>
            </a:tbl>
          </a:graphicData>
        </a:graphic>
      </p:graphicFrame>
      <p:sp>
        <p:nvSpPr>
          <p:cNvPr id="177" name="Google Shape;177;p27"/>
          <p:cNvSpPr txBox="1"/>
          <p:nvPr/>
        </p:nvSpPr>
        <p:spPr>
          <a:xfrm>
            <a:off x="771775" y="1853850"/>
            <a:ext cx="7955100" cy="4137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accent1"/>
              </a:buClr>
              <a:buSzPts val="1400"/>
              <a:buChar char="●"/>
            </a:pPr>
            <a:r>
              <a:rPr lang="en">
                <a:solidFill>
                  <a:schemeClr val="accent1"/>
                </a:solidFill>
              </a:rPr>
              <a:t>Rouge_para</a:t>
            </a:r>
            <a:endParaRPr>
              <a:solidFill>
                <a:schemeClr val="accent1"/>
              </a:solidFill>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78" name="Google Shape;178;p27"/>
          <p:cNvSpPr txBox="1"/>
          <p:nvPr/>
        </p:nvSpPr>
        <p:spPr>
          <a:xfrm>
            <a:off x="771775" y="3140625"/>
            <a:ext cx="6684900" cy="3573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accent1"/>
              </a:buClr>
              <a:buSzPts val="1400"/>
              <a:buChar char="●"/>
            </a:pPr>
            <a:r>
              <a:rPr lang="en">
                <a:solidFill>
                  <a:schemeClr val="accent1"/>
                </a:solidFill>
              </a:rPr>
              <a:t>Rouge_sent</a:t>
            </a:r>
            <a:endParaRPr>
              <a:solidFill>
                <a:schemeClr val="accent1"/>
              </a:solidFill>
            </a:endParaRPr>
          </a:p>
          <a:p>
            <a:pPr marL="0" lvl="0" indent="0" algn="l" rtl="0">
              <a:spcBef>
                <a:spcPts val="0"/>
              </a:spcBef>
              <a:spcAft>
                <a:spcPts val="0"/>
              </a:spcAft>
              <a:buNone/>
            </a:pPr>
            <a:r>
              <a:rPr lang="en">
                <a:solidFill>
                  <a:schemeClr val="accent1"/>
                </a:solidFill>
              </a:rPr>
              <a:t>		Max ROUGE-1 score among sentences: 0.84615</a:t>
            </a:r>
            <a:endParaRPr>
              <a:solidFill>
                <a:schemeClr val="accent1"/>
              </a:solidFill>
            </a:endParaRPr>
          </a:p>
          <a:p>
            <a:pPr marL="0" lvl="0" indent="0" algn="l" rtl="0">
              <a:spcBef>
                <a:spcPts val="0"/>
              </a:spcBef>
              <a:spcAft>
                <a:spcPts val="0"/>
              </a:spcAft>
              <a:buNone/>
            </a:pPr>
            <a:r>
              <a:rPr lang="en">
                <a:solidFill>
                  <a:schemeClr val="accent1"/>
                </a:solidFill>
              </a:rPr>
              <a:t>		Max ROUGE-2 score among sentences: 0.41667</a:t>
            </a:r>
            <a:endParaRPr>
              <a:solidFill>
                <a:schemeClr val="accent1"/>
              </a:solidFill>
            </a:endParaRPr>
          </a:p>
          <a:p>
            <a:pPr marL="0" lvl="0" indent="0" algn="l" rtl="0">
              <a:spcBef>
                <a:spcPts val="0"/>
              </a:spcBef>
              <a:spcAft>
                <a:spcPts val="0"/>
              </a:spcAft>
              <a:buNone/>
            </a:pPr>
            <a:endParaRPr/>
          </a:p>
        </p:txBody>
      </p:sp>
      <p:sp>
        <p:nvSpPr>
          <p:cNvPr id="179" name="Google Shape;179;p27"/>
          <p:cNvSpPr txBox="1"/>
          <p:nvPr/>
        </p:nvSpPr>
        <p:spPr>
          <a:xfrm>
            <a:off x="771775" y="3958700"/>
            <a:ext cx="6586200" cy="3573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accent1"/>
              </a:buClr>
              <a:buSzPts val="1400"/>
              <a:buChar char="●"/>
            </a:pPr>
            <a:r>
              <a:rPr lang="en">
                <a:solidFill>
                  <a:schemeClr val="accent1"/>
                </a:solidFill>
              </a:rPr>
              <a:t>Cove_entity</a:t>
            </a:r>
            <a:endParaRPr>
              <a:solidFill>
                <a:schemeClr val="accent1"/>
              </a:solidFill>
            </a:endParaRPr>
          </a:p>
          <a:p>
            <a:pPr marL="0" lvl="0" indent="0" algn="l" rtl="0">
              <a:spcBef>
                <a:spcPts val="0"/>
              </a:spcBef>
              <a:spcAft>
                <a:spcPts val="0"/>
              </a:spcAft>
              <a:buNone/>
            </a:pPr>
            <a:r>
              <a:rPr lang="en">
                <a:solidFill>
                  <a:schemeClr val="accent1"/>
                </a:solidFill>
              </a:rPr>
              <a:t>		Entity Coverage: 12.28%</a:t>
            </a:r>
            <a:endParaRPr>
              <a:solidFill>
                <a:schemeClr val="accent1"/>
              </a:solidFill>
            </a:endParaRPr>
          </a:p>
          <a:p>
            <a:pPr marL="0" lvl="0" indent="0" algn="l" rtl="0">
              <a:spcBef>
                <a:spcPts val="0"/>
              </a:spcBef>
              <a:spcAft>
                <a:spcPts val="0"/>
              </a:spcAft>
              <a:buNone/>
            </a:pPr>
            <a:endParaRPr>
              <a:solidFill>
                <a:schemeClr val="accen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8"/>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Gold Standard for Team 12</a:t>
            </a:r>
            <a:endParaRPr/>
          </a:p>
        </p:txBody>
      </p:sp>
      <p:sp>
        <p:nvSpPr>
          <p:cNvPr id="185" name="Google Shape;185;p28"/>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We were tasked with creating the gold standard for Team 12.</a:t>
            </a:r>
            <a:endParaRPr/>
          </a:p>
          <a:p>
            <a:pPr marL="457200" lvl="0" indent="-311150" algn="l" rtl="0">
              <a:spcBef>
                <a:spcPts val="0"/>
              </a:spcBef>
              <a:spcAft>
                <a:spcPts val="0"/>
              </a:spcAft>
              <a:buSzPts val="1300"/>
              <a:buChar char="●"/>
            </a:pPr>
            <a:r>
              <a:rPr lang="en"/>
              <a:t>The dataset was on Hurricane Florence.</a:t>
            </a:r>
            <a:endParaRPr/>
          </a:p>
          <a:p>
            <a:pPr marL="457200" lvl="0" indent="-311150" algn="l" rtl="0">
              <a:spcBef>
                <a:spcPts val="0"/>
              </a:spcBef>
              <a:spcAft>
                <a:spcPts val="0"/>
              </a:spcAft>
              <a:buSzPts val="1300"/>
              <a:buChar char="●"/>
            </a:pPr>
            <a:r>
              <a:rPr lang="en"/>
              <a:t>Since the hurricane was recent, the dataset had some outdated data.</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9"/>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Conclusion</a:t>
            </a:r>
            <a:endParaRPr/>
          </a:p>
        </p:txBody>
      </p:sp>
      <p:sp>
        <p:nvSpPr>
          <p:cNvPr id="191" name="Google Shape;191;p29"/>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Generated an abstractive summary, given a data corpus of over 15,000 articles on Hurricane Irma.</a:t>
            </a:r>
            <a:endParaRPr/>
          </a:p>
          <a:p>
            <a:pPr marL="457200" lvl="0" indent="-311150" algn="l" rtl="0">
              <a:spcBef>
                <a:spcPts val="0"/>
              </a:spcBef>
              <a:spcAft>
                <a:spcPts val="0"/>
              </a:spcAft>
              <a:buSzPts val="1300"/>
              <a:buChar char="●"/>
            </a:pPr>
            <a:r>
              <a:rPr lang="en"/>
              <a:t>Performed data preprocessing like noise removal, normalization and tokenization so that the deep learning model could learn efficiently from the data.</a:t>
            </a:r>
            <a:endParaRPr/>
          </a:p>
          <a:p>
            <a:pPr marL="457200" lvl="0" indent="-311150" algn="l" rtl="0">
              <a:spcBef>
                <a:spcPts val="0"/>
              </a:spcBef>
              <a:spcAft>
                <a:spcPts val="0"/>
              </a:spcAft>
              <a:buSzPts val="1300"/>
              <a:buChar char="●"/>
            </a:pPr>
            <a:r>
              <a:rPr lang="en"/>
              <a:t>Classification and clustering was performed on the data to filter out the irrelevant documents.</a:t>
            </a:r>
            <a:endParaRPr/>
          </a:p>
          <a:p>
            <a:pPr marL="457200" lvl="0" indent="-311150" algn="l" rtl="0">
              <a:spcBef>
                <a:spcPts val="0"/>
              </a:spcBef>
              <a:spcAft>
                <a:spcPts val="0"/>
              </a:spcAft>
              <a:buSzPts val="1300"/>
              <a:buChar char="●"/>
            </a:pPr>
            <a:r>
              <a:rPr lang="en"/>
              <a:t>Used the Pointer-Generator network to generate an abstractive summary of the data.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0"/>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Future Work</a:t>
            </a:r>
            <a:endParaRPr/>
          </a:p>
        </p:txBody>
      </p:sp>
      <p:sp>
        <p:nvSpPr>
          <p:cNvPr id="197" name="Google Shape;197;p30"/>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Create bigrams and trigrams to include countries and cities.</a:t>
            </a:r>
            <a:endParaRPr/>
          </a:p>
          <a:p>
            <a:pPr marL="457200" lvl="0" indent="-311150" algn="l" rtl="0">
              <a:spcBef>
                <a:spcPts val="0"/>
              </a:spcBef>
              <a:spcAft>
                <a:spcPts val="0"/>
              </a:spcAft>
              <a:buSzPts val="1300"/>
              <a:buChar char="●"/>
            </a:pPr>
            <a:r>
              <a:rPr lang="en"/>
              <a:t>Implement a better classification model.</a:t>
            </a:r>
            <a:endParaRPr/>
          </a:p>
          <a:p>
            <a:pPr marL="457200" lvl="0" indent="-311150" algn="l" rtl="0">
              <a:spcBef>
                <a:spcPts val="0"/>
              </a:spcBef>
              <a:spcAft>
                <a:spcPts val="0"/>
              </a:spcAft>
              <a:buSzPts val="1300"/>
              <a:buChar char="●"/>
            </a:pPr>
            <a:r>
              <a:rPr lang="en"/>
              <a:t>Complete the clustering of documents and generate summaries for each cluster.</a:t>
            </a:r>
            <a:endParaRPr/>
          </a:p>
          <a:p>
            <a:pPr marL="457200" lvl="0" indent="-311150" algn="l" rtl="0">
              <a:lnSpc>
                <a:spcPct val="100000"/>
              </a:lnSpc>
              <a:spcBef>
                <a:spcPts val="0"/>
              </a:spcBef>
              <a:spcAft>
                <a:spcPts val="0"/>
              </a:spcAft>
              <a:buClr>
                <a:srgbClr val="666666"/>
              </a:buClr>
              <a:buSzPts val="1300"/>
              <a:buChar char="●"/>
            </a:pPr>
            <a:r>
              <a:rPr lang="en">
                <a:solidFill>
                  <a:srgbClr val="666666"/>
                </a:solidFill>
              </a:rPr>
              <a:t>One of the other challenges we faced in post-processing was that the data listed  the  days  as  days  of  the  week  instead  of  absolute  dates. As future work, we would like to convert relative dates to absolute dates to present a more cohesive timeline of events. </a:t>
            </a:r>
            <a:endParaRPr>
              <a:solidFill>
                <a:srgbClr val="66666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1"/>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Acknowledgement</a:t>
            </a:r>
            <a:endParaRPr/>
          </a:p>
        </p:txBody>
      </p:sp>
      <p:sp>
        <p:nvSpPr>
          <p:cNvPr id="203" name="Google Shape;203;p31"/>
          <p:cNvSpPr txBox="1">
            <a:spLocks noGrp="1"/>
          </p:cNvSpPr>
          <p:nvPr>
            <p:ph type="body" idx="1"/>
          </p:nvPr>
        </p:nvSpPr>
        <p:spPr>
          <a:xfrm>
            <a:off x="727650" y="2078875"/>
            <a:ext cx="7688700" cy="2261100"/>
          </a:xfrm>
          <a:prstGeom prst="rect">
            <a:avLst/>
          </a:prstGeom>
        </p:spPr>
        <p:txBody>
          <a:bodyPr spcFirstLastPara="1" wrap="square" lIns="91425" tIns="91425" rIns="91425" bIns="91425" anchor="t" anchorCtr="0">
            <a:noAutofit/>
          </a:bodyPr>
          <a:lstStyle/>
          <a:p>
            <a:pPr marL="285750" indent="-285750">
              <a:spcAft>
                <a:spcPts val="1600"/>
              </a:spcAft>
            </a:pPr>
            <a:r>
              <a:rPr lang="en" dirty="0"/>
              <a:t>We would like to extend our sincere thanks to Dr. Edward Fox and the teaching assistant for this course, Liuqing Li. We would also like to thank Prashant Chandrasekhar for his valuable inputs in helping us generate Gold Standard summaries for Team 12. We would also like to thank Chreston Miller for providing scripts for data preprocessing for the Pointer Generator Network.</a:t>
            </a:r>
          </a:p>
          <a:p>
            <a:pPr marL="285750" indent="-285750">
              <a:spcAft>
                <a:spcPts val="1600"/>
              </a:spcAft>
            </a:pPr>
            <a:r>
              <a:rPr lang="en-US" dirty="0"/>
              <a:t>NSF grant IIS-1619028: Collaborative Research: Global Event and </a:t>
            </a:r>
            <a:r>
              <a:rPr lang="en-IN" dirty="0"/>
              <a:t>Trend Archive Research(GETAR).</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4"/>
          <p:cNvSpPr txBox="1">
            <a:spLocks noGrp="1"/>
          </p:cNvSpPr>
          <p:nvPr>
            <p:ph type="title"/>
          </p:nvPr>
        </p:nvSpPr>
        <p:spPr>
          <a:xfrm>
            <a:off x="726500" y="1320475"/>
            <a:ext cx="3096300" cy="69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About the Dataset</a:t>
            </a:r>
            <a:endParaRPr/>
          </a:p>
        </p:txBody>
      </p:sp>
      <p:sp>
        <p:nvSpPr>
          <p:cNvPr id="93" name="Google Shape;93;p14"/>
          <p:cNvSpPr txBox="1">
            <a:spLocks noGrp="1"/>
          </p:cNvSpPr>
          <p:nvPr>
            <p:ph type="body" idx="1"/>
          </p:nvPr>
        </p:nvSpPr>
        <p:spPr>
          <a:xfrm>
            <a:off x="1456200" y="2142450"/>
            <a:ext cx="7030500" cy="25416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The dataset provided to us was on Hurricane Irma.</a:t>
            </a:r>
            <a:endParaRPr/>
          </a:p>
          <a:p>
            <a:pPr marL="457200" lvl="0" indent="-311150" algn="l" rtl="0">
              <a:spcBef>
                <a:spcPts val="0"/>
              </a:spcBef>
              <a:spcAft>
                <a:spcPts val="0"/>
              </a:spcAft>
              <a:buSzPts val="1300"/>
              <a:buChar char="●"/>
            </a:pPr>
            <a:r>
              <a:rPr lang="en">
                <a:highlight>
                  <a:srgbClr val="FFFFFF"/>
                </a:highlight>
              </a:rPr>
              <a:t>The dataset consisted of WARC and CDX files to be processed on the DLRL cluster. </a:t>
            </a:r>
            <a:endParaRPr>
              <a:highlight>
                <a:srgbClr val="FFFFFF"/>
              </a:highlight>
            </a:endParaRPr>
          </a:p>
          <a:p>
            <a:pPr marL="457200" lvl="0" indent="-311150" algn="l" rtl="0">
              <a:spcBef>
                <a:spcPts val="0"/>
              </a:spcBef>
              <a:spcAft>
                <a:spcPts val="0"/>
              </a:spcAft>
              <a:buSzPts val="1300"/>
              <a:buChar char="●"/>
            </a:pPr>
            <a:r>
              <a:rPr lang="en">
                <a:highlight>
                  <a:srgbClr val="FFFFFF"/>
                </a:highlight>
              </a:rPr>
              <a:t>Sentences were extracted by running an Archive Spark Scala script and Solr indexes were created after copying the JSON file with the sentences on the Solr server.</a:t>
            </a:r>
            <a:endParaRPr/>
          </a:p>
          <a:p>
            <a:pPr marL="457200" lvl="0" indent="-311150" algn="l" rtl="0">
              <a:spcBef>
                <a:spcPts val="0"/>
              </a:spcBef>
              <a:spcAft>
                <a:spcPts val="0"/>
              </a:spcAft>
              <a:buSzPts val="1300"/>
              <a:buChar char="●"/>
            </a:pPr>
            <a:r>
              <a:rPr lang="en"/>
              <a:t>The dataset consisted of 15,305 documents.</a:t>
            </a:r>
            <a:endParaRPr/>
          </a:p>
          <a:p>
            <a:pPr marL="457200" lvl="0" indent="0" algn="l" rtl="0">
              <a:spcBef>
                <a:spcPts val="1600"/>
              </a:spcBef>
              <a:spcAft>
                <a:spcPts val="160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2"/>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Questions?</a:t>
            </a:r>
            <a:endParaRPr/>
          </a:p>
        </p:txBody>
      </p:sp>
      <p:sp>
        <p:nvSpPr>
          <p:cNvPr id="209" name="Google Shape;209;p32"/>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5"/>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Technologies Used</a:t>
            </a:r>
            <a:endParaRPr/>
          </a:p>
        </p:txBody>
      </p:sp>
      <p:sp>
        <p:nvSpPr>
          <p:cNvPr id="99" name="Google Shape;99;p15"/>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Python</a:t>
            </a:r>
            <a:endParaRPr/>
          </a:p>
          <a:p>
            <a:pPr marL="457200" lvl="0" indent="-311150" algn="l" rtl="0">
              <a:spcBef>
                <a:spcPts val="0"/>
              </a:spcBef>
              <a:spcAft>
                <a:spcPts val="0"/>
              </a:spcAft>
              <a:buSzPts val="1300"/>
              <a:buChar char="●"/>
            </a:pPr>
            <a:r>
              <a:rPr lang="en"/>
              <a:t>NLTK</a:t>
            </a:r>
            <a:endParaRPr/>
          </a:p>
          <a:p>
            <a:pPr marL="457200" lvl="0" indent="-311150" algn="l" rtl="0">
              <a:spcBef>
                <a:spcPts val="0"/>
              </a:spcBef>
              <a:spcAft>
                <a:spcPts val="0"/>
              </a:spcAft>
              <a:buSzPts val="1300"/>
              <a:buChar char="●"/>
            </a:pPr>
            <a:r>
              <a:rPr lang="en"/>
              <a:t>Scala</a:t>
            </a:r>
            <a:endParaRPr/>
          </a:p>
          <a:p>
            <a:pPr marL="457200" lvl="0" indent="-311150" algn="l" rtl="0">
              <a:spcBef>
                <a:spcPts val="0"/>
              </a:spcBef>
              <a:spcAft>
                <a:spcPts val="0"/>
              </a:spcAft>
              <a:buSzPts val="1300"/>
              <a:buChar char="●"/>
            </a:pPr>
            <a:r>
              <a:rPr lang="en"/>
              <a:t>PySpark</a:t>
            </a:r>
            <a:endParaRPr/>
          </a:p>
          <a:p>
            <a:pPr marL="457200" lvl="0" indent="-311150" algn="l" rtl="0">
              <a:spcBef>
                <a:spcPts val="0"/>
              </a:spcBef>
              <a:spcAft>
                <a:spcPts val="0"/>
              </a:spcAft>
              <a:buSzPts val="1300"/>
              <a:buChar char="●"/>
            </a:pPr>
            <a:r>
              <a:rPr lang="en"/>
              <a:t>TensorFlow</a:t>
            </a:r>
            <a:endParaRPr/>
          </a:p>
          <a:p>
            <a:pPr marL="457200" lvl="0" indent="0" algn="l" rtl="0">
              <a:spcBef>
                <a:spcPts val="16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Data Preprocessing</a:t>
            </a:r>
            <a:endParaRPr/>
          </a:p>
        </p:txBody>
      </p:sp>
      <p:sp>
        <p:nvSpPr>
          <p:cNvPr id="105" name="Google Shape;105;p16"/>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Conversion of WARC file to JSON format.</a:t>
            </a:r>
            <a:endParaRPr/>
          </a:p>
          <a:p>
            <a:pPr marL="457200" lvl="0" indent="-311150" algn="l" rtl="0">
              <a:spcBef>
                <a:spcPts val="0"/>
              </a:spcBef>
              <a:spcAft>
                <a:spcPts val="0"/>
              </a:spcAft>
              <a:buSzPts val="1300"/>
              <a:buChar char="●"/>
            </a:pPr>
            <a:r>
              <a:rPr lang="en"/>
              <a:t>Extracted sentences of each document from JSON.</a:t>
            </a:r>
            <a:endParaRPr/>
          </a:p>
          <a:p>
            <a:pPr marL="457200" lvl="0" indent="-311150" algn="l" rtl="0">
              <a:spcBef>
                <a:spcPts val="0"/>
              </a:spcBef>
              <a:spcAft>
                <a:spcPts val="0"/>
              </a:spcAft>
              <a:buSzPts val="1300"/>
              <a:buChar char="●"/>
            </a:pPr>
            <a:r>
              <a:rPr lang="en"/>
              <a:t>Noise removal like boilerplate using jusText .</a:t>
            </a:r>
            <a:endParaRPr/>
          </a:p>
          <a:p>
            <a:pPr marL="457200" lvl="0" indent="-311150" algn="l" rtl="0">
              <a:spcBef>
                <a:spcPts val="0"/>
              </a:spcBef>
              <a:spcAft>
                <a:spcPts val="0"/>
              </a:spcAft>
              <a:buSzPts val="1300"/>
              <a:buChar char="●"/>
            </a:pPr>
            <a:r>
              <a:rPr lang="en"/>
              <a:t>Normalization.</a:t>
            </a:r>
            <a:endParaRPr/>
          </a:p>
          <a:p>
            <a:pPr marL="457200" lvl="0" indent="-311150" algn="l" rtl="0">
              <a:spcBef>
                <a:spcPts val="0"/>
              </a:spcBef>
              <a:spcAft>
                <a:spcPts val="0"/>
              </a:spcAft>
              <a:buSzPts val="1300"/>
              <a:buChar char="●"/>
            </a:pPr>
            <a:r>
              <a:rPr lang="en"/>
              <a:t>Tokenization.</a:t>
            </a:r>
            <a:endParaRPr/>
          </a:p>
          <a:p>
            <a:pPr marL="457200" lvl="0" indent="-311150" algn="l" rtl="0">
              <a:spcBef>
                <a:spcPts val="0"/>
              </a:spcBef>
              <a:spcAft>
                <a:spcPts val="0"/>
              </a:spcAft>
              <a:buSzPts val="1300"/>
              <a:buChar char="●"/>
            </a:pPr>
            <a:r>
              <a:rPr lang="en"/>
              <a:t>Stop word removal.</a:t>
            </a:r>
            <a:endParaRPr/>
          </a:p>
          <a:p>
            <a:pPr marL="457200" lvl="0" indent="-311150" algn="l" rtl="0">
              <a:spcBef>
                <a:spcPts val="0"/>
              </a:spcBef>
              <a:spcAft>
                <a:spcPts val="0"/>
              </a:spcAft>
              <a:buSzPts val="1300"/>
              <a:buChar char="●"/>
            </a:pPr>
            <a:r>
              <a:rPr lang="en"/>
              <a:t>Lemmatization using POS tags.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Classification Model</a:t>
            </a:r>
            <a:endParaRPr/>
          </a:p>
        </p:txBody>
      </p:sp>
      <p:sp>
        <p:nvSpPr>
          <p:cNvPr id="111" name="Google Shape;111;p17"/>
          <p:cNvSpPr txBox="1">
            <a:spLocks noGrp="1"/>
          </p:cNvSpPr>
          <p:nvPr>
            <p:ph type="body" idx="1"/>
          </p:nvPr>
        </p:nvSpPr>
        <p:spPr>
          <a:xfrm>
            <a:off x="729450" y="1900450"/>
            <a:ext cx="7030500" cy="28077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Mahout CBayes classifier to classify documents as relevant and irrelevant                                          - about </a:t>
            </a:r>
            <a:r>
              <a:rPr lang="en" b="1"/>
              <a:t>70% accuracy</a:t>
            </a:r>
            <a:r>
              <a:rPr lang="en"/>
              <a:t> on 300 pre-labelled documents.</a:t>
            </a:r>
            <a:endParaRPr/>
          </a:p>
          <a:p>
            <a:pPr marL="457200" lvl="0" indent="-311150" algn="l" rtl="0">
              <a:spcBef>
                <a:spcPts val="0"/>
              </a:spcBef>
              <a:spcAft>
                <a:spcPts val="0"/>
              </a:spcAft>
              <a:buSzPts val="1300"/>
              <a:buChar char="●"/>
            </a:pPr>
            <a:r>
              <a:rPr lang="en"/>
              <a:t>Bad results on the whole dataset - 2 documents classified as irrelevant.</a:t>
            </a:r>
            <a:endParaRPr/>
          </a:p>
          <a:p>
            <a:pPr marL="457200" lvl="0" indent="-311150" algn="l" rtl="0">
              <a:spcBef>
                <a:spcPts val="0"/>
              </a:spcBef>
              <a:spcAft>
                <a:spcPts val="0"/>
              </a:spcAft>
              <a:buSzPts val="1300"/>
              <a:buChar char="●"/>
            </a:pPr>
            <a:r>
              <a:rPr lang="en"/>
              <a:t>Hurricane Harvey and Hurricane Irma almost occurred at the same duration of time, which is what made the classification more complicated.</a:t>
            </a:r>
            <a:endParaRPr/>
          </a:p>
          <a:p>
            <a:pPr marL="457200" lvl="0" indent="0" algn="l" rtl="0">
              <a:spcBef>
                <a:spcPts val="1600"/>
              </a:spcBef>
              <a:spcAft>
                <a:spcPts val="0"/>
              </a:spcAft>
              <a:buNone/>
            </a:pPr>
            <a:endParaRPr/>
          </a:p>
          <a:p>
            <a:pPr marL="457200" lvl="0" indent="0" algn="l" rtl="0">
              <a:spcBef>
                <a:spcPts val="1600"/>
              </a:spcBef>
              <a:spcAft>
                <a:spcPts val="0"/>
              </a:spcAft>
              <a:buNone/>
            </a:pPr>
            <a:endParaRPr/>
          </a:p>
          <a:p>
            <a:pPr marL="457200" lvl="0" indent="0" algn="l" rtl="0">
              <a:spcBef>
                <a:spcPts val="1600"/>
              </a:spcBef>
              <a:spcAft>
                <a:spcPts val="1600"/>
              </a:spcAft>
              <a:buNone/>
            </a:pPr>
            <a:endParaRPr/>
          </a:p>
        </p:txBody>
      </p:sp>
      <p:pic>
        <p:nvPicPr>
          <p:cNvPr id="112" name="Google Shape;112;p17"/>
          <p:cNvPicPr preferRelativeResize="0"/>
          <p:nvPr/>
        </p:nvPicPr>
        <p:blipFill>
          <a:blip r:embed="rId3">
            <a:alphaModFix/>
          </a:blip>
          <a:stretch>
            <a:fillRect/>
          </a:stretch>
        </p:blipFill>
        <p:spPr>
          <a:xfrm>
            <a:off x="5448787" y="2935225"/>
            <a:ext cx="3589626" cy="20837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8"/>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Decision Rules Classifier</a:t>
            </a:r>
            <a:endParaRPr/>
          </a:p>
        </p:txBody>
      </p:sp>
      <p:sp>
        <p:nvSpPr>
          <p:cNvPr id="118" name="Google Shape;118;p18"/>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Simpler Approach (</a:t>
            </a:r>
            <a:r>
              <a:rPr lang="en" sz="1200" b="1">
                <a:solidFill>
                  <a:srgbClr val="222222"/>
                </a:solidFill>
                <a:highlight>
                  <a:srgbClr val="FFFFFF"/>
                </a:highlight>
                <a:latin typeface="Roboto"/>
                <a:ea typeface="Roboto"/>
                <a:cs typeface="Roboto"/>
                <a:sym typeface="Roboto"/>
              </a:rPr>
              <a:t>Occam's razor)</a:t>
            </a:r>
            <a:endParaRPr b="1"/>
          </a:p>
          <a:p>
            <a:pPr marL="457200" lvl="0" indent="-311150" algn="l" rtl="0">
              <a:spcBef>
                <a:spcPts val="1600"/>
              </a:spcBef>
              <a:spcAft>
                <a:spcPts val="0"/>
              </a:spcAft>
              <a:buSzPts val="1300"/>
              <a:buChar char="●"/>
            </a:pPr>
            <a:r>
              <a:rPr lang="en"/>
              <a:t>Removed irrelevant documents by using word filters like ‘Irma’ or ‘irma’.</a:t>
            </a:r>
            <a:endParaRPr/>
          </a:p>
          <a:p>
            <a:pPr marL="457200" lvl="0" indent="-311150" algn="l" rtl="0">
              <a:spcBef>
                <a:spcPts val="0"/>
              </a:spcBef>
              <a:spcAft>
                <a:spcPts val="0"/>
              </a:spcAft>
              <a:buSzPts val="1300"/>
              <a:buChar char="●"/>
            </a:pPr>
            <a:r>
              <a:rPr lang="en"/>
              <a:t>Removed duplicate documents.</a:t>
            </a:r>
            <a:endParaRPr/>
          </a:p>
          <a:p>
            <a:pPr marL="457200" lvl="0" indent="-311150" algn="l" rtl="0">
              <a:spcBef>
                <a:spcPts val="0"/>
              </a:spcBef>
              <a:spcAft>
                <a:spcPts val="0"/>
              </a:spcAft>
              <a:buSzPts val="1300"/>
              <a:buChar char="●"/>
            </a:pPr>
            <a:r>
              <a:rPr lang="en"/>
              <a:t>The dataset now contains 7000 documents (about 50% of the initial dataset).</a:t>
            </a:r>
            <a:endParaRPr/>
          </a:p>
          <a:p>
            <a:pPr marL="0" lvl="0" indent="0" algn="l" rtl="0">
              <a:spcBef>
                <a:spcPts val="1600"/>
              </a:spcBef>
              <a:spcAft>
                <a:spcPts val="16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9"/>
          <p:cNvSpPr txBox="1">
            <a:spLocks noGrp="1"/>
          </p:cNvSpPr>
          <p:nvPr>
            <p:ph type="title"/>
          </p:nvPr>
        </p:nvSpPr>
        <p:spPr>
          <a:xfrm>
            <a:off x="727650" y="13008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Exploratory Analysis</a:t>
            </a:r>
            <a:endParaRPr/>
          </a:p>
        </p:txBody>
      </p:sp>
      <p:sp>
        <p:nvSpPr>
          <p:cNvPr id="124" name="Google Shape;124;p19"/>
          <p:cNvSpPr txBox="1">
            <a:spLocks noGrp="1"/>
          </p:cNvSpPr>
          <p:nvPr>
            <p:ph type="body" idx="1"/>
          </p:nvPr>
        </p:nvSpPr>
        <p:spPr>
          <a:xfrm>
            <a:off x="727650" y="1836050"/>
            <a:ext cx="7030500" cy="24282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Most Frequent Words </a:t>
            </a:r>
            <a:endParaRPr/>
          </a:p>
          <a:p>
            <a:pPr marL="457200" lvl="0" indent="0" algn="l" rtl="0">
              <a:spcBef>
                <a:spcPts val="1600"/>
              </a:spcBef>
              <a:spcAft>
                <a:spcPts val="0"/>
              </a:spcAft>
              <a:buNone/>
            </a:pPr>
            <a:endParaRPr/>
          </a:p>
          <a:p>
            <a:pPr marL="0" lvl="0" indent="0" algn="l" rtl="0">
              <a:spcBef>
                <a:spcPts val="1600"/>
              </a:spcBef>
              <a:spcAft>
                <a:spcPts val="0"/>
              </a:spcAft>
              <a:buNone/>
            </a:pPr>
            <a:endParaRPr/>
          </a:p>
          <a:p>
            <a:pPr marL="457200" lvl="0" indent="0" algn="l" rtl="0">
              <a:spcBef>
                <a:spcPts val="1600"/>
              </a:spcBef>
              <a:spcAft>
                <a:spcPts val="0"/>
              </a:spcAft>
              <a:buNone/>
            </a:pPr>
            <a:endParaRPr/>
          </a:p>
          <a:p>
            <a:pPr marL="457200" lvl="0" indent="0" algn="l" rtl="0">
              <a:spcBef>
                <a:spcPts val="1600"/>
              </a:spcBef>
              <a:spcAft>
                <a:spcPts val="1600"/>
              </a:spcAft>
              <a:buNone/>
            </a:pPr>
            <a:endParaRPr/>
          </a:p>
        </p:txBody>
      </p:sp>
      <p:pic>
        <p:nvPicPr>
          <p:cNvPr id="125" name="Google Shape;125;p19"/>
          <p:cNvPicPr preferRelativeResize="0"/>
          <p:nvPr/>
        </p:nvPicPr>
        <p:blipFill>
          <a:blip r:embed="rId3">
            <a:alphaModFix/>
          </a:blip>
          <a:stretch>
            <a:fillRect/>
          </a:stretch>
        </p:blipFill>
        <p:spPr>
          <a:xfrm>
            <a:off x="3055075" y="1836050"/>
            <a:ext cx="5872998" cy="3160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0"/>
          <p:cNvSpPr txBox="1">
            <a:spLocks noGrp="1"/>
          </p:cNvSpPr>
          <p:nvPr>
            <p:ph type="title"/>
          </p:nvPr>
        </p:nvSpPr>
        <p:spPr>
          <a:xfrm>
            <a:off x="727650" y="13008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Exploratory Analysis</a:t>
            </a:r>
            <a:endParaRPr/>
          </a:p>
        </p:txBody>
      </p:sp>
      <p:sp>
        <p:nvSpPr>
          <p:cNvPr id="131" name="Google Shape;131;p20"/>
          <p:cNvSpPr txBox="1">
            <a:spLocks noGrp="1"/>
          </p:cNvSpPr>
          <p:nvPr>
            <p:ph type="body" idx="1"/>
          </p:nvPr>
        </p:nvSpPr>
        <p:spPr>
          <a:xfrm>
            <a:off x="727650" y="1836050"/>
            <a:ext cx="7030500" cy="24282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Most Frequent Words </a:t>
            </a:r>
            <a:endParaRPr/>
          </a:p>
          <a:p>
            <a:pPr marL="457200" lvl="0" indent="0" algn="l" rtl="0">
              <a:spcBef>
                <a:spcPts val="1600"/>
              </a:spcBef>
              <a:spcAft>
                <a:spcPts val="0"/>
              </a:spcAft>
              <a:buNone/>
            </a:pPr>
            <a:endParaRPr/>
          </a:p>
          <a:p>
            <a:pPr marL="0" lvl="0" indent="0" algn="l" rtl="0">
              <a:spcBef>
                <a:spcPts val="1600"/>
              </a:spcBef>
              <a:spcAft>
                <a:spcPts val="0"/>
              </a:spcAft>
              <a:buNone/>
            </a:pPr>
            <a:endParaRPr/>
          </a:p>
          <a:p>
            <a:pPr marL="457200" lvl="0" indent="0" algn="l" rtl="0">
              <a:spcBef>
                <a:spcPts val="1600"/>
              </a:spcBef>
              <a:spcAft>
                <a:spcPts val="0"/>
              </a:spcAft>
              <a:buNone/>
            </a:pPr>
            <a:endParaRPr/>
          </a:p>
          <a:p>
            <a:pPr marL="457200" lvl="0" indent="0" algn="l" rtl="0">
              <a:spcBef>
                <a:spcPts val="1600"/>
              </a:spcBef>
              <a:spcAft>
                <a:spcPts val="1600"/>
              </a:spcAft>
              <a:buNone/>
            </a:pPr>
            <a:endParaRPr/>
          </a:p>
        </p:txBody>
      </p:sp>
      <p:pic>
        <p:nvPicPr>
          <p:cNvPr id="132" name="Google Shape;132;p20"/>
          <p:cNvPicPr preferRelativeResize="0"/>
          <p:nvPr/>
        </p:nvPicPr>
        <p:blipFill>
          <a:blip r:embed="rId3">
            <a:alphaModFix/>
          </a:blip>
          <a:stretch>
            <a:fillRect/>
          </a:stretch>
        </p:blipFill>
        <p:spPr>
          <a:xfrm>
            <a:off x="3010287" y="1931587"/>
            <a:ext cx="6016199" cy="3008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1"/>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Exploratory Analysis</a:t>
            </a:r>
            <a:endParaRPr/>
          </a:p>
        </p:txBody>
      </p:sp>
      <p:sp>
        <p:nvSpPr>
          <p:cNvPr id="138" name="Google Shape;138;p21"/>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Bigrams</a:t>
            </a:r>
            <a:endParaRPr/>
          </a:p>
          <a:p>
            <a:pPr marL="457200" lvl="0" indent="-311150" algn="l" rtl="0">
              <a:spcBef>
                <a:spcPts val="0"/>
              </a:spcBef>
              <a:spcAft>
                <a:spcPts val="0"/>
              </a:spcAft>
              <a:buSzPts val="1300"/>
              <a:buChar char="●"/>
            </a:pPr>
            <a:r>
              <a:rPr lang="en"/>
              <a:t>Named Entities</a:t>
            </a:r>
            <a:endParaRPr/>
          </a:p>
          <a:p>
            <a:pPr marL="457200" lvl="0" indent="-311150" algn="l" rtl="0">
              <a:spcBef>
                <a:spcPts val="0"/>
              </a:spcBef>
              <a:spcAft>
                <a:spcPts val="0"/>
              </a:spcAft>
              <a:buSzPts val="1300"/>
              <a:buChar char="●"/>
            </a:pPr>
            <a:r>
              <a:rPr lang="en"/>
              <a:t>LDA Topic Modeling</a:t>
            </a:r>
            <a:endParaRPr/>
          </a:p>
          <a:p>
            <a:pPr marL="457200" lvl="0" indent="0" algn="l" rtl="0">
              <a:spcBef>
                <a:spcPts val="1600"/>
              </a:spcBef>
              <a:spcAft>
                <a:spcPts val="1600"/>
              </a:spcAft>
              <a:buNone/>
            </a:pPr>
            <a:endParaRPr/>
          </a:p>
        </p:txBody>
      </p:sp>
      <p:pic>
        <p:nvPicPr>
          <p:cNvPr id="139" name="Google Shape;139;p21"/>
          <p:cNvPicPr preferRelativeResize="0"/>
          <p:nvPr/>
        </p:nvPicPr>
        <p:blipFill>
          <a:blip r:embed="rId3">
            <a:alphaModFix/>
          </a:blip>
          <a:stretch>
            <a:fillRect/>
          </a:stretch>
        </p:blipFill>
        <p:spPr>
          <a:xfrm>
            <a:off x="844199" y="2859600"/>
            <a:ext cx="7455599" cy="2181675"/>
          </a:xfrm>
          <a:prstGeom prst="rect">
            <a:avLst/>
          </a:prstGeom>
          <a:noFill/>
          <a:ln>
            <a:noFill/>
          </a:ln>
        </p:spPr>
      </p:pic>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983</Words>
  <Application>Microsoft Office PowerPoint</Application>
  <PresentationFormat>On-screen Show (16:9)</PresentationFormat>
  <Paragraphs>118</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Raleway</vt:lpstr>
      <vt:lpstr>Roboto</vt:lpstr>
      <vt:lpstr>Lato</vt:lpstr>
      <vt:lpstr>Arial</vt:lpstr>
      <vt:lpstr>Streamline</vt:lpstr>
      <vt:lpstr>CS5984:Big Data Text Summarization Instructor: Dr. Edward A. Fox Virginia Tech Blacksburg, VA 24061</vt:lpstr>
      <vt:lpstr>About the Dataset</vt:lpstr>
      <vt:lpstr>Technologies Used</vt:lpstr>
      <vt:lpstr>Data Preprocessing</vt:lpstr>
      <vt:lpstr>Classification Model</vt:lpstr>
      <vt:lpstr>Decision Rules Classifier</vt:lpstr>
      <vt:lpstr>Exploratory Analysis</vt:lpstr>
      <vt:lpstr>Exploratory Analysis</vt:lpstr>
      <vt:lpstr>Exploratory Analysis</vt:lpstr>
      <vt:lpstr>Clustering</vt:lpstr>
      <vt:lpstr>Clustering</vt:lpstr>
      <vt:lpstr>Deep Learning Model</vt:lpstr>
      <vt:lpstr>Data Post-processing</vt:lpstr>
      <vt:lpstr>Snippet of the Generated Summary</vt:lpstr>
      <vt:lpstr>ROUGE Evaluation</vt:lpstr>
      <vt:lpstr>Gold Standard for Team 12</vt:lpstr>
      <vt:lpstr>Conclusion</vt:lpstr>
      <vt:lpstr>Future Work</vt:lpstr>
      <vt:lpstr>Acknowledgement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CS5984:Big Data Text Summarization Instructor: Dr. Edward A. Fox Virginia Tech Blacksburg, VA 24061</dc:title>
  <cp:lastModifiedBy>Siddharth Dhar</cp:lastModifiedBy>
  <cp:revision>2</cp:revision>
  <dcterms:modified xsi:type="dcterms:W3CDTF">2018-12-13T07:26:59Z</dcterms:modified>
</cp:coreProperties>
</file>