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 id="2147483743" r:id="rId3"/>
    <p:sldMasterId id="2147483763" r:id="rId4"/>
    <p:sldMasterId id="2147483775" r:id="rId5"/>
  </p:sldMasterIdLst>
  <p:notesMasterIdLst>
    <p:notesMasterId r:id="rId74"/>
  </p:notesMasterIdLst>
  <p:sldIdLst>
    <p:sldId id="326" r:id="rId6"/>
    <p:sldId id="257" r:id="rId7"/>
    <p:sldId id="258" r:id="rId8"/>
    <p:sldId id="259" r:id="rId9"/>
    <p:sldId id="260" r:id="rId10"/>
    <p:sldId id="262" r:id="rId11"/>
    <p:sldId id="263" r:id="rId12"/>
    <p:sldId id="264" r:id="rId13"/>
    <p:sldId id="261" r:id="rId14"/>
    <p:sldId id="266" r:id="rId15"/>
    <p:sldId id="267" r:id="rId16"/>
    <p:sldId id="268" r:id="rId17"/>
    <p:sldId id="274" r:id="rId18"/>
    <p:sldId id="270" r:id="rId19"/>
    <p:sldId id="271" r:id="rId20"/>
    <p:sldId id="272" r:id="rId21"/>
    <p:sldId id="273"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325" r:id="rId37"/>
    <p:sldId id="290" r:id="rId38"/>
    <p:sldId id="291" r:id="rId39"/>
    <p:sldId id="292" r:id="rId40"/>
    <p:sldId id="294" r:id="rId41"/>
    <p:sldId id="293"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7" r:id="rId7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38" autoAdjust="0"/>
    <p:restoredTop sz="80970" autoAdjust="0"/>
  </p:normalViewPr>
  <p:slideViewPr>
    <p:cSldViewPr snapToGrid="0" showGuides="1">
      <p:cViewPr varScale="1">
        <p:scale>
          <a:sx n="65" d="100"/>
          <a:sy n="65" d="100"/>
        </p:scale>
        <p:origin x="568" y="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viewProps" Target="view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DA513B-066A-40D3-A0E7-1D78D6854681}" type="datetimeFigureOut">
              <a:rPr lang="en-US" smtClean="0"/>
              <a:t>12/14/2017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33BB78-E6D5-4996-AE12-9E95ABD74D6F}" type="slidenum">
              <a:rPr lang="en-US" smtClean="0"/>
              <a:t>‹#›</a:t>
            </a:fld>
            <a:endParaRPr lang="en-US"/>
          </a:p>
        </p:txBody>
      </p:sp>
    </p:spTree>
    <p:extLst>
      <p:ext uri="{BB962C8B-B14F-4D97-AF65-F5344CB8AC3E}">
        <p14:creationId xmlns:p14="http://schemas.microsoft.com/office/powerpoint/2010/main" val="4069526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Language choices</a:t>
            </a:r>
          </a:p>
          <a:p>
            <a:endParaRPr lang="en-US" dirty="0" smtClean="0"/>
          </a:p>
          <a:p>
            <a:r>
              <a:rPr lang="en-US" dirty="0" smtClean="0"/>
              <a:t>Passing – invisible disabilities</a:t>
            </a:r>
            <a:endParaRPr lang="en-US" dirty="0"/>
          </a:p>
        </p:txBody>
      </p:sp>
      <p:sp>
        <p:nvSpPr>
          <p:cNvPr id="4" name="Slide Number Placeholder 3"/>
          <p:cNvSpPr>
            <a:spLocks noGrp="1"/>
          </p:cNvSpPr>
          <p:nvPr>
            <p:ph type="sldNum" sz="quarter" idx="10"/>
          </p:nvPr>
        </p:nvSpPr>
        <p:spPr/>
        <p:txBody>
          <a:bodyPr/>
          <a:lstStyle/>
          <a:p>
            <a:fld id="{CDA377A2-BAEE-4508-BF9A-42F9F8AD6B50}"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42133823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33BB78-E6D5-4996-AE12-9E95ABD74D6F}" type="slidenum">
              <a:rPr lang="en-US" smtClean="0"/>
              <a:t>35</a:t>
            </a:fld>
            <a:endParaRPr lang="en-US"/>
          </a:p>
        </p:txBody>
      </p:sp>
    </p:spTree>
    <p:extLst>
      <p:ext uri="{BB962C8B-B14F-4D97-AF65-F5344CB8AC3E}">
        <p14:creationId xmlns:p14="http://schemas.microsoft.com/office/powerpoint/2010/main" val="13382281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33BB78-E6D5-4996-AE12-9E95ABD74D6F}" type="slidenum">
              <a:rPr lang="en-US" smtClean="0"/>
              <a:t>36</a:t>
            </a:fld>
            <a:endParaRPr lang="en-US"/>
          </a:p>
        </p:txBody>
      </p:sp>
    </p:spTree>
    <p:extLst>
      <p:ext uri="{BB962C8B-B14F-4D97-AF65-F5344CB8AC3E}">
        <p14:creationId xmlns:p14="http://schemas.microsoft.com/office/powerpoint/2010/main" val="2040928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What are ADLs? Well, the very things from the previous slide that require personal management! </a:t>
            </a:r>
            <a:endParaRPr lang="en-US" dirty="0"/>
          </a:p>
        </p:txBody>
      </p:sp>
      <p:sp>
        <p:nvSpPr>
          <p:cNvPr id="4" name="Slide Number Placeholder 3"/>
          <p:cNvSpPr>
            <a:spLocks noGrp="1"/>
          </p:cNvSpPr>
          <p:nvPr>
            <p:ph type="sldNum" sz="quarter" idx="10"/>
          </p:nvPr>
        </p:nvSpPr>
        <p:spPr/>
        <p:txBody>
          <a:bodyPr/>
          <a:lstStyle/>
          <a:p>
            <a:fld id="{3233BB78-E6D5-4996-AE12-9E95ABD74D6F}" type="slidenum">
              <a:rPr lang="en-US" smtClean="0"/>
              <a:t>37</a:t>
            </a:fld>
            <a:endParaRPr lang="en-US"/>
          </a:p>
        </p:txBody>
      </p:sp>
    </p:spTree>
    <p:extLst>
      <p:ext uri="{BB962C8B-B14F-4D97-AF65-F5344CB8AC3E}">
        <p14:creationId xmlns:p14="http://schemas.microsoft.com/office/powerpoint/2010/main" val="2656284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Worse for those with moderate to severe forms of ID</a:t>
            </a:r>
            <a:endParaRPr lang="en-US" dirty="0"/>
          </a:p>
        </p:txBody>
      </p:sp>
      <p:sp>
        <p:nvSpPr>
          <p:cNvPr id="4" name="Slide Number Placeholder 3"/>
          <p:cNvSpPr>
            <a:spLocks noGrp="1"/>
          </p:cNvSpPr>
          <p:nvPr>
            <p:ph type="sldNum" sz="quarter" idx="10"/>
          </p:nvPr>
        </p:nvSpPr>
        <p:spPr/>
        <p:txBody>
          <a:bodyPr/>
          <a:lstStyle/>
          <a:p>
            <a:fld id="{8605D38B-C182-DC4A-869D-8C15DD761B31}" type="slidenum">
              <a:rPr lang="en-US" smtClean="0">
                <a:solidFill>
                  <a:prstClr val="black"/>
                </a:solidFill>
                <a:latin typeface="Calibri"/>
              </a:rPr>
              <a:pPr/>
              <a:t>40</a:t>
            </a:fld>
            <a:endParaRPr lang="en-US">
              <a:solidFill>
                <a:prstClr val="black"/>
              </a:solidFill>
              <a:latin typeface="Calibri"/>
            </a:endParaRPr>
          </a:p>
        </p:txBody>
      </p:sp>
    </p:spTree>
    <p:extLst>
      <p:ext uri="{BB962C8B-B14F-4D97-AF65-F5344CB8AC3E}">
        <p14:creationId xmlns:p14="http://schemas.microsoft.com/office/powerpoint/2010/main" val="695512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http://www.forbes.com/sites/techonomy/2014/11/08/could-genomics-revive-the-eugenics-movement/#bd3b2773712d</a:t>
            </a:r>
          </a:p>
          <a:p>
            <a:endParaRPr lang="en-US" dirty="0" smtClean="0"/>
          </a:p>
          <a:p>
            <a:r>
              <a:rPr lang="en-US" dirty="0" smtClean="0"/>
              <a:t>Every 15 seconds, $100s of your money goes for the care of persons with bad heredity such as the insane,</a:t>
            </a:r>
            <a:r>
              <a:rPr lang="en-US" baseline="0" dirty="0" smtClean="0"/>
              <a:t> feeble-minded, criminals, and other defectives</a:t>
            </a:r>
          </a:p>
          <a:p>
            <a:endParaRPr lang="en-US" baseline="0" dirty="0" smtClean="0"/>
          </a:p>
          <a:p>
            <a:r>
              <a:rPr lang="en-US" baseline="0" dirty="0" smtClean="0"/>
              <a:t>Every 71 minutes a high grade person is born in the United States who will have the ability to do creative work and be fit for leadership. About 4% of all Americans come within this class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DA377A2-BAEE-4508-BF9A-42F9F8AD6B50}" type="slidenum">
              <a:rPr lang="en-US" smtClean="0"/>
              <a:t>6</a:t>
            </a:fld>
            <a:endParaRPr lang="en-US"/>
          </a:p>
        </p:txBody>
      </p:sp>
    </p:spTree>
    <p:extLst>
      <p:ext uri="{BB962C8B-B14F-4D97-AF65-F5344CB8AC3E}">
        <p14:creationId xmlns:p14="http://schemas.microsoft.com/office/powerpoint/2010/main" val="3247554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Commodifying disability</a:t>
            </a:r>
          </a:p>
          <a:p>
            <a:endParaRPr lang="en-US" dirty="0" smtClean="0"/>
          </a:p>
          <a:p>
            <a:r>
              <a:rPr lang="en-US" dirty="0" smtClean="0"/>
              <a:t>If they can, so must we all.</a:t>
            </a:r>
          </a:p>
          <a:p>
            <a:endParaRPr lang="en-US" dirty="0" smtClean="0"/>
          </a:p>
          <a:p>
            <a:r>
              <a:rPr lang="en-US" dirty="0" smtClean="0"/>
              <a:t>Ignores privileges…..</a:t>
            </a:r>
            <a:endParaRPr lang="en-US" dirty="0"/>
          </a:p>
        </p:txBody>
      </p:sp>
      <p:sp>
        <p:nvSpPr>
          <p:cNvPr id="4" name="Slide Number Placeholder 3"/>
          <p:cNvSpPr>
            <a:spLocks noGrp="1"/>
          </p:cNvSpPr>
          <p:nvPr>
            <p:ph type="sldNum" sz="quarter" idx="10"/>
          </p:nvPr>
        </p:nvSpPr>
        <p:spPr/>
        <p:txBody>
          <a:bodyPr/>
          <a:lstStyle/>
          <a:p>
            <a:fld id="{CDA377A2-BAEE-4508-BF9A-42F9F8AD6B50}" type="slidenum">
              <a:rPr lang="en-US" smtClean="0"/>
              <a:t>7</a:t>
            </a:fld>
            <a:endParaRPr lang="en-US"/>
          </a:p>
        </p:txBody>
      </p:sp>
    </p:spTree>
    <p:extLst>
      <p:ext uri="{BB962C8B-B14F-4D97-AF65-F5344CB8AC3E}">
        <p14:creationId xmlns:p14="http://schemas.microsoft.com/office/powerpoint/2010/main" val="978795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http://criptiques.com/2015/05/15/criptiques-t-shirt-takeover/</a:t>
            </a:r>
          </a:p>
          <a:p>
            <a:endParaRPr lang="en-US" dirty="0" smtClean="0"/>
          </a:p>
          <a:p>
            <a:r>
              <a:rPr lang="en-US" dirty="0" err="1" smtClean="0"/>
              <a:t>Criptiques</a:t>
            </a:r>
            <a:r>
              <a:rPr lang="en-US" dirty="0" smtClean="0"/>
              <a:t> – can buy shirt for $17</a:t>
            </a:r>
            <a:r>
              <a:rPr lang="en-US" baseline="0" dirty="0" smtClean="0"/>
              <a:t> until Sunday!</a:t>
            </a:r>
            <a:endParaRPr lang="en-US" dirty="0"/>
          </a:p>
        </p:txBody>
      </p:sp>
      <p:sp>
        <p:nvSpPr>
          <p:cNvPr id="4" name="Slide Number Placeholder 3"/>
          <p:cNvSpPr>
            <a:spLocks noGrp="1"/>
          </p:cNvSpPr>
          <p:nvPr>
            <p:ph type="sldNum" sz="quarter" idx="10"/>
          </p:nvPr>
        </p:nvSpPr>
        <p:spPr/>
        <p:txBody>
          <a:bodyPr/>
          <a:lstStyle/>
          <a:p>
            <a:fld id="{CDA377A2-BAEE-4508-BF9A-42F9F8AD6B50}" type="slidenum">
              <a:rPr lang="en-US" smtClean="0"/>
              <a:t>8</a:t>
            </a:fld>
            <a:endParaRPr lang="en-US"/>
          </a:p>
        </p:txBody>
      </p:sp>
    </p:spTree>
    <p:extLst>
      <p:ext uri="{BB962C8B-B14F-4D97-AF65-F5344CB8AC3E}">
        <p14:creationId xmlns:p14="http://schemas.microsoft.com/office/powerpoint/2010/main" val="1804882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CABC77-D21B-44ED-AC26-D5B00BADC20C}" type="slidenum">
              <a:rPr lang="en-US" smtClean="0"/>
              <a:t>12</a:t>
            </a:fld>
            <a:endParaRPr lang="en-US"/>
          </a:p>
        </p:txBody>
      </p:sp>
    </p:spTree>
    <p:extLst>
      <p:ext uri="{BB962C8B-B14F-4D97-AF65-F5344CB8AC3E}">
        <p14:creationId xmlns:p14="http://schemas.microsoft.com/office/powerpoint/2010/main" val="4017091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Quote from Fall 2015, Dr. Shew</a:t>
            </a:r>
          </a:p>
          <a:p>
            <a:endParaRPr lang="en-US" dirty="0" smtClean="0"/>
          </a:p>
          <a:p>
            <a:r>
              <a:rPr lang="en-US" dirty="0" smtClean="0"/>
              <a:t>Emphasis added</a:t>
            </a:r>
          </a:p>
          <a:p>
            <a:endParaRPr lang="en-US" dirty="0" smtClean="0"/>
          </a:p>
          <a:p>
            <a:r>
              <a:rPr lang="en-US" dirty="0" smtClean="0"/>
              <a:t>http://www.collegiatetimes.com/news/disability-alliance-fights-to-end-ableism/article_999c7986-5d8f-11e5-a70f-037cebed2593.html</a:t>
            </a:r>
            <a:endParaRPr lang="en-US" dirty="0"/>
          </a:p>
        </p:txBody>
      </p:sp>
      <p:sp>
        <p:nvSpPr>
          <p:cNvPr id="4" name="Slide Number Placeholder 3"/>
          <p:cNvSpPr>
            <a:spLocks noGrp="1"/>
          </p:cNvSpPr>
          <p:nvPr>
            <p:ph type="sldNum" sz="quarter" idx="10"/>
          </p:nvPr>
        </p:nvSpPr>
        <p:spPr/>
        <p:txBody>
          <a:bodyPr/>
          <a:lstStyle/>
          <a:p>
            <a:fld id="{26401009-EC0C-4406-8C9C-EEE0F6BDCB72}" type="slidenum">
              <a:rPr lang="en-US" smtClean="0"/>
              <a:t>14</a:t>
            </a:fld>
            <a:endParaRPr lang="en-US"/>
          </a:p>
        </p:txBody>
      </p:sp>
    </p:spTree>
    <p:extLst>
      <p:ext uri="{BB962C8B-B14F-4D97-AF65-F5344CB8AC3E}">
        <p14:creationId xmlns:p14="http://schemas.microsoft.com/office/powerpoint/2010/main" val="2188062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Who can</a:t>
            </a:r>
            <a:r>
              <a:rPr lang="en-US" baseline="0" dirty="0" smtClean="0"/>
              <a:t> read this? </a:t>
            </a:r>
            <a:endParaRPr lang="en-US" dirty="0"/>
          </a:p>
        </p:txBody>
      </p:sp>
      <p:sp>
        <p:nvSpPr>
          <p:cNvPr id="4" name="Slide Number Placeholder 3"/>
          <p:cNvSpPr>
            <a:spLocks noGrp="1"/>
          </p:cNvSpPr>
          <p:nvPr>
            <p:ph type="sldNum" sz="quarter" idx="10"/>
          </p:nvPr>
        </p:nvSpPr>
        <p:spPr/>
        <p:txBody>
          <a:bodyPr/>
          <a:lstStyle/>
          <a:p>
            <a:fld id="{FD46C605-AF16-48C1-8699-16D4F2DAE328}" type="slidenum">
              <a:rPr lang="en-US" smtClean="0"/>
              <a:t>27</a:t>
            </a:fld>
            <a:endParaRPr lang="en-US"/>
          </a:p>
        </p:txBody>
      </p:sp>
    </p:spTree>
    <p:extLst>
      <p:ext uri="{BB962C8B-B14F-4D97-AF65-F5344CB8AC3E}">
        <p14:creationId xmlns:p14="http://schemas.microsoft.com/office/powerpoint/2010/main" val="2929097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Note </a:t>
            </a:r>
            <a:r>
              <a:rPr lang="mr-IN" dirty="0" smtClean="0"/>
              <a:t>–</a:t>
            </a:r>
            <a:r>
              <a:rPr lang="en-US" dirty="0" smtClean="0"/>
              <a:t> many of these disabilities can be, as Martina mentioned,</a:t>
            </a:r>
            <a:r>
              <a:rPr lang="en-US" baseline="0" dirty="0" smtClean="0"/>
              <a:t> invisible, which increases the likelihood that an instructor will believe a student. Many students are hesitant to ask for accommodations for fear of being seen as dumb or unworthy of being at university. Students who were unable to navigate the legal requirements for SSD might be even less likely to ask for the accommodations they need. </a:t>
            </a:r>
            <a:endParaRPr lang="en-US" dirty="0"/>
          </a:p>
        </p:txBody>
      </p:sp>
      <p:sp>
        <p:nvSpPr>
          <p:cNvPr id="4" name="Slide Number Placeholder 3"/>
          <p:cNvSpPr>
            <a:spLocks noGrp="1"/>
          </p:cNvSpPr>
          <p:nvPr>
            <p:ph type="sldNum" sz="quarter" idx="10"/>
          </p:nvPr>
        </p:nvSpPr>
        <p:spPr/>
        <p:txBody>
          <a:bodyPr/>
          <a:lstStyle/>
          <a:p>
            <a:fld id="{3233BB78-E6D5-4996-AE12-9E95ABD74D6F}" type="slidenum">
              <a:rPr lang="en-US" smtClean="0"/>
              <a:t>33</a:t>
            </a:fld>
            <a:endParaRPr lang="en-US"/>
          </a:p>
        </p:txBody>
      </p:sp>
    </p:spTree>
    <p:extLst>
      <p:ext uri="{BB962C8B-B14F-4D97-AF65-F5344CB8AC3E}">
        <p14:creationId xmlns:p14="http://schemas.microsoft.com/office/powerpoint/2010/main" val="1769787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Sadly,</a:t>
            </a:r>
            <a:r>
              <a:rPr lang="en-US" baseline="0" dirty="0" smtClean="0"/>
              <a:t> the technological factors that Liz talked about don’t just exist </a:t>
            </a:r>
            <a:r>
              <a:rPr lang="mr-IN" baseline="0" dirty="0" smtClean="0"/>
              <a:t>–</a:t>
            </a:r>
            <a:r>
              <a:rPr lang="en-US" baseline="0" dirty="0" smtClean="0"/>
              <a:t> someone has to make them! And the instructors in the room know that a) we might not know or have the information to make materials cully accessible and b) we’re not exactly swimming in time! Of course, this isn’t an excuse for inaccessibility. We need to do better, both individually and at an institutional level. </a:t>
            </a:r>
          </a:p>
        </p:txBody>
      </p:sp>
      <p:sp>
        <p:nvSpPr>
          <p:cNvPr id="4" name="Slide Number Placeholder 3"/>
          <p:cNvSpPr>
            <a:spLocks noGrp="1"/>
          </p:cNvSpPr>
          <p:nvPr>
            <p:ph type="sldNum" sz="quarter" idx="10"/>
          </p:nvPr>
        </p:nvSpPr>
        <p:spPr/>
        <p:txBody>
          <a:bodyPr/>
          <a:lstStyle/>
          <a:p>
            <a:fld id="{3233BB78-E6D5-4996-AE12-9E95ABD74D6F}" type="slidenum">
              <a:rPr lang="en-US" smtClean="0"/>
              <a:t>34</a:t>
            </a:fld>
            <a:endParaRPr lang="en-US"/>
          </a:p>
        </p:txBody>
      </p:sp>
    </p:spTree>
    <p:extLst>
      <p:ext uri="{BB962C8B-B14F-4D97-AF65-F5344CB8AC3E}">
        <p14:creationId xmlns:p14="http://schemas.microsoft.com/office/powerpoint/2010/main" val="3510223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ctrTitle"/>
          </p:nvPr>
        </p:nvSpPr>
        <p:spPr>
          <a:xfrm>
            <a:off x="3962401" y="1964267"/>
            <a:ext cx="7197727"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401" y="4385736"/>
            <a:ext cx="7197727"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9" y="5870579"/>
            <a:ext cx="1600200" cy="377825"/>
          </a:xfrm>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a:xfrm>
            <a:off x="3962401" y="5870579"/>
            <a:ext cx="4893959" cy="377825"/>
          </a:xfrm>
        </p:spPr>
        <p:txBody>
          <a:bodyPr/>
          <a:lstStyle/>
          <a:p>
            <a:endParaRPr lang="en-US"/>
          </a:p>
        </p:txBody>
      </p:sp>
      <p:sp>
        <p:nvSpPr>
          <p:cNvPr id="6" name="Slide Number Placeholder 5"/>
          <p:cNvSpPr>
            <a:spLocks noGrp="1"/>
          </p:cNvSpPr>
          <p:nvPr>
            <p:ph type="sldNum" sz="quarter" idx="12"/>
          </p:nvPr>
        </p:nvSpPr>
        <p:spPr>
          <a:xfrm>
            <a:off x="10608961" y="5870579"/>
            <a:ext cx="551167" cy="377825"/>
          </a:xfrm>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365233120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title"/>
          </p:nvPr>
        </p:nvSpPr>
        <p:spPr>
          <a:xfrm>
            <a:off x="685801"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1"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1"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1440541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title"/>
          </p:nvPr>
        </p:nvSpPr>
        <p:spPr>
          <a:xfrm>
            <a:off x="685801" y="609605"/>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2"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3848390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70" y="609605"/>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7"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2631237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title"/>
          </p:nvPr>
        </p:nvSpPr>
        <p:spPr>
          <a:xfrm>
            <a:off x="685805"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7"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3045539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70" y="609605"/>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2"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3951124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title"/>
          </p:nvPr>
        </p:nvSpPr>
        <p:spPr>
          <a:xfrm>
            <a:off x="685801" y="609605"/>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3"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2"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41736280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
        <p:nvSpPr>
          <p:cNvPr id="8" name="Title 1"/>
          <p:cNvSpPr>
            <a:spLocks noGrp="1"/>
          </p:cNvSpPr>
          <p:nvPr>
            <p:ph type="title"/>
          </p:nvPr>
        </p:nvSpPr>
        <p:spPr>
          <a:xfrm>
            <a:off x="685804" y="609604"/>
            <a:ext cx="10131425" cy="1456267"/>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40223879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Vertical Title 1"/>
          <p:cNvSpPr>
            <a:spLocks noGrp="1"/>
          </p:cNvSpPr>
          <p:nvPr>
            <p:ph type="title" orient="vert"/>
          </p:nvPr>
        </p:nvSpPr>
        <p:spPr>
          <a:xfrm>
            <a:off x="8658675" y="609603"/>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2"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24752858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21296142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626004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2719844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9900535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26485872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F4EA93-7D50-4293-8D5B-4D5D782C21BA}" type="datetimeFigureOut">
              <a:rPr lang="en-US" smtClean="0"/>
              <a:t>12/14/2017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13208210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F4EA93-7D50-4293-8D5B-4D5D782C21BA}" type="datetimeFigureOut">
              <a:rPr lang="en-US" smtClean="0"/>
              <a:t>12/14/2017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20372998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F4EA93-7D50-4293-8D5B-4D5D782C21BA}" type="datetimeFigureOut">
              <a:rPr lang="en-US" smtClean="0"/>
              <a:t>12/14/2017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38469133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4997488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16967892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33404321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37328528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249271" y="268288"/>
            <a:ext cx="755904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58587" y="268289"/>
            <a:ext cx="24384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4267200" y="4208929"/>
            <a:ext cx="7278624"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267200" y="5257800"/>
            <a:ext cx="7278624"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368800" y="390526"/>
            <a:ext cx="7339584"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a:xfrm>
            <a:off x="4291584" y="6356351"/>
            <a:ext cx="6315456"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11008659" y="6356351"/>
            <a:ext cx="9144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F58EA65F-0057-4DD9-85BD-28D6AC38370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title"/>
          </p:nvPr>
        </p:nvSpPr>
        <p:spPr>
          <a:xfrm>
            <a:off x="685801"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23942311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9616141" y="268288"/>
            <a:ext cx="219456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9616141" y="6356351"/>
            <a:ext cx="2336800" cy="365125"/>
          </a:xfrm>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4249271" y="268288"/>
            <a:ext cx="755904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4267200" y="4171950"/>
            <a:ext cx="7277225"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4267201" y="5257800"/>
            <a:ext cx="7277224"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368801" y="389966"/>
            <a:ext cx="7333129" cy="365125"/>
          </a:xfrm>
        </p:spPr>
        <p:txBody>
          <a:bodyPr/>
          <a:lstStyle>
            <a:lvl1pPr>
              <a:defRPr sz="2200" b="0" baseline="0">
                <a:solidFill>
                  <a:schemeClr val="bg1"/>
                </a:solidFill>
              </a:defRPr>
            </a:lvl1p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a:xfrm>
            <a:off x="4285130" y="6356351"/>
            <a:ext cx="6312149" cy="365125"/>
          </a:xfrm>
        </p:spPr>
        <p:txBody>
          <a:bodyPr/>
          <a:lstStyle/>
          <a:p>
            <a:endParaRPr lang="en-US"/>
          </a:p>
        </p:txBody>
      </p:sp>
      <p:sp>
        <p:nvSpPr>
          <p:cNvPr id="6" name="Slide Number Placeholder 5"/>
          <p:cNvSpPr>
            <a:spLocks noGrp="1"/>
          </p:cNvSpPr>
          <p:nvPr>
            <p:ph type="sldNum" sz="quarter" idx="12"/>
          </p:nvPr>
        </p:nvSpPr>
        <p:spPr>
          <a:xfrm>
            <a:off x="11020612" y="6356351"/>
            <a:ext cx="9144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F58EA65F-0057-4DD9-85BD-28D6AC38370B}" type="slidenum">
              <a:rPr lang="en-US" smtClean="0"/>
              <a:t>‹#›</a:t>
            </a:fld>
            <a:endParaRPr lang="en-US"/>
          </a:p>
        </p:txBody>
      </p:sp>
      <p:sp>
        <p:nvSpPr>
          <p:cNvPr id="9" name="Picture Placeholder 8"/>
          <p:cNvSpPr>
            <a:spLocks noGrp="1"/>
          </p:cNvSpPr>
          <p:nvPr>
            <p:ph type="pic" sz="quarter" idx="13"/>
          </p:nvPr>
        </p:nvSpPr>
        <p:spPr>
          <a:xfrm>
            <a:off x="4267201" y="2877671"/>
            <a:ext cx="7529156"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358587" y="268289"/>
            <a:ext cx="24384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359833" y="268288"/>
            <a:ext cx="219456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904565" y="914400"/>
            <a:ext cx="8677836" cy="1143000"/>
          </a:xfrm>
        </p:spPr>
        <p:txBody>
          <a:bodyPr/>
          <a:lstStyle/>
          <a:p>
            <a:r>
              <a:rPr lang="en-US" smtClean="0"/>
              <a:t>Click to edit Master title style</a:t>
            </a:r>
            <a:endParaRPr/>
          </a:p>
        </p:txBody>
      </p:sp>
      <p:sp>
        <p:nvSpPr>
          <p:cNvPr id="3" name="Content Placeholder 2"/>
          <p:cNvSpPr>
            <a:spLocks noGrp="1"/>
          </p:cNvSpPr>
          <p:nvPr>
            <p:ph idx="1"/>
          </p:nvPr>
        </p:nvSpPr>
        <p:spPr>
          <a:xfrm>
            <a:off x="2904565" y="2209801"/>
            <a:ext cx="8677836"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9616141" y="6356351"/>
            <a:ext cx="2336800" cy="365125"/>
          </a:xfrm>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a:xfrm>
            <a:off x="2904564" y="6356351"/>
            <a:ext cx="6569136" cy="365125"/>
          </a:xfrm>
        </p:spPr>
        <p:txBody>
          <a:bodyPr/>
          <a:lstStyle/>
          <a:p>
            <a:endParaRPr lang="en-US"/>
          </a:p>
        </p:txBody>
      </p:sp>
      <p:sp>
        <p:nvSpPr>
          <p:cNvPr id="6" name="Slide Number Placeholder 5"/>
          <p:cNvSpPr>
            <a:spLocks noGrp="1"/>
          </p:cNvSpPr>
          <p:nvPr>
            <p:ph type="sldNum" sz="quarter" idx="12"/>
          </p:nvPr>
        </p:nvSpPr>
        <p:spPr>
          <a:xfrm>
            <a:off x="442259" y="361017"/>
            <a:ext cx="675341" cy="365125"/>
          </a:xfrm>
        </p:spPr>
        <p:txBody>
          <a:bodyPr/>
          <a:lstStyle/>
          <a:p>
            <a:fld id="{F58EA65F-0057-4DD9-85BD-28D6AC38370B}" type="slidenum">
              <a:rPr lang="en-US" smtClean="0"/>
              <a:t>‹#›</a:t>
            </a:fld>
            <a:endParaRPr lang="en-US"/>
          </a:p>
        </p:txBody>
      </p:sp>
      <p:sp>
        <p:nvSpPr>
          <p:cNvPr id="9" name="Picture Placeholder 8"/>
          <p:cNvSpPr>
            <a:spLocks noGrp="1"/>
          </p:cNvSpPr>
          <p:nvPr>
            <p:ph type="pic" sz="quarter" idx="13"/>
          </p:nvPr>
        </p:nvSpPr>
        <p:spPr>
          <a:xfrm>
            <a:off x="359833" y="1976718"/>
            <a:ext cx="219456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10345270" y="268288"/>
            <a:ext cx="1465431"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946401" y="3429000"/>
            <a:ext cx="6621928"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946401" y="4824414"/>
            <a:ext cx="6621928"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416800" y="6356351"/>
            <a:ext cx="2163483" cy="365125"/>
          </a:xfrm>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a:xfrm>
            <a:off x="233083" y="6356351"/>
            <a:ext cx="7082117" cy="365125"/>
          </a:xfrm>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359833" y="4773706"/>
            <a:ext cx="39624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60472" y="3429001"/>
            <a:ext cx="6621928"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4960472" y="4824414"/>
            <a:ext cx="6621928"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468283" y="6104966"/>
            <a:ext cx="675341" cy="365125"/>
          </a:xfrm>
        </p:spPr>
        <p:txBody>
          <a:bodyPr/>
          <a:lstStyle/>
          <a:p>
            <a:fld id="{F58EA65F-0057-4DD9-85BD-28D6AC38370B}" type="slidenum">
              <a:rPr lang="en-US" smtClean="0"/>
              <a:t>‹#›</a:t>
            </a:fld>
            <a:endParaRPr lang="en-US"/>
          </a:p>
        </p:txBody>
      </p:sp>
      <p:sp>
        <p:nvSpPr>
          <p:cNvPr id="9" name="Picture Placeholder 8"/>
          <p:cNvSpPr>
            <a:spLocks noGrp="1"/>
          </p:cNvSpPr>
          <p:nvPr>
            <p:ph type="pic" sz="quarter" idx="13"/>
          </p:nvPr>
        </p:nvSpPr>
        <p:spPr>
          <a:xfrm>
            <a:off x="359832" y="268288"/>
            <a:ext cx="39624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09600" y="914400"/>
            <a:ext cx="98552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60960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70992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09599" y="914400"/>
            <a:ext cx="9851136"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09600" y="2054132"/>
            <a:ext cx="475488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689412"/>
            <a:ext cx="475488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705855" y="2054132"/>
            <a:ext cx="475488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705855" y="2689412"/>
            <a:ext cx="475488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5DF4EA93-7D50-4293-8D5B-4D5D782C21BA}" type="datetimeFigureOut">
              <a:rPr lang="en-US" smtClean="0"/>
              <a:t>12/14/2017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8EA65F-0057-4DD9-85BD-28D6AC38370B}"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09600" y="914400"/>
            <a:ext cx="98552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609599" y="2214562"/>
            <a:ext cx="9861551"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
        <p:nvSpPr>
          <p:cNvPr id="9" name="Content Placeholder 2"/>
          <p:cNvSpPr>
            <a:spLocks noGrp="1"/>
          </p:cNvSpPr>
          <p:nvPr>
            <p:ph sz="half" idx="13"/>
          </p:nvPr>
        </p:nvSpPr>
        <p:spPr>
          <a:xfrm>
            <a:off x="609599" y="4224973"/>
            <a:ext cx="9861551"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09600" y="914400"/>
            <a:ext cx="98552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0992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
        <p:nvSpPr>
          <p:cNvPr id="9" name="Content Placeholder 2"/>
          <p:cNvSpPr>
            <a:spLocks noGrp="1"/>
          </p:cNvSpPr>
          <p:nvPr>
            <p:ph sz="half" idx="13"/>
          </p:nvPr>
        </p:nvSpPr>
        <p:spPr>
          <a:xfrm>
            <a:off x="570992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60960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09600" y="914400"/>
            <a:ext cx="98552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0992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
        <p:nvSpPr>
          <p:cNvPr id="9" name="Content Placeholder 2"/>
          <p:cNvSpPr>
            <a:spLocks noGrp="1"/>
          </p:cNvSpPr>
          <p:nvPr>
            <p:ph sz="half" idx="13"/>
          </p:nvPr>
        </p:nvSpPr>
        <p:spPr>
          <a:xfrm>
            <a:off x="570992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60960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60960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3" y="2142067"/>
            <a:ext cx="4995335"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71"/>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1361482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DF4EA93-7D50-4293-8D5B-4D5D782C21BA}" type="datetimeFigureOut">
              <a:rPr lang="en-US" smtClean="0"/>
              <a:t>12/14/2017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8EA65F-0057-4DD9-85BD-28D6AC38370B}"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865225" y="268288"/>
            <a:ext cx="957431"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5DF4EA93-7D50-4293-8D5B-4D5D782C21BA}" type="datetimeFigureOut">
              <a:rPr lang="en-US" smtClean="0"/>
              <a:t>12/14/2017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8EA65F-0057-4DD9-85BD-28D6AC38370B}"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10865225" y="268288"/>
            <a:ext cx="957431"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09599" y="995082"/>
            <a:ext cx="475488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6349403" y="990600"/>
            <a:ext cx="475488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09599" y="2057401"/>
            <a:ext cx="475488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6329081" y="268288"/>
            <a:ext cx="54864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09599" y="995082"/>
            <a:ext cx="475488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609599" y="2057401"/>
            <a:ext cx="475488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15153" y="6124015"/>
            <a:ext cx="2336800" cy="365125"/>
          </a:xfrm>
        </p:spPr>
        <p:txBody>
          <a:bodyPr/>
          <a:lstStyle>
            <a:lvl1pPr algn="l">
              <a:defRPr/>
            </a:lvl1p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a:xfrm>
            <a:off x="233083" y="6356351"/>
            <a:ext cx="5151717" cy="365125"/>
          </a:xfrm>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
        <p:nvSpPr>
          <p:cNvPr id="10" name="Picture Placeholder 9"/>
          <p:cNvSpPr>
            <a:spLocks noGrp="1"/>
          </p:cNvSpPr>
          <p:nvPr>
            <p:ph type="pic" sz="quarter" idx="13"/>
          </p:nvPr>
        </p:nvSpPr>
        <p:spPr>
          <a:xfrm>
            <a:off x="6347011" y="990600"/>
            <a:ext cx="5462016"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9622367" y="268288"/>
            <a:ext cx="2185943"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11717" y="4267200"/>
            <a:ext cx="8636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359832" y="268288"/>
            <a:ext cx="9144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11717" y="4840942"/>
            <a:ext cx="8633883"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10847295" y="268288"/>
            <a:ext cx="961015"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11717" y="4267200"/>
            <a:ext cx="8636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359832" y="268288"/>
            <a:ext cx="4008968"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11717" y="4840942"/>
            <a:ext cx="8633883"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
        <p:nvSpPr>
          <p:cNvPr id="10" name="Picture Placeholder 2"/>
          <p:cNvSpPr>
            <a:spLocks noGrp="1"/>
          </p:cNvSpPr>
          <p:nvPr>
            <p:ph type="pic" idx="13"/>
          </p:nvPr>
        </p:nvSpPr>
        <p:spPr>
          <a:xfrm>
            <a:off x="4470400" y="268289"/>
            <a:ext cx="6269317"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4470400" y="2131936"/>
            <a:ext cx="3072384"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7667333" y="2131936"/>
            <a:ext cx="3072384"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9616141" y="268288"/>
            <a:ext cx="219456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0865225" y="268288"/>
            <a:ext cx="957431"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10058399" y="1035425"/>
            <a:ext cx="1763060"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609600" y="1035425"/>
            <a:ext cx="80264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5DF4EA93-7D50-4293-8D5B-4D5D782C21BA}" type="datetimeFigureOut">
              <a:rPr lang="en-US" smtClean="0"/>
              <a:t>12/14/2017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8EA65F-0057-4DD9-85BD-28D6AC38370B}" type="slidenum">
              <a:rPr lang="en-US" smtClean="0"/>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Style #1">
    <p:spTree>
      <p:nvGrpSpPr>
        <p:cNvPr id="1" name=""/>
        <p:cNvGrpSpPr/>
        <p:nvPr/>
      </p:nvGrpSpPr>
      <p:grpSpPr>
        <a:xfrm>
          <a:off x="0" y="0"/>
          <a:ext cx="0" cy="0"/>
          <a:chOff x="0" y="0"/>
          <a:chExt cx="0" cy="0"/>
        </a:xfrm>
      </p:grpSpPr>
      <p:pic>
        <p:nvPicPr>
          <p:cNvPr id="9" name="Picture 8" descr="title-header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4572000"/>
          </a:xfrm>
          <a:prstGeom prst="rect">
            <a:avLst/>
          </a:prstGeom>
        </p:spPr>
      </p:pic>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Placeholder 1"/>
          <p:cNvSpPr>
            <a:spLocks noGrp="1"/>
          </p:cNvSpPr>
          <p:nvPr>
            <p:ph type="title" hasCustomPrompt="1"/>
          </p:nvPr>
        </p:nvSpPr>
        <p:spPr>
          <a:xfrm>
            <a:off x="609600" y="2814823"/>
            <a:ext cx="10972800" cy="1143000"/>
          </a:xfrm>
          <a:prstGeom prst="rect">
            <a:avLst/>
          </a:prstGeom>
        </p:spPr>
        <p:txBody>
          <a:bodyPr vert="horz" lIns="91440" tIns="45720" rIns="91440" bIns="45720" rtlCol="0" anchor="ctr">
            <a:normAutofit/>
          </a:bodyPr>
          <a:lstStyle>
            <a:lvl1pPr>
              <a:defRPr b="1"/>
            </a:lvl1pPr>
          </a:lstStyle>
          <a:p>
            <a:r>
              <a:rPr lang="en-US" dirty="0" smtClean="0"/>
              <a:t>TITLE STYLE #1</a:t>
            </a:r>
            <a:endParaRPr lang="en-US" dirty="0"/>
          </a:p>
        </p:txBody>
      </p:sp>
      <p:sp>
        <p:nvSpPr>
          <p:cNvPr id="11" name="Slide Number Placeholder 13"/>
          <p:cNvSpPr>
            <a:spLocks noGrp="1"/>
          </p:cNvSpPr>
          <p:nvPr>
            <p:ph type="sldNum" sz="quarter" idx="4"/>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Tree>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Style #2">
    <p:spTree>
      <p:nvGrpSpPr>
        <p:cNvPr id="1" name=""/>
        <p:cNvGrpSpPr/>
        <p:nvPr/>
      </p:nvGrpSpPr>
      <p:grpSpPr>
        <a:xfrm>
          <a:off x="0" y="0"/>
          <a:ext cx="0" cy="0"/>
          <a:chOff x="0" y="0"/>
          <a:chExt cx="0" cy="0"/>
        </a:xfrm>
      </p:grpSpPr>
      <p:pic>
        <p:nvPicPr>
          <p:cNvPr id="6" name="Picture 5" descr="title-header3.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204185" cy="6400800"/>
          </a:xfrm>
          <a:prstGeom prst="rect">
            <a:avLst/>
          </a:prstGeom>
        </p:spPr>
      </p:pic>
      <p:sp>
        <p:nvSpPr>
          <p:cNvPr id="7" name="Title Placeholder 1"/>
          <p:cNvSpPr>
            <a:spLocks noGrp="1"/>
          </p:cNvSpPr>
          <p:nvPr>
            <p:ph type="title" hasCustomPrompt="1"/>
          </p:nvPr>
        </p:nvSpPr>
        <p:spPr>
          <a:xfrm>
            <a:off x="609600" y="1817510"/>
            <a:ext cx="10972800" cy="1050076"/>
          </a:xfrm>
          <a:prstGeom prst="rect">
            <a:avLst/>
          </a:prstGeom>
        </p:spPr>
        <p:txBody>
          <a:bodyPr vert="horz" lIns="91440" tIns="45720" rIns="91440" bIns="45720" rtlCol="0" anchor="ctr">
            <a:normAutofit/>
          </a:bodyPr>
          <a:lstStyle>
            <a:lvl1pPr>
              <a:defRPr b="1">
                <a:solidFill>
                  <a:schemeClr val="bg1"/>
                </a:solidFill>
              </a:defRPr>
            </a:lvl1pPr>
          </a:lstStyle>
          <a:p>
            <a:r>
              <a:rPr lang="en-US" dirty="0" smtClean="0"/>
              <a:t>TITLE STYLE #2</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 y="6461860"/>
            <a:ext cx="12204179" cy="408840"/>
          </a:xfrm>
          <a:prstGeom prst="rect">
            <a:avLst/>
          </a:prstGeom>
        </p:spPr>
      </p:pic>
      <p:sp>
        <p:nvSpPr>
          <p:cNvPr id="8" name="Slide Number Placeholder 13"/>
          <p:cNvSpPr>
            <a:spLocks noGrp="1"/>
          </p:cNvSpPr>
          <p:nvPr>
            <p:ph type="sldNum" sz="quarter" idx="4"/>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
        <p:nvSpPr>
          <p:cNvPr id="9" name="Subtitle 2"/>
          <p:cNvSpPr>
            <a:spLocks noGrp="1"/>
          </p:cNvSpPr>
          <p:nvPr>
            <p:ph type="subTitle" idx="1"/>
          </p:nvPr>
        </p:nvSpPr>
        <p:spPr>
          <a:xfrm>
            <a:off x="1828800" y="2913897"/>
            <a:ext cx="8534400" cy="1448430"/>
          </a:xfrm>
          <a:prstGeom prst="rect">
            <a:avLst/>
          </a:prstGeom>
        </p:spPr>
        <p:txBody>
          <a:bodyPr/>
          <a:lstStyle>
            <a:lvl1pPr marL="0" indent="0" algn="ctr">
              <a:buNone/>
              <a:defRPr>
                <a:solidFill>
                  <a:srgbClr val="17453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973671" y="2218267"/>
            <a:ext cx="4709055"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hasCustomPrompt="1"/>
          </p:nvPr>
        </p:nvSpPr>
        <p:spPr>
          <a:xfrm>
            <a:off x="6096004"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4" y="2870201"/>
            <a:ext cx="4995335"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DF4EA93-7D50-4293-8D5B-4D5D782C21BA}" type="datetimeFigureOut">
              <a:rPr lang="en-US" smtClean="0"/>
              <a:t>12/14/2017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398583976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13"/>
          <p:cNvSpPr>
            <a:spLocks noGrp="1"/>
          </p:cNvSpPr>
          <p:nvPr>
            <p:ph type="sldNum" sz="quarter" idx="4"/>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Tree>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0" name="Picture 9" descr="title-header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4572000"/>
          </a:xfrm>
          <a:prstGeom prst="rect">
            <a:avLst/>
          </a:prstGeom>
        </p:spPr>
      </p:pic>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1" name="Slide Number Placeholder 13"/>
          <p:cNvSpPr>
            <a:spLocks noGrp="1"/>
          </p:cNvSpPr>
          <p:nvPr>
            <p:ph type="sldNum" sz="quarter" idx="4"/>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Tree>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13"/>
          <p:cNvSpPr>
            <a:spLocks noGrp="1"/>
          </p:cNvSpPr>
          <p:nvPr>
            <p:ph type="sldNum" sz="quarter" idx="4"/>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Tree>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639223"/>
            <a:ext cx="5386917" cy="639762"/>
          </a:xfrm>
        </p:spPr>
        <p:txBody>
          <a:bodyPr anchor="b"/>
          <a:lstStyle>
            <a:lvl1pPr marL="0" indent="0">
              <a:buNone/>
              <a:defRPr sz="2400" b="1">
                <a:solidFill>
                  <a:srgbClr val="17453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27898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3368" y="163922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27898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Slide Number Placeholder 13"/>
          <p:cNvSpPr>
            <a:spLocks noGrp="1"/>
          </p:cNvSpPr>
          <p:nvPr>
            <p:ph type="sldNum" sz="quarter" idx="10"/>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Tree>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Slide Number Placeholder 13"/>
          <p:cNvSpPr>
            <a:spLocks noGrp="1"/>
          </p:cNvSpPr>
          <p:nvPr>
            <p:ph type="sldNum" sz="quarter" idx="4"/>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Tree>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13"/>
          <p:cNvSpPr>
            <a:spLocks noGrp="1"/>
          </p:cNvSpPr>
          <p:nvPr>
            <p:ph type="sldNum" sz="quarter" idx="4"/>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Tree>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741529"/>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749566"/>
            <a:ext cx="6815667" cy="53765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967609"/>
            <a:ext cx="4011084" cy="415855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13"/>
          <p:cNvSpPr>
            <a:spLocks noGrp="1"/>
          </p:cNvSpPr>
          <p:nvPr>
            <p:ph type="sldNum" sz="quarter" idx="4"/>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Tree>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13"/>
          <p:cNvSpPr>
            <a:spLocks noGrp="1"/>
          </p:cNvSpPr>
          <p:nvPr>
            <p:ph type="sldNum" sz="quarter" idx="4"/>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Tree>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5DFF3EC1-8570-5543-BD52-9F988E8EBE4C}" type="datetimeFigureOut">
              <a:rPr lang="en-US" smtClean="0">
                <a:solidFill>
                  <a:prstClr val="black"/>
                </a:solidFill>
                <a:latin typeface="Calibri"/>
              </a:rPr>
              <a:pPr/>
              <a:t>12/14/2017</a:t>
            </a:fld>
            <a:endParaRPr lang="en-US">
              <a:solidFill>
                <a:prstClr val="black"/>
              </a:solidFill>
              <a:latin typeface="Calibri"/>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solidFill>
                <a:prstClr val="black"/>
              </a:solidFill>
              <a:latin typeface="Calibri"/>
            </a:endParaRPr>
          </a:p>
        </p:txBody>
      </p:sp>
      <p:sp>
        <p:nvSpPr>
          <p:cNvPr id="6" name="Slide Number Placeholder 5"/>
          <p:cNvSpPr>
            <a:spLocks noGrp="1"/>
          </p:cNvSpPr>
          <p:nvPr>
            <p:ph type="sldNum" sz="quarter" idx="12"/>
          </p:nvPr>
        </p:nvSpPr>
        <p:spPr/>
        <p:txBody>
          <a:bodyPr/>
          <a:lstStyle/>
          <a:p>
            <a:fld id="{9B8E0B4A-76C2-CC4E-BBFC-9093A0FA2E2C}" type="slidenum">
              <a:rPr lang="en-US" smtClean="0"/>
              <a:pPr/>
              <a:t>‹#›</a:t>
            </a:fld>
            <a:endParaRPr lang="en-US"/>
          </a:p>
        </p:txBody>
      </p:sp>
    </p:spTree>
    <p:extLst>
      <p:ext uri="{BB962C8B-B14F-4D97-AF65-F5344CB8AC3E}">
        <p14:creationId xmlns:p14="http://schemas.microsoft.com/office/powerpoint/2010/main" val="1445129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latin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2001694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DF4EA93-7D50-4293-8D5B-4D5D782C21BA}" type="datetimeFigureOut">
              <a:rPr lang="en-US" smtClean="0"/>
              <a:t>12/14/2017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21665646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970789"/>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atin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98562330"/>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914400" y="1724026"/>
            <a:ext cx="508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724026"/>
            <a:ext cx="508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88287115"/>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9144610"/>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220556632"/>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659901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8310497"/>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atin typeface="Arial" pitchFamily="34" charset="0"/>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56810776"/>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Arial"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3775695"/>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973762"/>
          </a:xfrm>
          <a:prstGeom prst="rect">
            <a:avLst/>
          </a:prstGeom>
        </p:spPr>
        <p:txBody>
          <a:bodyPr vert="eaVert"/>
          <a:lstStyle>
            <a:lvl1pPr>
              <a:defRPr>
                <a:latin typeface="Arial"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09600" y="274638"/>
            <a:ext cx="80264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7669691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Date Placeholder 1"/>
          <p:cNvSpPr>
            <a:spLocks noGrp="1"/>
          </p:cNvSpPr>
          <p:nvPr>
            <p:ph type="dt" sz="half" idx="10"/>
          </p:nvPr>
        </p:nvSpPr>
        <p:spPr/>
        <p:txBody>
          <a:bodyPr/>
          <a:lstStyle/>
          <a:p>
            <a:fld id="{5DF4EA93-7D50-4293-8D5B-4D5D782C21BA}" type="datetimeFigureOut">
              <a:rPr lang="en-US" smtClean="0"/>
              <a:t>12/14/2017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4473183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914400" y="1724026"/>
            <a:ext cx="5080000"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724026"/>
            <a:ext cx="5080000"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9481449"/>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Arial" pitchFamily="34" charset="0"/>
              </a:defRPr>
            </a:lvl1pPr>
          </a:lstStyle>
          <a:p>
            <a:r>
              <a:rPr lang="en-US" dirty="0" smtClean="0"/>
              <a:t>Click to edit Master title style</a:t>
            </a:r>
            <a:endParaRPr lang="en-US" dirty="0"/>
          </a:p>
        </p:txBody>
      </p:sp>
      <p:sp>
        <p:nvSpPr>
          <p:cNvPr id="3" name="Chart Placeholder 2"/>
          <p:cNvSpPr>
            <a:spLocks noGrp="1"/>
          </p:cNvSpPr>
          <p:nvPr>
            <p:ph type="chart" idx="1"/>
          </p:nvPr>
        </p:nvSpPr>
        <p:spPr>
          <a:xfrm>
            <a:off x="914400" y="1724026"/>
            <a:ext cx="10363200" cy="4524375"/>
          </a:xfrm>
        </p:spPr>
        <p:txBody>
          <a:bodyPr/>
          <a:lstStyle/>
          <a:p>
            <a:pPr lvl="0"/>
            <a:endParaRPr lang="en-US" noProof="0" dirty="0" smtClean="0"/>
          </a:p>
        </p:txBody>
      </p:sp>
    </p:spTree>
    <p:extLst>
      <p:ext uri="{BB962C8B-B14F-4D97-AF65-F5344CB8AC3E}">
        <p14:creationId xmlns:p14="http://schemas.microsoft.com/office/powerpoint/2010/main" val="1431510238"/>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8"/>
            <a:ext cx="10972800" cy="5973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893322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7"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2688578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5" y="914400"/>
            <a:ext cx="3280975"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4EA93-7D50-4293-8D5B-4D5D782C21BA}" type="datetimeFigureOut">
              <a:rPr lang="en-US" smtClean="0"/>
              <a:t>12/14/2017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8EA65F-0057-4DD9-85BD-28D6AC38370B}" type="slidenum">
              <a:rPr lang="en-US" smtClean="0"/>
              <a:t>‹#›</a:t>
            </a:fld>
            <a:endParaRPr lang="en-US"/>
          </a:p>
        </p:txBody>
      </p:sp>
    </p:spTree>
    <p:extLst>
      <p:ext uri="{BB962C8B-B14F-4D97-AF65-F5344CB8AC3E}">
        <p14:creationId xmlns:p14="http://schemas.microsoft.com/office/powerpoint/2010/main" val="3483645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theme" Target="../theme/theme3.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4.jpe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4.xml"/><Relationship Id="rId2" Type="http://schemas.openxmlformats.org/officeDocument/2006/relationships/slideLayout" Target="../slideLayouts/slideLayout49.xml"/><Relationship Id="rId16" Type="http://schemas.openxmlformats.org/officeDocument/2006/relationships/image" Target="../media/image7.jp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image" Target="../media/image6.jpg"/><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image" Target="../media/image5.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6" Type="http://schemas.openxmlformats.org/officeDocument/2006/relationships/image" Target="../media/image10.png"/><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theme" Target="../theme/theme5.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4" y="609604"/>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4" y="2142071"/>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9"/>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DF4EA93-7D50-4293-8D5B-4D5D782C21BA}" type="datetimeFigureOut">
              <a:rPr lang="en-US" smtClean="0"/>
              <a:t>12/14/2017</a:t>
            </a:fld>
            <a:endParaRPr lang="en-US"/>
          </a:p>
        </p:txBody>
      </p:sp>
      <p:sp>
        <p:nvSpPr>
          <p:cNvPr id="5" name="Footer Placeholder 4"/>
          <p:cNvSpPr>
            <a:spLocks noGrp="1"/>
          </p:cNvSpPr>
          <p:nvPr>
            <p:ph type="ftr" sz="quarter" idx="3"/>
          </p:nvPr>
        </p:nvSpPr>
        <p:spPr>
          <a:xfrm>
            <a:off x="685801" y="5870579"/>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3" y="5870579"/>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58EA65F-0057-4DD9-85BD-28D6AC38370B}" type="slidenum">
              <a:rPr lang="en-US" smtClean="0"/>
              <a:t>‹#›</a:t>
            </a:fld>
            <a:endParaRPr lang="en-US"/>
          </a:p>
        </p:txBody>
      </p:sp>
    </p:spTree>
    <p:extLst>
      <p:ext uri="{BB962C8B-B14F-4D97-AF65-F5344CB8AC3E}">
        <p14:creationId xmlns:p14="http://schemas.microsoft.com/office/powerpoint/2010/main" val="82601736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F4EA93-7D50-4293-8D5B-4D5D782C21BA}" type="datetimeFigureOut">
              <a:rPr lang="en-US" smtClean="0"/>
              <a:t>12/14/2017</a:t>
            </a:fld>
            <a:endParaRPr lang="en-US"/>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8EA65F-0057-4DD9-85BD-28D6AC38370B}" type="slidenum">
              <a:rPr lang="en-US" smtClean="0"/>
              <a:t>‹#›</a:t>
            </a:fld>
            <a:endParaRPr lang="en-US"/>
          </a:p>
        </p:txBody>
      </p:sp>
    </p:spTree>
    <p:extLst>
      <p:ext uri="{BB962C8B-B14F-4D97-AF65-F5344CB8AC3E}">
        <p14:creationId xmlns:p14="http://schemas.microsoft.com/office/powerpoint/2010/main" val="36092497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99" y="914400"/>
            <a:ext cx="8677836"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609599" y="2209801"/>
            <a:ext cx="8677836"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9598212" y="6356351"/>
            <a:ext cx="23368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5DF4EA93-7D50-4293-8D5B-4D5D782C21BA}" type="datetimeFigureOut">
              <a:rPr lang="en-US" smtClean="0"/>
              <a:t>12/14/2017</a:t>
            </a:fld>
            <a:endParaRPr lang="en-US"/>
          </a:p>
        </p:txBody>
      </p:sp>
      <p:sp>
        <p:nvSpPr>
          <p:cNvPr id="5" name="Footer Placeholder 4"/>
          <p:cNvSpPr>
            <a:spLocks noGrp="1"/>
          </p:cNvSpPr>
          <p:nvPr>
            <p:ph type="ftr" sz="quarter" idx="3"/>
          </p:nvPr>
        </p:nvSpPr>
        <p:spPr>
          <a:xfrm>
            <a:off x="233083" y="6356351"/>
            <a:ext cx="8009467"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11008659" y="361017"/>
            <a:ext cx="675341" cy="365125"/>
          </a:xfrm>
          <a:prstGeom prst="rect">
            <a:avLst/>
          </a:prstGeom>
        </p:spPr>
        <p:txBody>
          <a:bodyPr vert="horz" lIns="91440" tIns="45720" rIns="91440" bIns="45720" rtlCol="0" anchor="ctr"/>
          <a:lstStyle>
            <a:lvl1pPr algn="r">
              <a:defRPr sz="2200" b="1">
                <a:solidFill>
                  <a:schemeClr val="bg1"/>
                </a:solidFill>
              </a:defRPr>
            </a:lvl1pPr>
          </a:lstStyle>
          <a:p>
            <a:fld id="{F58EA65F-0057-4DD9-85BD-28D6AC38370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 id="2147483762"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78748"/>
            <a:ext cx="10972800" cy="1143000"/>
          </a:xfrm>
          <a:prstGeom prst="rect">
            <a:avLst/>
          </a:prstGeom>
        </p:spPr>
        <p:txBody>
          <a:bodyPr vert="horz" lIns="91440" tIns="45720" rIns="91440" bIns="45720" rtlCol="0" anchor="ctr">
            <a:normAutofit/>
          </a:bodyPr>
          <a:lstStyle/>
          <a:p>
            <a:r>
              <a:rPr lang="en-US" dirty="0" smtClean="0"/>
              <a:t>Title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header.jpg"/>
          <p:cNvPicPr>
            <a:picLocks noChangeAspect="1"/>
          </p:cNvPicPr>
          <p:nvPr/>
        </p:nvPicPr>
        <p:blipFill rotWithShape="1">
          <a:blip r:embed="rId13" cstate="print">
            <a:extLst>
              <a:ext uri="{28A0092B-C50C-407E-A947-70E740481C1C}">
                <a14:useLocalDpi xmlns:a14="http://schemas.microsoft.com/office/drawing/2010/main" val="0"/>
              </a:ext>
            </a:extLst>
          </a:blip>
          <a:srcRect l="50833"/>
          <a:stretch/>
        </p:blipFill>
        <p:spPr>
          <a:xfrm>
            <a:off x="5960533" y="78104"/>
            <a:ext cx="5994400" cy="405384"/>
          </a:xfrm>
          <a:prstGeom prst="rect">
            <a:avLst/>
          </a:prstGeom>
        </p:spPr>
      </p:pic>
      <p:pic>
        <p:nvPicPr>
          <p:cNvPr id="13" name="Picture 12"/>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 y="6461860"/>
            <a:ext cx="12204179" cy="408840"/>
          </a:xfrm>
          <a:prstGeom prst="rect">
            <a:avLst/>
          </a:prstGeom>
        </p:spPr>
      </p:pic>
      <p:sp>
        <p:nvSpPr>
          <p:cNvPr id="14" name="Slide Number Placeholder 13"/>
          <p:cNvSpPr>
            <a:spLocks noGrp="1"/>
          </p:cNvSpPr>
          <p:nvPr>
            <p:ph type="sldNum" sz="quarter" idx="4"/>
          </p:nvPr>
        </p:nvSpPr>
        <p:spPr>
          <a:xfrm>
            <a:off x="41639" y="6440821"/>
            <a:ext cx="769743" cy="365125"/>
          </a:xfrm>
          <a:prstGeom prst="rect">
            <a:avLst/>
          </a:prstGeom>
        </p:spPr>
        <p:txBody>
          <a:bodyPr vert="horz" lIns="91440" tIns="45720" rIns="91440" bIns="45720" rtlCol="0" anchor="ctr"/>
          <a:lstStyle>
            <a:lvl1pPr algn="r">
              <a:defRPr sz="2000" b="1" i="0">
                <a:solidFill>
                  <a:srgbClr val="FFFFFF"/>
                </a:solidFill>
                <a:latin typeface="Georgia"/>
                <a:cs typeface="Georgia"/>
              </a:defRPr>
            </a:lvl1pPr>
          </a:lstStyle>
          <a:p>
            <a:fld id="{9B8E0B4A-76C2-CC4E-BBFC-9093A0FA2E2C}" type="slidenum">
              <a:rPr lang="en-US" smtClean="0"/>
              <a:pPr/>
              <a:t>‹#›</a:t>
            </a:fld>
            <a:endParaRPr lang="en-US"/>
          </a:p>
        </p:txBody>
      </p:sp>
    </p:spTree>
    <p:extLst>
      <p:ext uri="{BB962C8B-B14F-4D97-AF65-F5344CB8AC3E}">
        <p14:creationId xmlns:p14="http://schemas.microsoft.com/office/powerpoint/2010/main" val="1446017549"/>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txStyles>
    <p:titleStyle>
      <a:lvl1pPr marL="0" marR="0" indent="0" algn="ctr" defTabSz="457200" rtl="0" eaLnBrk="1" fontAlgn="auto" latinLnBrk="0" hangingPunct="1">
        <a:lnSpc>
          <a:spcPct val="100000"/>
        </a:lnSpc>
        <a:spcBef>
          <a:spcPct val="0"/>
        </a:spcBef>
        <a:spcAft>
          <a:spcPts val="0"/>
        </a:spcAft>
        <a:buClrTx/>
        <a:buSzTx/>
        <a:buFontTx/>
        <a:buNone/>
        <a:tabLst/>
        <a:defRPr sz="4400" b="0" i="0" kern="1200">
          <a:solidFill>
            <a:srgbClr val="639567"/>
          </a:solidFill>
          <a:latin typeface="Helvetica"/>
          <a:ea typeface="+mj-ea"/>
          <a:cs typeface="Helvetica"/>
        </a:defRPr>
      </a:lvl1pPr>
    </p:titleStyle>
    <p:bodyStyle>
      <a:lvl1pPr marL="342900" indent="-342900" algn="l" defTabSz="457200" rtl="0" eaLnBrk="1" latinLnBrk="0" hangingPunct="1">
        <a:spcBef>
          <a:spcPct val="20000"/>
        </a:spcBef>
        <a:buFontTx/>
        <a:buBlip>
          <a:blip r:embed="rId15"/>
        </a:buBlip>
        <a:defRPr sz="3200" kern="1200">
          <a:solidFill>
            <a:srgbClr val="17453A"/>
          </a:solidFill>
          <a:latin typeface="Helvetica"/>
          <a:ea typeface="+mn-ea"/>
          <a:cs typeface="Helvetica"/>
        </a:defRPr>
      </a:lvl1pPr>
      <a:lvl2pPr marL="742950" indent="-285750" algn="l" defTabSz="457200" rtl="0" eaLnBrk="1" latinLnBrk="0" hangingPunct="1">
        <a:spcBef>
          <a:spcPct val="20000"/>
        </a:spcBef>
        <a:buSzPct val="85000"/>
        <a:buFontTx/>
        <a:buBlip>
          <a:blip r:embed="rId16"/>
        </a:buBlip>
        <a:defRPr sz="2800" kern="1200">
          <a:solidFill>
            <a:srgbClr val="17453A"/>
          </a:solidFill>
          <a:latin typeface="Helvetica"/>
          <a:ea typeface="+mn-ea"/>
          <a:cs typeface="Helvetica"/>
        </a:defRPr>
      </a:lvl2pPr>
      <a:lvl3pPr marL="1143000" indent="-228600" algn="l" defTabSz="457200" rtl="0" eaLnBrk="1" latinLnBrk="0" hangingPunct="1">
        <a:spcBef>
          <a:spcPct val="20000"/>
        </a:spcBef>
        <a:buSzPct val="70000"/>
        <a:buFontTx/>
        <a:buBlip>
          <a:blip r:embed="rId15"/>
        </a:buBlip>
        <a:defRPr sz="2400" kern="1200">
          <a:solidFill>
            <a:srgbClr val="17453A"/>
          </a:solidFill>
          <a:latin typeface="Helvetica"/>
          <a:ea typeface="+mn-ea"/>
          <a:cs typeface="Helvetica"/>
        </a:defRPr>
      </a:lvl3pPr>
      <a:lvl4pPr marL="1600200" indent="-228600" algn="l" defTabSz="457200" rtl="0" eaLnBrk="1" latinLnBrk="0" hangingPunct="1">
        <a:spcBef>
          <a:spcPct val="20000"/>
        </a:spcBef>
        <a:buSzPct val="65000"/>
        <a:buFontTx/>
        <a:buBlip>
          <a:blip r:embed="rId16"/>
        </a:buBlip>
        <a:defRPr sz="2000" kern="1200">
          <a:solidFill>
            <a:srgbClr val="17453A"/>
          </a:solidFill>
          <a:latin typeface="Helvetica"/>
          <a:ea typeface="+mn-ea"/>
          <a:cs typeface="Helvetica"/>
        </a:defRPr>
      </a:lvl4pPr>
      <a:lvl5pPr marL="2057400" indent="-228600" algn="l" defTabSz="457200" rtl="0" eaLnBrk="1" latinLnBrk="0" hangingPunct="1">
        <a:spcBef>
          <a:spcPct val="20000"/>
        </a:spcBef>
        <a:buSzPct val="60000"/>
        <a:buFontTx/>
        <a:buBlip>
          <a:blip r:embed="rId15"/>
        </a:buBlip>
        <a:defRPr sz="2000" kern="1200">
          <a:solidFill>
            <a:srgbClr val="17453A"/>
          </a:solidFill>
          <a:latin typeface="Helvetica"/>
          <a:ea typeface="+mn-ea"/>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body" idx="1"/>
          </p:nvPr>
        </p:nvSpPr>
        <p:spPr bwMode="auto">
          <a:xfrm>
            <a:off x="914400" y="1724026"/>
            <a:ext cx="10363200" cy="452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3075" name="Picture 8" descr="vt_shield_tag_onwhite23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1600" y="266700"/>
            <a:ext cx="2921000"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6" name="Line 9"/>
          <p:cNvSpPr>
            <a:spLocks noChangeShapeType="1"/>
          </p:cNvSpPr>
          <p:nvPr/>
        </p:nvSpPr>
        <p:spPr bwMode="auto">
          <a:xfrm>
            <a:off x="304800" y="685800"/>
            <a:ext cx="0" cy="5867400"/>
          </a:xfrm>
          <a:prstGeom prst="line">
            <a:avLst/>
          </a:prstGeom>
          <a:noFill/>
          <a:ln w="3175">
            <a:solidFill>
              <a:schemeClr val="tx1"/>
            </a:solidFill>
            <a:round/>
            <a:headEnd/>
            <a:tailEnd/>
          </a:ln>
          <a:extLst>
            <a:ext uri="{909E8E84-426E-40dd-AFC4-6F175D3DCCD1}">
              <a14:hiddenFill xmlns:a14="http://schemas.microsoft.com/office/drawing/2010/main" xmlns="">
                <a:noFill/>
              </a14:hiddenFill>
            </a:ext>
          </a:extLst>
        </p:spPr>
        <p:txBody>
          <a:bodyPr/>
          <a:lstStyle/>
          <a:p>
            <a:pPr eaLnBrk="0" fontAlgn="base" hangingPunct="0">
              <a:spcBef>
                <a:spcPct val="0"/>
              </a:spcBef>
              <a:spcAft>
                <a:spcPct val="0"/>
              </a:spcAft>
            </a:pPr>
            <a:endParaRPr lang="en-US" sz="2400" dirty="0" smtClean="0">
              <a:solidFill>
                <a:srgbClr val="000000"/>
              </a:solidFill>
              <a:latin typeface="Arial" pitchFamily="34" charset="0"/>
              <a:ea typeface="MS PGothic" pitchFamily="34" charset="-128"/>
            </a:endParaRPr>
          </a:p>
        </p:txBody>
      </p:sp>
      <p:sp>
        <p:nvSpPr>
          <p:cNvPr id="3077" name="Line 10"/>
          <p:cNvSpPr>
            <a:spLocks noChangeShapeType="1"/>
          </p:cNvSpPr>
          <p:nvPr/>
        </p:nvSpPr>
        <p:spPr bwMode="auto">
          <a:xfrm>
            <a:off x="304800" y="6553200"/>
            <a:ext cx="11379200" cy="0"/>
          </a:xfrm>
          <a:prstGeom prst="line">
            <a:avLst/>
          </a:prstGeom>
          <a:noFill/>
          <a:ln w="3175">
            <a:solidFill>
              <a:schemeClr val="tx1"/>
            </a:solidFill>
            <a:round/>
            <a:headEnd/>
            <a:tailEnd/>
          </a:ln>
          <a:extLst>
            <a:ext uri="{909E8E84-426E-40dd-AFC4-6F175D3DCCD1}">
              <a14:hiddenFill xmlns:a14="http://schemas.microsoft.com/office/drawing/2010/main" xmlns="">
                <a:noFill/>
              </a14:hiddenFill>
            </a:ext>
          </a:extLst>
        </p:spPr>
        <p:txBody>
          <a:bodyPr/>
          <a:lstStyle/>
          <a:p>
            <a:pPr eaLnBrk="0" fontAlgn="base" hangingPunct="0">
              <a:spcBef>
                <a:spcPct val="0"/>
              </a:spcBef>
              <a:spcAft>
                <a:spcPct val="0"/>
              </a:spcAft>
            </a:pPr>
            <a:endParaRPr lang="en-US" sz="2400" dirty="0" smtClean="0">
              <a:solidFill>
                <a:srgbClr val="000000"/>
              </a:solidFill>
              <a:latin typeface="Arial" pitchFamily="34" charset="0"/>
              <a:ea typeface="MS PGothic" pitchFamily="34" charset="-128"/>
            </a:endParaRPr>
          </a:p>
        </p:txBody>
      </p:sp>
    </p:spTree>
    <p:extLst>
      <p:ext uri="{BB962C8B-B14F-4D97-AF65-F5344CB8AC3E}">
        <p14:creationId xmlns:p14="http://schemas.microsoft.com/office/powerpoint/2010/main" val="515585467"/>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Arial"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Arial"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Arial"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Arial" charset="0"/>
        </a:defRPr>
      </a:lvl5pPr>
      <a:lvl6pPr marL="4572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Arial" pitchFamily="34" charset="0"/>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Arial" pitchFamily="34" charset="0"/>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Arial" pitchFamily="34" charset="0"/>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pitchFamily="34"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pitchFamily="34" charset="0"/>
        </a:defRPr>
      </a:lvl5pPr>
      <a:lvl6pPr marL="2514600" indent="-228600" algn="l" rtl="0" fontAlgn="base">
        <a:spcBef>
          <a:spcPct val="20000"/>
        </a:spcBef>
        <a:spcAft>
          <a:spcPct val="0"/>
        </a:spcAft>
        <a:buClr>
          <a:srgbClr val="3F6075"/>
        </a:buClr>
        <a:buFont typeface="Wingdings" pitchFamily="2" charset="2"/>
        <a:buChar char="Ø"/>
        <a:defRPr sz="2000">
          <a:solidFill>
            <a:schemeClr val="tx1"/>
          </a:solidFill>
          <a:latin typeface="Arial" charset="0"/>
        </a:defRPr>
      </a:lvl6pPr>
      <a:lvl7pPr marL="2971800" indent="-228600" algn="l" rtl="0" fontAlgn="base">
        <a:spcBef>
          <a:spcPct val="20000"/>
        </a:spcBef>
        <a:spcAft>
          <a:spcPct val="0"/>
        </a:spcAft>
        <a:buClr>
          <a:srgbClr val="3F6075"/>
        </a:buClr>
        <a:buFont typeface="Wingdings" pitchFamily="2" charset="2"/>
        <a:buChar char="Ø"/>
        <a:defRPr sz="2000">
          <a:solidFill>
            <a:schemeClr val="tx1"/>
          </a:solidFill>
          <a:latin typeface="Arial" charset="0"/>
        </a:defRPr>
      </a:lvl7pPr>
      <a:lvl8pPr marL="3429000" indent="-228600" algn="l" rtl="0" fontAlgn="base">
        <a:spcBef>
          <a:spcPct val="20000"/>
        </a:spcBef>
        <a:spcAft>
          <a:spcPct val="0"/>
        </a:spcAft>
        <a:buClr>
          <a:srgbClr val="3F6075"/>
        </a:buClr>
        <a:buFont typeface="Wingdings" pitchFamily="2" charset="2"/>
        <a:buChar char="Ø"/>
        <a:defRPr sz="2000">
          <a:solidFill>
            <a:schemeClr val="tx1"/>
          </a:solidFill>
          <a:latin typeface="Arial" charset="0"/>
        </a:defRPr>
      </a:lvl8pPr>
      <a:lvl9pPr marL="3886200" indent="-228600" algn="l" rtl="0" fontAlgn="base">
        <a:spcBef>
          <a:spcPct val="20000"/>
        </a:spcBef>
        <a:spcAft>
          <a:spcPct val="0"/>
        </a:spcAft>
        <a:buClr>
          <a:srgbClr val="3F6075"/>
        </a:buClr>
        <a:buFont typeface="Wingdings" pitchFamily="2" charset="2"/>
        <a:buChar char="Ø"/>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ssd.vt.edu/registering/disability_documentation.html" TargetMode="External"/><Relationship Id="rId2" Type="http://schemas.openxmlformats.org/officeDocument/2006/relationships/hyperlink" Target="https://ssd.vt.edu/registering.html" TargetMode="External"/><Relationship Id="rId1" Type="http://schemas.openxmlformats.org/officeDocument/2006/relationships/slideLayout" Target="../slideLayouts/slideLayout2.xml"/><Relationship Id="rId4" Type="http://schemas.openxmlformats.org/officeDocument/2006/relationships/hyperlink" Target="https://ssd.vt.edu/registering/self_advocacy_vid.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1.xml"/><Relationship Id="rId1" Type="http://schemas.openxmlformats.org/officeDocument/2006/relationships/slideLayout" Target="../slideLayouts/slideLayout4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0.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50.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2.xml.rels><?xml version="1.0" encoding="UTF-8" standalone="yes"?>
<Relationships xmlns="http://schemas.openxmlformats.org/package/2006/relationships"><Relationship Id="rId8" Type="http://schemas.openxmlformats.org/officeDocument/2006/relationships/image" Target="../media/image41.jpeg"/><Relationship Id="rId13" Type="http://schemas.openxmlformats.org/officeDocument/2006/relationships/image" Target="../media/image46.jpeg"/><Relationship Id="rId3" Type="http://schemas.openxmlformats.org/officeDocument/2006/relationships/image" Target="../media/image36.jpeg"/><Relationship Id="rId7" Type="http://schemas.openxmlformats.org/officeDocument/2006/relationships/image" Target="../media/image40.jpeg"/><Relationship Id="rId12" Type="http://schemas.openxmlformats.org/officeDocument/2006/relationships/image" Target="../media/image45.jpeg"/><Relationship Id="rId2" Type="http://schemas.openxmlformats.org/officeDocument/2006/relationships/image" Target="../media/image35.jpeg"/><Relationship Id="rId1" Type="http://schemas.openxmlformats.org/officeDocument/2006/relationships/slideLayout" Target="../slideLayouts/slideLayout50.xml"/><Relationship Id="rId6" Type="http://schemas.openxmlformats.org/officeDocument/2006/relationships/image" Target="../media/image39.jpeg"/><Relationship Id="rId11" Type="http://schemas.openxmlformats.org/officeDocument/2006/relationships/image" Target="../media/image44.jpeg"/><Relationship Id="rId5" Type="http://schemas.openxmlformats.org/officeDocument/2006/relationships/image" Target="../media/image38.jpg"/><Relationship Id="rId10" Type="http://schemas.openxmlformats.org/officeDocument/2006/relationships/image" Target="../media/image43.jpeg"/><Relationship Id="rId4" Type="http://schemas.openxmlformats.org/officeDocument/2006/relationships/image" Target="../media/image37.jpg"/><Relationship Id="rId9" Type="http://schemas.openxmlformats.org/officeDocument/2006/relationships/image" Target="../media/image42.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US" sz="4000" dirty="0" smtClean="0"/>
              <a:t>Disability on Campus</a:t>
            </a:r>
            <a:endParaRPr lang="en-US" sz="4000" dirty="0"/>
          </a:p>
        </p:txBody>
      </p:sp>
      <p:sp>
        <p:nvSpPr>
          <p:cNvPr id="6" name="Subtitle 5"/>
          <p:cNvSpPr>
            <a:spLocks noGrp="1"/>
          </p:cNvSpPr>
          <p:nvPr>
            <p:ph type="subTitle" idx="1"/>
          </p:nvPr>
        </p:nvSpPr>
        <p:spPr/>
        <p:txBody>
          <a:bodyPr/>
          <a:lstStyle/>
          <a:p>
            <a:r>
              <a:rPr lang="en-US" sz="2400" dirty="0" smtClean="0"/>
              <a:t>Guest Speaker: Dr. Marisa Fisher</a:t>
            </a:r>
          </a:p>
          <a:p>
            <a:r>
              <a:rPr lang="en-US" sz="2400" dirty="0" smtClean="0"/>
              <a:t>Respondents: Dr. Carolyn Shivers, Martina </a:t>
            </a:r>
            <a:r>
              <a:rPr lang="en-US" sz="2400" dirty="0" err="1" smtClean="0"/>
              <a:t>Svyantek</a:t>
            </a:r>
            <a:r>
              <a:rPr lang="en-US" sz="2400" dirty="0" smtClean="0"/>
              <a:t>, Liz </a:t>
            </a:r>
            <a:r>
              <a:rPr lang="en-US" sz="2400" dirty="0" err="1" smtClean="0"/>
              <a:t>Spingola</a:t>
            </a:r>
            <a:endParaRPr lang="en-US" sz="2400" dirty="0"/>
          </a:p>
        </p:txBody>
      </p:sp>
    </p:spTree>
    <p:extLst>
      <p:ext uri="{BB962C8B-B14F-4D97-AF65-F5344CB8AC3E}">
        <p14:creationId xmlns:p14="http://schemas.microsoft.com/office/powerpoint/2010/main" val="2921601194"/>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Service vehicles illegally parked</a:t>
            </a:r>
            <a:endParaRPr lang="en-US" dirty="0"/>
          </a:p>
        </p:txBody>
      </p:sp>
      <p:pic>
        <p:nvPicPr>
          <p:cNvPr id="4" name="Content Placeholder 3" descr="A service vehicle is illegally parked across the accessible parking space and into the open space (marked with diagonals) next to it." title="Next Door Violation"/>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50623" y="2141538"/>
            <a:ext cx="4866216" cy="3649662"/>
          </a:xfrm>
        </p:spPr>
      </p:pic>
      <p:pic>
        <p:nvPicPr>
          <p:cNvPr id="6" name="Content Placeholder 5" descr="Service vehicle parked illegally in an accessible parking space. Early morning in August." title="Squires Lot"/>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886185" y="2141538"/>
            <a:ext cx="4866216" cy="3649662"/>
          </a:xfrm>
        </p:spPr>
      </p:pic>
    </p:spTree>
    <p:extLst>
      <p:ext uri="{BB962C8B-B14F-4D97-AF65-F5344CB8AC3E}">
        <p14:creationId xmlns:p14="http://schemas.microsoft.com/office/powerpoint/2010/main" val="19008789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Parking in the “Free Space”</a:t>
            </a:r>
            <a:endParaRPr lang="en-US" dirty="0"/>
          </a:p>
        </p:txBody>
      </p:sp>
      <p:pic>
        <p:nvPicPr>
          <p:cNvPr id="6" name="Content Placeholder 5" descr="A personal vehicle is illegally parked in the diagonally marked space between the two accessible parking spaces in front of Newman Library." title="Personal Vehicle"/>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50623" y="2141538"/>
            <a:ext cx="4866216" cy="3649662"/>
          </a:xfrm>
        </p:spPr>
      </p:pic>
      <p:pic>
        <p:nvPicPr>
          <p:cNvPr id="7" name="Content Placeholder 6" descr="A service vehicle is pictures illegally parked in the diagonally striped space between two accessible spaces in front of Newman Library." title="Service Vehicle"/>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886185" y="2141538"/>
            <a:ext cx="4866216" cy="3649662"/>
          </a:xfrm>
        </p:spPr>
      </p:pic>
    </p:spTree>
    <p:extLst>
      <p:ext uri="{BB962C8B-B14F-4D97-AF65-F5344CB8AC3E}">
        <p14:creationId xmlns:p14="http://schemas.microsoft.com/office/powerpoint/2010/main" val="26538035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Parking Ethics, Continued</a:t>
            </a:r>
            <a:endParaRPr lang="en-US" dirty="0"/>
          </a:p>
        </p:txBody>
      </p:sp>
      <p:pic>
        <p:nvPicPr>
          <p:cNvPr id="5" name="Content Placeholder 4" descr="A personal vehicle is illegally parked in the diagonally marked spaces in between two cars in the accessible spaces in front of the GLC." title="Personal Vehicle - GLC"/>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b="380"/>
          <a:stretch/>
        </p:blipFill>
        <p:spPr>
          <a:xfrm>
            <a:off x="750623" y="2141542"/>
            <a:ext cx="4866216" cy="3635807"/>
          </a:xfrm>
        </p:spPr>
      </p:pic>
      <p:pic>
        <p:nvPicPr>
          <p:cNvPr id="6" name="Content Placeholder 5" descr="A personal vehicle is illegally parked in the diagonally marked spaces in between two cars in the accessible spaces in front of the GLC. THis is a front view of the vehicle, showing that the car lights are on and the driver is still in the vehicle." title="GLC Illegal Parking"/>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5886185" y="2141538"/>
            <a:ext cx="4866216" cy="3649662"/>
          </a:xfrm>
        </p:spPr>
      </p:pic>
    </p:spTree>
    <p:extLst>
      <p:ext uri="{BB962C8B-B14F-4D97-AF65-F5344CB8AC3E}">
        <p14:creationId xmlns:p14="http://schemas.microsoft.com/office/powerpoint/2010/main" val="2431280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Claiming disability</a:t>
            </a:r>
            <a:endParaRPr lang="en-US" dirty="0"/>
          </a:p>
        </p:txBody>
      </p:sp>
      <p:sp>
        <p:nvSpPr>
          <p:cNvPr id="3" name="Subtitle 2"/>
          <p:cNvSpPr>
            <a:spLocks noGrp="1"/>
          </p:cNvSpPr>
          <p:nvPr>
            <p:ph type="subTitle" idx="1"/>
          </p:nvPr>
        </p:nvSpPr>
        <p:spPr/>
        <p:txBody>
          <a:bodyPr/>
          <a:lstStyle/>
          <a:p>
            <a:r>
              <a:rPr lang="en-US" dirty="0" smtClean="0"/>
              <a:t>VT services for students with disabilities</a:t>
            </a:r>
            <a:endParaRPr lang="en-US" dirty="0"/>
          </a:p>
        </p:txBody>
      </p:sp>
    </p:spTree>
    <p:extLst>
      <p:ext uri="{BB962C8B-B14F-4D97-AF65-F5344CB8AC3E}">
        <p14:creationId xmlns:p14="http://schemas.microsoft.com/office/powerpoint/2010/main" val="1243379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Diversity and Disability</a:t>
            </a:r>
            <a:endParaRPr lang="en-US" dirty="0"/>
          </a:p>
        </p:txBody>
      </p:sp>
      <p:sp>
        <p:nvSpPr>
          <p:cNvPr id="3" name="Content Placeholder 2"/>
          <p:cNvSpPr>
            <a:spLocks noGrp="1"/>
          </p:cNvSpPr>
          <p:nvPr>
            <p:ph idx="1"/>
          </p:nvPr>
        </p:nvSpPr>
        <p:spPr/>
        <p:txBody>
          <a:bodyPr>
            <a:normAutofit/>
          </a:bodyPr>
          <a:lstStyle/>
          <a:p>
            <a:r>
              <a:rPr lang="en-US" sz="3200" dirty="0"/>
              <a:t>“So often disability is spoken in terms of </a:t>
            </a:r>
            <a:r>
              <a:rPr lang="en-US" sz="4000" b="1" dirty="0"/>
              <a:t>legal compliance</a:t>
            </a:r>
            <a:r>
              <a:rPr lang="en-US" sz="3200" dirty="0"/>
              <a:t>, they invite ADA and SSD to the table, without having any real honest-to-god disabled </a:t>
            </a:r>
            <a:r>
              <a:rPr lang="en-US" sz="3200" dirty="0" smtClean="0"/>
              <a:t>people. That’s </a:t>
            </a:r>
            <a:r>
              <a:rPr lang="en-US" sz="3200" dirty="0"/>
              <a:t>not representing us — that minimal legal compliance is not inclusion.”</a:t>
            </a:r>
          </a:p>
        </p:txBody>
      </p:sp>
    </p:spTree>
    <p:extLst>
      <p:ext uri="{BB962C8B-B14F-4D97-AF65-F5344CB8AC3E}">
        <p14:creationId xmlns:p14="http://schemas.microsoft.com/office/powerpoint/2010/main" val="4093951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development</a:t>
            </a:r>
            <a:endParaRPr lang="en-US" dirty="0"/>
          </a:p>
        </p:txBody>
      </p:sp>
      <p:pic>
        <p:nvPicPr>
          <p:cNvPr id="4" name="Content Placeholder 3" descr="Screen shot that reads, at the top in red text: University Organizational and Professional Development.&#10;&#10;In black text: Differing Abilities&#10;Overview&#10;Faculty, staff, and students come to the university with differing abilities. This session will provide an overview of the Americans with Disabilities Act, present information on the various types of disabilities, share how and why language matters, review accessibility issues, and discuss case studies to help participants become more culturally competent." title="Differing Abilities screenshot"/>
          <p:cNvPicPr>
            <a:picLocks noGrp="1" noChangeAspect="1"/>
          </p:cNvPicPr>
          <p:nvPr>
            <p:ph idx="1"/>
          </p:nvPr>
        </p:nvPicPr>
        <p:blipFill rotWithShape="1">
          <a:blip r:embed="rId2"/>
          <a:srcRect l="13134" t="18307" r="33339" b="24751"/>
          <a:stretch/>
        </p:blipFill>
        <p:spPr>
          <a:xfrm>
            <a:off x="685802" y="1763546"/>
            <a:ext cx="8208817" cy="4909580"/>
          </a:xfrm>
          <a:prstGeom prst="rect">
            <a:avLst/>
          </a:prstGeom>
        </p:spPr>
      </p:pic>
    </p:spTree>
    <p:extLst>
      <p:ext uri="{BB962C8B-B14F-4D97-AF65-F5344CB8AC3E}">
        <p14:creationId xmlns:p14="http://schemas.microsoft.com/office/powerpoint/2010/main" val="34377716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Saytheword</a:t>
            </a:r>
            <a:endParaRPr lang="en-US" dirty="0"/>
          </a:p>
        </p:txBody>
      </p:sp>
      <p:sp>
        <p:nvSpPr>
          <p:cNvPr id="5" name="Content Placeholder 4"/>
          <p:cNvSpPr>
            <a:spLocks noGrp="1"/>
          </p:cNvSpPr>
          <p:nvPr>
            <p:ph idx="1"/>
          </p:nvPr>
        </p:nvSpPr>
        <p:spPr/>
        <p:txBody>
          <a:bodyPr>
            <a:normAutofit/>
          </a:bodyPr>
          <a:lstStyle/>
          <a:p>
            <a:r>
              <a:rPr lang="en-US" sz="3200" dirty="0" smtClean="0"/>
              <a:t>Institutional stigma around “Disability”</a:t>
            </a:r>
          </a:p>
          <a:p>
            <a:endParaRPr lang="en-US" sz="3200" dirty="0"/>
          </a:p>
          <a:p>
            <a:r>
              <a:rPr lang="en-US" sz="3200" dirty="0" smtClean="0"/>
              <a:t>Being told to “pass” whenever possible</a:t>
            </a:r>
          </a:p>
          <a:p>
            <a:endParaRPr lang="en-US" sz="3200" dirty="0"/>
          </a:p>
          <a:p>
            <a:r>
              <a:rPr lang="en-US" sz="3200" dirty="0" smtClean="0"/>
              <a:t>Linguistic gymnastics performed to avoid “Disability”</a:t>
            </a:r>
          </a:p>
          <a:p>
            <a:pPr lvl="1"/>
            <a:r>
              <a:rPr lang="en-US" sz="2800" dirty="0" smtClean="0"/>
              <a:t>But “language matters”</a:t>
            </a:r>
            <a:endParaRPr lang="en-US" sz="2800" dirty="0"/>
          </a:p>
        </p:txBody>
      </p:sp>
    </p:spTree>
    <p:extLst>
      <p:ext uri="{BB962C8B-B14F-4D97-AF65-F5344CB8AC3E}">
        <p14:creationId xmlns:p14="http://schemas.microsoft.com/office/powerpoint/2010/main" val="19749375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A brown-colored bear is standing up and hula-hooping" title="Differing Abiliti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5426" y="442653"/>
            <a:ext cx="7963593" cy="5972694"/>
          </a:xfrm>
          <a:prstGeom prst="rect">
            <a:avLst/>
          </a:prstGeom>
        </p:spPr>
      </p:pic>
    </p:spTree>
    <p:extLst>
      <p:ext uri="{BB962C8B-B14F-4D97-AF65-F5344CB8AC3E}">
        <p14:creationId xmlns:p14="http://schemas.microsoft.com/office/powerpoint/2010/main" val="5670744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Registering</a:t>
            </a:r>
            <a:r>
              <a:rPr lang="en-US" dirty="0" smtClean="0"/>
              <a:t> with SSD</a:t>
            </a:r>
            <a:endParaRPr lang="en-US" dirty="0"/>
          </a:p>
        </p:txBody>
      </p:sp>
      <p:sp>
        <p:nvSpPr>
          <p:cNvPr id="5" name="Content Placeholder 4"/>
          <p:cNvSpPr>
            <a:spLocks noGrp="1"/>
          </p:cNvSpPr>
          <p:nvPr>
            <p:ph idx="1"/>
          </p:nvPr>
        </p:nvSpPr>
        <p:spPr/>
        <p:txBody>
          <a:bodyPr>
            <a:noAutofit/>
          </a:bodyPr>
          <a:lstStyle/>
          <a:p>
            <a:r>
              <a:rPr lang="en-US" sz="2000" dirty="0"/>
              <a:t>Services for Students with Disabilities (SSD) is here to serve students </a:t>
            </a:r>
            <a:r>
              <a:rPr lang="en-US" sz="2000" b="1" u="sng" dirty="0"/>
              <a:t>who have or think they may have disabilities</a:t>
            </a:r>
            <a:r>
              <a:rPr lang="en-US" sz="2000" dirty="0"/>
              <a:t>. The department provides numerous accommodations, services, and resources for students with disabilities and temporary injuries or illnesses.</a:t>
            </a:r>
          </a:p>
          <a:p>
            <a:r>
              <a:rPr lang="en-US" sz="2000" b="1" u="sng" dirty="0"/>
              <a:t>The first step to receiving accommodations is to register with SSD</a:t>
            </a:r>
            <a:r>
              <a:rPr lang="en-US" sz="2000" dirty="0"/>
              <a:t>. This section of the site provides useful information on </a:t>
            </a:r>
            <a:r>
              <a:rPr lang="en-US" sz="2000" b="1" dirty="0">
                <a:hlinkClick r:id="rId3"/>
              </a:rPr>
              <a:t>disability documentation</a:t>
            </a:r>
            <a:r>
              <a:rPr lang="en-US" sz="2000" dirty="0"/>
              <a:t>, how to receive accommodations, how to </a:t>
            </a:r>
            <a:r>
              <a:rPr lang="en-US" sz="2000" b="1" dirty="0">
                <a:hlinkClick r:id="rId4"/>
              </a:rPr>
              <a:t>advocate for yourself</a:t>
            </a:r>
            <a:r>
              <a:rPr lang="en-US" sz="2000" dirty="0"/>
              <a:t>, and frequently asked questions.</a:t>
            </a:r>
          </a:p>
          <a:p>
            <a:r>
              <a:rPr lang="en-US" sz="2000" dirty="0"/>
              <a:t>Accommodations are given on a case-by-case basis depending on a student’s disabilities.</a:t>
            </a:r>
          </a:p>
          <a:p>
            <a:endParaRPr lang="en-US" sz="2000" dirty="0"/>
          </a:p>
        </p:txBody>
      </p:sp>
    </p:spTree>
    <p:extLst>
      <p:ext uri="{BB962C8B-B14F-4D97-AF65-F5344CB8AC3E}">
        <p14:creationId xmlns:p14="http://schemas.microsoft.com/office/powerpoint/2010/main" val="1256756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necessity of documentation</a:t>
            </a:r>
            <a:endParaRPr lang="en-US" dirty="0"/>
          </a:p>
        </p:txBody>
      </p:sp>
      <p:sp>
        <p:nvSpPr>
          <p:cNvPr id="3" name="Content Placeholder 2"/>
          <p:cNvSpPr>
            <a:spLocks noGrp="1"/>
          </p:cNvSpPr>
          <p:nvPr>
            <p:ph idx="1"/>
          </p:nvPr>
        </p:nvSpPr>
        <p:spPr/>
        <p:txBody>
          <a:bodyPr>
            <a:normAutofit fontScale="85000" lnSpcReduction="10000"/>
          </a:bodyPr>
          <a:lstStyle/>
          <a:p>
            <a:r>
              <a:rPr lang="en-US" sz="2800" dirty="0"/>
              <a:t>Documentation is necessary to establish the presence of a disability and the need for accommodations. As relevant to the disability, the documentation should include the following nine </a:t>
            </a:r>
            <a:r>
              <a:rPr lang="en-US" sz="2800" dirty="0" smtClean="0"/>
              <a:t>elements…..</a:t>
            </a:r>
          </a:p>
          <a:p>
            <a:endParaRPr lang="en-US" sz="2800" dirty="0"/>
          </a:p>
          <a:p>
            <a:pPr lvl="1"/>
            <a:r>
              <a:rPr lang="en-US" sz="2600" dirty="0" smtClean="0"/>
              <a:t>ADA: </a:t>
            </a:r>
            <a:r>
              <a:rPr lang="en-US" sz="2600" dirty="0"/>
              <a:t>An individual with a </a:t>
            </a:r>
            <a:r>
              <a:rPr lang="en-US" sz="2600" b="1" u="sng" dirty="0"/>
              <a:t>disability</a:t>
            </a:r>
            <a:r>
              <a:rPr lang="en-US" sz="2600" dirty="0"/>
              <a:t> is </a:t>
            </a:r>
            <a:r>
              <a:rPr lang="en-US" sz="2600" b="1" u="sng" dirty="0"/>
              <a:t>defined</a:t>
            </a:r>
            <a:r>
              <a:rPr lang="en-US" sz="2600" dirty="0"/>
              <a:t> by the </a:t>
            </a:r>
            <a:r>
              <a:rPr lang="en-US" sz="2600" b="1" u="sng" dirty="0" smtClean="0"/>
              <a:t>ADA</a:t>
            </a:r>
            <a:r>
              <a:rPr lang="en-US" sz="2600" dirty="0"/>
              <a:t> as a person who has a physical or mental impairment that substantially limits one or more major life activities, a person who has a history or record of such an impairment, or a person who is perceived by others as having such an impairment</a:t>
            </a:r>
            <a:r>
              <a:rPr lang="en-US" sz="2600" dirty="0" smtClean="0"/>
              <a:t>.</a:t>
            </a:r>
          </a:p>
          <a:p>
            <a:pPr lvl="2"/>
            <a:r>
              <a:rPr lang="en-US" sz="2400" dirty="0"/>
              <a:t>(eating, breathing, caring for oneself, working, walking, etc.), OR. a person with a record of such an impairment (even if that record is inaccurate)</a:t>
            </a:r>
          </a:p>
        </p:txBody>
      </p:sp>
    </p:spTree>
    <p:extLst>
      <p:ext uri="{BB962C8B-B14F-4D97-AF65-F5344CB8AC3E}">
        <p14:creationId xmlns:p14="http://schemas.microsoft.com/office/powerpoint/2010/main" val="25072162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Claiming Disability within higher education</a:t>
            </a:r>
            <a:endParaRPr lang="en-US" dirty="0"/>
          </a:p>
        </p:txBody>
      </p:sp>
      <p:sp>
        <p:nvSpPr>
          <p:cNvPr id="3" name="Subtitle 2"/>
          <p:cNvSpPr>
            <a:spLocks noGrp="1"/>
          </p:cNvSpPr>
          <p:nvPr>
            <p:ph type="subTitle" idx="1"/>
          </p:nvPr>
        </p:nvSpPr>
        <p:spPr/>
        <p:txBody>
          <a:bodyPr/>
          <a:lstStyle/>
          <a:p>
            <a:r>
              <a:rPr lang="en-US" dirty="0" smtClean="0"/>
              <a:t>Martina Svyantek</a:t>
            </a:r>
          </a:p>
          <a:p>
            <a:r>
              <a:rPr lang="en-US" dirty="0" smtClean="0"/>
              <a:t>November 30, 2017</a:t>
            </a:r>
            <a:endParaRPr lang="en-US" dirty="0"/>
          </a:p>
        </p:txBody>
      </p:sp>
    </p:spTree>
    <p:extLst>
      <p:ext uri="{BB962C8B-B14F-4D97-AF65-F5344CB8AC3E}">
        <p14:creationId xmlns:p14="http://schemas.microsoft.com/office/powerpoint/2010/main" val="4131949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1</a:t>
            </a:r>
            <a:endParaRPr lang="en-US" dirty="0"/>
          </a:p>
        </p:txBody>
      </p:sp>
      <p:sp>
        <p:nvSpPr>
          <p:cNvPr id="3" name="Content Placeholder 2"/>
          <p:cNvSpPr>
            <a:spLocks noGrp="1"/>
          </p:cNvSpPr>
          <p:nvPr>
            <p:ph idx="1"/>
          </p:nvPr>
        </p:nvSpPr>
        <p:spPr/>
        <p:txBody>
          <a:bodyPr>
            <a:normAutofit/>
          </a:bodyPr>
          <a:lstStyle/>
          <a:p>
            <a:r>
              <a:rPr lang="en-US" sz="5400" b="1" dirty="0"/>
              <a:t>A diagnostic statement </a:t>
            </a:r>
            <a:r>
              <a:rPr lang="en-US" sz="4000" dirty="0"/>
              <a:t>identifying the disability, date of the most current diagnostic evaluation, and the date of the original diagnosis</a:t>
            </a:r>
          </a:p>
        </p:txBody>
      </p:sp>
    </p:spTree>
    <p:extLst>
      <p:ext uri="{BB962C8B-B14F-4D97-AF65-F5344CB8AC3E}">
        <p14:creationId xmlns:p14="http://schemas.microsoft.com/office/powerpoint/2010/main" val="19920758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2</a:t>
            </a:r>
            <a:endParaRPr lang="en-US" dirty="0"/>
          </a:p>
        </p:txBody>
      </p:sp>
      <p:sp>
        <p:nvSpPr>
          <p:cNvPr id="3" name="Content Placeholder 2"/>
          <p:cNvSpPr>
            <a:spLocks noGrp="1"/>
          </p:cNvSpPr>
          <p:nvPr>
            <p:ph idx="1"/>
          </p:nvPr>
        </p:nvSpPr>
        <p:spPr/>
        <p:txBody>
          <a:bodyPr>
            <a:normAutofit/>
          </a:bodyPr>
          <a:lstStyle/>
          <a:p>
            <a:r>
              <a:rPr lang="en-US" sz="4000" dirty="0"/>
              <a:t>A description of the diagnostic tests, methods, and/or criteria used, including specific test results (including standardized testing scores) and the examiner's narrative.</a:t>
            </a:r>
          </a:p>
        </p:txBody>
      </p:sp>
    </p:spTree>
    <p:extLst>
      <p:ext uri="{BB962C8B-B14F-4D97-AF65-F5344CB8AC3E}">
        <p14:creationId xmlns:p14="http://schemas.microsoft.com/office/powerpoint/2010/main" val="24999160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3</a:t>
            </a:r>
            <a:endParaRPr lang="en-US" dirty="0"/>
          </a:p>
        </p:txBody>
      </p:sp>
      <p:sp>
        <p:nvSpPr>
          <p:cNvPr id="3" name="Content Placeholder 2"/>
          <p:cNvSpPr>
            <a:spLocks noGrp="1"/>
          </p:cNvSpPr>
          <p:nvPr>
            <p:ph idx="1"/>
          </p:nvPr>
        </p:nvSpPr>
        <p:spPr/>
        <p:txBody>
          <a:bodyPr>
            <a:normAutofit/>
          </a:bodyPr>
          <a:lstStyle/>
          <a:p>
            <a:r>
              <a:rPr lang="en-US" sz="3600" dirty="0"/>
              <a:t>A description of the current functional impact of the disability. This may be in the form of an examiner's narrative, and/or an interview, but must have a rational relationship to diagnostic assessments. For learning disabilities, current documentation is defined using adult norms.</a:t>
            </a:r>
          </a:p>
        </p:txBody>
      </p:sp>
    </p:spTree>
    <p:extLst>
      <p:ext uri="{BB962C8B-B14F-4D97-AF65-F5344CB8AC3E}">
        <p14:creationId xmlns:p14="http://schemas.microsoft.com/office/powerpoint/2010/main" val="28653146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4</a:t>
            </a:r>
            <a:endParaRPr lang="en-US" dirty="0"/>
          </a:p>
        </p:txBody>
      </p:sp>
      <p:sp>
        <p:nvSpPr>
          <p:cNvPr id="3" name="Content Placeholder 2"/>
          <p:cNvSpPr>
            <a:spLocks noGrp="1"/>
          </p:cNvSpPr>
          <p:nvPr>
            <p:ph idx="1"/>
          </p:nvPr>
        </p:nvSpPr>
        <p:spPr/>
        <p:txBody>
          <a:bodyPr>
            <a:normAutofit/>
          </a:bodyPr>
          <a:lstStyle/>
          <a:p>
            <a:r>
              <a:rPr lang="en-US" sz="4000" dirty="0"/>
              <a:t>A statement indicating treatments, medications, or assistive devices/services currently prescribed or in use, with a description of the mediating effects and potential side effects from such treatments.</a:t>
            </a:r>
          </a:p>
        </p:txBody>
      </p:sp>
    </p:spTree>
    <p:extLst>
      <p:ext uri="{BB962C8B-B14F-4D97-AF65-F5344CB8AC3E}">
        <p14:creationId xmlns:p14="http://schemas.microsoft.com/office/powerpoint/2010/main" val="14994735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5</a:t>
            </a:r>
            <a:endParaRPr lang="en-US" dirty="0"/>
          </a:p>
        </p:txBody>
      </p:sp>
      <p:sp>
        <p:nvSpPr>
          <p:cNvPr id="3" name="Content Placeholder 2"/>
          <p:cNvSpPr>
            <a:spLocks noGrp="1"/>
          </p:cNvSpPr>
          <p:nvPr>
            <p:ph idx="1"/>
          </p:nvPr>
        </p:nvSpPr>
        <p:spPr/>
        <p:txBody>
          <a:bodyPr>
            <a:normAutofit/>
          </a:bodyPr>
          <a:lstStyle/>
          <a:p>
            <a:r>
              <a:rPr lang="en-US" sz="4400" dirty="0"/>
              <a:t>A description of the expected progression or stability of the impact of the disability over time, particularly the next five years.</a:t>
            </a:r>
          </a:p>
        </p:txBody>
      </p:sp>
    </p:spTree>
    <p:extLst>
      <p:ext uri="{BB962C8B-B14F-4D97-AF65-F5344CB8AC3E}">
        <p14:creationId xmlns:p14="http://schemas.microsoft.com/office/powerpoint/2010/main" val="31607621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6</a:t>
            </a:r>
            <a:endParaRPr lang="en-US" dirty="0"/>
          </a:p>
        </p:txBody>
      </p:sp>
      <p:sp>
        <p:nvSpPr>
          <p:cNvPr id="3" name="Content Placeholder 2"/>
          <p:cNvSpPr>
            <a:spLocks noGrp="1"/>
          </p:cNvSpPr>
          <p:nvPr>
            <p:ph idx="1"/>
          </p:nvPr>
        </p:nvSpPr>
        <p:spPr/>
        <p:txBody>
          <a:bodyPr>
            <a:normAutofit/>
          </a:bodyPr>
          <a:lstStyle/>
          <a:p>
            <a:r>
              <a:rPr lang="en-US" sz="4400" dirty="0"/>
              <a:t>A history of previous accommodations and their impact.</a:t>
            </a:r>
          </a:p>
        </p:txBody>
      </p:sp>
    </p:spTree>
    <p:extLst>
      <p:ext uri="{BB962C8B-B14F-4D97-AF65-F5344CB8AC3E}">
        <p14:creationId xmlns:p14="http://schemas.microsoft.com/office/powerpoint/2010/main" val="3262557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Digital Accessibility and Non-Apparent Disabilities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930655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8200" y="1825626"/>
            <a:ext cx="1749725" cy="382737"/>
          </a:xfrm>
        </p:spPr>
        <p:txBody>
          <a:bodyPr>
            <a:normAutofit/>
          </a:bodyPr>
          <a:lstStyle/>
          <a:p>
            <a:pPr marL="0" indent="0">
              <a:buNone/>
            </a:pPr>
            <a:r>
              <a:rPr lang="en-US" sz="1200" dirty="0" smtClean="0"/>
              <a:t>Hello and welcome! </a:t>
            </a:r>
            <a:endParaRPr lang="en-US" sz="1200" dirty="0"/>
          </a:p>
        </p:txBody>
      </p:sp>
      <p:sp>
        <p:nvSpPr>
          <p:cNvPr id="4" name="TextBox 3"/>
          <p:cNvSpPr txBox="1"/>
          <p:nvPr/>
        </p:nvSpPr>
        <p:spPr>
          <a:xfrm>
            <a:off x="2321944" y="1690690"/>
            <a:ext cx="4579189" cy="830997"/>
          </a:xfrm>
          <a:prstGeom prst="rect">
            <a:avLst/>
          </a:prstGeom>
          <a:noFill/>
        </p:spPr>
        <p:txBody>
          <a:bodyPr wrap="square" rtlCol="0">
            <a:spAutoFit/>
          </a:bodyPr>
          <a:lstStyle/>
          <a:p>
            <a:r>
              <a:rPr lang="en-US" sz="4800" dirty="0" smtClean="0"/>
              <a:t>How about this? </a:t>
            </a:r>
            <a:endParaRPr lang="en-US" sz="4800" dirty="0"/>
          </a:p>
        </p:txBody>
      </p:sp>
      <p:sp>
        <p:nvSpPr>
          <p:cNvPr id="6" name="TextBox 5"/>
          <p:cNvSpPr txBox="1"/>
          <p:nvPr/>
        </p:nvSpPr>
        <p:spPr>
          <a:xfrm>
            <a:off x="5008353" y="3524082"/>
            <a:ext cx="3462787" cy="646331"/>
          </a:xfrm>
          <a:prstGeom prst="rect">
            <a:avLst/>
          </a:prstGeom>
          <a:solidFill>
            <a:srgbClr val="800000"/>
          </a:solidFill>
        </p:spPr>
        <p:txBody>
          <a:bodyPr wrap="square" rtlCol="0">
            <a:spAutoFit/>
          </a:bodyPr>
          <a:lstStyle/>
          <a:p>
            <a:r>
              <a:rPr lang="en-US" sz="3600" b="1" dirty="0" smtClean="0">
                <a:solidFill>
                  <a:srgbClr val="BF5711"/>
                </a:solidFill>
              </a:rPr>
              <a:t>How about this?</a:t>
            </a:r>
            <a:endParaRPr lang="en-US" sz="3600" b="1" dirty="0">
              <a:solidFill>
                <a:srgbClr val="BF5711"/>
              </a:solidFill>
            </a:endParaRPr>
          </a:p>
        </p:txBody>
      </p:sp>
    </p:spTree>
    <p:extLst>
      <p:ext uri="{BB962C8B-B14F-4D97-AF65-F5344CB8AC3E}">
        <p14:creationId xmlns:p14="http://schemas.microsoft.com/office/powerpoint/2010/main" val="2190996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838202" y="365125"/>
            <a:ext cx="6436844" cy="4351338"/>
          </a:xfrm>
          <a:prstGeom prst="rect">
            <a:avLst/>
          </a:prstGeom>
        </p:spPr>
      </p:pic>
      <p:pic>
        <p:nvPicPr>
          <p:cNvPr id="5" name="Picture 4"/>
          <p:cNvPicPr>
            <a:picLocks noChangeAspect="1"/>
          </p:cNvPicPr>
          <p:nvPr/>
        </p:nvPicPr>
        <p:blipFill>
          <a:blip r:embed="rId3"/>
          <a:stretch>
            <a:fillRect/>
          </a:stretch>
        </p:blipFill>
        <p:spPr>
          <a:xfrm>
            <a:off x="4787932" y="2142500"/>
            <a:ext cx="6791325" cy="4505325"/>
          </a:xfrm>
          <a:prstGeom prst="rect">
            <a:avLst/>
          </a:prstGeom>
        </p:spPr>
      </p:pic>
    </p:spTree>
    <p:extLst>
      <p:ext uri="{BB962C8B-B14F-4D97-AF65-F5344CB8AC3E}">
        <p14:creationId xmlns:p14="http://schemas.microsoft.com/office/powerpoint/2010/main" val="22838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30320" r="-30320"/>
          <a:stretch>
            <a:fillRect/>
          </a:stretch>
        </p:blipFill>
        <p:spPr>
          <a:xfrm>
            <a:off x="609600" y="1600200"/>
            <a:ext cx="10972800" cy="4525963"/>
          </a:xfrm>
          <a:prstGeom prst="rect">
            <a:avLst/>
          </a:prstGeom>
        </p:spPr>
      </p:pic>
    </p:spTree>
    <p:extLst>
      <p:ext uri="{BB962C8B-B14F-4D97-AF65-F5344CB8AC3E}">
        <p14:creationId xmlns:p14="http://schemas.microsoft.com/office/powerpoint/2010/main" val="21685696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note on language</a:t>
            </a:r>
            <a:endParaRPr lang="en-US" dirty="0"/>
          </a:p>
        </p:txBody>
      </p:sp>
      <p:sp>
        <p:nvSpPr>
          <p:cNvPr id="3" name="Content Placeholder 2"/>
          <p:cNvSpPr>
            <a:spLocks noGrp="1"/>
          </p:cNvSpPr>
          <p:nvPr>
            <p:ph idx="1"/>
          </p:nvPr>
        </p:nvSpPr>
        <p:spPr/>
        <p:txBody>
          <a:bodyPr>
            <a:normAutofit/>
          </a:bodyPr>
          <a:lstStyle/>
          <a:p>
            <a:r>
              <a:rPr lang="en-US" sz="3200" dirty="0" smtClean="0"/>
              <a:t>Identity-first: “disabled student”</a:t>
            </a:r>
          </a:p>
          <a:p>
            <a:endParaRPr lang="en-US" sz="3200" dirty="0"/>
          </a:p>
          <a:p>
            <a:r>
              <a:rPr lang="en-US" sz="3200" dirty="0" smtClean="0"/>
              <a:t>Person-first: “student with a disability”</a:t>
            </a:r>
          </a:p>
          <a:p>
            <a:endParaRPr lang="en-US" sz="3200" dirty="0"/>
          </a:p>
          <a:p>
            <a:r>
              <a:rPr lang="en-US" sz="3200" dirty="0" smtClean="0"/>
              <a:t>Why I use ID-1</a:t>
            </a:r>
            <a:r>
              <a:rPr lang="en-US" sz="3200" baseline="30000" dirty="0" smtClean="0"/>
              <a:t>st</a:t>
            </a:r>
            <a:r>
              <a:rPr lang="en-US" sz="3200" dirty="0" smtClean="0"/>
              <a:t>: can’t forget/misplace disability even if someone can “pass”</a:t>
            </a:r>
            <a:endParaRPr lang="en-US" sz="3200" dirty="0"/>
          </a:p>
        </p:txBody>
      </p:sp>
    </p:spTree>
    <p:extLst>
      <p:ext uri="{BB962C8B-B14F-4D97-AF65-F5344CB8AC3E}">
        <p14:creationId xmlns:p14="http://schemas.microsoft.com/office/powerpoint/2010/main" val="11407217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Flexible and Fluid Aspect of Disability and Disability Identity </a:t>
            </a:r>
            <a:endParaRPr lang="en-US" dirty="0"/>
          </a:p>
        </p:txBody>
      </p:sp>
      <p:sp>
        <p:nvSpPr>
          <p:cNvPr id="3" name="Content Placeholder 2"/>
          <p:cNvSpPr>
            <a:spLocks noGrp="1"/>
          </p:cNvSpPr>
          <p:nvPr>
            <p:ph idx="1"/>
          </p:nvPr>
        </p:nvSpPr>
        <p:spPr>
          <a:xfrm>
            <a:off x="838200" y="2170681"/>
            <a:ext cx="10515600" cy="4351338"/>
          </a:xfrm>
        </p:spPr>
        <p:txBody>
          <a:bodyPr/>
          <a:lstStyle/>
          <a:p>
            <a:r>
              <a:rPr lang="en-US" dirty="0" smtClean="0"/>
              <a:t>A person can become disabled and non disabled </a:t>
            </a:r>
          </a:p>
          <a:p>
            <a:r>
              <a:rPr lang="en-US" dirty="0" smtClean="0"/>
              <a:t>A disabled person may not identify with a disability</a:t>
            </a:r>
          </a:p>
          <a:p>
            <a:r>
              <a:rPr lang="en-US" dirty="0" smtClean="0"/>
              <a:t>Not all disabilities are labeled disabilities </a:t>
            </a:r>
          </a:p>
          <a:p>
            <a:r>
              <a:rPr lang="en-US" dirty="0" smtClean="0"/>
              <a:t>Not all disabilities are apparent </a:t>
            </a:r>
            <a:endParaRPr lang="en-US" dirty="0"/>
          </a:p>
        </p:txBody>
      </p:sp>
    </p:spTree>
    <p:extLst>
      <p:ext uri="{BB962C8B-B14F-4D97-AF65-F5344CB8AC3E}">
        <p14:creationId xmlns:p14="http://schemas.microsoft.com/office/powerpoint/2010/main" val="33258395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and Disability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Is disability really something necessary to be “fixed”? </a:t>
            </a:r>
          </a:p>
          <a:p>
            <a:pPr lvl="1"/>
            <a:r>
              <a:rPr lang="en-US" smtClean="0"/>
              <a:t>Why </a:t>
            </a:r>
            <a:r>
              <a:rPr lang="en-US" dirty="0" smtClean="0"/>
              <a:t>strive for a “superiorly functioning” human? </a:t>
            </a:r>
          </a:p>
          <a:p>
            <a:pPr lvl="1"/>
            <a:endParaRPr lang="en-US" dirty="0"/>
          </a:p>
          <a:p>
            <a:r>
              <a:rPr lang="en-US" dirty="0" smtClean="0"/>
              <a:t>What is the advantages and disadvantages to technologies adapting the physical and cognitive human aspects? </a:t>
            </a:r>
          </a:p>
          <a:p>
            <a:endParaRPr lang="en-US" dirty="0"/>
          </a:p>
          <a:p>
            <a:r>
              <a:rPr lang="en-US" dirty="0" smtClean="0"/>
              <a:t>How does this affect the construction and identity of disability? </a:t>
            </a:r>
          </a:p>
          <a:p>
            <a:endParaRPr lang="en-US" dirty="0"/>
          </a:p>
          <a:p>
            <a:r>
              <a:rPr lang="en-US" dirty="0" smtClean="0"/>
              <a:t>What is Tech’s role within this situation and what should their role be?  </a:t>
            </a:r>
            <a:endParaRPr lang="en-US" dirty="0"/>
          </a:p>
        </p:txBody>
      </p:sp>
    </p:spTree>
    <p:extLst>
      <p:ext uri="{BB962C8B-B14F-4D97-AF65-F5344CB8AC3E}">
        <p14:creationId xmlns:p14="http://schemas.microsoft.com/office/powerpoint/2010/main" val="2507878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67200" y="4678596"/>
            <a:ext cx="7278624" cy="1048684"/>
          </a:xfrm>
        </p:spPr>
        <p:txBody>
          <a:bodyPr>
            <a:normAutofit fontScale="90000"/>
          </a:bodyPr>
          <a:lstStyle/>
          <a:p>
            <a:r>
              <a:rPr lang="en-US" dirty="0" smtClean="0"/>
              <a:t>The Classroom and Beyond</a:t>
            </a:r>
            <a:endParaRPr lang="en-US" dirty="0"/>
          </a:p>
        </p:txBody>
      </p:sp>
      <p:sp>
        <p:nvSpPr>
          <p:cNvPr id="5" name="Subtitle 4"/>
          <p:cNvSpPr>
            <a:spLocks noGrp="1"/>
          </p:cNvSpPr>
          <p:nvPr>
            <p:ph type="subTitle" idx="1"/>
          </p:nvPr>
        </p:nvSpPr>
        <p:spPr>
          <a:xfrm>
            <a:off x="4284599" y="4457628"/>
            <a:ext cx="7278624" cy="621792"/>
          </a:xfrm>
        </p:spPr>
        <p:txBody>
          <a:bodyPr/>
          <a:lstStyle/>
          <a:p>
            <a:endParaRPr lang="en-US"/>
          </a:p>
        </p:txBody>
      </p:sp>
    </p:spTree>
    <p:extLst>
      <p:ext uri="{BB962C8B-B14F-4D97-AF65-F5344CB8AC3E}">
        <p14:creationId xmlns:p14="http://schemas.microsoft.com/office/powerpoint/2010/main" val="34631436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for Instructors</a:t>
            </a:r>
            <a:endParaRPr lang="en-US" dirty="0"/>
          </a:p>
        </p:txBody>
      </p:sp>
      <p:sp>
        <p:nvSpPr>
          <p:cNvPr id="3" name="Content Placeholder 2"/>
          <p:cNvSpPr>
            <a:spLocks noGrp="1"/>
          </p:cNvSpPr>
          <p:nvPr>
            <p:ph idx="1"/>
          </p:nvPr>
        </p:nvSpPr>
        <p:spPr/>
        <p:txBody>
          <a:bodyPr/>
          <a:lstStyle/>
          <a:p>
            <a:r>
              <a:rPr lang="en-US" dirty="0" smtClean="0"/>
              <a:t>Breadth of disability</a:t>
            </a:r>
          </a:p>
          <a:p>
            <a:pPr lvl="1"/>
            <a:r>
              <a:rPr lang="en-US" dirty="0" smtClean="0"/>
              <a:t>Physical disability</a:t>
            </a:r>
          </a:p>
          <a:p>
            <a:pPr lvl="2"/>
            <a:r>
              <a:rPr lang="en-US" dirty="0" smtClean="0"/>
              <a:t>Mobility impairments</a:t>
            </a:r>
          </a:p>
          <a:p>
            <a:pPr lvl="2"/>
            <a:r>
              <a:rPr lang="en-US" dirty="0" smtClean="0"/>
              <a:t>Hearing or vision impairments</a:t>
            </a:r>
          </a:p>
          <a:p>
            <a:pPr lvl="1"/>
            <a:r>
              <a:rPr lang="en-US" dirty="0" smtClean="0"/>
              <a:t>Learning disability</a:t>
            </a:r>
          </a:p>
          <a:p>
            <a:pPr lvl="1"/>
            <a:r>
              <a:rPr lang="en-US" dirty="0" smtClean="0"/>
              <a:t>Psychiatric disability</a:t>
            </a:r>
          </a:p>
          <a:p>
            <a:pPr lvl="2"/>
            <a:r>
              <a:rPr lang="en-US" dirty="0" smtClean="0"/>
              <a:t>Anxiety</a:t>
            </a:r>
          </a:p>
          <a:p>
            <a:pPr lvl="2"/>
            <a:r>
              <a:rPr lang="en-US" dirty="0" smtClean="0"/>
              <a:t>Depression</a:t>
            </a:r>
            <a:endParaRPr lang="en-US" dirty="0"/>
          </a:p>
        </p:txBody>
      </p:sp>
    </p:spTree>
    <p:extLst>
      <p:ext uri="{BB962C8B-B14F-4D97-AF65-F5344CB8AC3E}">
        <p14:creationId xmlns:p14="http://schemas.microsoft.com/office/powerpoint/2010/main" val="19578457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for Instructors</a:t>
            </a:r>
            <a:endParaRPr lang="en-US" dirty="0"/>
          </a:p>
        </p:txBody>
      </p:sp>
      <p:sp>
        <p:nvSpPr>
          <p:cNvPr id="3" name="Content Placeholder 2"/>
          <p:cNvSpPr>
            <a:spLocks noGrp="1"/>
          </p:cNvSpPr>
          <p:nvPr>
            <p:ph idx="1"/>
          </p:nvPr>
        </p:nvSpPr>
        <p:spPr/>
        <p:txBody>
          <a:bodyPr/>
          <a:lstStyle/>
          <a:p>
            <a:r>
              <a:rPr lang="en-US" dirty="0" smtClean="0"/>
              <a:t>How to implement universal design and/or accommodations without “easing” requirements?	</a:t>
            </a:r>
          </a:p>
          <a:p>
            <a:pPr lvl="1"/>
            <a:r>
              <a:rPr lang="en-US" dirty="0" smtClean="0"/>
              <a:t>Many existing courses/materials are not accessible</a:t>
            </a:r>
          </a:p>
          <a:p>
            <a:pPr lvl="1"/>
            <a:r>
              <a:rPr lang="en-US" dirty="0" smtClean="0"/>
              <a:t>Closed captioning, recording, and visual descriptions take time</a:t>
            </a:r>
          </a:p>
          <a:p>
            <a:pPr lvl="1"/>
            <a:endParaRPr lang="en-US" dirty="0"/>
          </a:p>
          <a:p>
            <a:r>
              <a:rPr lang="en-US" dirty="0" smtClean="0"/>
              <a:t>Universities need institution-wide supports  so that accommodations are consistent</a:t>
            </a:r>
            <a:endParaRPr lang="en-US" dirty="0"/>
          </a:p>
        </p:txBody>
      </p:sp>
    </p:spTree>
    <p:extLst>
      <p:ext uri="{BB962C8B-B14F-4D97-AF65-F5344CB8AC3E}">
        <p14:creationId xmlns:p14="http://schemas.microsoft.com/office/powerpoint/2010/main" val="27034744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Considerations for the Campus Community</a:t>
            </a:r>
            <a:endParaRPr lang="en-US" dirty="0"/>
          </a:p>
        </p:txBody>
      </p:sp>
      <p:sp>
        <p:nvSpPr>
          <p:cNvPr id="3" name="Content Placeholder 2"/>
          <p:cNvSpPr>
            <a:spLocks noGrp="1"/>
          </p:cNvSpPr>
          <p:nvPr>
            <p:ph idx="1"/>
          </p:nvPr>
        </p:nvSpPr>
        <p:spPr/>
        <p:txBody>
          <a:bodyPr/>
          <a:lstStyle/>
          <a:p>
            <a:r>
              <a:rPr lang="en-US" dirty="0" smtClean="0"/>
              <a:t>College is more than just classes! </a:t>
            </a:r>
          </a:p>
          <a:p>
            <a:pPr lvl="1"/>
            <a:r>
              <a:rPr lang="en-US" dirty="0" smtClean="0"/>
              <a:t>Time management</a:t>
            </a:r>
          </a:p>
          <a:p>
            <a:pPr lvl="1"/>
            <a:r>
              <a:rPr lang="en-US" dirty="0" smtClean="0"/>
              <a:t>Daily living skills</a:t>
            </a:r>
          </a:p>
          <a:p>
            <a:pPr lvl="1"/>
            <a:r>
              <a:rPr lang="en-US" dirty="0" smtClean="0"/>
              <a:t>Socialization</a:t>
            </a:r>
          </a:p>
          <a:p>
            <a:r>
              <a:rPr lang="en-US" dirty="0" smtClean="0"/>
              <a:t>Potential barriers to success for students with physical, learning, or psychiatric disabilities</a:t>
            </a:r>
            <a:endParaRPr lang="en-US" dirty="0"/>
          </a:p>
        </p:txBody>
      </p:sp>
    </p:spTree>
    <p:extLst>
      <p:ext uri="{BB962C8B-B14F-4D97-AF65-F5344CB8AC3E}">
        <p14:creationId xmlns:p14="http://schemas.microsoft.com/office/powerpoint/2010/main" val="24532145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pick any.jpg"/>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19839" r="-19839"/>
          <a:stretch/>
        </p:blipFill>
        <p:spPr>
          <a:xfrm>
            <a:off x="-719138" y="863600"/>
            <a:ext cx="12911138" cy="5326063"/>
          </a:xfrm>
        </p:spPr>
      </p:pic>
    </p:spTree>
    <p:extLst>
      <p:ext uri="{BB962C8B-B14F-4D97-AF65-F5344CB8AC3E}">
        <p14:creationId xmlns:p14="http://schemas.microsoft.com/office/powerpoint/2010/main" val="26829448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Missing?</a:t>
            </a:r>
            <a:endParaRPr lang="en-US" dirty="0"/>
          </a:p>
        </p:txBody>
      </p:sp>
      <p:sp>
        <p:nvSpPr>
          <p:cNvPr id="3" name="Content Placeholder 2"/>
          <p:cNvSpPr>
            <a:spLocks noGrp="1"/>
          </p:cNvSpPr>
          <p:nvPr>
            <p:ph idx="1"/>
          </p:nvPr>
        </p:nvSpPr>
        <p:spPr/>
        <p:txBody>
          <a:bodyPr/>
          <a:lstStyle/>
          <a:p>
            <a:r>
              <a:rPr lang="en-US" dirty="0" smtClean="0"/>
              <a:t>Amid discussions of inclusion in higher education, individuals with intellectual disabilities (ID) are often left out</a:t>
            </a:r>
          </a:p>
          <a:p>
            <a:pPr lvl="1"/>
            <a:r>
              <a:rPr lang="en-US" dirty="0" smtClean="0"/>
              <a:t>Significant limitations in both intellectual functioning (IQ&lt;75) and activities of daily living</a:t>
            </a:r>
          </a:p>
          <a:p>
            <a:r>
              <a:rPr lang="en-US" dirty="0" smtClean="0"/>
              <a:t>Higher </a:t>
            </a:r>
            <a:r>
              <a:rPr lang="en-US" dirty="0" err="1" smtClean="0"/>
              <a:t>ed</a:t>
            </a:r>
            <a:r>
              <a:rPr lang="en-US" dirty="0" smtClean="0"/>
              <a:t> not available through traditional application and admittance processes</a:t>
            </a:r>
            <a:endParaRPr lang="en-US" dirty="0"/>
          </a:p>
        </p:txBody>
      </p:sp>
    </p:spTree>
    <p:extLst>
      <p:ext uri="{BB962C8B-B14F-4D97-AF65-F5344CB8AC3E}">
        <p14:creationId xmlns:p14="http://schemas.microsoft.com/office/powerpoint/2010/main" val="35501224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828800" y="4552543"/>
            <a:ext cx="8534400" cy="1553182"/>
          </a:xfrm>
        </p:spPr>
        <p:txBody>
          <a:bodyPr>
            <a:normAutofit fontScale="92500" lnSpcReduction="10000"/>
          </a:bodyPr>
          <a:lstStyle/>
          <a:p>
            <a:r>
              <a:rPr lang="en-US" dirty="0" smtClean="0"/>
              <a:t>Marisa H. Fisher, PhD, BCBA-D</a:t>
            </a:r>
          </a:p>
          <a:p>
            <a:r>
              <a:rPr lang="en-US" dirty="0" smtClean="0"/>
              <a:t>Michigan State University</a:t>
            </a:r>
          </a:p>
          <a:p>
            <a:r>
              <a:rPr lang="en-US" dirty="0" smtClean="0"/>
              <a:t>Virginia Tech Nov 30 2017</a:t>
            </a:r>
            <a:endParaRPr lang="en-US" dirty="0"/>
          </a:p>
        </p:txBody>
      </p:sp>
      <p:sp>
        <p:nvSpPr>
          <p:cNvPr id="4" name="Title 3"/>
          <p:cNvSpPr>
            <a:spLocks noGrp="1"/>
          </p:cNvSpPr>
          <p:nvPr>
            <p:ph type="title"/>
          </p:nvPr>
        </p:nvSpPr>
        <p:spPr>
          <a:xfrm>
            <a:off x="0" y="2814823"/>
            <a:ext cx="12192000" cy="1143000"/>
          </a:xfrm>
        </p:spPr>
        <p:txBody>
          <a:bodyPr>
            <a:normAutofit fontScale="90000"/>
          </a:bodyPr>
          <a:lstStyle/>
          <a:p>
            <a:r>
              <a:rPr lang="en-US" dirty="0" smtClean="0"/>
              <a:t>Including Students with Intellectual and Developmental Disabilities in Higher Education</a:t>
            </a:r>
            <a:r>
              <a:rPr lang="mr-IN" dirty="0" smtClean="0"/>
              <a:t>…</a:t>
            </a:r>
            <a:r>
              <a:rPr lang="en-US" dirty="0" smtClean="0"/>
              <a:t/>
            </a:r>
            <a:br>
              <a:rPr lang="en-US" dirty="0" smtClean="0"/>
            </a:br>
            <a:r>
              <a:rPr lang="en-US" dirty="0" smtClean="0"/>
              <a:t>It’s About More than Just Academics</a:t>
            </a:r>
            <a:endParaRPr lang="en-US" dirty="0"/>
          </a:p>
        </p:txBody>
      </p:sp>
    </p:spTree>
    <p:extLst>
      <p:ext uri="{BB962C8B-B14F-4D97-AF65-F5344CB8AC3E}">
        <p14:creationId xmlns:p14="http://schemas.microsoft.com/office/powerpoint/2010/main" val="9601496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 Landscape for Adults with IDD</a:t>
            </a:r>
          </a:p>
        </p:txBody>
      </p:sp>
      <p:sp>
        <p:nvSpPr>
          <p:cNvPr id="3" name="Content Placeholder 2"/>
          <p:cNvSpPr>
            <a:spLocks noGrp="1"/>
          </p:cNvSpPr>
          <p:nvPr>
            <p:ph idx="1"/>
          </p:nvPr>
        </p:nvSpPr>
        <p:spPr/>
        <p:txBody>
          <a:bodyPr>
            <a:normAutofit/>
          </a:bodyPr>
          <a:lstStyle/>
          <a:p>
            <a:r>
              <a:rPr lang="en-US" dirty="0"/>
              <a:t>Education</a:t>
            </a:r>
          </a:p>
          <a:p>
            <a:pPr lvl="1"/>
            <a:r>
              <a:rPr lang="en-US" dirty="0"/>
              <a:t>Lowest percentage of postsecondary enrollment of any category of disabilities </a:t>
            </a:r>
          </a:p>
          <a:p>
            <a:pPr lvl="1"/>
            <a:r>
              <a:rPr lang="en-US" dirty="0"/>
              <a:t>23% of high school students with IDD go on to attend a two-year or four-year college</a:t>
            </a:r>
          </a:p>
          <a:p>
            <a:endParaRPr lang="en-US" sz="4000" dirty="0"/>
          </a:p>
        </p:txBody>
      </p:sp>
    </p:spTree>
    <p:extLst>
      <p:ext uri="{BB962C8B-B14F-4D97-AF65-F5344CB8AC3E}">
        <p14:creationId xmlns:p14="http://schemas.microsoft.com/office/powerpoint/2010/main" val="185761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sabled activists crawling up the steps of the US Capitol Buildings, circa 1990.&#10;&#10;After this protest event, ADA was passed.&#10;&#10;Photo from http://www.visualnews.com/2016/03/17/tbt-remembering-capitol-crawl-rally-convinced-congress-pass-ada/" title="Capitol Crawl"/>
          <p:cNvPicPr>
            <a:picLocks noChangeAspect="1"/>
          </p:cNvPicPr>
          <p:nvPr/>
        </p:nvPicPr>
        <p:blipFill>
          <a:blip r:embed="rId2"/>
          <a:stretch>
            <a:fillRect/>
          </a:stretch>
        </p:blipFill>
        <p:spPr>
          <a:xfrm>
            <a:off x="5054085" y="819659"/>
            <a:ext cx="6709591" cy="5292384"/>
          </a:xfrm>
          <a:prstGeom prst="rect">
            <a:avLst/>
          </a:prstGeom>
        </p:spPr>
      </p:pic>
      <p:sp>
        <p:nvSpPr>
          <p:cNvPr id="2" name="Title 1"/>
          <p:cNvSpPr>
            <a:spLocks noGrp="1"/>
          </p:cNvSpPr>
          <p:nvPr>
            <p:ph type="title"/>
          </p:nvPr>
        </p:nvSpPr>
        <p:spPr>
          <a:xfrm>
            <a:off x="685803" y="609604"/>
            <a:ext cx="4303295" cy="1456267"/>
          </a:xfrm>
        </p:spPr>
        <p:txBody>
          <a:bodyPr/>
          <a:lstStyle/>
          <a:p>
            <a:r>
              <a:rPr lang="en-US" dirty="0" smtClean="0"/>
              <a:t>Disability history and the ADA</a:t>
            </a:r>
            <a:endParaRPr lang="en-US" dirty="0"/>
          </a:p>
        </p:txBody>
      </p:sp>
      <p:sp>
        <p:nvSpPr>
          <p:cNvPr id="4" name="Content Placeholder 3"/>
          <p:cNvSpPr>
            <a:spLocks noGrp="1"/>
          </p:cNvSpPr>
          <p:nvPr>
            <p:ph idx="1"/>
          </p:nvPr>
        </p:nvSpPr>
        <p:spPr>
          <a:xfrm>
            <a:off x="685801" y="2142071"/>
            <a:ext cx="4223083" cy="3649133"/>
          </a:xfrm>
        </p:spPr>
        <p:txBody>
          <a:bodyPr>
            <a:normAutofit fontScale="92500" lnSpcReduction="20000"/>
          </a:bodyPr>
          <a:lstStyle/>
          <a:p>
            <a:r>
              <a:rPr lang="en-US" sz="2800" dirty="0" smtClean="0"/>
              <a:t>Capitol Crawl – 1990</a:t>
            </a:r>
          </a:p>
          <a:p>
            <a:pPr lvl="1"/>
            <a:r>
              <a:rPr lang="en-US" sz="2400" dirty="0" smtClean="0"/>
              <a:t>Activists</a:t>
            </a:r>
          </a:p>
          <a:p>
            <a:r>
              <a:rPr lang="en-US" sz="2800" dirty="0" smtClean="0"/>
              <a:t>ADA passed, and now covers, among other things…</a:t>
            </a:r>
          </a:p>
          <a:p>
            <a:pPr lvl="1"/>
            <a:r>
              <a:rPr lang="en-US" sz="2600" dirty="0" smtClean="0"/>
              <a:t>Education, transportation, employment</a:t>
            </a:r>
            <a:endParaRPr lang="en-US" sz="2600" dirty="0"/>
          </a:p>
          <a:p>
            <a:r>
              <a:rPr lang="en-US" sz="2800" dirty="0" smtClean="0"/>
              <a:t>2010 US Census Data</a:t>
            </a:r>
          </a:p>
          <a:p>
            <a:pPr lvl="1"/>
            <a:r>
              <a:rPr lang="en-US" sz="2400" dirty="0" smtClean="0"/>
              <a:t> 19% of the population</a:t>
            </a:r>
            <a:endParaRPr lang="en-US" sz="2400" dirty="0"/>
          </a:p>
        </p:txBody>
      </p:sp>
    </p:spTree>
    <p:extLst>
      <p:ext uri="{BB962C8B-B14F-4D97-AF65-F5344CB8AC3E}">
        <p14:creationId xmlns:p14="http://schemas.microsoft.com/office/powerpoint/2010/main" val="13938799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Landscape for Adults with IDD</a:t>
            </a:r>
            <a:endParaRPr lang="en-US" dirty="0"/>
          </a:p>
        </p:txBody>
      </p:sp>
      <p:sp>
        <p:nvSpPr>
          <p:cNvPr id="3" name="Content Placeholder 2"/>
          <p:cNvSpPr>
            <a:spLocks noGrp="1"/>
          </p:cNvSpPr>
          <p:nvPr>
            <p:ph idx="1"/>
          </p:nvPr>
        </p:nvSpPr>
        <p:spPr>
          <a:xfrm>
            <a:off x="609599" y="1522381"/>
            <a:ext cx="11355421" cy="4853608"/>
          </a:xfrm>
        </p:spPr>
        <p:txBody>
          <a:bodyPr>
            <a:noAutofit/>
          </a:bodyPr>
          <a:lstStyle/>
          <a:p>
            <a:r>
              <a:rPr lang="en-US" dirty="0" smtClean="0"/>
              <a:t>Employment</a:t>
            </a:r>
          </a:p>
          <a:p>
            <a:pPr lvl="1"/>
            <a:r>
              <a:rPr lang="en-US" dirty="0" smtClean="0"/>
              <a:t>Majority </a:t>
            </a:r>
            <a:r>
              <a:rPr lang="en-US" dirty="0"/>
              <a:t>of adults with </a:t>
            </a:r>
            <a:r>
              <a:rPr lang="en-US" dirty="0" smtClean="0"/>
              <a:t>IDD </a:t>
            </a:r>
            <a:r>
              <a:rPr lang="en-US" dirty="0"/>
              <a:t>are either unemployed or underemployed, despite their ability, desire, and willingness to work in the community </a:t>
            </a:r>
            <a:r>
              <a:rPr lang="en-US" sz="1800" dirty="0"/>
              <a:t>(ARC, 2015</a:t>
            </a:r>
            <a:r>
              <a:rPr lang="en-US" sz="1800" dirty="0" smtClean="0"/>
              <a:t>)</a:t>
            </a:r>
          </a:p>
          <a:p>
            <a:pPr lvl="1"/>
            <a:r>
              <a:rPr lang="en-US" dirty="0"/>
              <a:t>Compared to 68.6% </a:t>
            </a:r>
            <a:r>
              <a:rPr lang="en-US" dirty="0" smtClean="0"/>
              <a:t>of those </a:t>
            </a:r>
            <a:r>
              <a:rPr lang="en-US" dirty="0"/>
              <a:t>without disabilities, </a:t>
            </a:r>
            <a:r>
              <a:rPr lang="en-US" dirty="0" smtClean="0"/>
              <a:t>19.9</a:t>
            </a:r>
            <a:r>
              <a:rPr lang="en-US" dirty="0"/>
              <a:t>% of </a:t>
            </a:r>
            <a:r>
              <a:rPr lang="en-US" dirty="0" smtClean="0"/>
              <a:t>people with IDD are employed</a:t>
            </a:r>
            <a:endParaRPr lang="en-US" dirty="0"/>
          </a:p>
          <a:p>
            <a:pPr lvl="1"/>
            <a:r>
              <a:rPr lang="en-US" dirty="0" smtClean="0"/>
              <a:t>In 2011, 81% of people with IDD were served in facility-based and non-work settings</a:t>
            </a:r>
            <a:r>
              <a:rPr lang="en-US" sz="3200" dirty="0" smtClean="0"/>
              <a:t> </a:t>
            </a:r>
          </a:p>
        </p:txBody>
      </p:sp>
    </p:spTree>
    <p:extLst>
      <p:ext uri="{BB962C8B-B14F-4D97-AF65-F5344CB8AC3E}">
        <p14:creationId xmlns:p14="http://schemas.microsoft.com/office/powerpoint/2010/main" val="10905971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 Landscape for Adults with IDD</a:t>
            </a:r>
          </a:p>
        </p:txBody>
      </p:sp>
      <p:sp>
        <p:nvSpPr>
          <p:cNvPr id="3" name="Content Placeholder 2"/>
          <p:cNvSpPr>
            <a:spLocks noGrp="1"/>
          </p:cNvSpPr>
          <p:nvPr>
            <p:ph idx="1"/>
          </p:nvPr>
        </p:nvSpPr>
        <p:spPr>
          <a:xfrm>
            <a:off x="609600" y="1600201"/>
            <a:ext cx="10972800" cy="5072973"/>
          </a:xfrm>
        </p:spPr>
        <p:txBody>
          <a:bodyPr>
            <a:normAutofit/>
          </a:bodyPr>
          <a:lstStyle/>
          <a:p>
            <a:r>
              <a:rPr lang="en-US" dirty="0" smtClean="0"/>
              <a:t>Social</a:t>
            </a:r>
            <a:endParaRPr lang="en-US" dirty="0"/>
          </a:p>
          <a:p>
            <a:pPr lvl="1"/>
            <a:r>
              <a:rPr lang="en-US" dirty="0"/>
              <a:t>The U.S. cost over the lifespan is a</a:t>
            </a:r>
            <a:r>
              <a:rPr lang="en-US" dirty="0" smtClean="0"/>
              <a:t>bout </a:t>
            </a:r>
            <a:r>
              <a:rPr lang="en-US" dirty="0"/>
              <a:t>$2.4 million for a person with </a:t>
            </a:r>
            <a:r>
              <a:rPr lang="en-US" dirty="0" smtClean="0"/>
              <a:t>IDD vs. $1.4 for those without </a:t>
            </a:r>
            <a:r>
              <a:rPr lang="en-US" sz="1500" dirty="0" smtClean="0"/>
              <a:t>(</a:t>
            </a:r>
            <a:r>
              <a:rPr lang="en-US" sz="1500" dirty="0" err="1" smtClean="0"/>
              <a:t>Buescher</a:t>
            </a:r>
            <a:r>
              <a:rPr lang="en-US" sz="1500" dirty="0" smtClean="0"/>
              <a:t> </a:t>
            </a:r>
            <a:r>
              <a:rPr lang="en-US" sz="1500" dirty="0"/>
              <a:t>et al., 2014)</a:t>
            </a:r>
          </a:p>
          <a:p>
            <a:pPr lvl="1"/>
            <a:r>
              <a:rPr lang="en-US" dirty="0" smtClean="0"/>
              <a:t>Significant </a:t>
            </a:r>
            <a:r>
              <a:rPr lang="en-US" dirty="0"/>
              <a:t>number of young adults with ID are not living independently in the community</a:t>
            </a:r>
          </a:p>
          <a:p>
            <a:pPr lvl="2"/>
            <a:r>
              <a:rPr lang="en-US" dirty="0"/>
              <a:t>60%-80% live in their family home </a:t>
            </a:r>
            <a:r>
              <a:rPr lang="en-US" sz="1400" dirty="0"/>
              <a:t>(Braddock et al., 2001; Gray et al., 2014)</a:t>
            </a:r>
          </a:p>
          <a:p>
            <a:pPr lvl="1"/>
            <a:r>
              <a:rPr lang="en-US" dirty="0"/>
              <a:t>Loneliness, segregation, and social isolation</a:t>
            </a:r>
          </a:p>
          <a:p>
            <a:pPr lvl="2"/>
            <a:r>
              <a:rPr lang="en-US" dirty="0"/>
              <a:t>Few have any form of organized daytime social </a:t>
            </a:r>
            <a:r>
              <a:rPr lang="en-US" dirty="0" smtClean="0"/>
              <a:t>activity</a:t>
            </a:r>
          </a:p>
          <a:p>
            <a:pPr lvl="2"/>
            <a:r>
              <a:rPr lang="en-US" dirty="0" smtClean="0"/>
              <a:t>social </a:t>
            </a:r>
            <a:r>
              <a:rPr lang="en-US" dirty="0"/>
              <a:t>networks of people with ID are relatively small and mostly consist of other people with ID </a:t>
            </a:r>
            <a:r>
              <a:rPr lang="en-US" sz="1400" dirty="0" smtClean="0"/>
              <a:t>(</a:t>
            </a:r>
            <a:r>
              <a:rPr lang="en-US" sz="1400" dirty="0"/>
              <a:t>Gray et al., </a:t>
            </a:r>
            <a:r>
              <a:rPr lang="en-US" sz="1400" dirty="0" smtClean="0"/>
              <a:t>2014; </a:t>
            </a:r>
            <a:r>
              <a:rPr lang="en-US" sz="1400" dirty="0" err="1" smtClean="0"/>
              <a:t>Verdonschot</a:t>
            </a:r>
            <a:r>
              <a:rPr lang="en-US" sz="1400" dirty="0" smtClean="0"/>
              <a:t> </a:t>
            </a:r>
            <a:r>
              <a:rPr lang="en-US" sz="1400" dirty="0"/>
              <a:t>et al., 2009</a:t>
            </a:r>
            <a:r>
              <a:rPr lang="en-US" sz="1400" dirty="0" smtClean="0"/>
              <a:t>)</a:t>
            </a:r>
          </a:p>
          <a:p>
            <a:pPr lvl="2"/>
            <a:endParaRPr lang="en-US" sz="1200" dirty="0"/>
          </a:p>
          <a:p>
            <a:pPr lvl="1"/>
            <a:endParaRPr lang="en-US" dirty="0"/>
          </a:p>
        </p:txBody>
      </p:sp>
    </p:spTree>
    <p:extLst>
      <p:ext uri="{BB962C8B-B14F-4D97-AF65-F5344CB8AC3E}">
        <p14:creationId xmlns:p14="http://schemas.microsoft.com/office/powerpoint/2010/main" val="13519231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College?</a:t>
            </a:r>
            <a:endParaRPr lang="en-US" dirty="0"/>
          </a:p>
        </p:txBody>
      </p:sp>
      <p:sp>
        <p:nvSpPr>
          <p:cNvPr id="3" name="Content Placeholder 2"/>
          <p:cNvSpPr>
            <a:spLocks noGrp="1"/>
          </p:cNvSpPr>
          <p:nvPr>
            <p:ph idx="1"/>
          </p:nvPr>
        </p:nvSpPr>
        <p:spPr/>
        <p:txBody>
          <a:bodyPr>
            <a:normAutofit/>
          </a:bodyPr>
          <a:lstStyle/>
          <a:p>
            <a:r>
              <a:rPr lang="en-US" dirty="0"/>
              <a:t>Higher education leads to </a:t>
            </a:r>
            <a:r>
              <a:rPr lang="en-US" dirty="0" smtClean="0"/>
              <a:t>personal</a:t>
            </a:r>
            <a:r>
              <a:rPr lang="en-US" dirty="0"/>
              <a:t> </a:t>
            </a:r>
            <a:r>
              <a:rPr lang="en-US" dirty="0" smtClean="0"/>
              <a:t>and </a:t>
            </a:r>
            <a:r>
              <a:rPr lang="en-US" dirty="0"/>
              <a:t>financial </a:t>
            </a:r>
            <a:r>
              <a:rPr lang="en-US" dirty="0" smtClean="0"/>
              <a:t>benefits</a:t>
            </a:r>
          </a:p>
          <a:p>
            <a:pPr lvl="1"/>
            <a:r>
              <a:rPr lang="en-US" dirty="0" smtClean="0"/>
              <a:t>Opportunities for employment</a:t>
            </a:r>
          </a:p>
          <a:p>
            <a:pPr lvl="1"/>
            <a:r>
              <a:rPr lang="en-US" dirty="0" smtClean="0"/>
              <a:t>Opportunities for social inclusion</a:t>
            </a:r>
          </a:p>
          <a:p>
            <a:pPr lvl="1"/>
            <a:r>
              <a:rPr lang="en-US" dirty="0" smtClean="0"/>
              <a:t>Opportunities for independence</a:t>
            </a:r>
          </a:p>
          <a:p>
            <a:pPr lvl="1"/>
            <a:endParaRPr lang="en-US" dirty="0"/>
          </a:p>
          <a:p>
            <a:pPr lvl="1"/>
            <a:r>
              <a:rPr lang="mr-IN" dirty="0" smtClean="0"/>
              <a:t>…</a:t>
            </a:r>
            <a:r>
              <a:rPr lang="en-US" dirty="0" smtClean="0"/>
              <a:t>it’s about more than just academics</a:t>
            </a:r>
          </a:p>
        </p:txBody>
      </p:sp>
    </p:spTree>
    <p:extLst>
      <p:ext uri="{BB962C8B-B14F-4D97-AF65-F5344CB8AC3E}">
        <p14:creationId xmlns:p14="http://schemas.microsoft.com/office/powerpoint/2010/main" val="5510282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Higher Education Opportunities Act</a:t>
            </a:r>
          </a:p>
        </p:txBody>
      </p:sp>
      <p:sp>
        <p:nvSpPr>
          <p:cNvPr id="7" name="Content Placeholder 6"/>
          <p:cNvSpPr>
            <a:spLocks noGrp="1"/>
          </p:cNvSpPr>
          <p:nvPr>
            <p:ph idx="1"/>
          </p:nvPr>
        </p:nvSpPr>
        <p:spPr/>
        <p:txBody>
          <a:bodyPr>
            <a:normAutofit lnSpcReduction="10000"/>
          </a:bodyPr>
          <a:lstStyle/>
          <a:p>
            <a:r>
              <a:rPr lang="en-US" dirty="0"/>
              <a:t>The Higher Education Opportunities Act of </a:t>
            </a:r>
            <a:r>
              <a:rPr lang="en-US" dirty="0" smtClean="0"/>
              <a:t>2008</a:t>
            </a:r>
          </a:p>
          <a:p>
            <a:pPr lvl="1"/>
            <a:r>
              <a:rPr lang="en-US" dirty="0" smtClean="0"/>
              <a:t>new </a:t>
            </a:r>
            <a:r>
              <a:rPr lang="en-US" dirty="0"/>
              <a:t>provisions aimed at increasing access to </a:t>
            </a:r>
            <a:r>
              <a:rPr lang="en-US" dirty="0" smtClean="0"/>
              <a:t>higher education </a:t>
            </a:r>
            <a:r>
              <a:rPr lang="en-US" dirty="0"/>
              <a:t>for youth and adults with intellectual </a:t>
            </a:r>
            <a:r>
              <a:rPr lang="en-US" dirty="0" smtClean="0"/>
              <a:t>disability</a:t>
            </a:r>
            <a:endParaRPr lang="en-US" dirty="0"/>
          </a:p>
          <a:p>
            <a:r>
              <a:rPr lang="en-US" dirty="0"/>
              <a:t>S</a:t>
            </a:r>
            <a:r>
              <a:rPr lang="en-US" dirty="0" smtClean="0"/>
              <a:t>upported </a:t>
            </a:r>
            <a:r>
              <a:rPr lang="en-US" dirty="0"/>
              <a:t>to take inclusive </a:t>
            </a:r>
            <a:r>
              <a:rPr lang="en-US" dirty="0" smtClean="0"/>
              <a:t>college classes</a:t>
            </a:r>
            <a:r>
              <a:rPr lang="en-US" dirty="0"/>
              <a:t>, obtain career experiences through internships, and </a:t>
            </a:r>
            <a:r>
              <a:rPr lang="en-US" dirty="0" smtClean="0"/>
              <a:t>access </a:t>
            </a:r>
            <a:r>
              <a:rPr lang="en-US" dirty="0"/>
              <a:t>integrated paid </a:t>
            </a:r>
            <a:r>
              <a:rPr lang="en-US" dirty="0" smtClean="0"/>
              <a:t>employment</a:t>
            </a:r>
          </a:p>
          <a:p>
            <a:r>
              <a:rPr lang="en-US" dirty="0" smtClean="0"/>
              <a:t>Provides opportunities for financial</a:t>
            </a:r>
            <a:r>
              <a:rPr lang="en-US" dirty="0"/>
              <a:t> </a:t>
            </a:r>
            <a:r>
              <a:rPr lang="en-US" dirty="0" smtClean="0"/>
              <a:t>support </a:t>
            </a:r>
            <a:r>
              <a:rPr lang="en-US" dirty="0"/>
              <a:t>to prospective students through </a:t>
            </a:r>
            <a:r>
              <a:rPr lang="en-US" dirty="0" smtClean="0"/>
              <a:t>eligibility for </a:t>
            </a:r>
            <a:r>
              <a:rPr lang="en-US" dirty="0"/>
              <a:t>student grants (e.g., Federal Pell Grants</a:t>
            </a:r>
            <a:r>
              <a:rPr lang="en-US" dirty="0" smtClean="0"/>
              <a:t>) and</a:t>
            </a:r>
            <a:r>
              <a:rPr lang="en-US" dirty="0"/>
              <a:t> work-study opportunities</a:t>
            </a:r>
          </a:p>
          <a:p>
            <a:endParaRPr lang="en-US" dirty="0"/>
          </a:p>
          <a:p>
            <a:endParaRPr lang="en-US" dirty="0"/>
          </a:p>
          <a:p>
            <a:endParaRPr lang="en-US" dirty="0"/>
          </a:p>
        </p:txBody>
      </p:sp>
    </p:spTree>
    <p:extLst>
      <p:ext uri="{BB962C8B-B14F-4D97-AF65-F5344CB8AC3E}">
        <p14:creationId xmlns:p14="http://schemas.microsoft.com/office/powerpoint/2010/main" val="12351056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Post-Secondary Education?</a:t>
            </a:r>
            <a:endParaRPr lang="en-US" dirty="0"/>
          </a:p>
        </p:txBody>
      </p:sp>
      <p:sp>
        <p:nvSpPr>
          <p:cNvPr id="3" name="Content Placeholder 2"/>
          <p:cNvSpPr>
            <a:spLocks noGrp="1"/>
          </p:cNvSpPr>
          <p:nvPr>
            <p:ph idx="1"/>
          </p:nvPr>
        </p:nvSpPr>
        <p:spPr/>
        <p:txBody>
          <a:bodyPr>
            <a:normAutofit/>
          </a:bodyPr>
          <a:lstStyle/>
          <a:p>
            <a:r>
              <a:rPr lang="en-US" dirty="0"/>
              <a:t>E</a:t>
            </a:r>
            <a:r>
              <a:rPr lang="en-US" dirty="0" smtClean="0"/>
              <a:t>ducational opportunities </a:t>
            </a:r>
            <a:r>
              <a:rPr lang="en-US" dirty="0"/>
              <a:t>after high school </a:t>
            </a:r>
            <a:endParaRPr lang="en-US" dirty="0" smtClean="0"/>
          </a:p>
          <a:p>
            <a:r>
              <a:rPr lang="en-US" dirty="0"/>
              <a:t>I</a:t>
            </a:r>
            <a:r>
              <a:rPr lang="en-US" dirty="0" smtClean="0"/>
              <a:t>ncludes technical schools, colleges, </a:t>
            </a:r>
            <a:r>
              <a:rPr lang="en-US" dirty="0"/>
              <a:t>and </a:t>
            </a:r>
            <a:r>
              <a:rPr lang="en-US" dirty="0" smtClean="0"/>
              <a:t>universities</a:t>
            </a:r>
          </a:p>
          <a:p>
            <a:pPr lvl="1"/>
            <a:r>
              <a:rPr lang="en-US" dirty="0"/>
              <a:t> community or technical colleges, </a:t>
            </a:r>
            <a:r>
              <a:rPr lang="en-US" dirty="0" smtClean="0"/>
              <a:t>small liberal </a:t>
            </a:r>
            <a:r>
              <a:rPr lang="en-US" dirty="0"/>
              <a:t>arts colleges, and large research </a:t>
            </a:r>
            <a:r>
              <a:rPr lang="en-US" dirty="0" smtClean="0"/>
              <a:t>universities</a:t>
            </a:r>
          </a:p>
          <a:p>
            <a:r>
              <a:rPr lang="en-US" dirty="0" smtClean="0"/>
              <a:t>Campuses serve as a backdrop for practicing skills of autonomy </a:t>
            </a:r>
          </a:p>
          <a:p>
            <a:pPr lvl="1"/>
            <a:r>
              <a:rPr lang="en-US" dirty="0" smtClean="0"/>
              <a:t>Mini cities with their own community</a:t>
            </a:r>
          </a:p>
          <a:p>
            <a:r>
              <a:rPr lang="en-US" dirty="0" smtClean="0"/>
              <a:t>Currently there are 268 options in the US</a:t>
            </a:r>
          </a:p>
          <a:p>
            <a:pPr lvl="1"/>
            <a:endParaRPr lang="en-US" dirty="0"/>
          </a:p>
          <a:p>
            <a:endParaRPr lang="en-US" dirty="0"/>
          </a:p>
        </p:txBody>
      </p:sp>
    </p:spTree>
    <p:extLst>
      <p:ext uri="{BB962C8B-B14F-4D97-AF65-F5344CB8AC3E}">
        <p14:creationId xmlns:p14="http://schemas.microsoft.com/office/powerpoint/2010/main" val="20862922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43840"/>
            <a:ext cx="10972800" cy="1143000"/>
          </a:xfrm>
        </p:spPr>
        <p:txBody>
          <a:bodyPr/>
          <a:lstStyle/>
          <a:p>
            <a:r>
              <a:rPr lang="en-US" dirty="0" smtClean="0"/>
              <a:t>Think College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680983"/>
            <a:ext cx="10972800" cy="4364397"/>
          </a:xfrm>
        </p:spPr>
      </p:pic>
      <p:sp>
        <p:nvSpPr>
          <p:cNvPr id="7" name="TextBox 6"/>
          <p:cNvSpPr txBox="1"/>
          <p:nvPr/>
        </p:nvSpPr>
        <p:spPr>
          <a:xfrm>
            <a:off x="8299941" y="1474800"/>
            <a:ext cx="3352800" cy="461665"/>
          </a:xfrm>
          <a:prstGeom prst="rect">
            <a:avLst/>
          </a:prstGeom>
          <a:solidFill>
            <a:schemeClr val="bg1"/>
          </a:solidFill>
        </p:spPr>
        <p:txBody>
          <a:bodyPr wrap="square" rtlCol="0">
            <a:spAutoFit/>
          </a:bodyPr>
          <a:lstStyle/>
          <a:p>
            <a:r>
              <a:rPr lang="en-US" sz="2400" dirty="0" smtClean="0">
                <a:solidFill>
                  <a:prstClr val="black"/>
                </a:solidFill>
                <a:latin typeface="Calibri"/>
              </a:rPr>
              <a:t>https://</a:t>
            </a:r>
            <a:r>
              <a:rPr lang="en-US" sz="2400" dirty="0" err="1" smtClean="0">
                <a:solidFill>
                  <a:prstClr val="black"/>
                </a:solidFill>
                <a:latin typeface="Calibri"/>
              </a:rPr>
              <a:t>thinkcollege.net</a:t>
            </a:r>
            <a:r>
              <a:rPr lang="en-US" sz="2400" dirty="0" smtClean="0">
                <a:solidFill>
                  <a:prstClr val="black"/>
                </a:solidFill>
                <a:latin typeface="Calibri"/>
              </a:rPr>
              <a:t>/</a:t>
            </a:r>
            <a:endParaRPr lang="en-US" sz="2400" dirty="0">
              <a:solidFill>
                <a:prstClr val="black"/>
              </a:solidFill>
              <a:latin typeface="Calibri"/>
            </a:endParaRPr>
          </a:p>
        </p:txBody>
      </p:sp>
      <p:pic>
        <p:nvPicPr>
          <p:cNvPr id="3" name="Picture 2" descr="Screen Shot 2017-11-30 at 9.24.34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6991" y="47916"/>
            <a:ext cx="9561353" cy="6170493"/>
          </a:xfrm>
          <a:prstGeom prst="rect">
            <a:avLst/>
          </a:prstGeom>
        </p:spPr>
      </p:pic>
    </p:spTree>
    <p:extLst>
      <p:ext uri="{BB962C8B-B14F-4D97-AF65-F5344CB8AC3E}">
        <p14:creationId xmlns:p14="http://schemas.microsoft.com/office/powerpoint/2010/main" val="380988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PSE Models</a:t>
            </a:r>
            <a:endParaRPr lang="en-US" dirty="0"/>
          </a:p>
        </p:txBody>
      </p:sp>
      <p:sp>
        <p:nvSpPr>
          <p:cNvPr id="3" name="Content Placeholder 2"/>
          <p:cNvSpPr>
            <a:spLocks noGrp="1"/>
          </p:cNvSpPr>
          <p:nvPr>
            <p:ph idx="1"/>
          </p:nvPr>
        </p:nvSpPr>
        <p:spPr/>
        <p:txBody>
          <a:bodyPr>
            <a:normAutofit/>
          </a:bodyPr>
          <a:lstStyle/>
          <a:p>
            <a:r>
              <a:rPr lang="en-US" dirty="0"/>
              <a:t>Substantively separate </a:t>
            </a:r>
            <a:r>
              <a:rPr lang="en-US" dirty="0" smtClean="0"/>
              <a:t>model </a:t>
            </a:r>
          </a:p>
          <a:p>
            <a:pPr lvl="1"/>
            <a:r>
              <a:rPr lang="en-US" dirty="0"/>
              <a:t>C</a:t>
            </a:r>
            <a:r>
              <a:rPr lang="en-US" dirty="0" smtClean="0"/>
              <a:t>ourses </a:t>
            </a:r>
            <a:r>
              <a:rPr lang="en-US" dirty="0"/>
              <a:t>and </a:t>
            </a:r>
            <a:r>
              <a:rPr lang="en-US" dirty="0" smtClean="0"/>
              <a:t>social activities </a:t>
            </a:r>
            <a:r>
              <a:rPr lang="en-US" dirty="0"/>
              <a:t>are </a:t>
            </a:r>
            <a:r>
              <a:rPr lang="en-US" dirty="0" smtClean="0"/>
              <a:t>on </a:t>
            </a:r>
            <a:r>
              <a:rPr lang="en-US" dirty="0"/>
              <a:t>campus, but </a:t>
            </a:r>
            <a:r>
              <a:rPr lang="en-US" dirty="0" smtClean="0"/>
              <a:t>are not included in traditional college courses</a:t>
            </a:r>
          </a:p>
          <a:p>
            <a:r>
              <a:rPr lang="en-US" dirty="0" smtClean="0"/>
              <a:t>Mixed </a:t>
            </a:r>
            <a:r>
              <a:rPr lang="en-US" dirty="0"/>
              <a:t>or hybrid </a:t>
            </a:r>
            <a:r>
              <a:rPr lang="en-US" dirty="0" smtClean="0"/>
              <a:t>model</a:t>
            </a:r>
          </a:p>
          <a:p>
            <a:pPr lvl="1"/>
            <a:r>
              <a:rPr lang="en-US" dirty="0" smtClean="0"/>
              <a:t>Inclusive </a:t>
            </a:r>
            <a:r>
              <a:rPr lang="en-US" dirty="0"/>
              <a:t>academic coursework </a:t>
            </a:r>
            <a:r>
              <a:rPr lang="en-US" dirty="0" smtClean="0"/>
              <a:t>and social </a:t>
            </a:r>
            <a:r>
              <a:rPr lang="en-US" dirty="0"/>
              <a:t>activities, </a:t>
            </a:r>
            <a:r>
              <a:rPr lang="en-US" dirty="0" smtClean="0"/>
              <a:t>and also separate academic </a:t>
            </a:r>
            <a:r>
              <a:rPr lang="en-US" dirty="0"/>
              <a:t>or life skill support as </a:t>
            </a:r>
            <a:r>
              <a:rPr lang="en-US" dirty="0" smtClean="0"/>
              <a:t>necessary</a:t>
            </a:r>
            <a:endParaRPr lang="en-US" dirty="0"/>
          </a:p>
          <a:p>
            <a:r>
              <a:rPr lang="en-US" dirty="0" smtClean="0"/>
              <a:t>Inclusive</a:t>
            </a:r>
            <a:r>
              <a:rPr lang="en-US" dirty="0"/>
              <a:t>, individualized support </a:t>
            </a:r>
            <a:r>
              <a:rPr lang="en-US" dirty="0" smtClean="0"/>
              <a:t>model	</a:t>
            </a:r>
          </a:p>
          <a:p>
            <a:pPr lvl="1"/>
            <a:r>
              <a:rPr lang="en-US" dirty="0" smtClean="0"/>
              <a:t>Activities </a:t>
            </a:r>
            <a:r>
              <a:rPr lang="en-US" dirty="0"/>
              <a:t>and </a:t>
            </a:r>
            <a:r>
              <a:rPr lang="en-US" dirty="0" smtClean="0"/>
              <a:t>coursework all </a:t>
            </a:r>
            <a:r>
              <a:rPr lang="en-US" dirty="0"/>
              <a:t>take place in inclusive </a:t>
            </a:r>
            <a:r>
              <a:rPr lang="en-US" dirty="0" smtClean="0"/>
              <a:t>settings</a:t>
            </a:r>
          </a:p>
          <a:p>
            <a:pPr lvl="1" algn="r"/>
            <a:r>
              <a:rPr lang="en-US" sz="1800" dirty="0" smtClean="0"/>
              <a:t>(</a:t>
            </a:r>
            <a:r>
              <a:rPr lang="en-US" sz="1800" dirty="0" err="1" smtClean="0"/>
              <a:t>Plotner</a:t>
            </a:r>
            <a:r>
              <a:rPr lang="en-US" sz="1800" dirty="0" smtClean="0"/>
              <a:t> &amp; Marshall, 2015)</a:t>
            </a:r>
          </a:p>
          <a:p>
            <a:endParaRPr lang="en-US" dirty="0"/>
          </a:p>
          <a:p>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51103">
            <a:off x="9123734" y="914400"/>
            <a:ext cx="2781300" cy="1371600"/>
          </a:xfrm>
          <a:prstGeom prst="rect">
            <a:avLst/>
          </a:prstGeom>
        </p:spPr>
      </p:pic>
    </p:spTree>
    <p:extLst>
      <p:ext uri="{BB962C8B-B14F-4D97-AF65-F5344CB8AC3E}">
        <p14:creationId xmlns:p14="http://schemas.microsoft.com/office/powerpoint/2010/main" val="14531666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Post-Secondary Education Services</a:t>
            </a:r>
            <a:endParaRPr lang="en-US" dirty="0"/>
          </a:p>
        </p:txBody>
      </p:sp>
      <p:sp>
        <p:nvSpPr>
          <p:cNvPr id="3" name="Content Placeholder 2"/>
          <p:cNvSpPr>
            <a:spLocks noGrp="1"/>
          </p:cNvSpPr>
          <p:nvPr>
            <p:ph idx="1"/>
          </p:nvPr>
        </p:nvSpPr>
        <p:spPr>
          <a:xfrm>
            <a:off x="609600" y="1600201"/>
            <a:ext cx="10972800" cy="5257799"/>
          </a:xfrm>
        </p:spPr>
        <p:txBody>
          <a:bodyPr>
            <a:normAutofit fontScale="85000" lnSpcReduction="20000"/>
          </a:bodyPr>
          <a:lstStyle/>
          <a:p>
            <a:pPr>
              <a:lnSpc>
                <a:spcPct val="120000"/>
              </a:lnSpc>
            </a:pPr>
            <a:r>
              <a:rPr lang="en-US" dirty="0"/>
              <a:t>Program vs. Services</a:t>
            </a:r>
          </a:p>
          <a:p>
            <a:pPr lvl="1">
              <a:lnSpc>
                <a:spcPct val="120000"/>
              </a:lnSpc>
            </a:pPr>
            <a:r>
              <a:rPr lang="en-US" dirty="0"/>
              <a:t>Program is a Place (somewhere you go)</a:t>
            </a:r>
          </a:p>
          <a:p>
            <a:pPr lvl="1">
              <a:lnSpc>
                <a:spcPct val="120000"/>
              </a:lnSpc>
            </a:pPr>
            <a:r>
              <a:rPr lang="en-US" dirty="0"/>
              <a:t>Services are Supports (something you use to live the life you want)</a:t>
            </a:r>
          </a:p>
          <a:p>
            <a:pPr>
              <a:lnSpc>
                <a:spcPct val="120000"/>
              </a:lnSpc>
            </a:pPr>
            <a:r>
              <a:rPr lang="en-US" dirty="0"/>
              <a:t>Set of inclusive services &amp; </a:t>
            </a:r>
            <a:r>
              <a:rPr lang="en-US" dirty="0" smtClean="0"/>
              <a:t>supports provided </a:t>
            </a:r>
            <a:r>
              <a:rPr lang="en-US" dirty="0"/>
              <a:t>to individuals with </a:t>
            </a:r>
            <a:r>
              <a:rPr lang="en-US" dirty="0" smtClean="0"/>
              <a:t>intellectual disability in </a:t>
            </a:r>
            <a:r>
              <a:rPr lang="en-US" dirty="0"/>
              <a:t>an inclusive college </a:t>
            </a:r>
            <a:r>
              <a:rPr lang="en-US" dirty="0" smtClean="0"/>
              <a:t>setting</a:t>
            </a:r>
          </a:p>
          <a:p>
            <a:pPr lvl="1">
              <a:lnSpc>
                <a:spcPct val="120000"/>
              </a:lnSpc>
            </a:pPr>
            <a:r>
              <a:rPr lang="en-US" dirty="0"/>
              <a:t>Students </a:t>
            </a:r>
            <a:r>
              <a:rPr lang="en-US" dirty="0" smtClean="0"/>
              <a:t>receive </a:t>
            </a:r>
            <a:r>
              <a:rPr lang="en-US" dirty="0"/>
              <a:t>support to successfully participate and </a:t>
            </a:r>
            <a:r>
              <a:rPr lang="en-US" dirty="0" smtClean="0"/>
              <a:t>make progress </a:t>
            </a:r>
            <a:r>
              <a:rPr lang="en-US" dirty="0"/>
              <a:t>in </a:t>
            </a:r>
            <a:r>
              <a:rPr lang="en-US" dirty="0" smtClean="0"/>
              <a:t>traditional </a:t>
            </a:r>
            <a:r>
              <a:rPr lang="en-US" dirty="0"/>
              <a:t>college classes </a:t>
            </a:r>
            <a:r>
              <a:rPr lang="en-US" dirty="0" smtClean="0"/>
              <a:t>(</a:t>
            </a:r>
            <a:r>
              <a:rPr lang="en-US" dirty="0"/>
              <a:t>alongside </a:t>
            </a:r>
            <a:r>
              <a:rPr lang="en-US" dirty="0" smtClean="0"/>
              <a:t>typical peers)</a:t>
            </a:r>
          </a:p>
          <a:p>
            <a:pPr lvl="2">
              <a:lnSpc>
                <a:spcPct val="120000"/>
              </a:lnSpc>
            </a:pPr>
            <a:r>
              <a:rPr lang="en-US" dirty="0" smtClean="0"/>
              <a:t>Classes align with </a:t>
            </a:r>
            <a:r>
              <a:rPr lang="en-US" dirty="0"/>
              <a:t>a </a:t>
            </a:r>
            <a:r>
              <a:rPr lang="en-US" dirty="0" smtClean="0"/>
              <a:t>career path, area </a:t>
            </a:r>
            <a:r>
              <a:rPr lang="en-US" dirty="0"/>
              <a:t>of </a:t>
            </a:r>
            <a:r>
              <a:rPr lang="en-US" dirty="0" smtClean="0"/>
              <a:t>interest, or university requirement</a:t>
            </a:r>
          </a:p>
          <a:p>
            <a:pPr lvl="1">
              <a:lnSpc>
                <a:spcPct val="120000"/>
              </a:lnSpc>
            </a:pPr>
            <a:r>
              <a:rPr lang="en-US" dirty="0"/>
              <a:t>Students </a:t>
            </a:r>
            <a:r>
              <a:rPr lang="en-US" dirty="0" smtClean="0"/>
              <a:t>receive </a:t>
            </a:r>
            <a:r>
              <a:rPr lang="en-US" dirty="0"/>
              <a:t>support </a:t>
            </a:r>
            <a:r>
              <a:rPr lang="en-US" dirty="0" smtClean="0"/>
              <a:t>in </a:t>
            </a:r>
            <a:r>
              <a:rPr lang="en-US" dirty="0"/>
              <a:t>transition classes </a:t>
            </a:r>
            <a:r>
              <a:rPr lang="en-US" dirty="0" smtClean="0"/>
              <a:t>related to the domains of transition</a:t>
            </a:r>
          </a:p>
          <a:p>
            <a:pPr lvl="2">
              <a:lnSpc>
                <a:spcPct val="120000"/>
              </a:lnSpc>
            </a:pPr>
            <a:r>
              <a:rPr lang="en-US" dirty="0" smtClean="0"/>
              <a:t>Career development, independent and daily living, community participation, self-advocacy and autonomy</a:t>
            </a:r>
            <a:endParaRPr lang="en-US" dirty="0"/>
          </a:p>
          <a:p>
            <a:pPr lvl="1">
              <a:lnSpc>
                <a:spcPct val="120000"/>
              </a:lnSpc>
            </a:pPr>
            <a:endParaRPr lang="en-US" dirty="0"/>
          </a:p>
        </p:txBody>
      </p:sp>
    </p:spTree>
    <p:extLst>
      <p:ext uri="{BB962C8B-B14F-4D97-AF65-F5344CB8AC3E}">
        <p14:creationId xmlns:p14="http://schemas.microsoft.com/office/powerpoint/2010/main" val="47242298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It’s not just about academics</a:t>
            </a:r>
            <a:r>
              <a:rPr lang="mr-IN" dirty="0" smtClean="0"/>
              <a:t>…</a:t>
            </a:r>
            <a:endParaRPr lang="en-US" dirty="0"/>
          </a:p>
        </p:txBody>
      </p:sp>
      <p:sp>
        <p:nvSpPr>
          <p:cNvPr id="6" name="Content Placeholder 5"/>
          <p:cNvSpPr>
            <a:spLocks noGrp="1"/>
          </p:cNvSpPr>
          <p:nvPr>
            <p:ph idx="1"/>
          </p:nvPr>
        </p:nvSpPr>
        <p:spPr/>
        <p:txBody>
          <a:bodyPr>
            <a:normAutofit/>
          </a:bodyPr>
          <a:lstStyle/>
          <a:p>
            <a:pPr>
              <a:lnSpc>
                <a:spcPct val="110000"/>
              </a:lnSpc>
            </a:pPr>
            <a:r>
              <a:rPr lang="en-US" dirty="0" smtClean="0"/>
              <a:t>Vocational Training</a:t>
            </a:r>
          </a:p>
          <a:p>
            <a:pPr lvl="1">
              <a:lnSpc>
                <a:spcPct val="110000"/>
              </a:lnSpc>
            </a:pPr>
            <a:r>
              <a:rPr lang="en-US" dirty="0" smtClean="0"/>
              <a:t>Internships </a:t>
            </a:r>
            <a:r>
              <a:rPr lang="en-US" dirty="0"/>
              <a:t>to build resume</a:t>
            </a:r>
          </a:p>
          <a:p>
            <a:pPr lvl="1">
              <a:lnSpc>
                <a:spcPct val="110000"/>
              </a:lnSpc>
            </a:pPr>
            <a:r>
              <a:rPr lang="en-US" dirty="0" smtClean="0"/>
              <a:t>Able </a:t>
            </a:r>
            <a:r>
              <a:rPr lang="en-US" dirty="0"/>
              <a:t>to leverage the specific courses </a:t>
            </a:r>
            <a:r>
              <a:rPr lang="en-US" dirty="0" smtClean="0"/>
              <a:t>they							take </a:t>
            </a:r>
            <a:r>
              <a:rPr lang="en-US" dirty="0"/>
              <a:t>related to specific </a:t>
            </a:r>
            <a:r>
              <a:rPr lang="en-US" dirty="0" smtClean="0"/>
              <a:t>career path </a:t>
            </a:r>
            <a:r>
              <a:rPr lang="en-US" dirty="0"/>
              <a:t>to </a:t>
            </a:r>
            <a:r>
              <a:rPr lang="en-US" dirty="0" smtClean="0"/>
              <a:t>								obtain </a:t>
            </a:r>
            <a:r>
              <a:rPr lang="en-US" dirty="0"/>
              <a:t>a job</a:t>
            </a:r>
          </a:p>
          <a:p>
            <a:pPr lvl="1">
              <a:lnSpc>
                <a:spcPct val="110000"/>
              </a:lnSpc>
            </a:pPr>
            <a:r>
              <a:rPr lang="en-US" dirty="0" smtClean="0"/>
              <a:t>Ability </a:t>
            </a:r>
            <a:r>
              <a:rPr lang="en-US" dirty="0"/>
              <a:t>to earn an income to either replace or supplement SSI</a:t>
            </a:r>
          </a:p>
          <a:p>
            <a:pPr lvl="1">
              <a:lnSpc>
                <a:spcPct val="110000"/>
              </a:lnSpc>
            </a:pPr>
            <a:r>
              <a:rPr lang="en-US" dirty="0"/>
              <a:t>Skills transferable to any </a:t>
            </a:r>
            <a:r>
              <a:rPr lang="en-US" dirty="0" smtClean="0"/>
              <a:t>place they </a:t>
            </a:r>
            <a:r>
              <a:rPr lang="en-US" dirty="0"/>
              <a:t>want to live</a:t>
            </a:r>
          </a:p>
          <a:p>
            <a:pPr lvl="1">
              <a:lnSpc>
                <a:spcPct val="110000"/>
              </a:lnSpc>
            </a:pPr>
            <a:endParaRPr lang="en-US" dirty="0" smtClean="0"/>
          </a:p>
          <a:p>
            <a:pPr lvl="1">
              <a:lnSpc>
                <a:spcPct val="110000"/>
              </a:lnSpc>
            </a:pPr>
            <a:endParaRPr lang="en-US" dirty="0" smtClean="0"/>
          </a:p>
          <a:p>
            <a:pPr>
              <a:lnSpc>
                <a:spcPct val="110000"/>
              </a:lnSpc>
            </a:pP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435044">
            <a:off x="8294867" y="1731664"/>
            <a:ext cx="3473086" cy="2315184"/>
          </a:xfrm>
          <a:prstGeom prst="rect">
            <a:avLst/>
          </a:prstGeom>
        </p:spPr>
      </p:pic>
    </p:spTree>
    <p:extLst>
      <p:ext uri="{BB962C8B-B14F-4D97-AF65-F5344CB8AC3E}">
        <p14:creationId xmlns:p14="http://schemas.microsoft.com/office/powerpoint/2010/main" val="8433915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not just about academics</a:t>
            </a:r>
            <a:endParaRPr lang="en-US" dirty="0"/>
          </a:p>
        </p:txBody>
      </p:sp>
      <p:sp>
        <p:nvSpPr>
          <p:cNvPr id="3" name="Content Placeholder 2"/>
          <p:cNvSpPr>
            <a:spLocks noGrp="1"/>
          </p:cNvSpPr>
          <p:nvPr>
            <p:ph idx="1"/>
          </p:nvPr>
        </p:nvSpPr>
        <p:spPr/>
        <p:txBody>
          <a:bodyPr/>
          <a:lstStyle/>
          <a:p>
            <a:r>
              <a:rPr lang="en-US" dirty="0" smtClean="0"/>
              <a:t>Independence</a:t>
            </a:r>
          </a:p>
          <a:p>
            <a:pPr lvl="1"/>
            <a:r>
              <a:rPr lang="en-US" dirty="0" smtClean="0"/>
              <a:t>Community Navigation</a:t>
            </a:r>
          </a:p>
          <a:p>
            <a:pPr lvl="1"/>
            <a:r>
              <a:rPr lang="en-US" dirty="0" smtClean="0"/>
              <a:t>Community Safety</a:t>
            </a:r>
          </a:p>
          <a:p>
            <a:pPr lvl="1"/>
            <a:r>
              <a:rPr lang="en-US" dirty="0" smtClean="0"/>
              <a:t>Laundry, hygiene</a:t>
            </a:r>
          </a:p>
          <a:p>
            <a:pPr lvl="1"/>
            <a:r>
              <a:rPr lang="en-US" dirty="0" smtClean="0"/>
              <a:t>Cooking</a:t>
            </a:r>
          </a:p>
          <a:p>
            <a:pPr lvl="1"/>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08104" y="1997112"/>
            <a:ext cx="6639338" cy="3732139"/>
          </a:xfrm>
          <a:prstGeom prst="rect">
            <a:avLst/>
          </a:prstGeom>
        </p:spPr>
      </p:pic>
    </p:spTree>
    <p:extLst>
      <p:ext uri="{BB962C8B-B14F-4D97-AF65-F5344CB8AC3E}">
        <p14:creationId xmlns:p14="http://schemas.microsoft.com/office/powerpoint/2010/main" val="194998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Tropes</a:t>
            </a:r>
            <a:endParaRPr lang="en-US" sz="6000" dirty="0"/>
          </a:p>
        </p:txBody>
      </p:sp>
      <p:grpSp>
        <p:nvGrpSpPr>
          <p:cNvPr id="6" name="Group 5" title="Trope: Pity"/>
          <p:cNvGrpSpPr/>
          <p:nvPr/>
        </p:nvGrpSpPr>
        <p:grpSpPr>
          <a:xfrm>
            <a:off x="1056846" y="0"/>
            <a:ext cx="11135156" cy="6858000"/>
            <a:chOff x="731520" y="0"/>
            <a:chExt cx="11135156" cy="6858000"/>
          </a:xfrm>
        </p:grpSpPr>
        <p:pic>
          <p:nvPicPr>
            <p:cNvPr id="7" name="Picture 6" descr="Black and white cartoon sketch with the text &quot;Just 10 jillion, quad-trillion, million more dollars and we'll be really close to finding the cure...trust me.&quot;&#10;&#10;People are lined up going around a corner of a building. The building has placards reading &quot;The cure for every disease is jsut around the corner.&quot; and &quot;The cure for muscular dystrophy, cancer, multiple sclerosis, etc. is just around the corner.&quot;" title="Jerry Lewis Telethon"/>
            <p:cNvPicPr>
              <a:picLocks noChangeAspect="1"/>
            </p:cNvPicPr>
            <p:nvPr/>
          </p:nvPicPr>
          <p:blipFill>
            <a:blip r:embed="rId2"/>
            <a:stretch>
              <a:fillRect/>
            </a:stretch>
          </p:blipFill>
          <p:spPr>
            <a:xfrm>
              <a:off x="3657599" y="0"/>
              <a:ext cx="8209077" cy="6858000"/>
            </a:xfrm>
            <a:prstGeom prst="rect">
              <a:avLst/>
            </a:prstGeom>
          </p:spPr>
        </p:pic>
        <p:sp>
          <p:nvSpPr>
            <p:cNvPr id="8" name="TextBox 7"/>
            <p:cNvSpPr txBox="1"/>
            <p:nvPr/>
          </p:nvSpPr>
          <p:spPr>
            <a:xfrm>
              <a:off x="731520" y="2865120"/>
              <a:ext cx="6644640" cy="1107996"/>
            </a:xfrm>
            <a:prstGeom prst="rect">
              <a:avLst/>
            </a:prstGeom>
            <a:noFill/>
          </p:spPr>
          <p:txBody>
            <a:bodyPr wrap="square" rtlCol="0">
              <a:spAutoFit/>
            </a:bodyPr>
            <a:lstStyle/>
            <a:p>
              <a:r>
                <a:rPr lang="en-US" sz="6600" dirty="0"/>
                <a:t>P</a:t>
              </a:r>
              <a:r>
                <a:rPr lang="en-US" sz="6600" dirty="0" smtClean="0"/>
                <a:t>ITY</a:t>
              </a:r>
              <a:endParaRPr lang="en-US" sz="6600" dirty="0"/>
            </a:p>
          </p:txBody>
        </p:sp>
      </p:grpSp>
    </p:spTree>
    <p:extLst>
      <p:ext uri="{BB962C8B-B14F-4D97-AF65-F5344CB8AC3E}">
        <p14:creationId xmlns:p14="http://schemas.microsoft.com/office/powerpoint/2010/main" val="24533127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not just about academics</a:t>
            </a:r>
            <a:r>
              <a:rPr lang="mr-IN" dirty="0" smtClean="0"/>
              <a:t>…</a:t>
            </a:r>
            <a:endParaRPr lang="en-US" dirty="0"/>
          </a:p>
        </p:txBody>
      </p:sp>
      <p:sp>
        <p:nvSpPr>
          <p:cNvPr id="3" name="Content Placeholder 2"/>
          <p:cNvSpPr>
            <a:spLocks noGrp="1"/>
          </p:cNvSpPr>
          <p:nvPr>
            <p:ph idx="1"/>
          </p:nvPr>
        </p:nvSpPr>
        <p:spPr/>
        <p:txBody>
          <a:bodyPr/>
          <a:lstStyle/>
          <a:p>
            <a:r>
              <a:rPr lang="en-US" dirty="0" smtClean="0"/>
              <a:t>Inclusion</a:t>
            </a:r>
          </a:p>
          <a:p>
            <a:pPr lvl="1"/>
            <a:r>
              <a:rPr lang="en-US" dirty="0" smtClean="0"/>
              <a:t>Social contact can </a:t>
            </a:r>
            <a:r>
              <a:rPr lang="en-US" dirty="0"/>
              <a:t>change attitudes and promote prosocial behavior toward individuals with </a:t>
            </a:r>
            <a:r>
              <a:rPr lang="en-US" dirty="0" smtClean="0"/>
              <a:t>IDD</a:t>
            </a:r>
          </a:p>
          <a:p>
            <a:pPr lvl="1"/>
            <a:r>
              <a:rPr lang="en-US" dirty="0" smtClean="0"/>
              <a:t>Peer Mentoring</a:t>
            </a:r>
          </a:p>
          <a:p>
            <a:pPr lvl="1"/>
            <a:r>
              <a:rPr lang="en-US" dirty="0" smtClean="0"/>
              <a:t>Natural Supports in Internship Settings</a:t>
            </a:r>
            <a:endParaRPr lang="en-US" dirty="0"/>
          </a:p>
          <a:p>
            <a:pPr lvl="2"/>
            <a:endParaRPr lang="en-US" dirty="0"/>
          </a:p>
          <a:p>
            <a:pPr lvl="2"/>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9517" t="8622" r="7081"/>
          <a:stretch/>
        </p:blipFill>
        <p:spPr>
          <a:xfrm rot="348558">
            <a:off x="7721377" y="3419046"/>
            <a:ext cx="4068913" cy="2507634"/>
          </a:xfrm>
          <a:prstGeom prst="rect">
            <a:avLst/>
          </a:prstGeom>
        </p:spPr>
      </p:pic>
    </p:spTree>
    <p:extLst>
      <p:ext uri="{BB962C8B-B14F-4D97-AF65-F5344CB8AC3E}">
        <p14:creationId xmlns:p14="http://schemas.microsoft.com/office/powerpoint/2010/main" val="1475262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brings me back to employment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a:t>
            </a:r>
            <a:r>
              <a:rPr lang="en-US" dirty="0"/>
              <a:t>lack of </a:t>
            </a:r>
            <a:r>
              <a:rPr lang="en-US" dirty="0" smtClean="0"/>
              <a:t>employment opportunities is partially </a:t>
            </a:r>
            <a:r>
              <a:rPr lang="en-US" dirty="0"/>
              <a:t>attributed to negative societal attitudes toward </a:t>
            </a:r>
            <a:r>
              <a:rPr lang="en-US" dirty="0" smtClean="0"/>
              <a:t>hiring people with IDD</a:t>
            </a:r>
            <a:endParaRPr lang="en-US" dirty="0"/>
          </a:p>
          <a:p>
            <a:r>
              <a:rPr lang="en-US" dirty="0" smtClean="0"/>
              <a:t>Employers</a:t>
            </a:r>
            <a:r>
              <a:rPr lang="en-US" dirty="0"/>
              <a:t>’ perceptions and attitudes have the greatest impact on </a:t>
            </a:r>
            <a:r>
              <a:rPr lang="en-US" dirty="0" smtClean="0"/>
              <a:t>ability to </a:t>
            </a:r>
            <a:r>
              <a:rPr lang="en-US" dirty="0"/>
              <a:t>secure and maintain employment </a:t>
            </a:r>
            <a:r>
              <a:rPr lang="en-US" sz="2300" dirty="0"/>
              <a:t>(Smart, 2008)</a:t>
            </a:r>
            <a:r>
              <a:rPr lang="en-US" dirty="0"/>
              <a:t>. </a:t>
            </a:r>
            <a:endParaRPr lang="en-US" dirty="0" smtClean="0"/>
          </a:p>
          <a:p>
            <a:r>
              <a:rPr lang="en-US" dirty="0" smtClean="0"/>
              <a:t>Employer </a:t>
            </a:r>
            <a:r>
              <a:rPr lang="en-US" dirty="0"/>
              <a:t>concerns related to </a:t>
            </a:r>
            <a:r>
              <a:rPr lang="en-US" dirty="0" smtClean="0"/>
              <a:t>hiring</a:t>
            </a:r>
          </a:p>
          <a:p>
            <a:pPr lvl="1"/>
            <a:r>
              <a:rPr lang="en-US" dirty="0" smtClean="0"/>
              <a:t>(</a:t>
            </a:r>
            <a:r>
              <a:rPr lang="en-US" dirty="0"/>
              <a:t>1) concerns about coworkers’ and </a:t>
            </a:r>
            <a:r>
              <a:rPr lang="en-US" dirty="0" smtClean="0"/>
              <a:t>customers’ attitudes </a:t>
            </a:r>
            <a:r>
              <a:rPr lang="en-US" dirty="0"/>
              <a:t>and stereotypes toward </a:t>
            </a:r>
            <a:r>
              <a:rPr lang="en-US" dirty="0" smtClean="0"/>
              <a:t>employees with IDD</a:t>
            </a:r>
          </a:p>
          <a:p>
            <a:pPr lvl="1"/>
            <a:r>
              <a:rPr lang="en-US" dirty="0" smtClean="0"/>
              <a:t>(</a:t>
            </a:r>
            <a:r>
              <a:rPr lang="en-US" dirty="0"/>
              <a:t>2) concerns that </a:t>
            </a:r>
            <a:r>
              <a:rPr lang="en-US" dirty="0" smtClean="0"/>
              <a:t>people with IDD </a:t>
            </a:r>
            <a:r>
              <a:rPr lang="en-US" dirty="0"/>
              <a:t>lack the </a:t>
            </a:r>
            <a:r>
              <a:rPr lang="en-US" dirty="0" smtClean="0"/>
              <a:t>necessary qualifications </a:t>
            </a:r>
            <a:r>
              <a:rPr lang="en-US" dirty="0"/>
              <a:t>to perform the job </a:t>
            </a:r>
            <a:r>
              <a:rPr lang="en-US" sz="1900" dirty="0"/>
              <a:t>(</a:t>
            </a:r>
            <a:r>
              <a:rPr lang="en-US" sz="1900" dirty="0" err="1"/>
              <a:t>Bruyere</a:t>
            </a:r>
            <a:r>
              <a:rPr lang="en-US" sz="1900" dirty="0"/>
              <a:t>, 2016; Burke et al., 2013)</a:t>
            </a:r>
          </a:p>
          <a:p>
            <a:pPr lvl="1"/>
            <a:endParaRPr lang="en-US" dirty="0"/>
          </a:p>
          <a:p>
            <a:pPr lvl="1"/>
            <a:endParaRPr lang="en-US" dirty="0"/>
          </a:p>
        </p:txBody>
      </p:sp>
    </p:spTree>
    <p:extLst>
      <p:ext uri="{BB962C8B-B14F-4D97-AF65-F5344CB8AC3E}">
        <p14:creationId xmlns:p14="http://schemas.microsoft.com/office/powerpoint/2010/main" val="66863719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78641" y="2063261"/>
            <a:ext cx="3972383" cy="264801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35040">
            <a:off x="5502031" y="1521748"/>
            <a:ext cx="6080369" cy="456027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3274" y="928576"/>
            <a:ext cx="4215500" cy="5620666"/>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977025">
            <a:off x="793721" y="2438191"/>
            <a:ext cx="5004995" cy="3753746"/>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53059" y="27685"/>
            <a:ext cx="8107161" cy="4560278"/>
          </a:xfrm>
          <a:prstGeom prst="rect">
            <a:avLst/>
          </a:prstGeom>
        </p:spPr>
      </p:pic>
      <p:pic>
        <p:nvPicPr>
          <p:cNvPr id="9" name="Content Placeholder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0750340">
            <a:off x="2481954" y="1837441"/>
            <a:ext cx="6107879" cy="4450026"/>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498512">
            <a:off x="6002216" y="1621974"/>
            <a:ext cx="5580184" cy="4185138"/>
          </a:xfrm>
          <a:prstGeom prst="rect">
            <a:avLst/>
          </a:prstGeom>
        </p:spPr>
      </p:pic>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1118530">
            <a:off x="90695" y="53044"/>
            <a:ext cx="2815767" cy="3753745"/>
          </a:xfrm>
          <a:prstGeom prst="rect">
            <a:avLst/>
          </a:prstGeom>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8710" y="3041084"/>
            <a:ext cx="5357183" cy="3571136"/>
          </a:xfrm>
          <a:prstGeom prst="rect">
            <a:avLst/>
          </a:prstGeom>
        </p:spPr>
      </p:pic>
      <p:pic>
        <p:nvPicPr>
          <p:cNvPr id="13" name="Picture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030458" y="143407"/>
            <a:ext cx="5086053" cy="3571136"/>
          </a:xfrm>
          <a:prstGeom prst="rect">
            <a:avLst/>
          </a:prstGeom>
        </p:spPr>
      </p:pic>
      <p:pic>
        <p:nvPicPr>
          <p:cNvPr id="14" name="Picture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146038" y="2892649"/>
            <a:ext cx="5028366" cy="3826946"/>
          </a:xfrm>
          <a:prstGeom prst="rect">
            <a:avLst/>
          </a:prstGeom>
        </p:spPr>
      </p:pic>
      <p:pic>
        <p:nvPicPr>
          <p:cNvPr id="15" name="Picture 14"/>
          <p:cNvPicPr>
            <a:picLocks noChangeAspect="1"/>
          </p:cNvPicPr>
          <p:nvPr/>
        </p:nvPicPr>
        <p:blipFill rotWithShape="1">
          <a:blip r:embed="rId13" cstate="print">
            <a:extLst>
              <a:ext uri="{28A0092B-C50C-407E-A947-70E740481C1C}">
                <a14:useLocalDpi xmlns:a14="http://schemas.microsoft.com/office/drawing/2010/main" val="0"/>
              </a:ext>
            </a:extLst>
          </a:blip>
          <a:srcRect l="8718" t="23397" r="16568" b="27982"/>
          <a:stretch/>
        </p:blipFill>
        <p:spPr>
          <a:xfrm>
            <a:off x="2321168" y="1604590"/>
            <a:ext cx="6831857" cy="3334435"/>
          </a:xfrm>
          <a:prstGeom prst="rect">
            <a:avLst/>
          </a:prstGeom>
        </p:spPr>
      </p:pic>
      <p:sp>
        <p:nvSpPr>
          <p:cNvPr id="16" name="Title 1"/>
          <p:cNvSpPr>
            <a:spLocks noGrp="1"/>
          </p:cNvSpPr>
          <p:nvPr>
            <p:ph type="title"/>
          </p:nvPr>
        </p:nvSpPr>
        <p:spPr/>
        <p:txBody>
          <a:bodyPr/>
          <a:lstStyle/>
          <a:p>
            <a:r>
              <a:rPr lang="en-US" dirty="0" smtClean="0"/>
              <a:t>We Can Address Both</a:t>
            </a:r>
            <a:endParaRPr lang="en-US" dirty="0"/>
          </a:p>
        </p:txBody>
      </p:sp>
    </p:spTree>
    <p:extLst>
      <p:ext uri="{BB962C8B-B14F-4D97-AF65-F5344CB8AC3E}">
        <p14:creationId xmlns:p14="http://schemas.microsoft.com/office/powerpoint/2010/main" val="122901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200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2000"/>
                            </p:stCondLst>
                            <p:childTnLst>
                              <p:par>
                                <p:cTn id="8" presetID="1" presetClass="entr" presetSubtype="0" fill="hold" nodeType="afterEffect">
                                  <p:stCondLst>
                                    <p:cond delay="200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4000"/>
                            </p:stCondLst>
                            <p:childTnLst>
                              <p:par>
                                <p:cTn id="11" presetID="1" presetClass="entr" presetSubtype="0" fill="hold" nodeType="afterEffect">
                                  <p:stCondLst>
                                    <p:cond delay="2000"/>
                                  </p:stCondLst>
                                  <p:childTnLst>
                                    <p:set>
                                      <p:cBhvr>
                                        <p:cTn id="12" dur="1" fill="hold">
                                          <p:stCondLst>
                                            <p:cond delay="0"/>
                                          </p:stCondLst>
                                        </p:cTn>
                                        <p:tgtEl>
                                          <p:spTgt spid="6"/>
                                        </p:tgtEl>
                                        <p:attrNameLst>
                                          <p:attrName>style.visibility</p:attrName>
                                        </p:attrNameLst>
                                      </p:cBhvr>
                                      <p:to>
                                        <p:strVal val="visible"/>
                                      </p:to>
                                    </p:set>
                                  </p:childTnLst>
                                </p:cTn>
                              </p:par>
                            </p:childTnLst>
                          </p:cTn>
                        </p:par>
                        <p:par>
                          <p:cTn id="13" fill="hold">
                            <p:stCondLst>
                              <p:cond delay="6000"/>
                            </p:stCondLst>
                            <p:childTnLst>
                              <p:par>
                                <p:cTn id="14" presetID="1" presetClass="entr" presetSubtype="0" fill="hold" nodeType="afterEffect">
                                  <p:stCondLst>
                                    <p:cond delay="2000"/>
                                  </p:stCondLst>
                                  <p:childTnLst>
                                    <p:set>
                                      <p:cBhvr>
                                        <p:cTn id="15" dur="1" fill="hold">
                                          <p:stCondLst>
                                            <p:cond delay="0"/>
                                          </p:stCondLst>
                                        </p:cTn>
                                        <p:tgtEl>
                                          <p:spTgt spid="7"/>
                                        </p:tgtEl>
                                        <p:attrNameLst>
                                          <p:attrName>style.visibility</p:attrName>
                                        </p:attrNameLst>
                                      </p:cBhvr>
                                      <p:to>
                                        <p:strVal val="visible"/>
                                      </p:to>
                                    </p:set>
                                  </p:childTnLst>
                                </p:cTn>
                              </p:par>
                            </p:childTnLst>
                          </p:cTn>
                        </p:par>
                        <p:par>
                          <p:cTn id="16" fill="hold">
                            <p:stCondLst>
                              <p:cond delay="8000"/>
                            </p:stCondLst>
                            <p:childTnLst>
                              <p:par>
                                <p:cTn id="17" presetID="1" presetClass="entr" presetSubtype="0" fill="hold" nodeType="afterEffect">
                                  <p:stCondLst>
                                    <p:cond delay="2000"/>
                                  </p:stCondLst>
                                  <p:childTnLst>
                                    <p:set>
                                      <p:cBhvr>
                                        <p:cTn id="18" dur="1" fill="hold">
                                          <p:stCondLst>
                                            <p:cond delay="0"/>
                                          </p:stCondLst>
                                        </p:cTn>
                                        <p:tgtEl>
                                          <p:spTgt spid="8"/>
                                        </p:tgtEl>
                                        <p:attrNameLst>
                                          <p:attrName>style.visibility</p:attrName>
                                        </p:attrNameLst>
                                      </p:cBhvr>
                                      <p:to>
                                        <p:strVal val="visible"/>
                                      </p:to>
                                    </p:set>
                                  </p:childTnLst>
                                </p:cTn>
                              </p:par>
                            </p:childTnLst>
                          </p:cTn>
                        </p:par>
                        <p:par>
                          <p:cTn id="19" fill="hold">
                            <p:stCondLst>
                              <p:cond delay="10000"/>
                            </p:stCondLst>
                            <p:childTnLst>
                              <p:par>
                                <p:cTn id="20" presetID="1" presetClass="entr" presetSubtype="0" fill="hold" nodeType="afterEffect">
                                  <p:stCondLst>
                                    <p:cond delay="2000"/>
                                  </p:stCondLst>
                                  <p:childTnLst>
                                    <p:set>
                                      <p:cBhvr>
                                        <p:cTn id="21" dur="1" fill="hold">
                                          <p:stCondLst>
                                            <p:cond delay="0"/>
                                          </p:stCondLst>
                                        </p:cTn>
                                        <p:tgtEl>
                                          <p:spTgt spid="9"/>
                                        </p:tgtEl>
                                        <p:attrNameLst>
                                          <p:attrName>style.visibility</p:attrName>
                                        </p:attrNameLst>
                                      </p:cBhvr>
                                      <p:to>
                                        <p:strVal val="visible"/>
                                      </p:to>
                                    </p:set>
                                  </p:childTnLst>
                                </p:cTn>
                              </p:par>
                            </p:childTnLst>
                          </p:cTn>
                        </p:par>
                        <p:par>
                          <p:cTn id="22" fill="hold">
                            <p:stCondLst>
                              <p:cond delay="12000"/>
                            </p:stCondLst>
                            <p:childTnLst>
                              <p:par>
                                <p:cTn id="23" presetID="1" presetClass="entr" presetSubtype="0" fill="hold" nodeType="afterEffect">
                                  <p:stCondLst>
                                    <p:cond delay="2000"/>
                                  </p:stCondLst>
                                  <p:childTnLst>
                                    <p:set>
                                      <p:cBhvr>
                                        <p:cTn id="24" dur="1" fill="hold">
                                          <p:stCondLst>
                                            <p:cond delay="0"/>
                                          </p:stCondLst>
                                        </p:cTn>
                                        <p:tgtEl>
                                          <p:spTgt spid="10"/>
                                        </p:tgtEl>
                                        <p:attrNameLst>
                                          <p:attrName>style.visibility</p:attrName>
                                        </p:attrNameLst>
                                      </p:cBhvr>
                                      <p:to>
                                        <p:strVal val="visible"/>
                                      </p:to>
                                    </p:set>
                                  </p:childTnLst>
                                </p:cTn>
                              </p:par>
                            </p:childTnLst>
                          </p:cTn>
                        </p:par>
                        <p:par>
                          <p:cTn id="25" fill="hold">
                            <p:stCondLst>
                              <p:cond delay="14000"/>
                            </p:stCondLst>
                            <p:childTnLst>
                              <p:par>
                                <p:cTn id="26" presetID="1" presetClass="entr" presetSubtype="0" fill="hold" nodeType="afterEffect">
                                  <p:stCondLst>
                                    <p:cond delay="2000"/>
                                  </p:stCondLst>
                                  <p:childTnLst>
                                    <p:set>
                                      <p:cBhvr>
                                        <p:cTn id="27" dur="1" fill="hold">
                                          <p:stCondLst>
                                            <p:cond delay="0"/>
                                          </p:stCondLst>
                                        </p:cTn>
                                        <p:tgtEl>
                                          <p:spTgt spid="11"/>
                                        </p:tgtEl>
                                        <p:attrNameLst>
                                          <p:attrName>style.visibility</p:attrName>
                                        </p:attrNameLst>
                                      </p:cBhvr>
                                      <p:to>
                                        <p:strVal val="visible"/>
                                      </p:to>
                                    </p:set>
                                  </p:childTnLst>
                                </p:cTn>
                              </p:par>
                            </p:childTnLst>
                          </p:cTn>
                        </p:par>
                        <p:par>
                          <p:cTn id="28" fill="hold">
                            <p:stCondLst>
                              <p:cond delay="16000"/>
                            </p:stCondLst>
                            <p:childTnLst>
                              <p:par>
                                <p:cTn id="29" presetID="1" presetClass="entr" presetSubtype="0" fill="hold" nodeType="afterEffect">
                                  <p:stCondLst>
                                    <p:cond delay="2000"/>
                                  </p:stCondLst>
                                  <p:childTnLst>
                                    <p:set>
                                      <p:cBhvr>
                                        <p:cTn id="30" dur="1" fill="hold">
                                          <p:stCondLst>
                                            <p:cond delay="0"/>
                                          </p:stCondLst>
                                        </p:cTn>
                                        <p:tgtEl>
                                          <p:spTgt spid="12"/>
                                        </p:tgtEl>
                                        <p:attrNameLst>
                                          <p:attrName>style.visibility</p:attrName>
                                        </p:attrNameLst>
                                      </p:cBhvr>
                                      <p:to>
                                        <p:strVal val="visible"/>
                                      </p:to>
                                    </p:set>
                                  </p:childTnLst>
                                </p:cTn>
                              </p:par>
                            </p:childTnLst>
                          </p:cTn>
                        </p:par>
                        <p:par>
                          <p:cTn id="31" fill="hold">
                            <p:stCondLst>
                              <p:cond delay="18000"/>
                            </p:stCondLst>
                            <p:childTnLst>
                              <p:par>
                                <p:cTn id="32" presetID="1" presetClass="entr" presetSubtype="0" fill="hold" nodeType="afterEffect">
                                  <p:stCondLst>
                                    <p:cond delay="2000"/>
                                  </p:stCondLst>
                                  <p:childTnLst>
                                    <p:set>
                                      <p:cBhvr>
                                        <p:cTn id="33" dur="1" fill="hold">
                                          <p:stCondLst>
                                            <p:cond delay="0"/>
                                          </p:stCondLst>
                                        </p:cTn>
                                        <p:tgtEl>
                                          <p:spTgt spid="13"/>
                                        </p:tgtEl>
                                        <p:attrNameLst>
                                          <p:attrName>style.visibility</p:attrName>
                                        </p:attrNameLst>
                                      </p:cBhvr>
                                      <p:to>
                                        <p:strVal val="visible"/>
                                      </p:to>
                                    </p:set>
                                  </p:childTnLst>
                                </p:cTn>
                              </p:par>
                            </p:childTnLst>
                          </p:cTn>
                        </p:par>
                        <p:par>
                          <p:cTn id="34" fill="hold">
                            <p:stCondLst>
                              <p:cond delay="20000"/>
                            </p:stCondLst>
                            <p:childTnLst>
                              <p:par>
                                <p:cTn id="35" presetID="1" presetClass="entr" presetSubtype="0" fill="hold" nodeType="afterEffect">
                                  <p:stCondLst>
                                    <p:cond delay="2000"/>
                                  </p:stCondLst>
                                  <p:childTnLst>
                                    <p:set>
                                      <p:cBhvr>
                                        <p:cTn id="36" dur="1" fill="hold">
                                          <p:stCondLst>
                                            <p:cond delay="0"/>
                                          </p:stCondLst>
                                        </p:cTn>
                                        <p:tgtEl>
                                          <p:spTgt spid="14"/>
                                        </p:tgtEl>
                                        <p:attrNameLst>
                                          <p:attrName>style.visibility</p:attrName>
                                        </p:attrNameLst>
                                      </p:cBhvr>
                                      <p:to>
                                        <p:strVal val="visible"/>
                                      </p:to>
                                    </p:set>
                                  </p:childTnLst>
                                </p:cTn>
                              </p:par>
                            </p:childTnLst>
                          </p:cTn>
                        </p:par>
                        <p:par>
                          <p:cTn id="37" fill="hold">
                            <p:stCondLst>
                              <p:cond delay="22000"/>
                            </p:stCondLst>
                            <p:childTnLst>
                              <p:par>
                                <p:cTn id="38" presetID="1" presetClass="entr" presetSubtype="0" fill="hold" nodeType="afterEffect">
                                  <p:stCondLst>
                                    <p:cond delay="2000"/>
                                  </p:stCondLst>
                                  <p:childTnLst>
                                    <p:set>
                                      <p:cBhvr>
                                        <p:cTn id="39"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But It’s Not Always So Easy</a:t>
            </a:r>
            <a:endParaRPr lang="en-US" dirty="0"/>
          </a:p>
        </p:txBody>
      </p:sp>
      <p:sp>
        <p:nvSpPr>
          <p:cNvPr id="6" name="Subtitle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2504505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Title IX</a:t>
            </a:r>
            <a:endParaRPr lang="en-US" dirty="0"/>
          </a:p>
        </p:txBody>
      </p:sp>
      <p:sp>
        <p:nvSpPr>
          <p:cNvPr id="5" name="Content Placeholder 4"/>
          <p:cNvSpPr>
            <a:spLocks noGrp="1"/>
          </p:cNvSpPr>
          <p:nvPr>
            <p:ph idx="1"/>
          </p:nvPr>
        </p:nvSpPr>
        <p:spPr/>
        <p:txBody>
          <a:bodyPr>
            <a:normAutofit/>
          </a:bodyPr>
          <a:lstStyle/>
          <a:p>
            <a:r>
              <a:rPr lang="en-US" dirty="0"/>
              <a:t>P</a:t>
            </a:r>
            <a:r>
              <a:rPr lang="en-US" dirty="0" smtClean="0"/>
              <a:t>rohibits </a:t>
            </a:r>
            <a:r>
              <a:rPr lang="en-US" dirty="0"/>
              <a:t>sex discrimination in educational institutions that receive federal funding </a:t>
            </a:r>
            <a:endParaRPr lang="en-US" dirty="0" smtClean="0"/>
          </a:p>
          <a:p>
            <a:r>
              <a:rPr lang="en-US" dirty="0"/>
              <a:t>B</a:t>
            </a:r>
            <a:r>
              <a:rPr lang="en-US" dirty="0" smtClean="0"/>
              <a:t>road </a:t>
            </a:r>
            <a:r>
              <a:rPr lang="en-US" dirty="0"/>
              <a:t>scope covering sexual harassment and sexual violence. </a:t>
            </a:r>
            <a:endParaRPr lang="en-US" dirty="0" smtClean="0"/>
          </a:p>
          <a:p>
            <a:r>
              <a:rPr lang="en-US" dirty="0" smtClean="0"/>
              <a:t>Schools </a:t>
            </a:r>
            <a:r>
              <a:rPr lang="en-US" dirty="0"/>
              <a:t>are legally required to respond and remedy hostile educational environments </a:t>
            </a:r>
            <a:endParaRPr lang="en-US" dirty="0" smtClean="0"/>
          </a:p>
          <a:p>
            <a:r>
              <a:rPr lang="en-US" dirty="0"/>
              <a:t>F</a:t>
            </a:r>
            <a:r>
              <a:rPr lang="en-US" dirty="0" smtClean="0"/>
              <a:t>ailure </a:t>
            </a:r>
            <a:r>
              <a:rPr lang="en-US" dirty="0"/>
              <a:t>to do so is a violation that means a school could risk losing its federal </a:t>
            </a:r>
            <a:r>
              <a:rPr lang="en-US" dirty="0" smtClean="0"/>
              <a:t>funding</a:t>
            </a:r>
            <a:endParaRPr lang="en-US" dirty="0"/>
          </a:p>
        </p:txBody>
      </p:sp>
    </p:spTree>
    <p:extLst>
      <p:ext uri="{BB962C8B-B14F-4D97-AF65-F5344CB8AC3E}">
        <p14:creationId xmlns:p14="http://schemas.microsoft.com/office/powerpoint/2010/main" val="131527530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a:xfrm>
            <a:off x="323850" y="1600201"/>
            <a:ext cx="11258550" cy="4629149"/>
          </a:xfrm>
        </p:spPr>
        <p:txBody>
          <a:bodyPr>
            <a:normAutofit fontScale="92500"/>
          </a:bodyPr>
          <a:lstStyle/>
          <a:p>
            <a:r>
              <a:rPr lang="en-US" dirty="0"/>
              <a:t> </a:t>
            </a:r>
            <a:r>
              <a:rPr lang="en-US" dirty="0" smtClean="0"/>
              <a:t>1</a:t>
            </a:r>
            <a:r>
              <a:rPr lang="en-US" baseline="30000" dirty="0" smtClean="0"/>
              <a:t>st</a:t>
            </a:r>
            <a:r>
              <a:rPr lang="en-US" dirty="0" smtClean="0"/>
              <a:t> year of new residential post-secondary education program for students with IDD</a:t>
            </a:r>
          </a:p>
          <a:p>
            <a:r>
              <a:rPr lang="en-US" dirty="0"/>
              <a:t> </a:t>
            </a:r>
            <a:r>
              <a:rPr lang="en-US" dirty="0" smtClean="0"/>
              <a:t>Young woman with Williams Syndrome</a:t>
            </a:r>
          </a:p>
          <a:p>
            <a:r>
              <a:rPr lang="en-US" dirty="0"/>
              <a:t> </a:t>
            </a:r>
            <a:r>
              <a:rPr lang="en-US" dirty="0" smtClean="0"/>
              <a:t>At the start of fall semester, “Victim” said </a:t>
            </a:r>
            <a:r>
              <a:rPr lang="en-US" dirty="0"/>
              <a:t>that he and </a:t>
            </a:r>
            <a:r>
              <a:rPr lang="en-US" dirty="0" smtClean="0"/>
              <a:t>“Accused” met and had </a:t>
            </a:r>
            <a:r>
              <a:rPr lang="en-US" dirty="0"/>
              <a:t>a </a:t>
            </a:r>
            <a:r>
              <a:rPr lang="en-US" dirty="0" smtClean="0"/>
              <a:t>lengthy (30 min) conversation. </a:t>
            </a:r>
            <a:r>
              <a:rPr lang="en-US" dirty="0"/>
              <a:t>They lived </a:t>
            </a:r>
            <a:r>
              <a:rPr lang="en-US" dirty="0" smtClean="0"/>
              <a:t>in the </a:t>
            </a:r>
            <a:r>
              <a:rPr lang="en-US" dirty="0"/>
              <a:t>same hall and moved in about the same time. </a:t>
            </a:r>
            <a:r>
              <a:rPr lang="en-US" dirty="0" smtClean="0"/>
              <a:t>“Victim” was </a:t>
            </a:r>
            <a:r>
              <a:rPr lang="en-US" dirty="0"/>
              <a:t>aware that she was a special needs </a:t>
            </a:r>
            <a:r>
              <a:rPr lang="en-US" dirty="0" smtClean="0"/>
              <a:t>student and he knew that after </a:t>
            </a:r>
            <a:r>
              <a:rPr lang="en-US" dirty="0"/>
              <a:t>this first conversation </a:t>
            </a:r>
            <a:r>
              <a:rPr lang="en-US" dirty="0" smtClean="0"/>
              <a:t>she was </a:t>
            </a:r>
            <a:r>
              <a:rPr lang="en-US" dirty="0"/>
              <a:t>then “always looking for him” and asking other people about him</a:t>
            </a:r>
          </a:p>
          <a:p>
            <a:endParaRPr lang="en-US" dirty="0"/>
          </a:p>
        </p:txBody>
      </p:sp>
    </p:spTree>
    <p:extLst>
      <p:ext uri="{BB962C8B-B14F-4D97-AF65-F5344CB8AC3E}">
        <p14:creationId xmlns:p14="http://schemas.microsoft.com/office/powerpoint/2010/main" val="163433385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Details of the Case</a:t>
            </a:r>
            <a:endParaRPr lang="en-US" dirty="0"/>
          </a:p>
        </p:txBody>
      </p:sp>
      <p:sp>
        <p:nvSpPr>
          <p:cNvPr id="3" name="Content Placeholder 2"/>
          <p:cNvSpPr>
            <a:spLocks noGrp="1"/>
          </p:cNvSpPr>
          <p:nvPr>
            <p:ph idx="1"/>
          </p:nvPr>
        </p:nvSpPr>
        <p:spPr>
          <a:xfrm>
            <a:off x="609599" y="1600201"/>
            <a:ext cx="11396133" cy="4868332"/>
          </a:xfrm>
        </p:spPr>
        <p:txBody>
          <a:bodyPr>
            <a:normAutofit fontScale="85000" lnSpcReduction="10000"/>
          </a:bodyPr>
          <a:lstStyle/>
          <a:p>
            <a:r>
              <a:rPr lang="en-US" dirty="0" smtClean="0"/>
              <a:t>“Victim” said there </a:t>
            </a:r>
            <a:r>
              <a:rPr lang="en-US" dirty="0"/>
              <a:t>were times he would see </a:t>
            </a:r>
            <a:r>
              <a:rPr lang="en-US" dirty="0" smtClean="0"/>
              <a:t>“Accused” at dining hall and </a:t>
            </a:r>
            <a:r>
              <a:rPr lang="en-US" dirty="0"/>
              <a:t>she would move to sit by him </a:t>
            </a:r>
            <a:r>
              <a:rPr lang="en-US" dirty="0" smtClean="0"/>
              <a:t>for lunch</a:t>
            </a:r>
            <a:r>
              <a:rPr lang="mr-IN" dirty="0" smtClean="0"/>
              <a:t>…</a:t>
            </a:r>
            <a:r>
              <a:rPr lang="en-US" dirty="0" smtClean="0"/>
              <a:t>at </a:t>
            </a:r>
            <a:r>
              <a:rPr lang="en-US" dirty="0"/>
              <a:t>one point in the first month or two of the semester, he told </a:t>
            </a:r>
            <a:r>
              <a:rPr lang="en-US" dirty="0" smtClean="0"/>
              <a:t>her that </a:t>
            </a:r>
            <a:r>
              <a:rPr lang="en-US" dirty="0"/>
              <a:t>he had </a:t>
            </a:r>
            <a:r>
              <a:rPr lang="en-US" dirty="0" smtClean="0"/>
              <a:t>a girlfriend</a:t>
            </a:r>
            <a:r>
              <a:rPr lang="en-US" dirty="0"/>
              <a:t>, even though that was not true. </a:t>
            </a:r>
            <a:r>
              <a:rPr lang="en-US" dirty="0" smtClean="0"/>
              <a:t>He thought </a:t>
            </a:r>
            <a:r>
              <a:rPr lang="en-US" dirty="0"/>
              <a:t>that telling her his girlfriend didn’t like </a:t>
            </a:r>
            <a:r>
              <a:rPr lang="en-US" dirty="0" smtClean="0"/>
              <a:t>him talking </a:t>
            </a:r>
            <a:r>
              <a:rPr lang="en-US" dirty="0"/>
              <a:t>to other girls would make her stop looking for him, asking about him, and trying to find him in </a:t>
            </a:r>
            <a:r>
              <a:rPr lang="en-US" dirty="0" smtClean="0"/>
              <a:t>the dining </a:t>
            </a:r>
            <a:r>
              <a:rPr lang="en-US" dirty="0"/>
              <a:t>hall.</a:t>
            </a:r>
          </a:p>
          <a:p>
            <a:r>
              <a:rPr lang="en-US" dirty="0" smtClean="0"/>
              <a:t>He said she did </a:t>
            </a:r>
            <a:r>
              <a:rPr lang="en-US" dirty="0"/>
              <a:t>not stop and </a:t>
            </a:r>
            <a:r>
              <a:rPr lang="en-US" dirty="0" smtClean="0"/>
              <a:t>he </a:t>
            </a:r>
            <a:r>
              <a:rPr lang="en-US" dirty="0"/>
              <a:t>felt weird and uncomfortable a lot. </a:t>
            </a:r>
            <a:endParaRPr lang="en-US" dirty="0" smtClean="0"/>
          </a:p>
          <a:p>
            <a:r>
              <a:rPr lang="en-US" dirty="0" smtClean="0"/>
              <a:t>He </a:t>
            </a:r>
            <a:r>
              <a:rPr lang="en-US" dirty="0"/>
              <a:t>didn’t want to </a:t>
            </a:r>
            <a:r>
              <a:rPr lang="en-US" dirty="0" smtClean="0"/>
              <a:t>be mean </a:t>
            </a:r>
            <a:r>
              <a:rPr lang="en-US" dirty="0"/>
              <a:t>and felt </a:t>
            </a:r>
            <a:r>
              <a:rPr lang="en-US" dirty="0" smtClean="0"/>
              <a:t>bad</a:t>
            </a:r>
            <a:r>
              <a:rPr lang="mr-IN" dirty="0" smtClean="0"/>
              <a:t>…</a:t>
            </a:r>
            <a:r>
              <a:rPr lang="en-US" dirty="0" smtClean="0"/>
              <a:t>he </a:t>
            </a:r>
            <a:r>
              <a:rPr lang="en-US" dirty="0"/>
              <a:t>just wanted her to leave him </a:t>
            </a:r>
            <a:r>
              <a:rPr lang="en-US" dirty="0" smtClean="0"/>
              <a:t>alone</a:t>
            </a:r>
          </a:p>
          <a:p>
            <a:r>
              <a:rPr lang="en-US" dirty="0" smtClean="0"/>
              <a:t>In late fall, he </a:t>
            </a:r>
            <a:r>
              <a:rPr lang="en-US" dirty="0"/>
              <a:t>said he was </a:t>
            </a:r>
            <a:r>
              <a:rPr lang="en-US" dirty="0" smtClean="0"/>
              <a:t>more forceful </a:t>
            </a:r>
            <a:r>
              <a:rPr lang="en-US" dirty="0"/>
              <a:t>with telling her “you really need to stop, stop asking about me, stop sitting with me, stop </a:t>
            </a:r>
            <a:r>
              <a:rPr lang="en-US" dirty="0" smtClean="0"/>
              <a:t>waiting for </a:t>
            </a:r>
            <a:r>
              <a:rPr lang="en-US" dirty="0"/>
              <a:t>me at my door.”</a:t>
            </a:r>
          </a:p>
          <a:p>
            <a:endParaRPr lang="en-US" dirty="0"/>
          </a:p>
          <a:p>
            <a:endParaRPr lang="en-US" dirty="0"/>
          </a:p>
        </p:txBody>
      </p:sp>
    </p:spTree>
    <p:extLst>
      <p:ext uri="{BB962C8B-B14F-4D97-AF65-F5344CB8AC3E}">
        <p14:creationId xmlns:p14="http://schemas.microsoft.com/office/powerpoint/2010/main" val="73782234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Details of the Case</a:t>
            </a:r>
            <a:endParaRPr lang="en-US" dirty="0"/>
          </a:p>
        </p:txBody>
      </p:sp>
      <p:sp>
        <p:nvSpPr>
          <p:cNvPr id="3" name="Content Placeholder 2"/>
          <p:cNvSpPr>
            <a:spLocks noGrp="1"/>
          </p:cNvSpPr>
          <p:nvPr>
            <p:ph idx="1"/>
          </p:nvPr>
        </p:nvSpPr>
        <p:spPr/>
        <p:txBody>
          <a:bodyPr/>
          <a:lstStyle/>
          <a:p>
            <a:r>
              <a:rPr lang="en-US" dirty="0" smtClean="0"/>
              <a:t>When asked </a:t>
            </a:r>
            <a:r>
              <a:rPr lang="en-US" dirty="0"/>
              <a:t>if this changed </a:t>
            </a:r>
            <a:r>
              <a:rPr lang="en-US" dirty="0" smtClean="0"/>
              <a:t>anything, “Victim” reported </a:t>
            </a:r>
            <a:r>
              <a:rPr lang="en-US" dirty="0"/>
              <a:t>“no </a:t>
            </a:r>
            <a:r>
              <a:rPr lang="en-US" dirty="0" smtClean="0"/>
              <a:t>change” </a:t>
            </a:r>
          </a:p>
          <a:p>
            <a:r>
              <a:rPr lang="en-US" dirty="0" smtClean="0"/>
              <a:t>Mentioned </a:t>
            </a:r>
            <a:r>
              <a:rPr lang="en-US" dirty="0"/>
              <a:t>that she </a:t>
            </a:r>
            <a:r>
              <a:rPr lang="en-US" dirty="0" smtClean="0"/>
              <a:t>did stop </a:t>
            </a:r>
            <a:r>
              <a:rPr lang="en-US" dirty="0"/>
              <a:t>talking to him after he told </a:t>
            </a:r>
            <a:r>
              <a:rPr lang="en-US" dirty="0" smtClean="0"/>
              <a:t>her he </a:t>
            </a:r>
            <a:r>
              <a:rPr lang="en-US" dirty="0"/>
              <a:t>had a </a:t>
            </a:r>
            <a:r>
              <a:rPr lang="en-US" dirty="0" smtClean="0"/>
              <a:t>girlfriend</a:t>
            </a:r>
          </a:p>
          <a:p>
            <a:r>
              <a:rPr lang="en-US" dirty="0" smtClean="0"/>
              <a:t>She </a:t>
            </a:r>
            <a:r>
              <a:rPr lang="en-US" dirty="0"/>
              <a:t>would be there but wouldn’t talk to </a:t>
            </a:r>
            <a:r>
              <a:rPr lang="en-US" dirty="0" smtClean="0"/>
              <a:t>him</a:t>
            </a:r>
            <a:endParaRPr lang="en-US" dirty="0"/>
          </a:p>
        </p:txBody>
      </p:sp>
    </p:spTree>
    <p:extLst>
      <p:ext uri="{BB962C8B-B14F-4D97-AF65-F5344CB8AC3E}">
        <p14:creationId xmlns:p14="http://schemas.microsoft.com/office/powerpoint/2010/main" val="25811282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Allegation 1</a:t>
            </a:r>
            <a:endParaRPr lang="en-US" dirty="0"/>
          </a:p>
        </p:txBody>
      </p:sp>
      <p:sp>
        <p:nvSpPr>
          <p:cNvPr id="3" name="Content Placeholder 2"/>
          <p:cNvSpPr>
            <a:spLocks noGrp="1"/>
          </p:cNvSpPr>
          <p:nvPr>
            <p:ph idx="1"/>
          </p:nvPr>
        </p:nvSpPr>
        <p:spPr/>
        <p:txBody>
          <a:bodyPr/>
          <a:lstStyle/>
          <a:p>
            <a:r>
              <a:rPr lang="en-US" u="sng" dirty="0" smtClean="0"/>
              <a:t>Stalking</a:t>
            </a:r>
            <a:r>
              <a:rPr lang="en-US" dirty="0"/>
              <a:t>. Repeated conduct which would cause a reasonable person to fear for his/her safety or to alter his/her activities in response to the repeated conduct. Such repeated conduct may include, but is not limited to, any of the </a:t>
            </a:r>
            <a:r>
              <a:rPr lang="en-US" dirty="0" smtClean="0"/>
              <a:t>following: </a:t>
            </a:r>
          </a:p>
          <a:p>
            <a:pPr lvl="1"/>
            <a:r>
              <a:rPr lang="en-US" dirty="0"/>
              <a:t>following, approaching, contacting, or placing under surveillance a person, a member of that person's family, or close acquaintance, whether or not conversation </a:t>
            </a:r>
            <a:r>
              <a:rPr lang="en-US" dirty="0" smtClean="0"/>
              <a:t>ensues</a:t>
            </a:r>
            <a:endParaRPr lang="en-US" dirty="0"/>
          </a:p>
        </p:txBody>
      </p:sp>
    </p:spTree>
    <p:extLst>
      <p:ext uri="{BB962C8B-B14F-4D97-AF65-F5344CB8AC3E}">
        <p14:creationId xmlns:p14="http://schemas.microsoft.com/office/powerpoint/2010/main" val="96669819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Allegation 2</a:t>
            </a:r>
            <a:endParaRPr lang="en-US" dirty="0"/>
          </a:p>
        </p:txBody>
      </p:sp>
      <p:sp>
        <p:nvSpPr>
          <p:cNvPr id="5" name="Content Placeholder 4"/>
          <p:cNvSpPr>
            <a:spLocks noGrp="1"/>
          </p:cNvSpPr>
          <p:nvPr>
            <p:ph idx="1"/>
          </p:nvPr>
        </p:nvSpPr>
        <p:spPr/>
        <p:txBody>
          <a:bodyPr>
            <a:normAutofit fontScale="85000" lnSpcReduction="20000"/>
          </a:bodyPr>
          <a:lstStyle/>
          <a:p>
            <a:r>
              <a:rPr lang="en-US" dirty="0" smtClean="0"/>
              <a:t>Harassment</a:t>
            </a:r>
            <a:r>
              <a:rPr lang="en-US" dirty="0"/>
              <a:t>. Any verbal, visual, written or physical conduct that is sufficiently severe, persistent or pervasive </a:t>
            </a:r>
            <a:r>
              <a:rPr lang="en-US" dirty="0" smtClean="0"/>
              <a:t>that it </a:t>
            </a:r>
            <a:r>
              <a:rPr lang="en-US" dirty="0"/>
              <a:t>adversely affects, or has the purpose or logical consequence of interfering with an individual's education or </a:t>
            </a:r>
            <a:r>
              <a:rPr lang="en-US" dirty="0" smtClean="0"/>
              <a:t>creates an </a:t>
            </a:r>
            <a:r>
              <a:rPr lang="en-US" dirty="0"/>
              <a:t>intimidating, hostile or offensive environment including but not limited to: </a:t>
            </a:r>
            <a:endParaRPr lang="en-US" dirty="0" smtClean="0"/>
          </a:p>
          <a:p>
            <a:pPr lvl="1"/>
            <a:r>
              <a:rPr lang="en-US" dirty="0" smtClean="0"/>
              <a:t>a</a:t>
            </a:r>
            <a:r>
              <a:rPr lang="en-US" dirty="0"/>
              <a:t>. Sexual Harassment, which </a:t>
            </a:r>
            <a:r>
              <a:rPr lang="en-US" dirty="0" smtClean="0"/>
              <a:t>includes, but </a:t>
            </a:r>
            <a:r>
              <a:rPr lang="en-US" dirty="0"/>
              <a:t>is not limited to non-consensual verbal or physical conduct related to sex which unreasonably interferes with </a:t>
            </a:r>
            <a:r>
              <a:rPr lang="en-US" dirty="0" smtClean="0"/>
              <a:t>an individual's </a:t>
            </a:r>
            <a:r>
              <a:rPr lang="en-US" dirty="0"/>
              <a:t>work or educational performance or creates an intimidating, hostile, or offensive work, educational, </a:t>
            </a:r>
            <a:r>
              <a:rPr lang="en-US" dirty="0" smtClean="0"/>
              <a:t>or social </a:t>
            </a:r>
            <a:r>
              <a:rPr lang="en-US" dirty="0"/>
              <a:t>environment; or is a violation of an individual's privacy; </a:t>
            </a:r>
            <a:endParaRPr lang="en-US" dirty="0" smtClean="0"/>
          </a:p>
          <a:p>
            <a:pPr lvl="1"/>
            <a:r>
              <a:rPr lang="en-US" dirty="0" smtClean="0"/>
              <a:t>b</a:t>
            </a:r>
            <a:r>
              <a:rPr lang="en-US" dirty="0"/>
              <a:t>. Bias-Related Harassment, which </a:t>
            </a:r>
            <a:r>
              <a:rPr lang="en-US" dirty="0" smtClean="0"/>
              <a:t>includes harassment </a:t>
            </a:r>
            <a:r>
              <a:rPr lang="en-US" dirty="0"/>
              <a:t>of a person or group because of factors such as race, ethnicity, religion, gender, sexual orientation, </a:t>
            </a:r>
            <a:r>
              <a:rPr lang="en-US" dirty="0" smtClean="0"/>
              <a:t>age, creed</a:t>
            </a:r>
            <a:r>
              <a:rPr lang="en-US" dirty="0"/>
              <a:t>, national origin, disability, political affiliation or veteran status</a:t>
            </a:r>
            <a:r>
              <a:rPr lang="en-US" dirty="0" smtClean="0"/>
              <a:t>.</a:t>
            </a:r>
            <a:endParaRPr lang="en-US" dirty="0"/>
          </a:p>
        </p:txBody>
      </p:sp>
    </p:spTree>
    <p:extLst>
      <p:ext uri="{BB962C8B-B14F-4D97-AF65-F5344CB8AC3E}">
        <p14:creationId xmlns:p14="http://schemas.microsoft.com/office/powerpoint/2010/main" val="350423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3" y="609604"/>
            <a:ext cx="2971799" cy="1456267"/>
          </a:xfrm>
        </p:spPr>
        <p:txBody>
          <a:bodyPr>
            <a:normAutofit fontScale="90000"/>
          </a:bodyPr>
          <a:lstStyle/>
          <a:p>
            <a:r>
              <a:rPr lang="en-US" sz="6000" dirty="0" smtClean="0"/>
              <a:t>Tropes - Burden</a:t>
            </a:r>
            <a:endParaRPr lang="en-US" sz="6000" dirty="0"/>
          </a:p>
        </p:txBody>
      </p:sp>
      <p:pic>
        <p:nvPicPr>
          <p:cNvPr id="4" name="Picture 3" descr="Main text of Image: Some people are born to be a burden on the rest.&#10;&#10;Multiple small notecards, with various text and images. &#10;&#10;One card: Every 15 seconds, $100s of your money goes for the care of persons with bad heredity such as the insane, feeble-minded, criminals, and other defectives&#10;&#10;2nd card: Every 71 minutes a high grade person is born in the United States who will have the ability to do creative work and be fit for leadership. About 4% of all Americans come within this class&#10;" title="Eugenic propoganda"/>
          <p:cNvPicPr>
            <a:picLocks noChangeAspect="1"/>
          </p:cNvPicPr>
          <p:nvPr/>
        </p:nvPicPr>
        <p:blipFill rotWithShape="1">
          <a:blip r:embed="rId3"/>
          <a:srcRect l="17045" t="15714" r="7102" b="5918"/>
          <a:stretch/>
        </p:blipFill>
        <p:spPr>
          <a:xfrm>
            <a:off x="3870960" y="152400"/>
            <a:ext cx="8138160" cy="6583680"/>
          </a:xfrm>
          <a:prstGeom prst="rect">
            <a:avLst/>
          </a:prstGeom>
        </p:spPr>
      </p:pic>
    </p:spTree>
    <p:extLst>
      <p:ext uri="{BB962C8B-B14F-4D97-AF65-F5344CB8AC3E}">
        <p14:creationId xmlns:p14="http://schemas.microsoft.com/office/powerpoint/2010/main" val="154002756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“Responsive Actions”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Program Instructors were </a:t>
            </a:r>
            <a:r>
              <a:rPr lang="en-US" dirty="0"/>
              <a:t>made aware </a:t>
            </a:r>
            <a:r>
              <a:rPr lang="en-US" dirty="0" smtClean="0"/>
              <a:t>“Victim” lived </a:t>
            </a:r>
            <a:r>
              <a:rPr lang="en-US" dirty="0"/>
              <a:t>in the same residence hall as </a:t>
            </a:r>
            <a:r>
              <a:rPr lang="en-US" dirty="0" smtClean="0"/>
              <a:t>“Accused”</a:t>
            </a:r>
            <a:r>
              <a:rPr lang="en-US" dirty="0"/>
              <a:t> </a:t>
            </a:r>
            <a:r>
              <a:rPr lang="en-US" dirty="0" smtClean="0"/>
              <a:t>early </a:t>
            </a:r>
            <a:r>
              <a:rPr lang="en-US" dirty="0"/>
              <a:t>in the fall semester. </a:t>
            </a:r>
            <a:r>
              <a:rPr lang="en-US" dirty="0" smtClean="0"/>
              <a:t>“Accused” discussed </a:t>
            </a:r>
            <a:r>
              <a:rPr lang="en-US" dirty="0"/>
              <a:t>with both </a:t>
            </a:r>
            <a:r>
              <a:rPr lang="en-US" dirty="0" smtClean="0"/>
              <a:t>“instructors” wanting </a:t>
            </a:r>
            <a:r>
              <a:rPr lang="en-US" dirty="0"/>
              <a:t>to talk </a:t>
            </a:r>
            <a:r>
              <a:rPr lang="en-US" dirty="0" smtClean="0"/>
              <a:t>with “Victim” frequently</a:t>
            </a:r>
            <a:r>
              <a:rPr lang="en-US" dirty="0"/>
              <a:t>. </a:t>
            </a:r>
            <a:r>
              <a:rPr lang="en-US" dirty="0" smtClean="0"/>
              <a:t>She stated </a:t>
            </a:r>
            <a:r>
              <a:rPr lang="en-US" dirty="0"/>
              <a:t>to them that she and </a:t>
            </a:r>
            <a:r>
              <a:rPr lang="en-US" dirty="0" smtClean="0"/>
              <a:t>he had </a:t>
            </a:r>
            <a:r>
              <a:rPr lang="en-US" dirty="0"/>
              <a:t>a conversation during move in.</a:t>
            </a:r>
          </a:p>
          <a:p>
            <a:r>
              <a:rPr lang="en-US" dirty="0" smtClean="0"/>
              <a:t>Instructors discussed </a:t>
            </a:r>
            <a:r>
              <a:rPr lang="en-US" dirty="0"/>
              <a:t>wanting to reach out to </a:t>
            </a:r>
            <a:r>
              <a:rPr lang="en-US" dirty="0" smtClean="0"/>
              <a:t>“Victim” during </a:t>
            </a:r>
            <a:r>
              <a:rPr lang="en-US" dirty="0"/>
              <a:t>the first two months of fall </a:t>
            </a:r>
            <a:r>
              <a:rPr lang="en-US" dirty="0" smtClean="0"/>
              <a:t>to </a:t>
            </a:r>
            <a:r>
              <a:rPr lang="en-US" dirty="0"/>
              <a:t>discuss </a:t>
            </a:r>
            <a:r>
              <a:rPr lang="en-US" dirty="0" smtClean="0"/>
              <a:t>“Accused” interest </a:t>
            </a:r>
            <a:r>
              <a:rPr lang="en-US" dirty="0"/>
              <a:t>with </a:t>
            </a:r>
            <a:r>
              <a:rPr lang="en-US" dirty="0" smtClean="0"/>
              <a:t>her. Instructor </a:t>
            </a:r>
            <a:r>
              <a:rPr lang="en-US" dirty="0"/>
              <a:t>reached out to </a:t>
            </a:r>
            <a:r>
              <a:rPr lang="en-US" dirty="0" smtClean="0"/>
              <a:t>“Victim” at </a:t>
            </a:r>
            <a:r>
              <a:rPr lang="en-US" dirty="0"/>
              <a:t>one point during </a:t>
            </a:r>
            <a:r>
              <a:rPr lang="en-US" dirty="0" smtClean="0"/>
              <a:t>fall</a:t>
            </a:r>
            <a:r>
              <a:rPr lang="en-US" dirty="0"/>
              <a:t> </a:t>
            </a:r>
            <a:r>
              <a:rPr lang="en-US" dirty="0" smtClean="0"/>
              <a:t>to </a:t>
            </a:r>
            <a:r>
              <a:rPr lang="en-US" dirty="0"/>
              <a:t>discuss </a:t>
            </a:r>
            <a:r>
              <a:rPr lang="en-US" dirty="0" smtClean="0"/>
              <a:t>“Accused” interest </a:t>
            </a:r>
            <a:r>
              <a:rPr lang="en-US" dirty="0"/>
              <a:t>in him to better understand how the behavior was impacting him and to </a:t>
            </a:r>
            <a:r>
              <a:rPr lang="en-US" dirty="0" smtClean="0"/>
              <a:t>offer support</a:t>
            </a:r>
            <a:r>
              <a:rPr lang="en-US" dirty="0"/>
              <a:t>. </a:t>
            </a:r>
            <a:r>
              <a:rPr lang="en-US" dirty="0" smtClean="0"/>
              <a:t>“Victim” declined </a:t>
            </a:r>
            <a:r>
              <a:rPr lang="en-US" dirty="0"/>
              <a:t>an invitation to speak with </a:t>
            </a:r>
            <a:r>
              <a:rPr lang="en-US" dirty="0" smtClean="0"/>
              <a:t>Instructor and </a:t>
            </a:r>
            <a:r>
              <a:rPr lang="en-US" dirty="0"/>
              <a:t>never returned contact.</a:t>
            </a:r>
          </a:p>
          <a:p>
            <a:endParaRPr lang="en-US" dirty="0"/>
          </a:p>
        </p:txBody>
      </p:sp>
    </p:spTree>
    <p:extLst>
      <p:ext uri="{BB962C8B-B14F-4D97-AF65-F5344CB8AC3E}">
        <p14:creationId xmlns:p14="http://schemas.microsoft.com/office/powerpoint/2010/main" val="15553219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“Responsive Actions</a:t>
            </a:r>
            <a:r>
              <a:rPr lang="en-US" dirty="0"/>
              <a:t>”</a:t>
            </a:r>
          </a:p>
        </p:txBody>
      </p:sp>
      <p:sp>
        <p:nvSpPr>
          <p:cNvPr id="3" name="Content Placeholder 2"/>
          <p:cNvSpPr>
            <a:spLocks noGrp="1"/>
          </p:cNvSpPr>
          <p:nvPr>
            <p:ph idx="1"/>
          </p:nvPr>
        </p:nvSpPr>
        <p:spPr/>
        <p:txBody>
          <a:bodyPr>
            <a:normAutofit fontScale="92500"/>
          </a:bodyPr>
          <a:lstStyle/>
          <a:p>
            <a:r>
              <a:rPr lang="en-US" dirty="0" smtClean="0"/>
              <a:t>“Program Teacher” began </a:t>
            </a:r>
            <a:r>
              <a:rPr lang="en-US" dirty="0"/>
              <a:t>to </a:t>
            </a:r>
            <a:r>
              <a:rPr lang="en-US" dirty="0" smtClean="0"/>
              <a:t>teach a formal </a:t>
            </a:r>
            <a:r>
              <a:rPr lang="en-US" dirty="0"/>
              <a:t>curriculum </a:t>
            </a:r>
            <a:r>
              <a:rPr lang="en-US" dirty="0" smtClean="0"/>
              <a:t>to “Accused” around appropriate social behavior in the spring </a:t>
            </a:r>
          </a:p>
          <a:p>
            <a:r>
              <a:rPr lang="en-US" dirty="0" smtClean="0"/>
              <a:t>“Teacher” </a:t>
            </a:r>
            <a:r>
              <a:rPr lang="en-US" dirty="0"/>
              <a:t>stated she and </a:t>
            </a:r>
            <a:r>
              <a:rPr lang="en-US" dirty="0" smtClean="0"/>
              <a:t>“Accused” watched </a:t>
            </a:r>
            <a:r>
              <a:rPr lang="en-US" dirty="0"/>
              <a:t>the movie “Mike’s Crush” (a </a:t>
            </a:r>
            <a:r>
              <a:rPr lang="en-US" dirty="0" smtClean="0"/>
              <a:t>video used </a:t>
            </a:r>
            <a:r>
              <a:rPr lang="en-US" dirty="0"/>
              <a:t>with curriculum to understand high school relationships for youth with autism and </a:t>
            </a:r>
            <a:r>
              <a:rPr lang="en-US" dirty="0" smtClean="0"/>
              <a:t>ID) “</a:t>
            </a:r>
            <a:r>
              <a:rPr lang="en-US" dirty="0"/>
              <a:t>probably 30 times” </a:t>
            </a:r>
            <a:r>
              <a:rPr lang="en-US" dirty="0" smtClean="0"/>
              <a:t>and discussed right </a:t>
            </a:r>
            <a:r>
              <a:rPr lang="en-US" dirty="0"/>
              <a:t>behavior compared to wrong </a:t>
            </a:r>
            <a:r>
              <a:rPr lang="en-US" dirty="0" smtClean="0"/>
              <a:t>behavior</a:t>
            </a:r>
          </a:p>
          <a:p>
            <a:r>
              <a:rPr lang="en-US" dirty="0" smtClean="0"/>
              <a:t>They “analyzed</a:t>
            </a:r>
            <a:r>
              <a:rPr lang="en-US" dirty="0"/>
              <a:t>, </a:t>
            </a:r>
            <a:r>
              <a:rPr lang="en-US" dirty="0" smtClean="0"/>
              <a:t>picked apart </a:t>
            </a:r>
            <a:r>
              <a:rPr lang="en-US" dirty="0"/>
              <a:t>and talked about the behavior in the film</a:t>
            </a:r>
            <a:r>
              <a:rPr lang="en-US" dirty="0" smtClean="0"/>
              <a:t>.”</a:t>
            </a:r>
            <a:endParaRPr lang="en-US" dirty="0"/>
          </a:p>
          <a:p>
            <a:endParaRPr lang="en-US" dirty="0"/>
          </a:p>
          <a:p>
            <a:endParaRPr lang="en-US" dirty="0"/>
          </a:p>
        </p:txBody>
      </p:sp>
    </p:spTree>
    <p:extLst>
      <p:ext uri="{BB962C8B-B14F-4D97-AF65-F5344CB8AC3E}">
        <p14:creationId xmlns:p14="http://schemas.microsoft.com/office/powerpoint/2010/main" val="112445731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“Responsive Actions”</a:t>
            </a:r>
          </a:p>
        </p:txBody>
      </p:sp>
      <p:sp>
        <p:nvSpPr>
          <p:cNvPr id="3" name="Content Placeholder 2"/>
          <p:cNvSpPr>
            <a:spLocks noGrp="1"/>
          </p:cNvSpPr>
          <p:nvPr>
            <p:ph idx="1"/>
          </p:nvPr>
        </p:nvSpPr>
        <p:spPr>
          <a:xfrm>
            <a:off x="0" y="1600200"/>
            <a:ext cx="12192000" cy="4902199"/>
          </a:xfrm>
        </p:spPr>
        <p:txBody>
          <a:bodyPr>
            <a:normAutofit fontScale="92500" lnSpcReduction="10000"/>
          </a:bodyPr>
          <a:lstStyle/>
          <a:p>
            <a:r>
              <a:rPr lang="en-US" dirty="0" smtClean="0"/>
              <a:t>Teacher discussed </a:t>
            </a:r>
            <a:r>
              <a:rPr lang="en-US" dirty="0"/>
              <a:t>repeated conversations in class and outside of class regarding appropriate </a:t>
            </a:r>
            <a:r>
              <a:rPr lang="en-US" dirty="0" smtClean="0"/>
              <a:t>behavior with “Accused”</a:t>
            </a:r>
            <a:endParaRPr lang="en-US" dirty="0"/>
          </a:p>
          <a:p>
            <a:r>
              <a:rPr lang="en-US" dirty="0" smtClean="0"/>
              <a:t>Teacher stated “</a:t>
            </a:r>
            <a:r>
              <a:rPr lang="en-US" dirty="0"/>
              <a:t>repetitious interventions” did not </a:t>
            </a:r>
            <a:r>
              <a:rPr lang="en-US" dirty="0" smtClean="0"/>
              <a:t>work; observed </a:t>
            </a:r>
            <a:r>
              <a:rPr lang="en-US" dirty="0"/>
              <a:t>no change in </a:t>
            </a:r>
            <a:r>
              <a:rPr lang="en-US" dirty="0" smtClean="0"/>
              <a:t>“Accused” behavior</a:t>
            </a:r>
            <a:endParaRPr lang="en-US" dirty="0"/>
          </a:p>
          <a:p>
            <a:r>
              <a:rPr lang="en-US" dirty="0" smtClean="0"/>
              <a:t>Teacher determined “Accused” is </a:t>
            </a:r>
            <a:r>
              <a:rPr lang="en-US" dirty="0"/>
              <a:t>“really intelligent” and is in need of a more restrictive environment </a:t>
            </a:r>
            <a:r>
              <a:rPr lang="en-US" dirty="0" smtClean="0"/>
              <a:t>in order </a:t>
            </a:r>
            <a:r>
              <a:rPr lang="en-US" dirty="0"/>
              <a:t>for her to be more successful as a </a:t>
            </a:r>
            <a:r>
              <a:rPr lang="en-US" dirty="0" smtClean="0"/>
              <a:t>student</a:t>
            </a:r>
          </a:p>
          <a:p>
            <a:pPr lvl="1"/>
            <a:r>
              <a:rPr lang="en-US" dirty="0"/>
              <a:t>Teacher stated the Post-Secondary Education Program did not provide constant one-on-one support to </a:t>
            </a:r>
            <a:r>
              <a:rPr lang="en-US" dirty="0" smtClean="0"/>
              <a:t>students</a:t>
            </a:r>
            <a:endParaRPr lang="en-US" dirty="0"/>
          </a:p>
          <a:p>
            <a:pPr lvl="1"/>
            <a:r>
              <a:rPr lang="en-US" dirty="0"/>
              <a:t>Program </a:t>
            </a:r>
            <a:r>
              <a:rPr lang="en-US" dirty="0" smtClean="0"/>
              <a:t>only provided </a:t>
            </a:r>
            <a:r>
              <a:rPr lang="en-US" dirty="0"/>
              <a:t>natural supports (other students, volunteers, mentors for </a:t>
            </a:r>
            <a:r>
              <a:rPr lang="en-US" dirty="0" smtClean="0"/>
              <a:t>lunch) </a:t>
            </a:r>
            <a:endParaRPr lang="en-US" dirty="0"/>
          </a:p>
          <a:p>
            <a:endParaRPr lang="en-US" dirty="0"/>
          </a:p>
        </p:txBody>
      </p:sp>
    </p:spTree>
    <p:extLst>
      <p:ext uri="{BB962C8B-B14F-4D97-AF65-F5344CB8AC3E}">
        <p14:creationId xmlns:p14="http://schemas.microsoft.com/office/powerpoint/2010/main" val="8979827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Defense</a:t>
            </a:r>
            <a:endParaRPr lang="en-US" dirty="0"/>
          </a:p>
        </p:txBody>
      </p:sp>
      <p:sp>
        <p:nvSpPr>
          <p:cNvPr id="3" name="Content Placeholder 2"/>
          <p:cNvSpPr>
            <a:spLocks noGrp="1"/>
          </p:cNvSpPr>
          <p:nvPr>
            <p:ph idx="1"/>
          </p:nvPr>
        </p:nvSpPr>
        <p:spPr>
          <a:xfrm>
            <a:off x="169333" y="1600201"/>
            <a:ext cx="11853334" cy="4834466"/>
          </a:xfrm>
        </p:spPr>
        <p:txBody>
          <a:bodyPr>
            <a:normAutofit/>
          </a:bodyPr>
          <a:lstStyle/>
          <a:p>
            <a:r>
              <a:rPr lang="en-US" dirty="0"/>
              <a:t>People with </a:t>
            </a:r>
            <a:r>
              <a:rPr lang="en-US" dirty="0" smtClean="0"/>
              <a:t>WS are </a:t>
            </a:r>
            <a:r>
              <a:rPr lang="en-US" dirty="0"/>
              <a:t>typically overly friendly, very talkative, and </a:t>
            </a:r>
            <a:r>
              <a:rPr lang="en-US" dirty="0" smtClean="0"/>
              <a:t>have </a:t>
            </a:r>
            <a:r>
              <a:rPr lang="en-US" dirty="0"/>
              <a:t>a very </a:t>
            </a:r>
            <a:r>
              <a:rPr lang="en-US" dirty="0" smtClean="0"/>
              <a:t>strong desire </a:t>
            </a:r>
            <a:r>
              <a:rPr lang="en-US" dirty="0"/>
              <a:t>to please </a:t>
            </a:r>
            <a:r>
              <a:rPr lang="en-US" dirty="0" smtClean="0"/>
              <a:t>others</a:t>
            </a:r>
          </a:p>
          <a:p>
            <a:r>
              <a:rPr lang="en-US" dirty="0"/>
              <a:t>L</a:t>
            </a:r>
            <a:r>
              <a:rPr lang="en-US" dirty="0" smtClean="0"/>
              <a:t>imited </a:t>
            </a:r>
            <a:r>
              <a:rPr lang="en-US" dirty="0"/>
              <a:t>cognitive ability in </a:t>
            </a:r>
            <a:r>
              <a:rPr lang="en-US" dirty="0" smtClean="0"/>
              <a:t>reasoning may inhibit their ability to </a:t>
            </a:r>
            <a:r>
              <a:rPr lang="en-US" dirty="0"/>
              <a:t>fully consider the implications of their actions. </a:t>
            </a:r>
            <a:endParaRPr lang="en-US" dirty="0" smtClean="0"/>
          </a:p>
          <a:p>
            <a:r>
              <a:rPr lang="en-US" dirty="0" smtClean="0"/>
              <a:t>“Accused”, like </a:t>
            </a:r>
            <a:r>
              <a:rPr lang="en-US" dirty="0"/>
              <a:t>many individuals with </a:t>
            </a:r>
            <a:r>
              <a:rPr lang="en-US" dirty="0" smtClean="0"/>
              <a:t>WS</a:t>
            </a:r>
            <a:r>
              <a:rPr lang="en-US" dirty="0"/>
              <a:t>, </a:t>
            </a:r>
            <a:r>
              <a:rPr lang="en-US" dirty="0" smtClean="0"/>
              <a:t>demonstrates </a:t>
            </a:r>
            <a:r>
              <a:rPr lang="en-US" dirty="0"/>
              <a:t>significant difficulties </a:t>
            </a:r>
            <a:r>
              <a:rPr lang="en-US" dirty="0" smtClean="0"/>
              <a:t>in both </a:t>
            </a:r>
            <a:r>
              <a:rPr lang="en-US" dirty="0"/>
              <a:t>verbal and nonverbal reasoning, has difficulty picking up on social cues, and </a:t>
            </a:r>
            <a:r>
              <a:rPr lang="en-US" dirty="0" smtClean="0"/>
              <a:t>can have </a:t>
            </a:r>
            <a:r>
              <a:rPr lang="en-US" dirty="0"/>
              <a:t>difficulties monitoring her social </a:t>
            </a:r>
            <a:r>
              <a:rPr lang="en-US" dirty="0" smtClean="0"/>
              <a:t>behavior</a:t>
            </a:r>
          </a:p>
        </p:txBody>
      </p:sp>
    </p:spTree>
    <p:extLst>
      <p:ext uri="{BB962C8B-B14F-4D97-AF65-F5344CB8AC3E}">
        <p14:creationId xmlns:p14="http://schemas.microsoft.com/office/powerpoint/2010/main" val="202929851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Defense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Her conversational </a:t>
            </a:r>
            <a:r>
              <a:rPr lang="en-US" dirty="0"/>
              <a:t>language skills, often displayed in the form of what others might call ‘small talk’ </a:t>
            </a:r>
            <a:r>
              <a:rPr lang="en-US" dirty="0" smtClean="0"/>
              <a:t>suggest </a:t>
            </a:r>
            <a:r>
              <a:rPr lang="en-US" dirty="0"/>
              <a:t>to others that she is capable of understanding complex information that is actually very difficult for her to cognitively </a:t>
            </a:r>
            <a:r>
              <a:rPr lang="en-US" dirty="0" smtClean="0"/>
              <a:t>assess</a:t>
            </a:r>
            <a:endParaRPr lang="en-US" dirty="0"/>
          </a:p>
          <a:p>
            <a:r>
              <a:rPr lang="en-US" dirty="0"/>
              <a:t>Even though individuals with WS can and often do present themselves in initial social interactions in very positive ways, they often follow up these preliminary social interactions with behaviors that can confuse or concern others-such as repeated attempts to interact with them and misunderstandings about feelings or </a:t>
            </a:r>
            <a:r>
              <a:rPr lang="en-US" dirty="0" smtClean="0"/>
              <a:t>intentions</a:t>
            </a:r>
            <a:endParaRPr lang="en-US" dirty="0"/>
          </a:p>
          <a:p>
            <a:endParaRPr lang="en-US" dirty="0"/>
          </a:p>
          <a:p>
            <a:endParaRPr lang="en-US" dirty="0"/>
          </a:p>
        </p:txBody>
      </p:sp>
    </p:spTree>
    <p:extLst>
      <p:ext uri="{BB962C8B-B14F-4D97-AF65-F5344CB8AC3E}">
        <p14:creationId xmlns:p14="http://schemas.microsoft.com/office/powerpoint/2010/main" val="190594683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Defense</a:t>
            </a:r>
            <a:endParaRPr lang="en-US" dirty="0"/>
          </a:p>
        </p:txBody>
      </p:sp>
      <p:sp>
        <p:nvSpPr>
          <p:cNvPr id="3" name="Content Placeholder 2"/>
          <p:cNvSpPr>
            <a:spLocks noGrp="1"/>
          </p:cNvSpPr>
          <p:nvPr>
            <p:ph idx="1"/>
          </p:nvPr>
        </p:nvSpPr>
        <p:spPr>
          <a:xfrm>
            <a:off x="237067" y="1600201"/>
            <a:ext cx="11345333" cy="4964722"/>
          </a:xfrm>
        </p:spPr>
        <p:txBody>
          <a:bodyPr>
            <a:normAutofit fontScale="92500" lnSpcReduction="10000"/>
          </a:bodyPr>
          <a:lstStyle/>
          <a:p>
            <a:r>
              <a:rPr lang="en-US" dirty="0" smtClean="0"/>
              <a:t>Manifestation of the Disability</a:t>
            </a:r>
          </a:p>
          <a:p>
            <a:pPr lvl="1"/>
            <a:r>
              <a:rPr lang="en-US" dirty="0" smtClean="0"/>
              <a:t>Allegations are consistent </a:t>
            </a:r>
            <a:r>
              <a:rPr lang="en-US" dirty="0"/>
              <a:t>with the </a:t>
            </a:r>
            <a:r>
              <a:rPr lang="en-US" dirty="0" smtClean="0"/>
              <a:t>behavioral phenotype of WS</a:t>
            </a:r>
            <a:endParaRPr lang="en-US" dirty="0"/>
          </a:p>
          <a:p>
            <a:pPr lvl="1"/>
            <a:r>
              <a:rPr lang="en-US" dirty="0"/>
              <a:t>Following, </a:t>
            </a:r>
            <a:r>
              <a:rPr lang="en-US" dirty="0" smtClean="0"/>
              <a:t>approaching, </a:t>
            </a:r>
            <a:r>
              <a:rPr lang="en-US" dirty="0"/>
              <a:t>and contacting people who may not wish to be contacted </a:t>
            </a:r>
            <a:r>
              <a:rPr lang="en-US" dirty="0" smtClean="0"/>
              <a:t>is consistent </a:t>
            </a:r>
            <a:r>
              <a:rPr lang="en-US" dirty="0"/>
              <a:t>with the manifestation of </a:t>
            </a:r>
            <a:r>
              <a:rPr lang="en-US" dirty="0" smtClean="0"/>
              <a:t>WS </a:t>
            </a:r>
            <a:r>
              <a:rPr lang="en-US" dirty="0"/>
              <a:t>in an individual who is </a:t>
            </a:r>
            <a:r>
              <a:rPr lang="en-US" u="sng" dirty="0"/>
              <a:t>not able </a:t>
            </a:r>
            <a:r>
              <a:rPr lang="en-US" u="sng" dirty="0" smtClean="0"/>
              <a:t>to fully </a:t>
            </a:r>
            <a:r>
              <a:rPr lang="en-US" u="sng" dirty="0"/>
              <a:t>consider the implications of their actions due their limited general cognitive ability</a:t>
            </a:r>
            <a:r>
              <a:rPr lang="en-US" dirty="0"/>
              <a:t>.</a:t>
            </a:r>
          </a:p>
          <a:p>
            <a:pPr lvl="1"/>
            <a:r>
              <a:rPr lang="en-US" dirty="0"/>
              <a:t>I</a:t>
            </a:r>
            <a:r>
              <a:rPr lang="en-US" dirty="0" smtClean="0"/>
              <a:t>ndividuals </a:t>
            </a:r>
            <a:r>
              <a:rPr lang="en-US" dirty="0"/>
              <a:t>with </a:t>
            </a:r>
            <a:r>
              <a:rPr lang="en-US" dirty="0" smtClean="0"/>
              <a:t>WS </a:t>
            </a:r>
            <a:r>
              <a:rPr lang="en-US" dirty="0"/>
              <a:t>have </a:t>
            </a:r>
            <a:r>
              <a:rPr lang="en-US" dirty="0" smtClean="0"/>
              <a:t>difficulty picking up </a:t>
            </a:r>
            <a:r>
              <a:rPr lang="en-US" dirty="0"/>
              <a:t>on social cues, and </a:t>
            </a:r>
            <a:r>
              <a:rPr lang="en-US" dirty="0" smtClean="0"/>
              <a:t>have </a:t>
            </a:r>
            <a:r>
              <a:rPr lang="en-US" dirty="0"/>
              <a:t>difficulty monitoring their social behavior to comply </a:t>
            </a:r>
            <a:r>
              <a:rPr lang="en-US" dirty="0" smtClean="0"/>
              <a:t>with social </a:t>
            </a:r>
            <a:r>
              <a:rPr lang="en-US" dirty="0"/>
              <a:t>norms. </a:t>
            </a:r>
            <a:endParaRPr lang="en-US" dirty="0" smtClean="0"/>
          </a:p>
          <a:p>
            <a:pPr lvl="2"/>
            <a:r>
              <a:rPr lang="en-US" dirty="0" smtClean="0"/>
              <a:t>May </a:t>
            </a:r>
            <a:r>
              <a:rPr lang="en-US" dirty="0"/>
              <a:t>be physically over-demonstrative or </a:t>
            </a:r>
            <a:r>
              <a:rPr lang="en-US" dirty="0" smtClean="0"/>
              <a:t>seek attention </a:t>
            </a:r>
            <a:r>
              <a:rPr lang="en-US" dirty="0"/>
              <a:t>and affection in a context that others may find </a:t>
            </a:r>
            <a:r>
              <a:rPr lang="en-US" dirty="0" smtClean="0"/>
              <a:t>uncomfortable</a:t>
            </a:r>
          </a:p>
          <a:p>
            <a:pPr lvl="2"/>
            <a:r>
              <a:rPr lang="en-US" dirty="0" smtClean="0"/>
              <a:t>Can </a:t>
            </a:r>
            <a:r>
              <a:rPr lang="en-US" dirty="0"/>
              <a:t>lack the ability to discriminate between appropriate </a:t>
            </a:r>
            <a:r>
              <a:rPr lang="en-US" dirty="0" smtClean="0"/>
              <a:t>and inappropriate </a:t>
            </a:r>
            <a:r>
              <a:rPr lang="en-US" dirty="0"/>
              <a:t>sexual behaviors, which is a common problem for individuals with </a:t>
            </a:r>
            <a:r>
              <a:rPr lang="en-US" dirty="0" smtClean="0"/>
              <a:t>various intellectual </a:t>
            </a:r>
            <a:r>
              <a:rPr lang="en-US" dirty="0"/>
              <a:t>disabilities. </a:t>
            </a:r>
          </a:p>
        </p:txBody>
      </p:sp>
    </p:spTree>
    <p:extLst>
      <p:ext uri="{BB962C8B-B14F-4D97-AF65-F5344CB8AC3E}">
        <p14:creationId xmlns:p14="http://schemas.microsoft.com/office/powerpoint/2010/main" val="179428145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Defense</a:t>
            </a:r>
            <a:endParaRPr lang="en-US" dirty="0"/>
          </a:p>
        </p:txBody>
      </p:sp>
      <p:sp>
        <p:nvSpPr>
          <p:cNvPr id="3" name="Content Placeholder 2"/>
          <p:cNvSpPr>
            <a:spLocks noGrp="1"/>
          </p:cNvSpPr>
          <p:nvPr>
            <p:ph idx="1"/>
          </p:nvPr>
        </p:nvSpPr>
        <p:spPr>
          <a:xfrm>
            <a:off x="609600" y="1600201"/>
            <a:ext cx="10972800" cy="5035061"/>
          </a:xfrm>
        </p:spPr>
        <p:txBody>
          <a:bodyPr>
            <a:normAutofit fontScale="85000" lnSpcReduction="20000"/>
          </a:bodyPr>
          <a:lstStyle/>
          <a:p>
            <a:r>
              <a:rPr lang="en-US" dirty="0" smtClean="0"/>
              <a:t>Protections under Section 504 and the ADA </a:t>
            </a:r>
          </a:p>
          <a:p>
            <a:pPr lvl="1"/>
            <a:r>
              <a:rPr lang="en-US" dirty="0"/>
              <a:t>Section 504 prohibits discrimination on the basis of disability in any program or </a:t>
            </a:r>
            <a:r>
              <a:rPr lang="en-US" dirty="0" smtClean="0"/>
              <a:t>activity receiving </a:t>
            </a:r>
            <a:r>
              <a:rPr lang="en-US" dirty="0"/>
              <a:t>federal financial </a:t>
            </a:r>
            <a:r>
              <a:rPr lang="en-US" dirty="0" smtClean="0"/>
              <a:t>assistance</a:t>
            </a:r>
          </a:p>
          <a:p>
            <a:pPr lvl="1"/>
            <a:r>
              <a:rPr lang="en-US" dirty="0"/>
              <a:t>Section 504 and the ADA require that </a:t>
            </a:r>
            <a:r>
              <a:rPr lang="en-US" dirty="0" smtClean="0"/>
              <a:t>“College” </a:t>
            </a:r>
            <a:r>
              <a:rPr lang="en-US" dirty="0"/>
              <a:t>make reasonable accommodations </a:t>
            </a:r>
            <a:r>
              <a:rPr lang="en-US" dirty="0" smtClean="0"/>
              <a:t>and modifications </a:t>
            </a:r>
            <a:r>
              <a:rPr lang="en-US" dirty="0"/>
              <a:t>for students with disabilities when necessary to allow them to access </a:t>
            </a:r>
            <a:r>
              <a:rPr lang="en-US" dirty="0" smtClean="0"/>
              <a:t>their programs </a:t>
            </a:r>
            <a:r>
              <a:rPr lang="en-US" dirty="0"/>
              <a:t>and </a:t>
            </a:r>
            <a:r>
              <a:rPr lang="en-US" dirty="0" smtClean="0"/>
              <a:t>activities</a:t>
            </a:r>
          </a:p>
          <a:p>
            <a:r>
              <a:rPr lang="en-US" dirty="0"/>
              <a:t>Based on the fact that </a:t>
            </a:r>
            <a:r>
              <a:rPr lang="en-US" dirty="0" smtClean="0"/>
              <a:t>the Post-Secondary Education Program clearly </a:t>
            </a:r>
            <a:r>
              <a:rPr lang="en-US" dirty="0"/>
              <a:t>knew that </a:t>
            </a:r>
            <a:r>
              <a:rPr lang="en-US" dirty="0" smtClean="0"/>
              <a:t>“Accused” had </a:t>
            </a:r>
            <a:r>
              <a:rPr lang="en-US" dirty="0"/>
              <a:t>a disability, as she was in </a:t>
            </a:r>
            <a:r>
              <a:rPr lang="en-US" dirty="0" smtClean="0"/>
              <a:t>their program</a:t>
            </a:r>
            <a:r>
              <a:rPr lang="en-US" dirty="0"/>
              <a:t>, they failed to take appropriate steps to accommodate her needs.</a:t>
            </a:r>
          </a:p>
          <a:p>
            <a:pPr lvl="1"/>
            <a:r>
              <a:rPr lang="en-US" dirty="0" smtClean="0"/>
              <a:t>The Post-Secondary Education Program was </a:t>
            </a:r>
            <a:r>
              <a:rPr lang="en-US" dirty="0"/>
              <a:t>contacted on multiple occasions by </a:t>
            </a:r>
            <a:r>
              <a:rPr lang="en-US" dirty="0" smtClean="0"/>
              <a:t>“Accused’s Mother” and other service providers to </a:t>
            </a:r>
            <a:r>
              <a:rPr lang="en-US" dirty="0"/>
              <a:t>discuss </a:t>
            </a:r>
            <a:r>
              <a:rPr lang="en-US" dirty="0" smtClean="0"/>
              <a:t>“Accused’s” accommodation</a:t>
            </a:r>
            <a:r>
              <a:rPr lang="en-US" dirty="0"/>
              <a:t> </a:t>
            </a:r>
            <a:r>
              <a:rPr lang="en-US" dirty="0" smtClean="0"/>
              <a:t>needs</a:t>
            </a:r>
            <a:r>
              <a:rPr lang="en-US" dirty="0"/>
              <a:t>, yet </a:t>
            </a:r>
            <a:r>
              <a:rPr lang="en-US" dirty="0" smtClean="0"/>
              <a:t>there was undue </a:t>
            </a:r>
            <a:r>
              <a:rPr lang="en-US" dirty="0"/>
              <a:t>delay in responding to all of those needs and </a:t>
            </a:r>
            <a:r>
              <a:rPr lang="en-US" dirty="0" smtClean="0"/>
              <a:t>ultimately were not provided</a:t>
            </a:r>
          </a:p>
        </p:txBody>
      </p:sp>
    </p:spTree>
    <p:extLst>
      <p:ext uri="{BB962C8B-B14F-4D97-AF65-F5344CB8AC3E}">
        <p14:creationId xmlns:p14="http://schemas.microsoft.com/office/powerpoint/2010/main" val="137155399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Verdict</a:t>
            </a:r>
            <a:endParaRPr lang="en-US" dirty="0"/>
          </a:p>
        </p:txBody>
      </p:sp>
      <p:sp>
        <p:nvSpPr>
          <p:cNvPr id="3" name="Content Placeholder 2"/>
          <p:cNvSpPr>
            <a:spLocks noGrp="1"/>
          </p:cNvSpPr>
          <p:nvPr>
            <p:ph idx="1"/>
          </p:nvPr>
        </p:nvSpPr>
        <p:spPr/>
        <p:txBody>
          <a:bodyPr/>
          <a:lstStyle/>
          <a:p>
            <a:r>
              <a:rPr lang="en-US" dirty="0" smtClean="0"/>
              <a:t>Guilty</a:t>
            </a:r>
          </a:p>
          <a:p>
            <a:r>
              <a:rPr lang="en-US" dirty="0" smtClean="0"/>
              <a:t>Permanent Record</a:t>
            </a:r>
          </a:p>
          <a:p>
            <a:r>
              <a:rPr lang="en-US" smtClean="0"/>
              <a:t>Removed from Program</a:t>
            </a:r>
            <a:endParaRPr lang="en-US"/>
          </a:p>
        </p:txBody>
      </p:sp>
    </p:spTree>
    <p:extLst>
      <p:ext uri="{BB962C8B-B14F-4D97-AF65-F5344CB8AC3E}">
        <p14:creationId xmlns:p14="http://schemas.microsoft.com/office/powerpoint/2010/main" val="185924918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r>
              <a:rPr lang="en-US" dirty="0" smtClean="0"/>
              <a:t>Thoughts</a:t>
            </a:r>
          </a:p>
          <a:p>
            <a:r>
              <a:rPr lang="en-US" dirty="0" smtClean="0"/>
              <a:t>Questions</a:t>
            </a:r>
          </a:p>
          <a:p>
            <a:r>
              <a:rPr lang="en-US" dirty="0" smtClean="0"/>
              <a:t>Comments</a:t>
            </a:r>
          </a:p>
          <a:p>
            <a:r>
              <a:rPr lang="en-US" dirty="0" smtClean="0"/>
              <a:t>Ideas</a:t>
            </a:r>
            <a:endParaRPr lang="en-US" dirty="0"/>
          </a:p>
        </p:txBody>
      </p:sp>
    </p:spTree>
    <p:extLst>
      <p:ext uri="{BB962C8B-B14F-4D97-AF65-F5344CB8AC3E}">
        <p14:creationId xmlns:p14="http://schemas.microsoft.com/office/powerpoint/2010/main" val="1987113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609600"/>
            <a:ext cx="3413760" cy="3535680"/>
          </a:xfrm>
        </p:spPr>
        <p:txBody>
          <a:bodyPr>
            <a:normAutofit/>
          </a:bodyPr>
          <a:lstStyle/>
          <a:p>
            <a:r>
              <a:rPr lang="en-US" sz="6000" dirty="0" smtClean="0"/>
              <a:t>Tropes - </a:t>
            </a:r>
            <a:r>
              <a:rPr lang="en-US" sz="4400" dirty="0" smtClean="0"/>
              <a:t>overcoming</a:t>
            </a:r>
            <a:endParaRPr lang="en-US" sz="4400" dirty="0"/>
          </a:p>
        </p:txBody>
      </p:sp>
      <p:pic>
        <p:nvPicPr>
          <p:cNvPr id="7" name="Picture 6" descr="Marlon Shirley, a white male with a left leg amputation is shown posed on a starting block on a background of a track. &#10;&#10;Main text in black on white background: Lost leg, not heart.&#10;&#10;White text on red backgroun: Overcoming.&#10;&#10;Black text in italics on white background: Pass It On." title="Overcoming"/>
          <p:cNvPicPr>
            <a:picLocks noChangeAspect="1"/>
          </p:cNvPicPr>
          <p:nvPr/>
        </p:nvPicPr>
        <p:blipFill>
          <a:blip r:embed="rId3"/>
          <a:stretch>
            <a:fillRect/>
          </a:stretch>
        </p:blipFill>
        <p:spPr>
          <a:xfrm>
            <a:off x="3551872" y="357345"/>
            <a:ext cx="8304848" cy="6220620"/>
          </a:xfrm>
          <a:prstGeom prst="rect">
            <a:avLst/>
          </a:prstGeom>
        </p:spPr>
      </p:pic>
    </p:spTree>
    <p:extLst>
      <p:ext uri="{BB962C8B-B14F-4D97-AF65-F5344CB8AC3E}">
        <p14:creationId xmlns:p14="http://schemas.microsoft.com/office/powerpoint/2010/main" val="6144351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3" y="609600"/>
            <a:ext cx="5257799" cy="2865120"/>
          </a:xfrm>
        </p:spPr>
        <p:txBody>
          <a:bodyPr>
            <a:normAutofit/>
          </a:bodyPr>
          <a:lstStyle/>
          <a:p>
            <a:r>
              <a:rPr lang="en-US" sz="6000" dirty="0" smtClean="0"/>
              <a:t>Tropes - inspiration</a:t>
            </a:r>
            <a:endParaRPr lang="en-US" sz="6000" dirty="0"/>
          </a:p>
        </p:txBody>
      </p:sp>
      <p:pic>
        <p:nvPicPr>
          <p:cNvPr id="4" name="Picture 3" descr="Green t-shirt with black text that reads &quot;My other disability is a bad attitude.&quot;" title="Bad Attitidue T-shirt"/>
          <p:cNvPicPr>
            <a:picLocks noChangeAspect="1"/>
          </p:cNvPicPr>
          <p:nvPr/>
        </p:nvPicPr>
        <p:blipFill rotWithShape="1">
          <a:blip r:embed="rId3"/>
          <a:srcRect l="10009" t="4203" r="9193" b="5807"/>
          <a:stretch/>
        </p:blipFill>
        <p:spPr>
          <a:xfrm>
            <a:off x="6126481" y="518160"/>
            <a:ext cx="5090160" cy="5669280"/>
          </a:xfrm>
          <a:prstGeom prst="rect">
            <a:avLst/>
          </a:prstGeom>
        </p:spPr>
      </p:pic>
    </p:spTree>
    <p:extLst>
      <p:ext uri="{BB962C8B-B14F-4D97-AF65-F5344CB8AC3E}">
        <p14:creationId xmlns:p14="http://schemas.microsoft.com/office/powerpoint/2010/main" val="8082987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3" y="609600"/>
            <a:ext cx="3642359" cy="2225040"/>
          </a:xfrm>
        </p:spPr>
        <p:txBody>
          <a:bodyPr>
            <a:normAutofit/>
          </a:bodyPr>
          <a:lstStyle/>
          <a:p>
            <a:r>
              <a:rPr lang="en-US" sz="6000" dirty="0" smtClean="0"/>
              <a:t>Tropes: Fraud</a:t>
            </a:r>
            <a:endParaRPr lang="en-US" sz="6000" dirty="0"/>
          </a:p>
        </p:txBody>
      </p:sp>
      <p:pic>
        <p:nvPicPr>
          <p:cNvPr id="7" name="Picture 6" descr="Twitter image and comment. Takei writes: &quot;She was filled with the holy....spirits&quot;&#10;&#10;Text on image: There has been a miracle in the alcohol isle (sic).&#10;&#10;The image depicts a white person standing and leaning up out of a wheelchair to reach an item on the higher levels of a shelf." title="George Takei Tweet"/>
          <p:cNvPicPr>
            <a:picLocks noChangeAspect="1"/>
          </p:cNvPicPr>
          <p:nvPr/>
        </p:nvPicPr>
        <p:blipFill rotWithShape="1">
          <a:blip r:embed="rId2"/>
          <a:srcRect l="6781" t="4795" r="25470" b="12952"/>
          <a:stretch/>
        </p:blipFill>
        <p:spPr>
          <a:xfrm>
            <a:off x="5495795" y="220394"/>
            <a:ext cx="5535623" cy="6339840"/>
          </a:xfrm>
          <a:prstGeom prst="rect">
            <a:avLst/>
          </a:prstGeom>
        </p:spPr>
      </p:pic>
    </p:spTree>
    <p:extLst>
      <p:ext uri="{BB962C8B-B14F-4D97-AF65-F5344CB8AC3E}">
        <p14:creationId xmlns:p14="http://schemas.microsoft.com/office/powerpoint/2010/main" val="22835311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COE-PowerPoint-Template-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Virginia Tech-Branding Update022206">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Celestial</Template>
  <TotalTime>1991</TotalTime>
  <Words>3023</Words>
  <Application>Microsoft Office PowerPoint</Application>
  <PresentationFormat>Widescreen</PresentationFormat>
  <Paragraphs>297</Paragraphs>
  <Slides>68</Slides>
  <Notes>13</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68</vt:i4>
      </vt:variant>
    </vt:vector>
  </HeadingPairs>
  <TitlesOfParts>
    <vt:vector size="84" baseType="lpstr">
      <vt:lpstr>MS PGothic</vt:lpstr>
      <vt:lpstr>Arial</vt:lpstr>
      <vt:lpstr>Calibri</vt:lpstr>
      <vt:lpstr>Calibri Light</vt:lpstr>
      <vt:lpstr>Century Gothic</vt:lpstr>
      <vt:lpstr>Franklin Gothic Demi</vt:lpstr>
      <vt:lpstr>Georgia</vt:lpstr>
      <vt:lpstr>Helvetica</vt:lpstr>
      <vt:lpstr>Mangal</vt:lpstr>
      <vt:lpstr>Wingdings</vt:lpstr>
      <vt:lpstr>Wingdings 2</vt:lpstr>
      <vt:lpstr>Celestial</vt:lpstr>
      <vt:lpstr>Office Theme</vt:lpstr>
      <vt:lpstr>Plaza</vt:lpstr>
      <vt:lpstr>1_COE-PowerPoint-Template-2</vt:lpstr>
      <vt:lpstr>3_Virginia Tech-Branding Update022206</vt:lpstr>
      <vt:lpstr>Disability on Campus</vt:lpstr>
      <vt:lpstr>Claiming Disability within higher education</vt:lpstr>
      <vt:lpstr>Quick note on language</vt:lpstr>
      <vt:lpstr>Disability history and the ADA</vt:lpstr>
      <vt:lpstr>Tropes</vt:lpstr>
      <vt:lpstr>Tropes - Burden</vt:lpstr>
      <vt:lpstr>Tropes - overcoming</vt:lpstr>
      <vt:lpstr>Tropes - inspiration</vt:lpstr>
      <vt:lpstr>Tropes: Fraud</vt:lpstr>
      <vt:lpstr>Service vehicles illegally parked</vt:lpstr>
      <vt:lpstr>Parking in the “Free Space”</vt:lpstr>
      <vt:lpstr>Parking Ethics, Continued</vt:lpstr>
      <vt:lpstr>Claiming disability</vt:lpstr>
      <vt:lpstr>Diversity and Disability</vt:lpstr>
      <vt:lpstr>Professional development</vt:lpstr>
      <vt:lpstr>#Saytheword</vt:lpstr>
      <vt:lpstr>PowerPoint Presentation</vt:lpstr>
      <vt:lpstr>Registering with SSD</vt:lpstr>
      <vt:lpstr>The necessity of documentation</vt:lpstr>
      <vt:lpstr>Part 1</vt:lpstr>
      <vt:lpstr>Part 2</vt:lpstr>
      <vt:lpstr>Part 3</vt:lpstr>
      <vt:lpstr>Part 4</vt:lpstr>
      <vt:lpstr>Part 5</vt:lpstr>
      <vt:lpstr>Part 6</vt:lpstr>
      <vt:lpstr>Digital Accessibility and Non-Apparent Disabilities </vt:lpstr>
      <vt:lpstr>PowerPoint Presentation</vt:lpstr>
      <vt:lpstr>PowerPoint Presentation</vt:lpstr>
      <vt:lpstr>PowerPoint Presentation</vt:lpstr>
      <vt:lpstr>Flexible and Fluid Aspect of Disability and Disability Identity </vt:lpstr>
      <vt:lpstr>Technology and Disability </vt:lpstr>
      <vt:lpstr>The Classroom and Beyond</vt:lpstr>
      <vt:lpstr>Considerations for Instructors</vt:lpstr>
      <vt:lpstr>Considerations for Instructors</vt:lpstr>
      <vt:lpstr>Considerations for the Campus Community</vt:lpstr>
      <vt:lpstr>PowerPoint Presentation</vt:lpstr>
      <vt:lpstr>Who’s Missing?</vt:lpstr>
      <vt:lpstr>Including Students with Intellectual and Developmental Disabilities in Higher Education… It’s About More than Just Academics</vt:lpstr>
      <vt:lpstr>Current Landscape for Adults with IDD</vt:lpstr>
      <vt:lpstr>Current Landscape for Adults with IDD</vt:lpstr>
      <vt:lpstr>Current Landscape for Adults with IDD</vt:lpstr>
      <vt:lpstr>Why College?</vt:lpstr>
      <vt:lpstr>Higher Education Opportunities Act</vt:lpstr>
      <vt:lpstr>What is Post-Secondary Education?</vt:lpstr>
      <vt:lpstr>Think College</vt:lpstr>
      <vt:lpstr>PSE Models</vt:lpstr>
      <vt:lpstr>Post-Secondary Education Services</vt:lpstr>
      <vt:lpstr>It’s not just about academics…</vt:lpstr>
      <vt:lpstr>It’s not just about academics</vt:lpstr>
      <vt:lpstr>It’s not just about academics…</vt:lpstr>
      <vt:lpstr>Which brings me back to employment</vt:lpstr>
      <vt:lpstr>We Can Address Both</vt:lpstr>
      <vt:lpstr>But It’s Not Always So Easy</vt:lpstr>
      <vt:lpstr>Title IX</vt:lpstr>
      <vt:lpstr>Case Study</vt:lpstr>
      <vt:lpstr>Details of the Case</vt:lpstr>
      <vt:lpstr>Details of the Case</vt:lpstr>
      <vt:lpstr>Allegation 1</vt:lpstr>
      <vt:lpstr>Allegation 2</vt:lpstr>
      <vt:lpstr>“Responsive Actions”</vt:lpstr>
      <vt:lpstr>“Responsive Actions”</vt:lpstr>
      <vt:lpstr>“Responsive Actions”</vt:lpstr>
      <vt:lpstr>The Defense</vt:lpstr>
      <vt:lpstr>The Defense</vt:lpstr>
      <vt:lpstr>The Defense</vt:lpstr>
      <vt:lpstr>The Defense</vt:lpstr>
      <vt:lpstr>The Verdict</vt:lpstr>
      <vt:lpstr>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 S</dc:creator>
  <cp:lastModifiedBy>Deramo, Michele</cp:lastModifiedBy>
  <cp:revision>22</cp:revision>
  <dcterms:created xsi:type="dcterms:W3CDTF">2017-09-05T23:53:50Z</dcterms:created>
  <dcterms:modified xsi:type="dcterms:W3CDTF">2017-12-14T21:20:51Z</dcterms:modified>
</cp:coreProperties>
</file>