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56" r:id="rId2"/>
    <p:sldId id="257" r:id="rId3"/>
    <p:sldId id="264" r:id="rId4"/>
    <p:sldId id="265" r:id="rId5"/>
    <p:sldId id="258" r:id="rId6"/>
    <p:sldId id="271" r:id="rId7"/>
    <p:sldId id="262" r:id="rId8"/>
    <p:sldId id="274" r:id="rId9"/>
    <p:sldId id="275" r:id="rId10"/>
    <p:sldId id="27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2548" autoAdjust="0"/>
  </p:normalViewPr>
  <p:slideViewPr>
    <p:cSldViewPr snapToGrid="0" snapToObjects="1">
      <p:cViewPr varScale="1">
        <p:scale>
          <a:sx n="99" d="100"/>
          <a:sy n="99" d="100"/>
        </p:scale>
        <p:origin x="-1112" y="-112"/>
      </p:cViewPr>
      <p:guideLst>
        <p:guide orient="horz" pos="2160"/>
        <p:guide pos="2880"/>
      </p:guideLst>
    </p:cSldViewPr>
  </p:slideViewPr>
  <p:notesTextViewPr>
    <p:cViewPr>
      <p:scale>
        <a:sx n="150" d="100"/>
        <a:sy n="15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425DC3-3332-8E46-B581-2029EB57F049}" type="datetimeFigureOut">
              <a:rPr lang="en-US" smtClean="0"/>
              <a:pPr/>
              <a:t>8/7/13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B95D5A-C3EA-994B-88AB-9FA922AF8EEC}" type="slidenum">
              <a:rPr lang="en-US" smtClean="0"/>
              <a:pPr/>
              <a:t>‹#›</a:t>
            </a:fld>
            <a:endParaRPr lang="en-US"/>
          </a:p>
        </p:txBody>
      </p:sp>
    </p:spTree>
    <p:extLst>
      <p:ext uri="{BB962C8B-B14F-4D97-AF65-F5344CB8AC3E}">
        <p14:creationId xmlns:p14="http://schemas.microsoft.com/office/powerpoint/2010/main" val="1265270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9368FA-800B-8344-B698-B6EAFFF0D125}" type="datetimeFigureOut">
              <a:rPr lang="en-US" smtClean="0"/>
              <a:pPr/>
              <a:t>8/7/13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53A257-49F3-6149-BFBD-62DA6778D536}" type="slidenum">
              <a:rPr lang="en-US" smtClean="0"/>
              <a:pPr/>
              <a:t>‹#›</a:t>
            </a:fld>
            <a:endParaRPr lang="en-US"/>
          </a:p>
        </p:txBody>
      </p:sp>
    </p:spTree>
    <p:extLst>
      <p:ext uri="{BB962C8B-B14F-4D97-AF65-F5344CB8AC3E}">
        <p14:creationId xmlns:p14="http://schemas.microsoft.com/office/powerpoint/2010/main" val="1558448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baseline="0" dirty="0" smtClean="0"/>
          </a:p>
          <a:p>
            <a:endParaRPr lang="en-US" baseline="0" dirty="0" smtClean="0"/>
          </a:p>
          <a:p>
            <a:r>
              <a:rPr lang="en-US" baseline="0" dirty="0" smtClean="0"/>
              <a:t>You’ve probably heard of </a:t>
            </a:r>
            <a:r>
              <a:rPr lang="en-US" baseline="0" dirty="0" err="1" smtClean="0"/>
              <a:t>bibliometrics</a:t>
            </a:r>
            <a:r>
              <a:rPr lang="en-US" baseline="0" dirty="0" smtClean="0"/>
              <a:t>, the traditional measurements of academic and scholarly activity. Largely this boils down to citation analysis—counting how many times an article, for example is cited. Various entities took on this task as a business, the most famous perhaps being Science Science Citation Index, which was a ‘60s tool that evolved into Web of Science, part of Web of Knowledge, owned by the multinational publisher, Thomson Reuters. </a:t>
            </a:r>
          </a:p>
          <a:p>
            <a:endParaRPr lang="en-US" baseline="0" dirty="0" smtClean="0"/>
          </a:p>
          <a:p>
            <a:r>
              <a:rPr lang="en-US" baseline="0" dirty="0" smtClean="0"/>
              <a:t>Traditional means of measuring scholarly activities, like this, are very slow (taking years) and are often hidden behind pay walls.</a:t>
            </a:r>
          </a:p>
          <a:p>
            <a:endParaRPr lang="en-US" baseline="0" dirty="0" smtClean="0"/>
          </a:p>
          <a:p>
            <a:r>
              <a:rPr lang="en-US" baseline="0" dirty="0" smtClean="0"/>
              <a:t>Perspectives on these activities are changing as new modes of research formats and dissemination expand.</a:t>
            </a:r>
          </a:p>
          <a:p>
            <a:endParaRPr lang="en-US" baseline="0" dirty="0" smtClean="0"/>
          </a:p>
          <a:p>
            <a:r>
              <a:rPr lang="en-US" baseline="0" dirty="0" smtClean="0"/>
              <a:t>And so we have </a:t>
            </a:r>
            <a:r>
              <a:rPr lang="en-US" baseline="0" dirty="0" err="1" smtClean="0"/>
              <a:t>altmetrics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conclusion: </a:t>
            </a:r>
            <a:endParaRPr lang="en-US" baseline="0" dirty="0" smtClean="0"/>
          </a:p>
          <a:p>
            <a:endParaRPr lang="en-US" baseline="0" dirty="0" smtClean="0"/>
          </a:p>
          <a:p>
            <a:r>
              <a:rPr lang="en-US" baseline="0" dirty="0" err="1" smtClean="0"/>
              <a:t>Altmetrics</a:t>
            </a:r>
            <a:r>
              <a:rPr lang="en-US" baseline="0" dirty="0" smtClean="0"/>
              <a:t> and traditional </a:t>
            </a:r>
            <a:r>
              <a:rPr lang="en-US" baseline="0" dirty="0" err="1" smtClean="0"/>
              <a:t>bibliometrics</a:t>
            </a:r>
            <a:r>
              <a:rPr lang="en-US" baseline="0" dirty="0" smtClean="0"/>
              <a:t> are complementary tools presenting a multidimensional view of multiple research impacts at multiple time scales.</a:t>
            </a:r>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As you know, the internet has created opportunities for extending the reach of academic communications, and at the same time it presents challenges for assessing quality and value. [Sanchez]</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Bold" charset="0"/>
                <a:cs typeface="Arial Bold" charset="0"/>
              </a:rPr>
              <a:t>Publishers</a:t>
            </a:r>
            <a:r>
              <a:rPr lang="en-US" sz="1200" baseline="0" dirty="0" smtClean="0">
                <a:solidFill>
                  <a:schemeClr val="tx1"/>
                </a:solidFill>
                <a:latin typeface="Arial Bold" charset="0"/>
                <a:cs typeface="Arial Bold" charset="0"/>
              </a:rPr>
              <a:t> (</a:t>
            </a:r>
            <a:r>
              <a:rPr lang="en-US" sz="1200" dirty="0" smtClean="0">
                <a:solidFill>
                  <a:schemeClr val="tx1"/>
                </a:solidFill>
                <a:latin typeface="Arial Bold" charset="0"/>
                <a:cs typeface="Arial Bold" charset="0"/>
              </a:rPr>
              <a:t>such as PLOS, </a:t>
            </a:r>
            <a:r>
              <a:rPr lang="en-US" sz="1200" dirty="0" err="1" smtClean="0">
                <a:solidFill>
                  <a:schemeClr val="tx1"/>
                </a:solidFill>
                <a:latin typeface="Arial Bold" charset="0"/>
                <a:cs typeface="Arial Bold" charset="0"/>
              </a:rPr>
              <a:t>BioMed</a:t>
            </a:r>
            <a:r>
              <a:rPr lang="en-US" sz="1200" dirty="0" smtClean="0">
                <a:solidFill>
                  <a:schemeClr val="tx1"/>
                </a:solidFill>
                <a:latin typeface="Arial Bold" charset="0"/>
                <a:cs typeface="Arial Bold" charset="0"/>
              </a:rPr>
              <a:t> Central, and </a:t>
            </a:r>
            <a:r>
              <a:rPr lang="en-US" sz="1200" dirty="0" err="1" smtClean="0">
                <a:solidFill>
                  <a:schemeClr val="tx1"/>
                </a:solidFill>
                <a:latin typeface="Arial Bold" charset="0"/>
                <a:cs typeface="Arial Bold" charset="0"/>
              </a:rPr>
              <a:t>SageOne</a:t>
            </a:r>
            <a:r>
              <a:rPr lang="en-US" sz="1200" dirty="0" smtClean="0">
                <a:solidFill>
                  <a:schemeClr val="tx1"/>
                </a:solidFill>
                <a:latin typeface="Arial Bold" charset="0"/>
                <a:cs typeface="Arial Bold" charset="0"/>
              </a:rPr>
              <a:t>) are already displaying Article-Level metrics.</a:t>
            </a:r>
            <a:endParaRPr lang="en-US" sz="1200" dirty="0" smtClean="0">
              <a:solidFill>
                <a:schemeClr val="tx1"/>
              </a:solidFill>
              <a:latin typeface="Arial Bold" charset="0"/>
            </a:endParaRPr>
          </a:p>
          <a:p>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But beyond, ALM is ALTMETRICS, a phrase first coined by Jason </a:t>
            </a:r>
            <a:r>
              <a:rPr lang="en-US" baseline="0" dirty="0" err="1" smtClean="0"/>
              <a:t>Priem</a:t>
            </a:r>
            <a:r>
              <a:rPr lang="en-US" baseline="0" dirty="0" smtClean="0"/>
              <a:t> in a tweet on Sept. 28, 2010. He is one of a growing number who advocate b</a:t>
            </a:r>
            <a:r>
              <a:rPr lang="en-US" dirty="0" smtClean="0"/>
              <a:t>uilding a reward system that values and encourages new forms of web-native scholarship.</a:t>
            </a:r>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Citations only reflect </a:t>
            </a:r>
            <a:r>
              <a:rPr lang="en-US" i="1" dirty="0" smtClean="0"/>
              <a:t>formal acknowledgment</a:t>
            </a:r>
            <a:r>
              <a:rPr lang="en-US" dirty="0" smtClean="0"/>
              <a:t> so they provide only a partial picture of scholarly activity. Scholars may discuss, annotate, recommend, refute, comment, read, and teach a new finding before it ever appears in a formal citation registry. So</a:t>
            </a:r>
            <a:r>
              <a:rPr lang="en-US" baseline="0" dirty="0" smtClean="0"/>
              <a:t> </a:t>
            </a:r>
            <a:r>
              <a:rPr lang="en-US" dirty="0" smtClean="0"/>
              <a:t>new mechanisms like </a:t>
            </a:r>
            <a:r>
              <a:rPr lang="en-US" dirty="0" err="1" smtClean="0"/>
              <a:t>altmetrics</a:t>
            </a:r>
            <a:r>
              <a:rPr lang="en-US" baseline="0" dirty="0" smtClean="0"/>
              <a:t> can provide a fuller, multidimensional picture of the impact of scholarly activity</a:t>
            </a:r>
            <a:r>
              <a:rPr lang="en-US" dirty="0" smtClean="0"/>
              <a:t>. [</a:t>
            </a:r>
            <a:r>
              <a:rPr lang="en-US" dirty="0" err="1" smtClean="0"/>
              <a:t>Priem</a:t>
            </a:r>
            <a:r>
              <a:rPr lang="en-US" dirty="0" smtClean="0"/>
              <a:t>: http://www.plosone.org/article/info%3Adoi%2F10.1371%2Fjournal.pone.0048753]</a:t>
            </a:r>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Sanchez: Both as a source and destination for scholarship, the internet acts as a market for consumers of research, especially for disciplines with popular appeal. </a:t>
            </a:r>
            <a:r>
              <a:rPr lang="en-US" sz="1200" b="1" kern="1200" baseline="0" dirty="0" smtClean="0">
                <a:solidFill>
                  <a:schemeClr val="tx1"/>
                </a:solidFill>
                <a:latin typeface="+mn-lt"/>
                <a:ea typeface="+mn-ea"/>
                <a:cs typeface="+mn-cs"/>
              </a:rPr>
              <a:t>Urban planning is a good example of such a discipline. With its professional orientation focusing on the well-being of neighborhoods, cities, and regions, it </a:t>
            </a:r>
            <a:r>
              <a:rPr lang="en-US" sz="1200" kern="1200" baseline="0" dirty="0" smtClean="0">
                <a:solidFill>
                  <a:schemeClr val="tx1"/>
                </a:solidFill>
                <a:latin typeface="+mn-lt"/>
                <a:ea typeface="+mn-ea"/>
                <a:cs typeface="+mn-cs"/>
              </a:rPr>
              <a:t>has </a:t>
            </a:r>
            <a:r>
              <a:rPr lang="en-US" sz="1200" b="1" kern="1200" baseline="0" dirty="0" smtClean="0">
                <a:solidFill>
                  <a:schemeClr val="tx1"/>
                </a:solidFill>
                <a:latin typeface="+mn-lt"/>
                <a:ea typeface="+mn-ea"/>
                <a:cs typeface="+mn-cs"/>
              </a:rPr>
              <a:t>practical implications that are debated and ultimately implemented (or not) by the public </a:t>
            </a:r>
            <a:r>
              <a:rPr lang="en-US" sz="1200" kern="1200" baseline="0" dirty="0" smtClean="0">
                <a:solidFill>
                  <a:schemeClr val="tx1"/>
                </a:solidFill>
                <a:latin typeface="+mn-lt"/>
                <a:ea typeface="+mn-ea"/>
                <a:cs typeface="+mn-cs"/>
              </a:rPr>
              <a:t>(</a:t>
            </a:r>
            <a:r>
              <a:rPr lang="en-US" sz="1200" kern="1200" baseline="0" dirty="0" err="1" smtClean="0">
                <a:solidFill>
                  <a:schemeClr val="tx1"/>
                </a:solidFill>
                <a:latin typeface="+mn-lt"/>
                <a:ea typeface="+mn-ea"/>
                <a:cs typeface="+mn-cs"/>
              </a:rPr>
              <a:t>Stiftel</a:t>
            </a:r>
            <a:r>
              <a:rPr lang="en-US" sz="1200" kern="1200" baseline="0" dirty="0" smtClean="0">
                <a:solidFill>
                  <a:schemeClr val="tx1"/>
                </a:solidFill>
                <a:latin typeface="+mn-lt"/>
                <a:ea typeface="+mn-ea"/>
                <a:cs typeface="+mn-cs"/>
              </a:rPr>
              <a:t> and </a:t>
            </a:r>
            <a:r>
              <a:rPr lang="en-US" sz="1200" kern="1200" baseline="0" dirty="0" err="1" smtClean="0">
                <a:solidFill>
                  <a:schemeClr val="tx1"/>
                </a:solidFill>
                <a:latin typeface="+mn-lt"/>
                <a:ea typeface="+mn-ea"/>
                <a:cs typeface="+mn-cs"/>
              </a:rPr>
              <a:t>Mogg</a:t>
            </a:r>
            <a:r>
              <a:rPr lang="en-US" sz="1200" kern="1200" baseline="0" dirty="0" smtClean="0">
                <a:solidFill>
                  <a:schemeClr val="tx1"/>
                </a:solidFill>
                <a:latin typeface="+mn-lt"/>
                <a:ea typeface="+mn-ea"/>
                <a:cs typeface="+mn-cs"/>
              </a:rPr>
              <a:t> 2007). </a:t>
            </a:r>
          </a:p>
          <a:p>
            <a:pPr algn="l"/>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LAST BULLETT IS A more formal definition</a:t>
            </a:r>
            <a:r>
              <a:rPr lang="en-US" baseline="0" dirty="0" smtClean="0"/>
              <a:t> from the </a:t>
            </a:r>
            <a:r>
              <a:rPr lang="en-US" baseline="0" dirty="0" err="1" smtClean="0"/>
              <a:t>Altmetrics</a:t>
            </a:r>
            <a:r>
              <a:rPr lang="en-US" baseline="0" dirty="0" smtClean="0"/>
              <a:t> Manifesto [http://</a:t>
            </a:r>
            <a:r>
              <a:rPr lang="en-US" baseline="0" dirty="0" err="1" smtClean="0"/>
              <a:t>altmetrics.org</a:t>
            </a:r>
            <a:r>
              <a:rPr lang="en-US" baseline="0" dirty="0" smtClean="0"/>
              <a:t>/manifesto/]</a:t>
            </a:r>
            <a:endParaRPr lang="en-US" dirty="0" smtClean="0"/>
          </a:p>
          <a:p>
            <a:pPr algn="l"/>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have an impact much</a:t>
            </a:r>
            <a:r>
              <a:rPr lang="en-US" baseline="0" dirty="0" smtClean="0"/>
              <a:t> more quickly if you</a:t>
            </a:r>
            <a:endParaRPr lang="en-US" dirty="0" smtClean="0"/>
          </a:p>
          <a:p>
            <a:pPr lvl="1"/>
            <a:r>
              <a:rPr lang="en-US" dirty="0" smtClean="0"/>
              <a:t>Use social media</a:t>
            </a:r>
          </a:p>
          <a:p>
            <a:endParaRPr lang="en-US" dirty="0" smtClean="0"/>
          </a:p>
        </p:txBody>
      </p:sp>
      <p:sp>
        <p:nvSpPr>
          <p:cNvPr id="4" name="Slide Number Placeholder 3"/>
          <p:cNvSpPr>
            <a:spLocks noGrp="1"/>
          </p:cNvSpPr>
          <p:nvPr>
            <p:ph type="sldNum" sz="quarter" idx="10"/>
          </p:nvPr>
        </p:nvSpPr>
        <p:spPr/>
        <p:txBody>
          <a:bodyPr/>
          <a:lstStyle/>
          <a:p>
            <a:fld id="{4653A257-49F3-6149-BFBD-62DA6778D53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By looking at some of the computer mediated social networks, we can categorize </a:t>
            </a:r>
            <a:r>
              <a:rPr lang="en-US" sz="1200" dirty="0" err="1" smtClean="0"/>
              <a:t>Altmetrics</a:t>
            </a:r>
            <a:r>
              <a:rPr lang="en-US" sz="1200" dirty="0" smtClean="0"/>
              <a:t> into these sources</a:t>
            </a:r>
            <a:r>
              <a:rPr lang="en-US" sz="1200" baseline="0" dirty="0" smtClean="0"/>
              <a:t> [Richard Cave, IT Director at PLOS</a:t>
            </a:r>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Various tools aggregate </a:t>
            </a:r>
            <a:r>
              <a:rPr lang="en-US" dirty="0" err="1" smtClean="0"/>
              <a:t>altmetrics</a:t>
            </a:r>
            <a:r>
              <a:rPr lang="en-US" dirty="0" smtClean="0"/>
              <a:t>.</a:t>
            </a:r>
            <a:r>
              <a:rPr lang="en-US" baseline="0" dirty="0" smtClean="0"/>
              <a:t> Some of them are</a:t>
            </a:r>
          </a:p>
          <a:p>
            <a:endParaRPr lang="en-US" baseline="0" dirty="0" smtClean="0"/>
          </a:p>
          <a:p>
            <a:r>
              <a:rPr lang="en-US" baseline="0" dirty="0" err="1" smtClean="0"/>
              <a:t>ImpactStory</a:t>
            </a:r>
            <a:r>
              <a:rPr lang="en-US" baseline="0" dirty="0" smtClean="0"/>
              <a:t> aggregates articles, datasets, blog posts, etc.</a:t>
            </a:r>
          </a:p>
          <a:p>
            <a:endParaRPr lang="en-US" baseline="0" dirty="0" smtClean="0"/>
          </a:p>
          <a:p>
            <a:r>
              <a:rPr lang="en-US" baseline="0" dirty="0" smtClean="0"/>
              <a:t>GO TO impactstory.org/collection/kn5auf</a:t>
            </a:r>
          </a:p>
          <a:p>
            <a:endParaRPr lang="en-US" baseline="0" dirty="0" smtClean="0"/>
          </a:p>
          <a:p>
            <a:r>
              <a:rPr lang="en-US" baseline="0" dirty="0" smtClean="0"/>
              <a:t>Or</a:t>
            </a:r>
          </a:p>
          <a:p>
            <a:endParaRPr lang="en-US" baseline="0" dirty="0" smtClean="0"/>
          </a:p>
          <a:p>
            <a:r>
              <a:rPr lang="en-US" baseline="0" dirty="0" err="1" smtClean="0"/>
              <a:t>impactstory.org/faq#whichmetrics</a:t>
            </a:r>
            <a:endParaRPr lang="en-US" baseline="0" dirty="0" smtClean="0"/>
          </a:p>
          <a:p>
            <a:endParaRPr lang="en-US" baseline="0" dirty="0" smtClean="0"/>
          </a:p>
          <a:p>
            <a:r>
              <a:rPr lang="en-US" dirty="0" smtClean="0"/>
              <a:t>“</a:t>
            </a:r>
            <a:r>
              <a:rPr lang="en-US" dirty="0" err="1" smtClean="0"/>
              <a:t>Citedin</a:t>
            </a:r>
            <a:r>
              <a:rPr lang="en-US" dirty="0" smtClean="0"/>
              <a:t> finds where you are cited! Some of your papers may have been mentioned where you didn't expect that to happen: in blogs, databases, Wikipedia.”</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Libraries can collect and track </a:t>
            </a:r>
            <a:r>
              <a:rPr lang="en-US" dirty="0" err="1" smtClean="0"/>
              <a:t>altmetrics</a:t>
            </a:r>
            <a:r>
              <a:rPr lang="en-US" dirty="0" smtClean="0"/>
              <a:t>.</a:t>
            </a:r>
          </a:p>
          <a:p>
            <a:pPr lvl="1"/>
            <a:r>
              <a:rPr lang="en-US" dirty="0" smtClean="0"/>
              <a:t>Research articles</a:t>
            </a:r>
          </a:p>
          <a:p>
            <a:pPr lvl="1"/>
            <a:r>
              <a:rPr lang="en-US" dirty="0" smtClean="0"/>
              <a:t>Data sets</a:t>
            </a:r>
          </a:p>
          <a:p>
            <a:pPr lvl="1"/>
            <a:r>
              <a:rPr lang="en-US" dirty="0" smtClean="0"/>
              <a:t>Technical reports</a:t>
            </a:r>
          </a:p>
          <a:p>
            <a:pPr lvl="1"/>
            <a:r>
              <a:rPr lang="en-US" dirty="0" err="1" smtClean="0"/>
              <a:t>VTechWorks</a:t>
            </a:r>
            <a:endParaRPr lang="en-US" dirty="0" smtClean="0"/>
          </a:p>
          <a:p>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53A257-49F3-6149-BFBD-62DA6778D53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218D2F-FC67-5143-AF97-7B7768C05092}" type="datetimeFigureOut">
              <a:rPr lang="en-US" smtClean="0"/>
              <a:pPr/>
              <a:t>8/7/13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218D2F-FC67-5143-AF97-7B7768C05092}" type="datetimeFigureOut">
              <a:rPr lang="en-US" smtClean="0"/>
              <a:pPr/>
              <a:t>8/7/13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218D2F-FC67-5143-AF97-7B7768C05092}" type="datetimeFigureOut">
              <a:rPr lang="en-US" smtClean="0"/>
              <a:pPr/>
              <a:t>8/7/13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218D2F-FC67-5143-AF97-7B7768C05092}" type="datetimeFigureOut">
              <a:rPr lang="en-US" smtClean="0"/>
              <a:pPr/>
              <a:t>8/7/13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218D2F-FC67-5143-AF97-7B7768C05092}" type="datetimeFigureOut">
              <a:rPr lang="en-US" smtClean="0"/>
              <a:pPr/>
              <a:t>8/7/13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218D2F-FC67-5143-AF97-7B7768C05092}" type="datetimeFigureOut">
              <a:rPr lang="en-US" smtClean="0"/>
              <a:pPr/>
              <a:t>8/7/13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218D2F-FC67-5143-AF97-7B7768C05092}" type="datetimeFigureOut">
              <a:rPr lang="en-US" smtClean="0"/>
              <a:pPr/>
              <a:t>8/7/13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218D2F-FC67-5143-AF97-7B7768C05092}" type="datetimeFigureOut">
              <a:rPr lang="en-US" smtClean="0"/>
              <a:pPr/>
              <a:t>8/7/13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218D2F-FC67-5143-AF97-7B7768C05092}" type="datetimeFigureOut">
              <a:rPr lang="en-US" smtClean="0"/>
              <a:pPr/>
              <a:t>8/7/13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218D2F-FC67-5143-AF97-7B7768C05092}" type="datetimeFigureOut">
              <a:rPr lang="en-US" smtClean="0"/>
              <a:pPr/>
              <a:t>8/7/13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218D2F-FC67-5143-AF97-7B7768C05092}" type="datetimeFigureOut">
              <a:rPr lang="en-US" smtClean="0"/>
              <a:pPr/>
              <a:t>8/7/13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B74565-5CB8-E340-9188-7769A6A9A4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218D2F-FC67-5143-AF97-7B7768C05092}" type="datetimeFigureOut">
              <a:rPr lang="en-US" smtClean="0"/>
              <a:pPr/>
              <a:t>8/7/13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B74565-5CB8-E340-9188-7769A6A9A4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gailmac@vt.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Altmetrics</a:t>
            </a:r>
            <a:r>
              <a:rPr lang="en-US" dirty="0" smtClean="0"/>
              <a:t>	</a:t>
            </a:r>
            <a:endParaRPr lang="en-US" dirty="0"/>
          </a:p>
        </p:txBody>
      </p:sp>
      <p:sp>
        <p:nvSpPr>
          <p:cNvPr id="3" name="Subtitle 2"/>
          <p:cNvSpPr>
            <a:spLocks noGrp="1"/>
          </p:cNvSpPr>
          <p:nvPr>
            <p:ph type="subTitle" idx="1"/>
          </p:nvPr>
        </p:nvSpPr>
        <p:spPr/>
        <p:txBody>
          <a:bodyPr/>
          <a:lstStyle/>
          <a:p>
            <a:r>
              <a:rPr lang="en-US" dirty="0" smtClean="0">
                <a:hlinkClick r:id="rId3"/>
              </a:rPr>
              <a:t>gailmac@vt.edu</a:t>
            </a:r>
            <a:endParaRPr lang="en-US" dirty="0" smtClean="0"/>
          </a:p>
          <a:p>
            <a:r>
              <a:rPr lang="en-US" dirty="0" smtClean="0"/>
              <a:t>Gail McMillan, Director CDRS Services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 an “author”</a:t>
            </a:r>
            <a:endParaRPr lang="en-US" dirty="0"/>
          </a:p>
        </p:txBody>
      </p:sp>
      <p:sp>
        <p:nvSpPr>
          <p:cNvPr id="3" name="Content Placeholder 2"/>
          <p:cNvSpPr>
            <a:spLocks noGrp="1"/>
          </p:cNvSpPr>
          <p:nvPr>
            <p:ph idx="1"/>
          </p:nvPr>
        </p:nvSpPr>
        <p:spPr/>
        <p:txBody>
          <a:bodyPr/>
          <a:lstStyle/>
          <a:p>
            <a:pPr>
              <a:buNone/>
            </a:pPr>
            <a:r>
              <a:rPr lang="en-US" dirty="0" smtClean="0"/>
              <a:t>Cave, Richard. Overview of the </a:t>
            </a:r>
            <a:r>
              <a:rPr lang="en-US" dirty="0" err="1" smtClean="0"/>
              <a:t>Altmetrics</a:t>
            </a:r>
            <a:r>
              <a:rPr lang="en-US" dirty="0" smtClean="0"/>
              <a:t> Landscape. 11/10/12</a:t>
            </a:r>
            <a:r>
              <a:rPr lang="en-US" i="1" dirty="0" smtClean="0"/>
              <a:t>.</a:t>
            </a:r>
            <a:r>
              <a:rPr lang="en-US" dirty="0" smtClean="0"/>
              <a:t> </a:t>
            </a:r>
            <a:r>
              <a:rPr lang="en-US" b="1" dirty="0" smtClean="0"/>
              <a:t>2,178</a:t>
            </a:r>
            <a:r>
              <a:rPr lang="en-US" dirty="0" smtClean="0"/>
              <a:t> </a:t>
            </a:r>
          </a:p>
          <a:p>
            <a:r>
              <a:rPr lang="en-US" sz="1600" dirty="0" err="1" smtClean="0"/>
              <a:t>viewshttp://www.slideshare.net/rcave/overview-of-the-altmetrics-landscape</a:t>
            </a:r>
            <a:endParaRPr lang="en-US" sz="1600" dirty="0" smtClean="0"/>
          </a:p>
          <a:p>
            <a:pPr lvl="1"/>
            <a:r>
              <a:rPr lang="en-US" dirty="0" smtClean="0"/>
              <a:t>Likes 14</a:t>
            </a:r>
          </a:p>
          <a:p>
            <a:pPr lvl="1"/>
            <a:r>
              <a:rPr lang="en-US" dirty="0" smtClean="0"/>
              <a:t>Downloads 45 </a:t>
            </a:r>
          </a:p>
          <a:p>
            <a:pPr lvl="1"/>
            <a:r>
              <a:rPr lang="en-US" dirty="0" smtClean="0"/>
              <a:t>Comments 0 </a:t>
            </a:r>
          </a:p>
          <a:p>
            <a:pPr lvl="1"/>
            <a:r>
              <a:rPr lang="en-US" dirty="0" smtClean="0"/>
              <a:t>Embed Views 240 </a:t>
            </a:r>
          </a:p>
          <a:p>
            <a:pPr lvl="1"/>
            <a:r>
              <a:rPr lang="en-US" dirty="0" smtClean="0"/>
              <a:t>Views on </a:t>
            </a:r>
            <a:r>
              <a:rPr lang="en-US" dirty="0" err="1" smtClean="0"/>
              <a:t>SlideShare</a:t>
            </a:r>
            <a:r>
              <a:rPr lang="en-US" dirty="0" smtClean="0"/>
              <a:t> 1,938 </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altmetrics</a:t>
            </a:r>
            <a:r>
              <a:rPr lang="en-US" dirty="0" smtClean="0"/>
              <a:t>?</a:t>
            </a:r>
            <a:endParaRPr lang="en-US" dirty="0"/>
          </a:p>
        </p:txBody>
      </p:sp>
      <p:sp>
        <p:nvSpPr>
          <p:cNvPr id="3" name="Content Placeholder 2"/>
          <p:cNvSpPr>
            <a:spLocks noGrp="1"/>
          </p:cNvSpPr>
          <p:nvPr>
            <p:ph idx="1"/>
          </p:nvPr>
        </p:nvSpPr>
        <p:spPr>
          <a:xfrm>
            <a:off x="457200" y="1828335"/>
            <a:ext cx="8229600" cy="4297828"/>
          </a:xfrm>
        </p:spPr>
        <p:txBody>
          <a:bodyPr>
            <a:normAutofit/>
          </a:bodyPr>
          <a:lstStyle/>
          <a:p>
            <a:r>
              <a:rPr lang="en-US" dirty="0" smtClean="0"/>
              <a:t>Alternative metrics</a:t>
            </a:r>
          </a:p>
          <a:p>
            <a:r>
              <a:rPr lang="en-US" dirty="0" smtClean="0"/>
              <a:t>Another way to measure</a:t>
            </a:r>
          </a:p>
          <a:p>
            <a:r>
              <a:rPr lang="en-US" dirty="0" smtClean="0"/>
              <a:t>Another way from what?</a:t>
            </a:r>
          </a:p>
          <a:p>
            <a:pPr lvl="1"/>
            <a:r>
              <a:rPr lang="en-US" dirty="0" smtClean="0"/>
              <a:t>Citation analysis</a:t>
            </a:r>
          </a:p>
          <a:p>
            <a:pPr lvl="1"/>
            <a:r>
              <a:rPr lang="en-US" dirty="0" smtClean="0"/>
              <a:t>Article level metrics: ALM</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 what?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Beyond traditional peer-reviewed journal articles</a:t>
            </a:r>
          </a:p>
          <a:p>
            <a:pPr lvl="1"/>
            <a:r>
              <a:rPr lang="en-US" dirty="0" smtClean="0"/>
              <a:t>Impact factor: reflects the number of times an article is cited</a:t>
            </a:r>
          </a:p>
          <a:p>
            <a:pPr lvl="1"/>
            <a:r>
              <a:rPr lang="en-US" dirty="0" smtClean="0"/>
              <a:t>Journal impact factors</a:t>
            </a:r>
          </a:p>
          <a:p>
            <a:r>
              <a:rPr lang="en-US" dirty="0" smtClean="0"/>
              <a:t>Software, data sets, blogs</a:t>
            </a:r>
          </a:p>
          <a:p>
            <a:r>
              <a:rPr lang="en-US" dirty="0" smtClean="0"/>
              <a:t>Traditional communication is increasingly online</a:t>
            </a:r>
          </a:p>
          <a:p>
            <a:r>
              <a:rPr lang="en-US" dirty="0" smtClean="0"/>
              <a:t>Digital media increases the visibility of scholarship</a:t>
            </a:r>
          </a:p>
          <a:p>
            <a:pPr lvl="1"/>
            <a:r>
              <a:rPr lang="en-US" dirty="0" smtClean="0"/>
              <a:t>An open access online article that gets tweeted about may also lead to a highly cited article</a:t>
            </a:r>
          </a:p>
          <a:p>
            <a:r>
              <a:rPr lang="en-US" dirty="0" smtClean="0"/>
              <a:t>Leverage technologies to extend the reach and impact of scholarship</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Scholarly activity is more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than peer-reviewed articles</a:t>
            </a:r>
          </a:p>
          <a:p>
            <a:r>
              <a:rPr lang="en-US" dirty="0" smtClean="0"/>
              <a:t>Conference presentations—visibility</a:t>
            </a:r>
          </a:p>
          <a:p>
            <a:r>
              <a:rPr lang="en-US" dirty="0" smtClean="0"/>
              <a:t>Social media (blogs, tweets, etc.)—reputation</a:t>
            </a:r>
          </a:p>
          <a:p>
            <a:r>
              <a:rPr lang="en-US" dirty="0" smtClean="0"/>
              <a:t>The internet is now a source as well as a destination of research </a:t>
            </a:r>
            <a:r>
              <a:rPr lang="en-US" i="1" dirty="0" smtClean="0"/>
              <a:t>and researchers</a:t>
            </a:r>
            <a:r>
              <a:rPr lang="en-US" dirty="0" smtClean="0"/>
              <a:t>, especially for disciplines with popular appeal.</a:t>
            </a:r>
          </a:p>
          <a:p>
            <a:r>
              <a:rPr lang="en-US" dirty="0" err="1" smtClean="0"/>
              <a:t>Altmetrics</a:t>
            </a:r>
            <a:r>
              <a:rPr lang="en-US" dirty="0" smtClean="0"/>
              <a:t>: The creation and study of new measures based on the social web for analyzing and informing scholarship.</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you care?</a:t>
            </a:r>
            <a:endParaRPr lang="en-US" dirty="0"/>
          </a:p>
        </p:txBody>
      </p:sp>
      <p:sp>
        <p:nvSpPr>
          <p:cNvPr id="3" name="Content Placeholder 2"/>
          <p:cNvSpPr>
            <a:spLocks noGrp="1"/>
          </p:cNvSpPr>
          <p:nvPr>
            <p:ph idx="1"/>
          </p:nvPr>
        </p:nvSpPr>
        <p:spPr/>
        <p:txBody>
          <a:bodyPr>
            <a:normAutofit/>
          </a:bodyPr>
          <a:lstStyle/>
          <a:p>
            <a:r>
              <a:rPr lang="en-US" dirty="0" smtClean="0"/>
              <a:t>You can have an impact.</a:t>
            </a:r>
          </a:p>
          <a:p>
            <a:r>
              <a:rPr lang="en-US" dirty="0" smtClean="0"/>
              <a:t>More democratic means of influence.</a:t>
            </a:r>
          </a:p>
          <a:p>
            <a:r>
              <a:rPr lang="en-US" dirty="0" smtClean="0"/>
              <a:t>Takes advantage of today’s faster communication.</a:t>
            </a:r>
          </a:p>
          <a:p>
            <a:r>
              <a:rPr lang="en-US" dirty="0" smtClean="0"/>
              <a:t>Scholars interact with a wider audience. </a:t>
            </a:r>
            <a:r>
              <a:rPr lang="en-US" i="1" dirty="0" smtClean="0"/>
              <a:t>They reach beyond a journal’s readers and beyond the ivory tower of academia.</a:t>
            </a:r>
            <a:endParaRPr lang="en-US" dirty="0" smtClean="0"/>
          </a:p>
          <a:p>
            <a:pPr lvl="1">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286" y="258403"/>
            <a:ext cx="7688073" cy="731118"/>
          </a:xfrm>
        </p:spPr>
        <p:txBody>
          <a:bodyPr>
            <a:noAutofit/>
          </a:bodyPr>
          <a:lstStyle/>
          <a:p>
            <a:r>
              <a:rPr lang="en-US" dirty="0" smtClean="0"/>
              <a:t>Sources of </a:t>
            </a:r>
            <a:r>
              <a:rPr lang="en-US" dirty="0" err="1" smtClean="0"/>
              <a:t>Altmetrics</a:t>
            </a:r>
            <a:endParaRPr lang="en-US" dirty="0"/>
          </a:p>
        </p:txBody>
      </p:sp>
      <p:sp>
        <p:nvSpPr>
          <p:cNvPr id="4" name="Slide Number Placeholder 3"/>
          <p:cNvSpPr>
            <a:spLocks noGrp="1"/>
          </p:cNvSpPr>
          <p:nvPr>
            <p:ph type="sldNum" sz="quarter" idx="10"/>
          </p:nvPr>
        </p:nvSpPr>
        <p:spPr/>
        <p:txBody>
          <a:bodyPr/>
          <a:lstStyle/>
          <a:p>
            <a:fld id="{324EEA34-3B0E-4C93-BA8E-7610C4C60E27}" type="slidenum">
              <a:rPr lang="en-US" smtClean="0"/>
              <a:pPr/>
              <a:t>6</a:t>
            </a:fld>
            <a:endParaRPr lang="en-US" dirty="0"/>
          </a:p>
        </p:txBody>
      </p:sp>
      <p:sp>
        <p:nvSpPr>
          <p:cNvPr id="5" name="Content Placeholder 2"/>
          <p:cNvSpPr>
            <a:spLocks noGrp="1"/>
          </p:cNvSpPr>
          <p:nvPr>
            <p:ph idx="1"/>
          </p:nvPr>
        </p:nvSpPr>
        <p:spPr>
          <a:xfrm>
            <a:off x="902286" y="1219943"/>
            <a:ext cx="7688073" cy="4566494"/>
          </a:xfrm>
        </p:spPr>
        <p:txBody>
          <a:bodyPr>
            <a:normAutofit fontScale="92500" lnSpcReduction="20000"/>
          </a:bodyPr>
          <a:lstStyle/>
          <a:p>
            <a:r>
              <a:rPr lang="en-US" sz="3027" b="1" dirty="0" smtClean="0">
                <a:solidFill>
                  <a:srgbClr val="000000"/>
                </a:solidFill>
              </a:rPr>
              <a:t>Usage</a:t>
            </a:r>
          </a:p>
          <a:p>
            <a:pPr lvl="1"/>
            <a:r>
              <a:rPr lang="en-US" sz="2162" dirty="0" smtClean="0">
                <a:solidFill>
                  <a:srgbClr val="000000"/>
                </a:solidFill>
              </a:rPr>
              <a:t>HTML views, PDF downloads (e.g., journal, PubMed Central, </a:t>
            </a:r>
            <a:r>
              <a:rPr lang="en-US" sz="2162" dirty="0" err="1" smtClean="0">
                <a:solidFill>
                  <a:srgbClr val="000000"/>
                </a:solidFill>
              </a:rPr>
              <a:t>FigShare</a:t>
            </a:r>
            <a:r>
              <a:rPr lang="en-US" sz="2162" dirty="0" smtClean="0">
                <a:solidFill>
                  <a:srgbClr val="000000"/>
                </a:solidFill>
              </a:rPr>
              <a:t>, Dryad, etc.)</a:t>
            </a:r>
          </a:p>
          <a:p>
            <a:r>
              <a:rPr lang="en-US" sz="3027" b="1" dirty="0" smtClean="0">
                <a:solidFill>
                  <a:srgbClr val="000000"/>
                </a:solidFill>
              </a:rPr>
              <a:t>Captures</a:t>
            </a:r>
            <a:endParaRPr lang="en-US" sz="3027" b="1" dirty="0">
              <a:solidFill>
                <a:srgbClr val="000000"/>
              </a:solidFill>
            </a:endParaRPr>
          </a:p>
          <a:p>
            <a:pPr lvl="1"/>
            <a:r>
              <a:rPr lang="en-US" sz="2162" dirty="0" err="1" smtClean="0">
                <a:solidFill>
                  <a:srgbClr val="000000"/>
                </a:solidFill>
              </a:rPr>
              <a:t>CiteULike</a:t>
            </a:r>
            <a:r>
              <a:rPr lang="en-US" sz="2162" dirty="0" smtClean="0">
                <a:solidFill>
                  <a:srgbClr val="000000"/>
                </a:solidFill>
              </a:rPr>
              <a:t> bookmarks, </a:t>
            </a:r>
            <a:r>
              <a:rPr lang="en-US" sz="2162" dirty="0" err="1" smtClean="0">
                <a:solidFill>
                  <a:srgbClr val="000000"/>
                </a:solidFill>
              </a:rPr>
              <a:t>Mendeley</a:t>
            </a:r>
            <a:r>
              <a:rPr lang="en-US" sz="2162" dirty="0" smtClean="0">
                <a:solidFill>
                  <a:srgbClr val="000000"/>
                </a:solidFill>
              </a:rPr>
              <a:t> readers/groups, Delicio.us</a:t>
            </a:r>
            <a:endParaRPr lang="en-US" sz="2162" dirty="0">
              <a:solidFill>
                <a:srgbClr val="000000"/>
              </a:solidFill>
            </a:endParaRPr>
          </a:p>
          <a:p>
            <a:r>
              <a:rPr lang="en-US" sz="3027" b="1" dirty="0">
                <a:solidFill>
                  <a:srgbClr val="000000"/>
                </a:solidFill>
              </a:rPr>
              <a:t>Mentions</a:t>
            </a:r>
          </a:p>
          <a:p>
            <a:pPr lvl="1"/>
            <a:r>
              <a:rPr lang="en-US" sz="2162" dirty="0" smtClean="0">
                <a:solidFill>
                  <a:srgbClr val="000000"/>
                </a:solidFill>
              </a:rPr>
              <a:t>Blog posts, news stories, Wikipedia articles, comments, reviews</a:t>
            </a:r>
            <a:endParaRPr lang="en-US" sz="2162" dirty="0">
              <a:solidFill>
                <a:srgbClr val="000000"/>
              </a:solidFill>
            </a:endParaRPr>
          </a:p>
          <a:p>
            <a:r>
              <a:rPr lang="en-US" sz="3027" b="1" dirty="0">
                <a:solidFill>
                  <a:srgbClr val="000000"/>
                </a:solidFill>
              </a:rPr>
              <a:t>Social Media</a:t>
            </a:r>
          </a:p>
          <a:p>
            <a:pPr lvl="1"/>
            <a:r>
              <a:rPr lang="en-US" sz="2162" dirty="0" smtClean="0">
                <a:solidFill>
                  <a:srgbClr val="000000"/>
                </a:solidFill>
              </a:rPr>
              <a:t>Tweets, Google+, Facebook likes, shares, ratings</a:t>
            </a:r>
          </a:p>
          <a:p>
            <a:r>
              <a:rPr lang="en-US" sz="3027" b="1" dirty="0">
                <a:solidFill>
                  <a:srgbClr val="000000"/>
                </a:solidFill>
              </a:rPr>
              <a:t>Citations</a:t>
            </a:r>
          </a:p>
          <a:p>
            <a:pPr lvl="1"/>
            <a:r>
              <a:rPr lang="en-US" sz="2162" dirty="0" smtClean="0">
                <a:solidFill>
                  <a:srgbClr val="000000"/>
                </a:solidFill>
              </a:rPr>
              <a:t>Web of Science, Scopus, </a:t>
            </a:r>
            <a:r>
              <a:rPr lang="en-US" sz="2162" dirty="0" err="1" smtClean="0">
                <a:solidFill>
                  <a:srgbClr val="000000"/>
                </a:solidFill>
              </a:rPr>
              <a:t>CrossRef</a:t>
            </a:r>
            <a:r>
              <a:rPr lang="en-US" sz="2162" dirty="0" smtClean="0">
                <a:solidFill>
                  <a:srgbClr val="000000"/>
                </a:solidFill>
              </a:rPr>
              <a:t>, </a:t>
            </a:r>
            <a:r>
              <a:rPr lang="en-US" sz="2162" dirty="0" err="1" smtClean="0">
                <a:solidFill>
                  <a:srgbClr val="000000"/>
                </a:solidFill>
              </a:rPr>
              <a:t>Pubmed</a:t>
            </a:r>
            <a:r>
              <a:rPr lang="en-US" sz="2162" dirty="0" smtClean="0">
                <a:solidFill>
                  <a:srgbClr val="000000"/>
                </a:solidFill>
              </a:rPr>
              <a:t> Central, Microsoft Academic Search</a:t>
            </a:r>
          </a:p>
          <a:p>
            <a:endParaRPr lang="en-US" dirty="0">
              <a:solidFill>
                <a:schemeClr val="tx1"/>
              </a:solidFill>
            </a:endParaRPr>
          </a:p>
        </p:txBody>
      </p:sp>
    </p:spTree>
    <p:extLst>
      <p:ext uri="{BB962C8B-B14F-4D97-AF65-F5344CB8AC3E}">
        <p14:creationId xmlns:p14="http://schemas.microsoft.com/office/powerpoint/2010/main" val="1223943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Some </a:t>
            </a:r>
            <a:r>
              <a:rPr lang="en-US" dirty="0" err="1" smtClean="0"/>
              <a:t>altmetrics</a:t>
            </a:r>
            <a:r>
              <a:rPr lang="en-US" dirty="0" smtClean="0"/>
              <a:t> tools</a:t>
            </a:r>
            <a:endParaRPr lang="en-US" dirty="0"/>
          </a:p>
        </p:txBody>
      </p:sp>
      <p:sp>
        <p:nvSpPr>
          <p:cNvPr id="3" name="Content Placeholder 2"/>
          <p:cNvSpPr>
            <a:spLocks noGrp="1"/>
          </p:cNvSpPr>
          <p:nvPr>
            <p:ph idx="1"/>
          </p:nvPr>
        </p:nvSpPr>
        <p:spPr/>
        <p:txBody>
          <a:bodyPr>
            <a:normAutofit/>
          </a:bodyPr>
          <a:lstStyle/>
          <a:p>
            <a:r>
              <a:rPr lang="en-US" dirty="0" smtClean="0"/>
              <a:t>Open Source</a:t>
            </a:r>
          </a:p>
          <a:p>
            <a:pPr lvl="1"/>
            <a:r>
              <a:rPr lang="en-US" dirty="0" err="1" smtClean="0"/>
              <a:t>ImpactStory</a:t>
            </a:r>
            <a:endParaRPr lang="en-US" dirty="0" smtClean="0"/>
          </a:p>
          <a:p>
            <a:pPr lvl="1"/>
            <a:r>
              <a:rPr lang="en-US" dirty="0" err="1" smtClean="0"/>
              <a:t>CitedIn</a:t>
            </a:r>
            <a:endParaRPr lang="en-US" dirty="0" smtClean="0"/>
          </a:p>
          <a:p>
            <a:pPr lvl="1"/>
            <a:r>
              <a:rPr lang="en-US" dirty="0" smtClean="0"/>
              <a:t>PLOS ALM and </a:t>
            </a:r>
            <a:r>
              <a:rPr lang="en-US" dirty="0" err="1" smtClean="0"/>
              <a:t>ScienceCard</a:t>
            </a:r>
            <a:r>
              <a:rPr lang="en-US" dirty="0" smtClean="0"/>
              <a:t> </a:t>
            </a:r>
          </a:p>
          <a:p>
            <a:r>
              <a:rPr lang="en-US" dirty="0" smtClean="0"/>
              <a:t>Not Open Source</a:t>
            </a:r>
          </a:p>
          <a:p>
            <a:pPr lvl="1"/>
            <a:r>
              <a:rPr lang="en-US" dirty="0" err="1" smtClean="0"/>
              <a:t>Altmetric.com</a:t>
            </a:r>
            <a:r>
              <a:rPr lang="en-US" dirty="0" smtClean="0"/>
              <a:t> (Macmillan Co.)</a:t>
            </a:r>
          </a:p>
          <a:p>
            <a:pPr lvl="1"/>
            <a:r>
              <a:rPr lang="en-US" dirty="0" err="1" smtClean="0"/>
              <a:t>PlumAnalytics</a:t>
            </a:r>
            <a:r>
              <a:rPr lang="en-US" dirty="0" smtClean="0"/>
              <a:t> (Pitt)</a:t>
            </a:r>
          </a:p>
          <a:p>
            <a:pPr lvl="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should we do?</a:t>
            </a:r>
            <a:endParaRPr lang="en-US" dirty="0"/>
          </a:p>
        </p:txBody>
      </p:sp>
      <p:sp>
        <p:nvSpPr>
          <p:cNvPr id="3" name="Content Placeholder 2"/>
          <p:cNvSpPr>
            <a:spLocks noGrp="1"/>
          </p:cNvSpPr>
          <p:nvPr>
            <p:ph idx="1"/>
          </p:nvPr>
        </p:nvSpPr>
        <p:spPr/>
        <p:txBody>
          <a:bodyPr/>
          <a:lstStyle/>
          <a:p>
            <a:r>
              <a:rPr lang="en-US" sz="3600" dirty="0" smtClean="0"/>
              <a:t>Collect and track </a:t>
            </a:r>
            <a:r>
              <a:rPr lang="en-US" sz="3600" dirty="0" err="1" smtClean="0"/>
              <a:t>altmetrics</a:t>
            </a:r>
            <a:r>
              <a:rPr lang="en-US" sz="3600" dirty="0" smtClean="0"/>
              <a:t>.</a:t>
            </a:r>
          </a:p>
          <a:p>
            <a:r>
              <a:rPr lang="en-US" sz="3600" dirty="0" smtClean="0"/>
              <a:t>Ask publishers to provide </a:t>
            </a:r>
            <a:r>
              <a:rPr lang="en-US" sz="3600" i="1" dirty="0" smtClean="0"/>
              <a:t>open access to their </a:t>
            </a:r>
            <a:r>
              <a:rPr lang="en-US" sz="3600" dirty="0" err="1" smtClean="0"/>
              <a:t>altmetrics</a:t>
            </a:r>
            <a:r>
              <a:rPr lang="en-US" sz="3600" dirty="0" smtClean="0"/>
              <a:t>.</a:t>
            </a:r>
          </a:p>
          <a:p>
            <a:r>
              <a:rPr lang="en-US" sz="3600" dirty="0" smtClean="0"/>
              <a:t>Participate in social media to impact topics you care about.</a:t>
            </a:r>
          </a:p>
          <a:p>
            <a:endParaRPr lang="en-US" dirty="0" smtClean="0"/>
          </a:p>
          <a:p>
            <a:endParaRPr lang="en-US" dirty="0" smtClean="0"/>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As a “publisher”</a:t>
            </a:r>
            <a:endParaRPr lang="en-US" dirty="0"/>
          </a:p>
        </p:txBody>
      </p:sp>
      <p:pic>
        <p:nvPicPr>
          <p:cNvPr id="4" name="Content Placeholder 3" descr="VTWstatscapture.tiff"/>
          <p:cNvPicPr>
            <a:picLocks noGrp="1" noChangeAspect="1"/>
          </p:cNvPicPr>
          <p:nvPr>
            <p:ph idx="1"/>
          </p:nvPr>
        </p:nvPicPr>
        <p:blipFill>
          <a:blip r:embed="rId3"/>
          <a:srcRect l="-22254" r="-22254"/>
          <a:stretch>
            <a:fillRect/>
          </a:stretch>
        </p:blipFill>
        <p:spPr>
          <a:xfrm>
            <a:off x="-873506" y="948312"/>
            <a:ext cx="10745639" cy="5909687"/>
          </a:xfr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1288</TotalTime>
  <Words>977</Words>
  <Application>Microsoft Macintosh PowerPoint</Application>
  <PresentationFormat>On-screen Show (4:3)</PresentationFormat>
  <Paragraphs>115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Altmetrics </vt:lpstr>
      <vt:lpstr>What is altmetrics?</vt:lpstr>
      <vt:lpstr>Measure what? </vt:lpstr>
      <vt:lpstr>Scholarly activity is more</vt:lpstr>
      <vt:lpstr>Why should you care?</vt:lpstr>
      <vt:lpstr>Sources of Altmetrics</vt:lpstr>
      <vt:lpstr>Some altmetrics tools</vt:lpstr>
      <vt:lpstr>So what should we do?</vt:lpstr>
      <vt:lpstr>As a “publisher”</vt:lpstr>
      <vt:lpstr>As an “author”</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Altmetrics </dc:title>
  <dc:creator>Gail McMillan</dc:creator>
  <cp:lastModifiedBy>Gail McMillan</cp:lastModifiedBy>
  <cp:revision>11</cp:revision>
  <cp:lastPrinted>2013-04-01T13:26:33Z</cp:lastPrinted>
  <dcterms:created xsi:type="dcterms:W3CDTF">2013-04-01T12:37:28Z</dcterms:created>
  <dcterms:modified xsi:type="dcterms:W3CDTF">2013-08-07T13:59:11Z</dcterms:modified>
</cp:coreProperties>
</file>