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77" r:id="rId6"/>
    <p:sldId id="278" r:id="rId7"/>
    <p:sldId id="27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3" r:id="rId21"/>
    <p:sldId id="276" r:id="rId22"/>
  </p:sldIdLst>
  <p:sldSz cx="9144000" cy="6858000" type="screen4x3"/>
  <p:notesSz cx="6858000" cy="9144000"/>
  <p:custDataLst>
    <p:tags r:id="rId2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679AF-9E92-4798-BA2D-5369E96DB77B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D1523-490B-430C-BBFA-E02831877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17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 Classroom sessions</a:t>
            </a:r>
          </a:p>
          <a:p>
            <a:r>
              <a:rPr lang="en-US" dirty="0" smtClean="0"/>
              <a:t>BOS</a:t>
            </a:r>
            <a:r>
              <a:rPr lang="en-US" baseline="0" dirty="0" smtClean="0"/>
              <a:t> Meeting</a:t>
            </a:r>
          </a:p>
          <a:p>
            <a:r>
              <a:rPr lang="en-US" baseline="0" dirty="0" smtClean="0"/>
              <a:t>SB Meeting</a:t>
            </a:r>
          </a:p>
          <a:p>
            <a:r>
              <a:rPr lang="en-US" baseline="0" dirty="0" smtClean="0"/>
              <a:t>Participation in the Teen Leadership and Communication Conference over Spring Break</a:t>
            </a:r>
          </a:p>
          <a:p>
            <a:r>
              <a:rPr lang="en-US" baseline="0" dirty="0" smtClean="0"/>
              <a:t>1 work session</a:t>
            </a:r>
          </a:p>
          <a:p>
            <a:r>
              <a:rPr lang="en-US" baseline="0" dirty="0" smtClean="0"/>
              <a:t>Graduation/Presentations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D1523-490B-430C-BBFA-E02831877BF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45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D1523-490B-430C-BBFA-E02831877BF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453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020" y="1769541"/>
            <a:ext cx="7080026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020" y="3598339"/>
            <a:ext cx="7080026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F758E5-CCA1-434F-BA6A-6A4A7C43E0E5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51F632-0C49-4006-8435-3D648B1961C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5834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95" y="540085"/>
            <a:ext cx="7656010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4" y="4565255"/>
            <a:ext cx="7766495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6217" y="695010"/>
            <a:ext cx="7285600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6532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8FA581-39C5-4D95-9C4C-31AC871DB958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9A09DF-487A-4E4A-B6AA-19207DF7FA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14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8437"/>
            <a:ext cx="776532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295180"/>
            <a:ext cx="7765322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8FA581-39C5-4D95-9C4C-31AC871DB958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9A09DF-487A-4E4A-B6AA-19207DF7FA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84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3"/>
            <a:ext cx="6564224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304353"/>
            <a:ext cx="7765322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8FA581-39C5-4D95-9C4C-31AC871DB958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9A09DF-487A-4E4A-B6AA-19207DF7FA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27459" y="87391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28359" y="293324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5391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2126943"/>
            <a:ext cx="7765322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9" y="4650556"/>
            <a:ext cx="776414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8FA581-39C5-4D95-9C4C-31AC871DB958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9A09DF-487A-4E4A-B6AA-19207DF7FA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4566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5033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7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4929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4929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8FA581-39C5-4D95-9C4C-31AC871DB958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9A09DF-487A-4E4A-B6AA-19207DF7FA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720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39" y="1826045"/>
            <a:ext cx="2529046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13" y="1826045"/>
            <a:ext cx="2529046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15" y="1826045"/>
            <a:ext cx="2529046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6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63577" y="1938918"/>
            <a:ext cx="2319276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6" y="4480369"/>
            <a:ext cx="2475738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91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09307" y="1939094"/>
            <a:ext cx="2319276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75" y="4480368"/>
            <a:ext cx="2476753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5023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56774" y="1934432"/>
            <a:ext cx="2319276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4929" y="4480366"/>
            <a:ext cx="2475738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8FA581-39C5-4D95-9C4C-31AC871DB958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9A09DF-487A-4E4A-B6AA-19207DF7FA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08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333CBD-4BB5-4E36-815F-31CF4E795F6B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805BF-20F5-479B-91FC-CAE158C76D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23215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7302" y="609600"/>
            <a:ext cx="1713365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7" y="609600"/>
            <a:ext cx="5937654" cy="5181601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3A5F9C-9D0B-47A0-A55F-2FC25D363541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15C507-4D2D-4706-8574-05AA5B9C1D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27369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AADB4B-BFED-45AD-988F-142AC4565267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8D08-6DE5-4A5B-B940-0E63D4563A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35760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1761068"/>
            <a:ext cx="7192913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589879"/>
            <a:ext cx="7192913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FA9EA3-F719-4579-95E0-4C752DEC1231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A49023-C3E4-44CB-893A-0A236BE1FB5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00373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7" y="1732449"/>
            <a:ext cx="3795373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169" y="1732450"/>
            <a:ext cx="3798499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4BA4CD-1738-4216-B25B-4625F534C06A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B7CCB4-7A38-4A88-86CB-ACEA72D2C0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55528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5" y="1770323"/>
            <a:ext cx="3787423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45" y="1770323"/>
            <a:ext cx="3787423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404" y="1835254"/>
            <a:ext cx="3657258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404" y="2380138"/>
            <a:ext cx="365725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835255"/>
            <a:ext cx="3671498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2380138"/>
            <a:ext cx="367149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6208D0-E518-4D0E-B6CE-9EA73ED67581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15944-57C6-4C89-9617-7BEF19E8F3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53387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F44B64-017F-4261-AFD2-C48B363F094F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7A9F6C-66AE-42FC-A036-6927961753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5086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507315-AF4E-4FE1-B77E-E71AB398D2D4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7FF01-FEEA-4472-A101-F5AC00643F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7944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0"/>
            <a:ext cx="2780167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5" y="609600"/>
            <a:ext cx="4808943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1518"/>
            <a:ext cx="2780167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7B432D-4349-463E-BA1D-361BCBEA41E6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399A40-65BF-4CD7-AAA0-3EC8270BCFF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1448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987" y="609923"/>
            <a:ext cx="3428146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923"/>
            <a:ext cx="3924676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76728" y="743989"/>
            <a:ext cx="3165375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9261"/>
            <a:ext cx="3924676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D5E254-152A-49DB-9916-A33F89F77927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D43CD-2826-4BD7-B53B-F7567D1776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8055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1732450"/>
            <a:ext cx="776532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>
              <a:defRPr/>
            </a:pPr>
            <a:fld id="{6D8FA581-39C5-4D95-9C4C-31AC871DB958}" type="datetimeFigureOut">
              <a:rPr lang="en-US" smtClean="0"/>
              <a:pPr>
                <a:defRPr/>
              </a:pPr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7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>
              <a:defRPr/>
            </a:pPr>
            <a:fld id="{5C9A09DF-487A-4E4A-B6AA-19207DF7FA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5371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Prince Edward 4-H </a:t>
            </a:r>
            <a:r>
              <a:rPr lang="en-US" dirty="0" err="1" smtClean="0"/>
              <a:t>InnoVAtive</a:t>
            </a:r>
            <a:r>
              <a:rPr lang="en-US" dirty="0" smtClean="0"/>
              <a:t> Leadership Academy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020" y="5334000"/>
            <a:ext cx="7080026" cy="1049867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Jennifer Bowen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Extension Agent, 4-H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Then:  Prince Edward County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Now:  Mecklenburg County</a:t>
            </a:r>
          </a:p>
        </p:txBody>
      </p:sp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1" y="3854983"/>
            <a:ext cx="3497263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Classroom 2:  Communication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sz="2400" dirty="0" smtClean="0"/>
              <a:t>“Capture” card game – no talking, each team has a different set of rules, players rotate</a:t>
            </a:r>
          </a:p>
          <a:p>
            <a:pPr marL="0" indent="0" eaLnBrk="1" hangingPunct="1">
              <a:buNone/>
            </a:pPr>
            <a:endParaRPr lang="en-US" sz="2400" dirty="0"/>
          </a:p>
          <a:p>
            <a:pPr marL="0" indent="0" eaLnBrk="1" hangingPunct="1">
              <a:buNone/>
            </a:pPr>
            <a:r>
              <a:rPr lang="en-US" sz="2400" dirty="0" smtClean="0"/>
              <a:t>Communication = 5% words, 30% tone, 65% non-verbal</a:t>
            </a:r>
          </a:p>
          <a:p>
            <a:pPr marL="0" indent="0" eaLnBrk="1" hangingPunct="1">
              <a:buNone/>
            </a:pPr>
            <a:endParaRPr lang="en-US" sz="2400" dirty="0"/>
          </a:p>
          <a:p>
            <a:pPr marL="0" indent="0" eaLnBrk="1" hangingPunct="1">
              <a:buNone/>
            </a:pPr>
            <a:r>
              <a:rPr lang="en-US" sz="2400" dirty="0" smtClean="0"/>
              <a:t>Effective/Ineffective Communication Strategies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4648200"/>
            <a:ext cx="3352800" cy="188595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School Board Meeting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Leadership Styles</a:t>
            </a:r>
          </a:p>
          <a:p>
            <a:pPr eaLnBrk="1" hangingPunct="1"/>
            <a:r>
              <a:rPr lang="en-US" sz="2400" dirty="0" smtClean="0"/>
              <a:t>Community Issues</a:t>
            </a:r>
          </a:p>
          <a:p>
            <a:pPr eaLnBrk="1" hangingPunct="1"/>
            <a:r>
              <a:rPr lang="en-US" sz="2400" dirty="0" smtClean="0"/>
              <a:t>Examples of Effective/Ineffective Communication</a:t>
            </a:r>
          </a:p>
          <a:p>
            <a:pPr eaLnBrk="1" hangingPunct="1"/>
            <a:endParaRPr lang="en-US" sz="2400" dirty="0"/>
          </a:p>
          <a:p>
            <a:pPr marL="457200" lvl="1" indent="0" eaLnBrk="1" hangingPunct="1">
              <a:buNone/>
            </a:pPr>
            <a:r>
              <a:rPr lang="en-US" sz="2400" dirty="0" smtClean="0"/>
              <a:t>Discussion – Student liaison to the School Board</a:t>
            </a:r>
          </a:p>
          <a:p>
            <a:pPr marL="457200" lvl="1" indent="0" eaLnBrk="1" hangingPunct="1">
              <a:buNone/>
            </a:pPr>
            <a:r>
              <a:rPr lang="en-US" sz="2400" dirty="0" smtClean="0"/>
              <a:t>Observation – “Everything seems to be about money.”</a:t>
            </a:r>
          </a:p>
        </p:txBody>
      </p:sp>
      <p:pic>
        <p:nvPicPr>
          <p:cNvPr id="2" name="Picture 1" descr="Imperfectly Painted: Talk It Out Tuesday: How much is it worth to you?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876800"/>
            <a:ext cx="1981200" cy="1565031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Classroom 3 – Our Community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sz="2400" dirty="0" smtClean="0"/>
              <a:t>Review of Community Profile (sent in advance)</a:t>
            </a:r>
          </a:p>
          <a:p>
            <a:pPr marL="0" indent="0" eaLnBrk="1" hangingPunct="1">
              <a:buNone/>
            </a:pPr>
            <a:endParaRPr lang="en-US" sz="2400" dirty="0" smtClean="0"/>
          </a:p>
          <a:p>
            <a:pPr marL="0" indent="0" eaLnBrk="1" hangingPunct="1">
              <a:buNone/>
            </a:pPr>
            <a:r>
              <a:rPr lang="en-US" sz="2400" dirty="0" smtClean="0"/>
              <a:t>Beginning of SWOT Analysis</a:t>
            </a:r>
          </a:p>
          <a:p>
            <a:pPr marL="0" indent="0" eaLnBrk="1" hangingPunct="1">
              <a:buNone/>
            </a:pPr>
            <a:endParaRPr lang="en-US" sz="2400" dirty="0"/>
          </a:p>
          <a:p>
            <a:pPr marL="0" indent="0" eaLnBrk="1" hangingPunct="1">
              <a:buNone/>
            </a:pPr>
            <a:endParaRPr lang="en-US" sz="2400" dirty="0" smtClean="0"/>
          </a:p>
          <a:p>
            <a:pPr marL="0" indent="0" eaLnBrk="1" hangingPunct="1">
              <a:buNone/>
            </a:pPr>
            <a:endParaRPr lang="en-US" sz="2400" dirty="0"/>
          </a:p>
          <a:p>
            <a:pPr marL="0" indent="0" eaLnBrk="1" hangingPunct="1">
              <a:buNone/>
            </a:pPr>
            <a:r>
              <a:rPr lang="en-US" sz="2400" i="1" dirty="0" smtClean="0"/>
              <a:t>Homework:  Interview 3 people in the community about issues facing youth</a:t>
            </a:r>
          </a:p>
          <a:p>
            <a:pPr marL="0" indent="0" eaLnBrk="1" hangingPunct="1">
              <a:buNone/>
            </a:pPr>
            <a:endParaRPr lang="en-US" sz="2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968" y="2362200"/>
            <a:ext cx="3314700" cy="2209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Teen Leadership &amp; Communication Seminar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685346" y="2057400"/>
            <a:ext cx="7765322" cy="4058751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sz="2400" dirty="0" smtClean="0"/>
              <a:t>One-day program over Spring Break held at the </a:t>
            </a:r>
            <a:r>
              <a:rPr lang="en-US" sz="2400" dirty="0" err="1" smtClean="0"/>
              <a:t>Moton</a:t>
            </a:r>
            <a:r>
              <a:rPr lang="en-US" sz="2400" dirty="0" smtClean="0"/>
              <a:t> Museum in conjunction with Cumberland 4-H</a:t>
            </a:r>
          </a:p>
          <a:p>
            <a:pPr marL="0" indent="0" eaLnBrk="1" hangingPunct="1">
              <a:buNone/>
            </a:pPr>
            <a:r>
              <a:rPr lang="en-US" sz="2400" dirty="0" smtClean="0"/>
              <a:t>Keynote Speakers – Dr. Pam Tracey, Longwood University and Dr. Martha Walker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11" b="23333"/>
          <a:stretch/>
        </p:blipFill>
        <p:spPr>
          <a:xfrm>
            <a:off x="5715000" y="3615813"/>
            <a:ext cx="2988571" cy="29516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038600"/>
            <a:ext cx="4495800" cy="252888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Classroom 4:  Introduction of the Team Problem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09800"/>
            <a:ext cx="8520391" cy="318844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Work Session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sz="2400" dirty="0" smtClean="0"/>
              <a:t>Putting it all together</a:t>
            </a:r>
          </a:p>
          <a:p>
            <a:pPr marL="0" indent="0" eaLnBrk="1" hangingPunct="1">
              <a:buNone/>
            </a:pPr>
            <a:endParaRPr lang="en-US" sz="2400" dirty="0"/>
          </a:p>
          <a:p>
            <a:pPr marL="0" indent="0" eaLnBrk="1" hangingPunct="1">
              <a:buNone/>
            </a:pPr>
            <a:r>
              <a:rPr lang="en-US" sz="2400" dirty="0" smtClean="0"/>
              <a:t>Options and Ownership</a:t>
            </a:r>
            <a:r>
              <a:rPr lang="en-US" sz="2400" dirty="0"/>
              <a:t> </a:t>
            </a:r>
            <a:r>
              <a:rPr lang="en-US" sz="2400" dirty="0" smtClean="0"/>
              <a:t>– group decided that they could accomplish more in smaller groups and broke themselves into 2 teams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886200"/>
            <a:ext cx="4419600" cy="248602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Graduation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sz="2400" dirty="0" smtClean="0"/>
              <a:t>Welcome and Overview</a:t>
            </a:r>
          </a:p>
          <a:p>
            <a:pPr marL="0" indent="0" eaLnBrk="1" hangingPunct="1">
              <a:buNone/>
            </a:pPr>
            <a:endParaRPr lang="en-US" sz="2400" dirty="0"/>
          </a:p>
          <a:p>
            <a:pPr marL="0" indent="0" eaLnBrk="1" hangingPunct="1">
              <a:buNone/>
            </a:pPr>
            <a:r>
              <a:rPr lang="en-US" sz="2400" dirty="0" smtClean="0"/>
              <a:t>Public Presentations –</a:t>
            </a:r>
          </a:p>
          <a:p>
            <a:pPr marL="0" indent="0" eaLnBrk="1" hangingPunct="1">
              <a:buNone/>
            </a:pPr>
            <a:r>
              <a:rPr lang="en-US" sz="2400" dirty="0"/>
              <a:t>	</a:t>
            </a:r>
            <a:r>
              <a:rPr lang="en-US" sz="2400" dirty="0" smtClean="0"/>
              <a:t>Invitations to parents, staff, ELC, and local 	government</a:t>
            </a:r>
          </a:p>
          <a:p>
            <a:pPr marL="0" indent="0" eaLnBrk="1" hangingPunct="1">
              <a:buNone/>
            </a:pPr>
            <a:endParaRPr lang="en-US" sz="2400" dirty="0" smtClean="0"/>
          </a:p>
          <a:p>
            <a:pPr marL="0" indent="0" eaLnBrk="1" hangingPunct="1">
              <a:buNone/>
            </a:pPr>
            <a:r>
              <a:rPr lang="en-US" sz="2400" dirty="0" smtClean="0"/>
              <a:t>Awards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04"/>
          <a:stretch/>
        </p:blipFill>
        <p:spPr>
          <a:xfrm>
            <a:off x="5410200" y="4038600"/>
            <a:ext cx="3352800" cy="2548713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Group A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dirty="0" smtClean="0"/>
              <a:t>Issues:</a:t>
            </a:r>
            <a:endParaRPr lang="en-US" sz="2400" dirty="0"/>
          </a:p>
          <a:p>
            <a:pPr>
              <a:buFont typeface="+mj-lt"/>
              <a:buAutoNum type="arabicPeriod"/>
            </a:pPr>
            <a:r>
              <a:rPr lang="en-US" sz="2400" dirty="0" smtClean="0"/>
              <a:t>Economic </a:t>
            </a:r>
            <a:r>
              <a:rPr lang="en-US" sz="2400" dirty="0"/>
              <a:t>depression in Prince Edward County compared to demographics from the state of Virginia and the United States as a whole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Lack of motivation for education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Lack of incentive for county residents to work in the </a:t>
            </a:r>
            <a:r>
              <a:rPr lang="en-US" sz="2400" dirty="0" smtClean="0"/>
              <a:t>county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Strategies: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Increase the minimum wage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Tax cuts for small businesses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Increase career/economic education for teens</a:t>
            </a:r>
            <a:endParaRPr lang="en-US" sz="2400" dirty="0"/>
          </a:p>
          <a:p>
            <a:pPr eaLnBrk="1" hangingPunct="1"/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81000"/>
            <a:ext cx="2895600" cy="162877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Group B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eaLnBrk="1" hangingPunct="1">
              <a:buNone/>
            </a:pPr>
            <a:r>
              <a:rPr lang="en-US" sz="2400" dirty="0" smtClean="0"/>
              <a:t>Issues: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400" dirty="0" smtClean="0"/>
              <a:t>Lack of job training for teens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400" dirty="0" smtClean="0"/>
              <a:t>Farmville/Prince Edward viewed as economically depressed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400" dirty="0" smtClean="0"/>
              <a:t>Lack of larger businesses to increase tax base</a:t>
            </a:r>
          </a:p>
          <a:p>
            <a:pPr marL="0" indent="0" eaLnBrk="1" hangingPunct="1">
              <a:buNone/>
            </a:pPr>
            <a:endParaRPr lang="en-US" sz="2400" dirty="0" smtClean="0"/>
          </a:p>
          <a:p>
            <a:pPr marL="0" indent="0" eaLnBrk="1" hangingPunct="1">
              <a:buNone/>
            </a:pPr>
            <a:r>
              <a:rPr lang="en-US" sz="2400" dirty="0" smtClean="0"/>
              <a:t>Strategies: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400" dirty="0" smtClean="0"/>
              <a:t>Seek funding from business partners for job training programs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400" dirty="0" smtClean="0"/>
              <a:t>Improve community image with additional local festivals and events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400" dirty="0" smtClean="0"/>
              <a:t>Get youth involved in local government</a:t>
            </a:r>
            <a:r>
              <a:rPr lang="en-US" dirty="0" smtClean="0"/>
              <a:t> </a:t>
            </a:r>
          </a:p>
          <a:p>
            <a:pPr marL="0" indent="0" eaLnBrk="1" hangingPunct="1">
              <a:buNone/>
            </a:pPr>
            <a:endParaRPr lang="en-US" dirty="0"/>
          </a:p>
          <a:p>
            <a:pPr marL="0" indent="0" eaLnBrk="1" hangingPunct="1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457200"/>
            <a:ext cx="2700867" cy="151923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Evaluation 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2000" dirty="0"/>
              <a:t>Eight out of nine participants (89%) stated that they better understood their personal leadership strengths and areas where they wanted to improve.  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78% </a:t>
            </a:r>
            <a:r>
              <a:rPr lang="en-US" sz="2000" dirty="0"/>
              <a:t>gained a better understanding of the elements of communication:  words, tone, and non-verbal.  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89% </a:t>
            </a:r>
            <a:r>
              <a:rPr lang="en-US" sz="2000" dirty="0"/>
              <a:t>better understood the use of statistical data to help identify trends and potential issues facing the community.  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Six </a:t>
            </a:r>
            <a:r>
              <a:rPr lang="en-US" sz="2000" dirty="0"/>
              <a:t>participants indicated that they improved their teamwork skills and their ability to work together to prioritize issues and develop vision and mission statements.  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One </a:t>
            </a:r>
            <a:r>
              <a:rPr lang="en-US" sz="2000" dirty="0"/>
              <a:t>participant wrote, “I believe the most valuable component was seeing local government at work and analyzing the process.”  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78% feeling </a:t>
            </a:r>
            <a:r>
              <a:rPr lang="en-US" sz="2000" dirty="0"/>
              <a:t>better equipped to lead the teams and organizations in which they are a member.</a:t>
            </a:r>
            <a:r>
              <a:rPr lang="en-US" dirty="0"/>
              <a:t> </a:t>
            </a:r>
            <a:endParaRPr lang="en-U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Idea</a:t>
            </a:r>
          </a:p>
        </p:txBody>
      </p:sp>
      <p:sp>
        <p:nvSpPr>
          <p:cNvPr id="307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dirty="0" smtClean="0"/>
              <a:t>It all started with Dr. Martha Walker…</a:t>
            </a:r>
          </a:p>
          <a:p>
            <a:pPr marL="0" indent="0" eaLnBrk="1" hangingPunct="1">
              <a:buNone/>
            </a:pPr>
            <a:endParaRPr lang="en-US" dirty="0"/>
          </a:p>
          <a:p>
            <a:pPr marL="0" indent="0" eaLnBrk="1" hangingPunct="1">
              <a:buNone/>
            </a:pPr>
            <a:endParaRPr lang="en-US" dirty="0" smtClean="0"/>
          </a:p>
          <a:p>
            <a:pPr marL="0" indent="0" eaLnBrk="1" hangingPunct="1">
              <a:buNone/>
            </a:pPr>
            <a:endParaRPr lang="en-US" dirty="0" smtClean="0"/>
          </a:p>
        </p:txBody>
      </p:sp>
      <p:pic>
        <p:nvPicPr>
          <p:cNvPr id="9" name="Picture 8" descr="C:\Documents and Settings\Pat Eldridge\Local Settings\Temporary Internet Files\Content.IE5\4RPZL9PS\MPj04394530000[1]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328453"/>
            <a:ext cx="5638800" cy="3462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Future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Continuation of program using graduates as “mentors”</a:t>
            </a:r>
          </a:p>
          <a:p>
            <a:pPr eaLnBrk="1" hangingPunct="1"/>
            <a:r>
              <a:rPr lang="en-US" sz="2400" dirty="0" smtClean="0"/>
              <a:t>Expansion to At-Risk population</a:t>
            </a:r>
          </a:p>
          <a:p>
            <a:pPr eaLnBrk="1" hangingPunct="1"/>
            <a:r>
              <a:rPr lang="en-US" sz="2400" dirty="0" smtClean="0"/>
              <a:t>Hurdle = Funding for “the carrot”</a:t>
            </a:r>
          </a:p>
          <a:p>
            <a:pPr eaLnBrk="1" hangingPunct="1"/>
            <a:endParaRPr lang="en-US" sz="2400" dirty="0"/>
          </a:p>
          <a:p>
            <a:pPr marL="36900" indent="0" eaLnBrk="1" hangingPunct="1">
              <a:buNone/>
            </a:pPr>
            <a:endParaRPr lang="en-US" sz="24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886200"/>
            <a:ext cx="4716017" cy="1648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Merging and Adapting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eaLnBrk="1" hangingPunct="1">
              <a:buNone/>
            </a:pPr>
            <a:r>
              <a:rPr lang="en-US" sz="2400" dirty="0" err="1" smtClean="0"/>
              <a:t>InnoVAtive</a:t>
            </a:r>
            <a:r>
              <a:rPr lang="en-US" sz="2400" dirty="0" smtClean="0"/>
              <a:t> Leadership:  Launching Tomorrow’s Leaders (for teens)</a:t>
            </a:r>
          </a:p>
          <a:p>
            <a:pPr marL="0" indent="0" algn="ctr" eaLnBrk="1" hangingPunct="1">
              <a:buNone/>
            </a:pPr>
            <a:r>
              <a:rPr lang="en-US" sz="2400" b="1" dirty="0" smtClean="0"/>
              <a:t>+</a:t>
            </a:r>
          </a:p>
          <a:p>
            <a:pPr marL="0" indent="0" algn="ctr" eaLnBrk="1" hangingPunct="1">
              <a:buNone/>
            </a:pPr>
            <a:r>
              <a:rPr lang="en-US" sz="2400" dirty="0" err="1" smtClean="0"/>
              <a:t>InnoVAtive</a:t>
            </a:r>
            <a:r>
              <a:rPr lang="en-US" sz="2400" dirty="0" smtClean="0"/>
              <a:t> Leadership:  Building Community  Connections (for community leaders, includes local/state govt. component)</a:t>
            </a:r>
          </a:p>
          <a:p>
            <a:pPr marL="0" indent="0" algn="ctr" eaLnBrk="1" hangingPunct="1">
              <a:buNone/>
            </a:pPr>
            <a:r>
              <a:rPr lang="en-US" sz="2400" b="1" dirty="0" smtClean="0"/>
              <a:t>=</a:t>
            </a:r>
          </a:p>
          <a:p>
            <a:pPr marL="0" indent="0" algn="ctr" eaLnBrk="1" hangingPunct="1">
              <a:buNone/>
            </a:pPr>
            <a:r>
              <a:rPr lang="en-US" sz="2400" b="1" dirty="0" smtClean="0"/>
              <a:t>4-H </a:t>
            </a:r>
            <a:r>
              <a:rPr lang="en-US" sz="2400" b="1" dirty="0" err="1" smtClean="0"/>
              <a:t>InnoVAtive</a:t>
            </a:r>
            <a:r>
              <a:rPr lang="en-US" sz="2400" b="1" dirty="0" smtClean="0"/>
              <a:t> Leadership Academy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Format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5329876"/>
              </p:ext>
            </p:extLst>
          </p:nvPr>
        </p:nvGraphicFramePr>
        <p:xfrm>
          <a:off x="1295400" y="1566587"/>
          <a:ext cx="6400800" cy="46115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2010401948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589148995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606436494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80142139"/>
                    </a:ext>
                  </a:extLst>
                </a:gridCol>
              </a:tblGrid>
              <a:tr h="1342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Date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Time 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Location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Agenda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extLst>
                  <a:ext uri="{0D108BD9-81ED-4DB2-BD59-A6C34878D82A}">
                    <a16:rowId xmlns:a16="http://schemas.microsoft.com/office/drawing/2014/main" val="3506565921"/>
                  </a:ext>
                </a:extLst>
              </a:tr>
              <a:tr h="4327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January 26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5:30 – 7:30 p.m.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Prince Edward Extension Office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Classroom Session 1:  Intro to Leadership and Community Issues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extLst>
                  <a:ext uri="{0D108BD9-81ED-4DB2-BD59-A6C34878D82A}">
                    <a16:rowId xmlns:a16="http://schemas.microsoft.com/office/drawing/2014/main" val="1900403992"/>
                  </a:ext>
                </a:extLst>
              </a:tr>
              <a:tr h="4327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February 9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7:00 p.m.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Prince Edward County Courthouse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Board of Supervisors Meeting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extLst>
                  <a:ext uri="{0D108BD9-81ED-4DB2-BD59-A6C34878D82A}">
                    <a16:rowId xmlns:a16="http://schemas.microsoft.com/office/drawing/2014/main" val="1348792846"/>
                  </a:ext>
                </a:extLst>
              </a:tr>
              <a:tr h="4327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February 16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Tba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Richmond, VA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4-H Day at the Capitol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extLst>
                  <a:ext uri="{0D108BD9-81ED-4DB2-BD59-A6C34878D82A}">
                    <a16:rowId xmlns:a16="http://schemas.microsoft.com/office/drawing/2014/main" val="3085701349"/>
                  </a:ext>
                </a:extLst>
              </a:tr>
              <a:tr h="4327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February 29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5:30 – 7:30 p.m.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Prince Edward Extension Office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Classroom Session 2:  Effective Communication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extLst>
                  <a:ext uri="{0D108BD9-81ED-4DB2-BD59-A6C34878D82A}">
                    <a16:rowId xmlns:a16="http://schemas.microsoft.com/office/drawing/2014/main" val="2816541658"/>
                  </a:ext>
                </a:extLst>
              </a:tr>
              <a:tr h="4327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March 9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Tba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Prince Edward County School Board Office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School Board Meeting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extLst>
                  <a:ext uri="{0D108BD9-81ED-4DB2-BD59-A6C34878D82A}">
                    <a16:rowId xmlns:a16="http://schemas.microsoft.com/office/drawing/2014/main" val="1348773445"/>
                  </a:ext>
                </a:extLst>
              </a:tr>
              <a:tr h="4327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March 22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5:30 – 7:30 p.m.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Prince Edward Extension Office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Classroom Session 3:  Community Profile and Planning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extLst>
                  <a:ext uri="{0D108BD9-81ED-4DB2-BD59-A6C34878D82A}">
                    <a16:rowId xmlns:a16="http://schemas.microsoft.com/office/drawing/2014/main" val="1760445360"/>
                  </a:ext>
                </a:extLst>
              </a:tr>
              <a:tr h="576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March 30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(Optional Event)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Tba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R. R. Moton Museum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Teen Leadership and Communication Conference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extLst>
                  <a:ext uri="{0D108BD9-81ED-4DB2-BD59-A6C34878D82A}">
                    <a16:rowId xmlns:a16="http://schemas.microsoft.com/office/drawing/2014/main" val="607599424"/>
                  </a:ext>
                </a:extLst>
              </a:tr>
              <a:tr h="4327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April 4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5:30 – 7:30 p.m.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Prince Edward Extension Office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Classroom Session 4: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Teamwork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extLst>
                  <a:ext uri="{0D108BD9-81ED-4DB2-BD59-A6C34878D82A}">
                    <a16:rowId xmlns:a16="http://schemas.microsoft.com/office/drawing/2014/main" val="2306024443"/>
                  </a:ext>
                </a:extLst>
              </a:tr>
              <a:tr h="4327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April 12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5:30 – 7:30 p.m.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Prince Edward Extension Office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Classroom Session 5:  Group Issue Presentation Prep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extLst>
                  <a:ext uri="{0D108BD9-81ED-4DB2-BD59-A6C34878D82A}">
                    <a16:rowId xmlns:a16="http://schemas.microsoft.com/office/drawing/2014/main" val="3467491761"/>
                  </a:ext>
                </a:extLst>
              </a:tr>
              <a:tr h="4327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April 21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5:30 p.m.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Prince Edward Extension Office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Group Presentations and Graduation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431" marR="55431" marT="0" marB="0"/>
                </a:tc>
                <a:extLst>
                  <a:ext uri="{0D108BD9-81ED-4DB2-BD59-A6C34878D82A}">
                    <a16:rowId xmlns:a16="http://schemas.microsoft.com/office/drawing/2014/main" val="106522399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High School Students</a:t>
            </a:r>
          </a:p>
          <a:p>
            <a:r>
              <a:rPr lang="en-US" sz="2400" dirty="0" smtClean="0"/>
              <a:t>Application Process</a:t>
            </a:r>
          </a:p>
          <a:p>
            <a:pPr lvl="1"/>
            <a:r>
              <a:rPr lang="en-US" sz="2400" dirty="0" smtClean="0"/>
              <a:t>3 most important qualities of a leader</a:t>
            </a:r>
          </a:p>
          <a:p>
            <a:pPr lvl="1"/>
            <a:r>
              <a:rPr lang="en-US" sz="2400" dirty="0" smtClean="0"/>
              <a:t>Most important issue facing youth in our community today</a:t>
            </a:r>
          </a:p>
        </p:txBody>
      </p:sp>
    </p:spTree>
    <p:extLst>
      <p:ext uri="{BB962C8B-B14F-4D97-AF65-F5344CB8AC3E}">
        <p14:creationId xmlns:p14="http://schemas.microsoft.com/office/powerpoint/2010/main" val="237730494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Carrot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FREE</a:t>
            </a:r>
          </a:p>
          <a:p>
            <a:r>
              <a:rPr lang="en-US" sz="2400" dirty="0" smtClean="0"/>
              <a:t>Dinner and a </a:t>
            </a:r>
            <a:r>
              <a:rPr lang="en-US" sz="2400" dirty="0" smtClean="0"/>
              <a:t>polo </a:t>
            </a:r>
            <a:r>
              <a:rPr lang="en-US" sz="2400" dirty="0" smtClean="0"/>
              <a:t>provided</a:t>
            </a:r>
          </a:p>
          <a:p>
            <a:r>
              <a:rPr lang="en-US" sz="2400" dirty="0" smtClean="0"/>
              <a:t>Looks GREAT on a college app!</a:t>
            </a:r>
            <a:endParaRPr lang="en-US" sz="2400" dirty="0"/>
          </a:p>
        </p:txBody>
      </p:sp>
      <p:pic>
        <p:nvPicPr>
          <p:cNvPr id="4" name="Picture 3" descr="Safetymatters: Nuclear safety culture information, analysis and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1828800"/>
            <a:ext cx="2288696" cy="342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7443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Nine high school students</a:t>
            </a:r>
          </a:p>
          <a:p>
            <a:pPr lvl="1"/>
            <a:r>
              <a:rPr lang="en-US" sz="2400" dirty="0" smtClean="0"/>
              <a:t>1 </a:t>
            </a:r>
            <a:r>
              <a:rPr lang="en-US" sz="2400" dirty="0" smtClean="0"/>
              <a:t>home-schooled</a:t>
            </a:r>
            <a:endParaRPr lang="en-US" sz="2400" dirty="0" smtClean="0"/>
          </a:p>
          <a:p>
            <a:pPr lvl="1"/>
            <a:r>
              <a:rPr lang="en-US" sz="2400" dirty="0" smtClean="0"/>
              <a:t>3 Fuqua students (1 exchange from Ghana)</a:t>
            </a:r>
          </a:p>
          <a:p>
            <a:pPr lvl="1"/>
            <a:r>
              <a:rPr lang="en-US" sz="2400" dirty="0" smtClean="0"/>
              <a:t>5 PECHS students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 smtClean="0"/>
              <a:t>6 “</a:t>
            </a:r>
            <a:r>
              <a:rPr lang="en-US" sz="2400" dirty="0" err="1" smtClean="0"/>
              <a:t>usuals</a:t>
            </a:r>
            <a:r>
              <a:rPr lang="en-US" sz="2400" dirty="0" smtClean="0"/>
              <a:t>”</a:t>
            </a:r>
          </a:p>
          <a:p>
            <a:pPr lvl="1"/>
            <a:r>
              <a:rPr lang="en-US" sz="2400" dirty="0" smtClean="0"/>
              <a:t>3 new to 4-H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0655993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Classroom 1:  Leadership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sz="2400" dirty="0" smtClean="0"/>
              <a:t>Positive/Negative Qualities of a Leader</a:t>
            </a:r>
          </a:p>
          <a:p>
            <a:pPr marL="0" indent="0" eaLnBrk="1" hangingPunct="1">
              <a:buNone/>
            </a:pPr>
            <a:endParaRPr lang="en-US" sz="2400" dirty="0" smtClean="0"/>
          </a:p>
          <a:p>
            <a:pPr marL="0" indent="0" eaLnBrk="1" hangingPunct="1">
              <a:buNone/>
            </a:pPr>
            <a:r>
              <a:rPr lang="en-US" sz="2400" dirty="0" smtClean="0"/>
              <a:t>Leadership Trait Questionnaire </a:t>
            </a:r>
            <a:r>
              <a:rPr lang="en-US" sz="2400" dirty="0"/>
              <a:t>	</a:t>
            </a:r>
            <a:endParaRPr lang="en-US" sz="2400" dirty="0" smtClean="0"/>
          </a:p>
          <a:p>
            <a:pPr eaLnBrk="1" hangingPunct="1"/>
            <a:r>
              <a:rPr lang="en-US" sz="2400" dirty="0" smtClean="0"/>
              <a:t>Number 1 quality you see in yourself</a:t>
            </a:r>
          </a:p>
          <a:p>
            <a:pPr eaLnBrk="1" hangingPunct="1"/>
            <a:r>
              <a:rPr lang="en-US" sz="2400" dirty="0" smtClean="0"/>
              <a:t>Number 1 quality others see in you</a:t>
            </a:r>
          </a:p>
          <a:p>
            <a:pPr marL="0" indent="0" eaLnBrk="1" hangingPunct="1">
              <a:buNone/>
            </a:pPr>
            <a:endParaRPr lang="en-US" sz="2400" dirty="0"/>
          </a:p>
          <a:p>
            <a:pPr marL="0" indent="0" eaLnBrk="1" hangingPunct="1">
              <a:buNone/>
            </a:pPr>
            <a:r>
              <a:rPr lang="en-US" sz="2400" dirty="0" smtClean="0"/>
              <a:t>Leadership Styles</a:t>
            </a:r>
            <a:endParaRPr lang="en-US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BOS Meeting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eaLnBrk="1" hangingPunct="1">
              <a:buNone/>
            </a:pPr>
            <a:r>
              <a:rPr lang="en-US" sz="2400" dirty="0" smtClean="0"/>
              <a:t>Leadership Traits/Styles Observed</a:t>
            </a:r>
          </a:p>
          <a:p>
            <a:pPr marL="0" indent="0" eaLnBrk="1" hangingPunct="1">
              <a:buNone/>
            </a:pPr>
            <a:r>
              <a:rPr lang="en-US" sz="2400" dirty="0" smtClean="0"/>
              <a:t>Community Issues Discussed</a:t>
            </a:r>
          </a:p>
          <a:p>
            <a:pPr marL="0" indent="0" eaLnBrk="1" hangingPunct="1">
              <a:buNone/>
            </a:pPr>
            <a:endParaRPr lang="en-US" sz="2400" dirty="0" smtClean="0"/>
          </a:p>
          <a:p>
            <a:pPr marL="0" indent="0" eaLnBrk="1" hangingPunct="1">
              <a:buNone/>
            </a:pPr>
            <a:r>
              <a:rPr lang="en-US" sz="2400" dirty="0" smtClean="0"/>
              <a:t>	</a:t>
            </a:r>
          </a:p>
          <a:p>
            <a:pPr marL="0" indent="0" eaLnBrk="1" hangingPunct="1">
              <a:buNone/>
            </a:pPr>
            <a:endParaRPr lang="en-US" sz="2400" dirty="0"/>
          </a:p>
          <a:p>
            <a:pPr marL="0" indent="0" eaLnBrk="1" hangingPunct="1">
              <a:buNone/>
            </a:pPr>
            <a:r>
              <a:rPr lang="en-US" sz="2400" dirty="0" smtClean="0"/>
              <a:t>Questions from the group –</a:t>
            </a:r>
            <a:r>
              <a:rPr lang="en-US" sz="2400" dirty="0"/>
              <a:t> </a:t>
            </a:r>
            <a:r>
              <a:rPr lang="en-US" sz="2400" dirty="0" smtClean="0"/>
              <a:t> </a:t>
            </a:r>
          </a:p>
          <a:p>
            <a:pPr marL="0" indent="0" eaLnBrk="1" hangingPunct="1">
              <a:buNone/>
            </a:pPr>
            <a:r>
              <a:rPr lang="en-US" sz="2400" dirty="0"/>
              <a:t>	</a:t>
            </a:r>
            <a:r>
              <a:rPr lang="en-US" sz="2400" dirty="0" smtClean="0"/>
              <a:t>	Role of the County Administrator</a:t>
            </a:r>
          </a:p>
          <a:p>
            <a:pPr marL="0" indent="0" eaLnBrk="1" hangingPunct="1">
              <a:buNone/>
            </a:pPr>
            <a:r>
              <a:rPr lang="en-US" sz="2400" dirty="0"/>
              <a:t>	</a:t>
            </a:r>
            <a:r>
              <a:rPr lang="en-US" sz="2400" dirty="0" smtClean="0"/>
              <a:t>	Parliamentary Procedure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133600"/>
            <a:ext cx="3020291" cy="228002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Prince Edward 4-H InnoVAtive Leadership Academy&amp;quot;&quot;/&gt;&lt;property id=&quot;20307&quot; value=&quot;256&quot;/&gt;&lt;/object&gt;&lt;object type=&quot;3&quot; unique_id=&quot;10004&quot;&gt;&lt;property id=&quot;20148&quot; value=&quot;5&quot;/&gt;&lt;property id=&quot;20300&quot; value=&quot;Slide 2 - &amp;quot;The Idea&amp;quot;&quot;/&gt;&lt;property id=&quot;20307&quot; value=&quot;257&quot;/&gt;&lt;/object&gt;&lt;object type=&quot;3&quot; unique_id=&quot;10005&quot;&gt;&lt;property id=&quot;20148&quot; value=&quot;5&quot;/&gt;&lt;property id=&quot;20300&quot; value=&quot;Slide 3 - &amp;quot;Merging and Adapting&amp;quot;&quot;/&gt;&lt;property id=&quot;20307&quot; value=&quot;258&quot;/&gt;&lt;/object&gt;&lt;object type=&quot;3&quot; unique_id=&quot;10006&quot;&gt;&lt;property id=&quot;20148&quot; value=&quot;5&quot;/&gt;&lt;property id=&quot;20300&quot; value=&quot;Slide 4 - &amp;quot;The Format&amp;quot;&quot;/&gt;&lt;property id=&quot;20307&quot; value=&quot;259&quot;/&gt;&lt;/object&gt;&lt;object type=&quot;3&quot; unique_id=&quot;10007&quot;&gt;&lt;property id=&quot;20148&quot; value=&quot;5&quot;/&gt;&lt;property id=&quot;20300&quot; value=&quot;Slide 5 - &amp;quot;The Audience&amp;quot;&quot;/&gt;&lt;property id=&quot;20307&quot; value=&quot;277&quot;/&gt;&lt;/object&gt;&lt;object type=&quot;3&quot; unique_id=&quot;10008&quot;&gt;&lt;property id=&quot;20148&quot; value=&quot;5&quot;/&gt;&lt;property id=&quot;20300&quot; value=&quot;Slide 6 - &amp;quot;The Carrot&amp;quot;&quot;/&gt;&lt;property id=&quot;20307&quot; value=&quot;278&quot;/&gt;&lt;/object&gt;&lt;object type=&quot;3&quot; unique_id=&quot;10009&quot;&gt;&lt;property id=&quot;20148&quot; value=&quot;5&quot;/&gt;&lt;property id=&quot;20300&quot; value=&quot;Slide 8 - &amp;quot;Classroom 1:  Leadership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The Group&amp;quot;&quot;/&gt;&lt;property id=&quot;20307&quot; value=&quot;279&quot;/&gt;&lt;/object&gt;&lt;object type=&quot;3&quot; unique_id=&quot;10011&quot;&gt;&lt;property id=&quot;20148&quot; value=&quot;5&quot;/&gt;&lt;property id=&quot;20300&quot; value=&quot;Slide 9 - &amp;quot;BOS Meeting&amp;quot;&quot;/&gt;&lt;property id=&quot;20307&quot; value=&quot;261&quot;/&gt;&lt;/object&gt;&lt;object type=&quot;3&quot; unique_id=&quot;10012&quot;&gt;&lt;property id=&quot;20148&quot; value=&quot;5&quot;/&gt;&lt;property id=&quot;20300&quot; value=&quot;Slide 10 - &amp;quot;Classroom 2:  Communication&amp;quot;&quot;/&gt;&lt;property id=&quot;20307&quot; value=&quot;262&quot;/&gt;&lt;/object&gt;&lt;object type=&quot;3&quot; unique_id=&quot;10013&quot;&gt;&lt;property id=&quot;20148&quot; value=&quot;5&quot;/&gt;&lt;property id=&quot;20300&quot; value=&quot;Slide 11 - &amp;quot;School Board Meeting&amp;quot;&quot;/&gt;&lt;property id=&quot;20307&quot; value=&quot;263&quot;/&gt;&lt;/object&gt;&lt;object type=&quot;3&quot; unique_id=&quot;10014&quot;&gt;&lt;property id=&quot;20148&quot; value=&quot;5&quot;/&gt;&lt;property id=&quot;20300&quot; value=&quot;Slide 12 - &amp;quot;Classroom 3 – Our Community&amp;quot;&quot;/&gt;&lt;property id=&quot;20307&quot; value=&quot;264&quot;/&gt;&lt;/object&gt;&lt;object type=&quot;3&quot; unique_id=&quot;10015&quot;&gt;&lt;property id=&quot;20148&quot; value=&quot;5&quot;/&gt;&lt;property id=&quot;20300&quot; value=&quot;Slide 13 - &amp;quot;Teen Leadership &amp;amp; Communication Seminar&amp;quot;&quot;/&gt;&lt;property id=&quot;20307&quot; value=&quot;265&quot;/&gt;&lt;/object&gt;&lt;object type=&quot;3&quot; unique_id=&quot;10016&quot;&gt;&lt;property id=&quot;20148&quot; value=&quot;5&quot;/&gt;&lt;property id=&quot;20300&quot; value=&quot;Slide 14 - &amp;quot;Classroom 4:  Introduction of the Team Problem&amp;quot;&quot;/&gt;&lt;property id=&quot;20307&quot; value=&quot;266&quot;/&gt;&lt;/object&gt;&lt;object type=&quot;3&quot; unique_id=&quot;10017&quot;&gt;&lt;property id=&quot;20148&quot; value=&quot;5&quot;/&gt;&lt;property id=&quot;20300&quot; value=&quot;Slide 15 - &amp;quot;Work Session&amp;quot;&quot;/&gt;&lt;property id=&quot;20307&quot; value=&quot;267&quot;/&gt;&lt;/object&gt;&lt;object type=&quot;3&quot; unique_id=&quot;10018&quot;&gt;&lt;property id=&quot;20148&quot; value=&quot;5&quot;/&gt;&lt;property id=&quot;20300&quot; value=&quot;Slide 16 - &amp;quot;Graduation&amp;quot;&quot;/&gt;&lt;property id=&quot;20307&quot; value=&quot;268&quot;/&gt;&lt;/object&gt;&lt;object type=&quot;3&quot; unique_id=&quot;10019&quot;&gt;&lt;property id=&quot;20148&quot; value=&quot;5&quot;/&gt;&lt;property id=&quot;20300&quot; value=&quot;Slide 17 - &amp;quot;Group A&amp;quot;&quot;/&gt;&lt;property id=&quot;20307&quot; value=&quot;269&quot;/&gt;&lt;/object&gt;&lt;object type=&quot;3&quot; unique_id=&quot;10020&quot;&gt;&lt;property id=&quot;20148&quot; value=&quot;5&quot;/&gt;&lt;property id=&quot;20300&quot; value=&quot;Slide 18 - &amp;quot;Group B&amp;quot;&quot;/&gt;&lt;property id=&quot;20307&quot; value=&quot;270&quot;/&gt;&lt;/object&gt;&lt;object type=&quot;3&quot; unique_id=&quot;10021&quot;&gt;&lt;property id=&quot;20148&quot; value=&quot;5&quot;/&gt;&lt;property id=&quot;20300&quot; value=&quot;Slide 19 - &amp;quot;Evaluation &amp;quot;&quot;/&gt;&lt;property id=&quot;20307&quot; value=&quot;271&quot;/&gt;&lt;/object&gt;&lt;object type=&quot;3&quot; unique_id=&quot;10022&quot;&gt;&lt;property id=&quot;20148&quot; value=&quot;5&quot;/&gt;&lt;property id=&quot;20300&quot; value=&quot;Slide 20 - &amp;quot;The Future&amp;quot;&quot;/&gt;&lt;property id=&quot;20307&quot; value=&quot;273&quot;/&gt;&lt;/object&gt;&lt;object type=&quot;3&quot; unique_id=&quot;10023&quot;&gt;&lt;property id=&quot;20148&quot; value=&quot;5&quot;/&gt;&lt;property id=&quot;20300&quot; value=&quot;Slide 21&quot;/&gt;&lt;property id=&quot;20307&quot; value=&quot;276&quot;/&gt;&lt;/object&gt;&lt;/object&gt;&lt;object type=&quot;8&quot; unique_id=&quot;10046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275</TotalTime>
  <Words>778</Words>
  <Application>Microsoft Office PowerPoint</Application>
  <PresentationFormat>On-screen Show (4:3)</PresentationFormat>
  <Paragraphs>179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Calisto MT</vt:lpstr>
      <vt:lpstr>Times New Roman</vt:lpstr>
      <vt:lpstr>Trebuchet MS</vt:lpstr>
      <vt:lpstr>Wingdings 2</vt:lpstr>
      <vt:lpstr>Slate</vt:lpstr>
      <vt:lpstr>Prince Edward 4-H InnoVAtive Leadership Academy</vt:lpstr>
      <vt:lpstr>The Idea</vt:lpstr>
      <vt:lpstr>Merging and Adapting</vt:lpstr>
      <vt:lpstr>The Format</vt:lpstr>
      <vt:lpstr>The Audience</vt:lpstr>
      <vt:lpstr>The Carrot</vt:lpstr>
      <vt:lpstr>The Group</vt:lpstr>
      <vt:lpstr>Classroom 1:  Leadership</vt:lpstr>
      <vt:lpstr>BOS Meeting</vt:lpstr>
      <vt:lpstr>Classroom 2:  Communication</vt:lpstr>
      <vt:lpstr>School Board Meeting</vt:lpstr>
      <vt:lpstr>Classroom 3 – Our Community</vt:lpstr>
      <vt:lpstr>Teen Leadership &amp; Communication Seminar</vt:lpstr>
      <vt:lpstr>Classroom 4:  Introduction of the Team Problem</vt:lpstr>
      <vt:lpstr>Work Session</vt:lpstr>
      <vt:lpstr>Graduation</vt:lpstr>
      <vt:lpstr>Group A</vt:lpstr>
      <vt:lpstr>Group B</vt:lpstr>
      <vt:lpstr>Evaluation </vt:lpstr>
      <vt:lpstr>The Future</vt:lpstr>
      <vt:lpstr>PowerPoint Presentation</vt:lpstr>
    </vt:vector>
  </TitlesOfParts>
  <Company>Extension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Amy Baker</dc:creator>
  <cp:lastModifiedBy>Bowen, Jennifer</cp:lastModifiedBy>
  <cp:revision>32</cp:revision>
  <dcterms:created xsi:type="dcterms:W3CDTF">2010-08-16T16:30:24Z</dcterms:created>
  <dcterms:modified xsi:type="dcterms:W3CDTF">2016-11-07T14:58:45Z</dcterms:modified>
</cp:coreProperties>
</file>