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59ccdff53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59ccdff5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5639f92216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5639f9221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550edbfec6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550edbfec6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 last time we showed you how the tree tagger worked and what the results are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58d640c3a6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58d640c3a6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Nom = noun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58d640c3a6_0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58d640c3a6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Nom = noun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5639f92216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5639f9221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082b2ecdb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5082b2ecdb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8d640c3a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8d640c3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0" name="Google Shape;50;p12"/>
          <p:cNvSpPr/>
          <p:nvPr/>
        </p:nvSpPr>
        <p:spPr>
          <a:xfrm>
            <a:off x="7475" y="7475"/>
            <a:ext cx="9144000" cy="5143500"/>
          </a:xfrm>
          <a:prstGeom prst="rect">
            <a:avLst/>
          </a:prstGeom>
          <a:solidFill>
            <a:srgbClr val="FFFFFF">
              <a:alpha val="9077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descr="VT-logo-side-maroon.png" id="51" name="Google Shape;51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92249" y="4571849"/>
            <a:ext cx="1736700" cy="34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gif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gif"/><Relationship Id="rId4" Type="http://schemas.openxmlformats.org/officeDocument/2006/relationships/image" Target="../media/image11.png"/><Relationship Id="rId5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gif"/><Relationship Id="rId4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gif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gif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gif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gif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3"/>
          <p:cNvPicPr preferRelativeResize="0"/>
          <p:nvPr/>
        </p:nvPicPr>
        <p:blipFill rotWithShape="1">
          <a:blip r:embed="rId4">
            <a:alphaModFix/>
          </a:blip>
          <a:srcRect b="0" l="460" r="-459" t="0"/>
          <a:stretch/>
        </p:blipFill>
        <p:spPr>
          <a:xfrm>
            <a:off x="1252373" y="1018300"/>
            <a:ext cx="5445001" cy="177537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6393800" y="702450"/>
            <a:ext cx="1265400" cy="2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</a:t>
            </a:r>
            <a:r>
              <a:rPr lang="en"/>
              <a:t>-10-2019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1151500" y="2781325"/>
            <a:ext cx="7047600" cy="97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Joe Chu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Will Duong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Abhi Oddula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Rahul Ramakrishna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Cambria"/>
                <a:ea typeface="Cambria"/>
                <a:cs typeface="Cambria"/>
                <a:sym typeface="Cambria"/>
              </a:rPr>
              <a:t>Saharsh Shrivastava </a:t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790650" y="1442700"/>
            <a:ext cx="4541100" cy="10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Cambria"/>
                <a:ea typeface="Cambria"/>
                <a:cs typeface="Cambria"/>
                <a:sym typeface="Cambria"/>
              </a:rPr>
              <a:t>Louisiana French</a:t>
            </a:r>
            <a:endParaRPr b="1" sz="40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3579750" y="2793675"/>
            <a:ext cx="4250700" cy="4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CS 4624 - Multimedia, Hypertext, and Information Access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Instructor: Dr. Fox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Virginia Tech, Blacksburg VA 24061</a:t>
            </a:r>
            <a:endParaRPr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/>
        </p:nvSpPr>
        <p:spPr>
          <a:xfrm>
            <a:off x="1138463" y="205725"/>
            <a:ext cx="6370200" cy="12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Cambria"/>
                <a:ea typeface="Cambria"/>
                <a:cs typeface="Cambria"/>
                <a:sym typeface="Cambria"/>
              </a:rPr>
              <a:t>Outline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767088" y="1034700"/>
            <a:ext cx="8190000" cy="30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mbria"/>
              <a:buChar char="●"/>
            </a:pPr>
            <a:r>
              <a:rPr lang="en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Project Recap</a:t>
            </a:r>
            <a:endParaRPr sz="24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mbria"/>
              <a:buChar char="●"/>
            </a:pPr>
            <a:r>
              <a:rPr lang="en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Final Project Design</a:t>
            </a:r>
            <a:endParaRPr sz="24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mbria"/>
              <a:buChar char="●"/>
            </a:pPr>
            <a:r>
              <a:rPr lang="en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Deliverable</a:t>
            </a:r>
            <a:endParaRPr sz="24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mbria"/>
              <a:buChar char="●"/>
            </a:pPr>
            <a:r>
              <a:rPr lang="en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Future Plans</a:t>
            </a:r>
            <a:endParaRPr sz="24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mbria"/>
              <a:buChar char="●"/>
            </a:pPr>
            <a:r>
              <a:rPr lang="en" sz="24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Lessons Learned</a:t>
            </a:r>
            <a:endParaRPr sz="24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67" name="Google Shape;6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35876" y="3163251"/>
            <a:ext cx="1430450" cy="48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88200" y="1145720"/>
            <a:ext cx="1861250" cy="2788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/>
        </p:nvSpPr>
        <p:spPr>
          <a:xfrm>
            <a:off x="1386900" y="198325"/>
            <a:ext cx="6370200" cy="12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Cambria"/>
                <a:ea typeface="Cambria"/>
                <a:cs typeface="Cambria"/>
                <a:sym typeface="Cambria"/>
              </a:rPr>
              <a:t>Project Recap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74" name="Google Shape;74;p15"/>
          <p:cNvSpPr txBox="1"/>
          <p:nvPr/>
        </p:nvSpPr>
        <p:spPr>
          <a:xfrm>
            <a:off x="764925" y="996825"/>
            <a:ext cx="8190000" cy="30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mbria"/>
              <a:buChar char="●"/>
            </a:pPr>
            <a:r>
              <a:rPr lang="en" sz="2400">
                <a:latin typeface="Cambria"/>
                <a:ea typeface="Cambria"/>
                <a:cs typeface="Cambria"/>
                <a:sym typeface="Cambria"/>
              </a:rPr>
              <a:t>Who are our clients?</a:t>
            </a:r>
            <a:endParaRPr sz="2400">
              <a:latin typeface="Cambria"/>
              <a:ea typeface="Cambria"/>
              <a:cs typeface="Cambria"/>
              <a:sym typeface="Cambria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mbria"/>
              <a:buChar char="●"/>
            </a:pPr>
            <a:r>
              <a:rPr lang="en" sz="2400">
                <a:latin typeface="Cambria"/>
                <a:ea typeface="Cambria"/>
                <a:cs typeface="Cambria"/>
                <a:sym typeface="Cambria"/>
              </a:rPr>
              <a:t>Louisiana French Project</a:t>
            </a:r>
            <a:endParaRPr sz="2400">
              <a:latin typeface="Cambria"/>
              <a:ea typeface="Cambria"/>
              <a:cs typeface="Cambria"/>
              <a:sym typeface="Cambria"/>
            </a:endParaRPr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Font typeface="Cambria"/>
              <a:buChar char="●"/>
            </a:pPr>
            <a:r>
              <a:rPr lang="en" sz="2400">
                <a:latin typeface="Cambria"/>
                <a:ea typeface="Cambria"/>
                <a:cs typeface="Cambria"/>
                <a:sym typeface="Cambria"/>
              </a:rPr>
              <a:t>Deliverable</a:t>
            </a:r>
            <a:endParaRPr sz="24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75" name="Google Shape;7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6175" y="1056863"/>
            <a:ext cx="3106701" cy="29540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/>
          <p:nvPr/>
        </p:nvSpPr>
        <p:spPr>
          <a:xfrm>
            <a:off x="1116000" y="226950"/>
            <a:ext cx="6912000" cy="15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Final Project Design</a:t>
            </a:r>
            <a:endParaRPr sz="4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74463" y="945075"/>
            <a:ext cx="6995076" cy="4109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/>
        </p:nvSpPr>
        <p:spPr>
          <a:xfrm>
            <a:off x="1116000" y="249150"/>
            <a:ext cx="6912000" cy="15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Deliverable</a:t>
            </a:r>
            <a:endParaRPr sz="4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87" name="Google Shape;87;p17"/>
          <p:cNvSpPr txBox="1"/>
          <p:nvPr/>
        </p:nvSpPr>
        <p:spPr>
          <a:xfrm>
            <a:off x="866500" y="788025"/>
            <a:ext cx="8190000" cy="30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22222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Font typeface="Cambria"/>
              <a:buChar char="●"/>
            </a:pPr>
            <a:r>
              <a:rPr lang="en" sz="2200">
                <a:solidFill>
                  <a:srgbClr val="222222"/>
                </a:solidFill>
                <a:latin typeface="Cambria"/>
                <a:ea typeface="Cambria"/>
                <a:cs typeface="Cambria"/>
                <a:sym typeface="Cambria"/>
              </a:rPr>
              <a:t>Cleaned Text Files</a:t>
            </a:r>
            <a:endParaRPr sz="2200">
              <a:solidFill>
                <a:srgbClr val="22222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83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Font typeface="Cambria"/>
              <a:buChar char="●"/>
            </a:pPr>
            <a:r>
              <a:rPr lang="en" sz="2200">
                <a:solidFill>
                  <a:srgbClr val="222222"/>
                </a:solidFill>
                <a:latin typeface="Cambria"/>
                <a:ea typeface="Cambria"/>
                <a:cs typeface="Cambria"/>
                <a:sym typeface="Cambria"/>
              </a:rPr>
              <a:t>Results</a:t>
            </a:r>
            <a:endParaRPr sz="2200">
              <a:solidFill>
                <a:srgbClr val="22222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Font typeface="Cambria"/>
              <a:buChar char="●"/>
            </a:pPr>
            <a:r>
              <a:rPr lang="en" sz="2200">
                <a:solidFill>
                  <a:srgbClr val="222222"/>
                </a:solidFill>
                <a:latin typeface="Cambria"/>
                <a:ea typeface="Cambria"/>
                <a:cs typeface="Cambria"/>
                <a:sym typeface="Cambria"/>
              </a:rPr>
              <a:t>Verb Frequency in Excel Sheet</a:t>
            </a:r>
            <a:endParaRPr sz="2200">
              <a:solidFill>
                <a:srgbClr val="22222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200"/>
              <a:buFont typeface="Cambria"/>
              <a:buChar char="●"/>
            </a:pPr>
            <a:r>
              <a:rPr lang="en" sz="2200">
                <a:solidFill>
                  <a:srgbClr val="222222"/>
                </a:solidFill>
                <a:latin typeface="Cambria"/>
                <a:ea typeface="Cambria"/>
                <a:cs typeface="Cambria"/>
                <a:sym typeface="Cambria"/>
              </a:rPr>
              <a:t>User Manual</a:t>
            </a:r>
            <a:endParaRPr sz="2200">
              <a:solidFill>
                <a:srgbClr val="22222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4975" y="1060100"/>
            <a:ext cx="2904775" cy="2425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6325" y="3758525"/>
            <a:ext cx="8770166" cy="436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/>
        </p:nvSpPr>
        <p:spPr>
          <a:xfrm>
            <a:off x="1116000" y="160475"/>
            <a:ext cx="6912000" cy="15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Future Plans</a:t>
            </a:r>
            <a:endParaRPr sz="4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95" name="Google Shape;95;p18"/>
          <p:cNvSpPr txBox="1"/>
          <p:nvPr/>
        </p:nvSpPr>
        <p:spPr>
          <a:xfrm>
            <a:off x="561725" y="950775"/>
            <a:ext cx="8190000" cy="30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Cambria"/>
              <a:buChar char="●"/>
            </a:pPr>
            <a:r>
              <a:rPr lang="en" sz="2400">
                <a:solidFill>
                  <a:srgbClr val="222222"/>
                </a:solidFill>
                <a:latin typeface="Cambria"/>
                <a:ea typeface="Cambria"/>
                <a:cs typeface="Cambria"/>
                <a:sym typeface="Cambria"/>
              </a:rPr>
              <a:t>Annotated Texts with Perl file</a:t>
            </a:r>
            <a:endParaRPr sz="2400">
              <a:solidFill>
                <a:srgbClr val="22222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Cambria"/>
              <a:buChar char="●"/>
            </a:pPr>
            <a:r>
              <a:rPr lang="en" sz="2400">
                <a:solidFill>
                  <a:srgbClr val="222222"/>
                </a:solidFill>
                <a:latin typeface="Cambria"/>
                <a:ea typeface="Cambria"/>
                <a:cs typeface="Cambria"/>
                <a:sym typeface="Cambria"/>
              </a:rPr>
              <a:t>Sort Frequencies of Valid Words</a:t>
            </a:r>
            <a:endParaRPr sz="2400">
              <a:solidFill>
                <a:srgbClr val="22222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Cambria"/>
              <a:buChar char="●"/>
            </a:pPr>
            <a:r>
              <a:rPr lang="en" sz="2400">
                <a:solidFill>
                  <a:srgbClr val="222222"/>
                </a:solidFill>
                <a:latin typeface="Cambria"/>
                <a:ea typeface="Cambria"/>
                <a:cs typeface="Cambria"/>
                <a:sym typeface="Cambria"/>
              </a:rPr>
              <a:t>Manually Annotate Parts-of-speech tags and Lemmas</a:t>
            </a:r>
            <a:endParaRPr sz="2400">
              <a:solidFill>
                <a:srgbClr val="222222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2400"/>
              <a:buFont typeface="Cambria"/>
              <a:buChar char="●"/>
            </a:pPr>
            <a:r>
              <a:rPr lang="en" sz="2400">
                <a:solidFill>
                  <a:srgbClr val="222222"/>
                </a:solidFill>
                <a:latin typeface="Cambria"/>
                <a:ea typeface="Cambria"/>
                <a:cs typeface="Cambria"/>
                <a:sym typeface="Cambria"/>
              </a:rPr>
              <a:t>New Lexicon File</a:t>
            </a:r>
            <a:endParaRPr sz="2400">
              <a:solidFill>
                <a:srgbClr val="222222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28075" y="3006875"/>
            <a:ext cx="1018000" cy="101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32250" y="3006875"/>
            <a:ext cx="3013856" cy="101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/>
          <p:nvPr/>
        </p:nvSpPr>
        <p:spPr>
          <a:xfrm>
            <a:off x="1116000" y="234375"/>
            <a:ext cx="6912000" cy="15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000">
                <a:solidFill>
                  <a:schemeClr val="dk1"/>
                </a:solidFill>
                <a:latin typeface="Cambria"/>
                <a:ea typeface="Cambria"/>
                <a:cs typeface="Cambria"/>
                <a:sym typeface="Cambria"/>
              </a:rPr>
              <a:t>Lessons Learned</a:t>
            </a:r>
            <a:endParaRPr sz="4000">
              <a:solidFill>
                <a:schemeClr val="dk1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03" name="Google Shape;103;p19"/>
          <p:cNvSpPr txBox="1"/>
          <p:nvPr/>
        </p:nvSpPr>
        <p:spPr>
          <a:xfrm>
            <a:off x="888675" y="1034700"/>
            <a:ext cx="8190000" cy="30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Cambria"/>
              <a:buChar char="●"/>
            </a:pPr>
            <a:r>
              <a:rPr lang="en" sz="2400">
                <a:latin typeface="Cambria"/>
                <a:ea typeface="Cambria"/>
                <a:cs typeface="Cambria"/>
                <a:sym typeface="Cambria"/>
              </a:rPr>
              <a:t>Ask for Help!</a:t>
            </a:r>
            <a:endParaRPr sz="2400">
              <a:latin typeface="Cambria"/>
              <a:ea typeface="Cambria"/>
              <a:cs typeface="Cambria"/>
              <a:sym typeface="Cambria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mbria"/>
              <a:buChar char="●"/>
            </a:pPr>
            <a:r>
              <a:rPr lang="en" sz="2400">
                <a:latin typeface="Cambria"/>
                <a:ea typeface="Cambria"/>
                <a:cs typeface="Cambria"/>
                <a:sym typeface="Cambria"/>
              </a:rPr>
              <a:t>Goals Change</a:t>
            </a:r>
            <a:endParaRPr sz="2400">
              <a:latin typeface="Cambria"/>
              <a:ea typeface="Cambria"/>
              <a:cs typeface="Cambria"/>
              <a:sym typeface="Cambria"/>
            </a:endParaRPr>
          </a:p>
          <a:p>
            <a:pPr indent="-3810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ambria"/>
              <a:buChar char="●"/>
            </a:pPr>
            <a:r>
              <a:rPr lang="en" sz="2400">
                <a:latin typeface="Cambria"/>
                <a:ea typeface="Cambria"/>
                <a:cs typeface="Cambria"/>
                <a:sym typeface="Cambria"/>
              </a:rPr>
              <a:t>Time Constraints</a:t>
            </a:r>
            <a:endParaRPr sz="24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1725" y="962100"/>
            <a:ext cx="3490675" cy="2094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/>
          <p:nvPr/>
        </p:nvSpPr>
        <p:spPr>
          <a:xfrm>
            <a:off x="1386900" y="205725"/>
            <a:ext cx="6370200" cy="12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Cambria"/>
                <a:ea typeface="Cambria"/>
                <a:cs typeface="Cambria"/>
                <a:sym typeface="Cambria"/>
              </a:rPr>
              <a:t>Acknowledgements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0" name="Google Shape;110;p20"/>
          <p:cNvSpPr txBox="1"/>
          <p:nvPr/>
        </p:nvSpPr>
        <p:spPr>
          <a:xfrm>
            <a:off x="438925" y="1341750"/>
            <a:ext cx="8289300" cy="30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Cambria"/>
                <a:ea typeface="Cambria"/>
                <a:cs typeface="Cambria"/>
                <a:sym typeface="Cambria"/>
              </a:rPr>
              <a:t>Clients</a:t>
            </a:r>
            <a:endParaRPr sz="2200">
              <a:latin typeface="Cambria"/>
              <a:ea typeface="Cambria"/>
              <a:cs typeface="Cambria"/>
              <a:sym typeface="Cambria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mbria"/>
              <a:buChar char="●"/>
            </a:pPr>
            <a:r>
              <a:rPr lang="en" sz="2200">
                <a:latin typeface="Cambria"/>
                <a:ea typeface="Cambria"/>
                <a:cs typeface="Cambria"/>
                <a:sym typeface="Cambria"/>
              </a:rPr>
              <a:t>Dr. Katie Carmichael - Department of English</a:t>
            </a:r>
            <a:endParaRPr sz="2200">
              <a:latin typeface="Cambria"/>
              <a:ea typeface="Cambria"/>
              <a:cs typeface="Cambria"/>
              <a:sym typeface="Cambria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mbria"/>
              <a:buChar char="●"/>
            </a:pPr>
            <a:r>
              <a:rPr lang="en" sz="2200">
                <a:latin typeface="Cambria"/>
                <a:ea typeface="Cambria"/>
                <a:cs typeface="Cambria"/>
                <a:sym typeface="Cambria"/>
              </a:rPr>
              <a:t>Dr. Aarnes Gudmestad - Department of Modern and Classical Languages and Literatures</a:t>
            </a:r>
            <a:endParaRPr sz="2200">
              <a:latin typeface="Cambria"/>
              <a:ea typeface="Cambria"/>
              <a:cs typeface="Cambria"/>
              <a:sym typeface="Cambri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Cambria"/>
                <a:ea typeface="Cambria"/>
                <a:cs typeface="Cambria"/>
                <a:sym typeface="Cambria"/>
              </a:rPr>
              <a:t>Professors</a:t>
            </a:r>
            <a:endParaRPr sz="2200">
              <a:latin typeface="Cambria"/>
              <a:ea typeface="Cambria"/>
              <a:cs typeface="Cambria"/>
              <a:sym typeface="Cambria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mbria"/>
              <a:buChar char="●"/>
            </a:pPr>
            <a:r>
              <a:rPr lang="en" sz="2200">
                <a:latin typeface="Cambria"/>
                <a:ea typeface="Cambria"/>
                <a:cs typeface="Cambria"/>
                <a:sym typeface="Cambria"/>
              </a:rPr>
              <a:t>Dr. Helmut Schmid - Center for Information and Language Processing</a:t>
            </a:r>
            <a:endParaRPr sz="2200">
              <a:latin typeface="Cambria"/>
              <a:ea typeface="Cambria"/>
              <a:cs typeface="Cambria"/>
              <a:sym typeface="Cambria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Font typeface="Cambria"/>
              <a:buChar char="●"/>
            </a:pPr>
            <a:r>
              <a:rPr lang="en" sz="2200">
                <a:latin typeface="Cambria"/>
                <a:ea typeface="Cambria"/>
                <a:cs typeface="Cambria"/>
                <a:sym typeface="Cambria"/>
              </a:rPr>
              <a:t>Dr. Edward Fox - Department of Computer Science</a:t>
            </a:r>
            <a:endParaRPr sz="2200"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1"/>
          <p:cNvSpPr txBox="1"/>
          <p:nvPr/>
        </p:nvSpPr>
        <p:spPr>
          <a:xfrm>
            <a:off x="1386900" y="205725"/>
            <a:ext cx="6370200" cy="12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latin typeface="Cambria"/>
                <a:ea typeface="Cambria"/>
                <a:cs typeface="Cambria"/>
                <a:sym typeface="Cambria"/>
              </a:rPr>
              <a:t>Questions?</a:t>
            </a:r>
            <a:endParaRPr sz="4000"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16" name="Google Shape;116;p21"/>
          <p:cNvSpPr txBox="1"/>
          <p:nvPr/>
        </p:nvSpPr>
        <p:spPr>
          <a:xfrm>
            <a:off x="490650" y="1349150"/>
            <a:ext cx="8289300" cy="309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Cambria"/>
              <a:ea typeface="Cambria"/>
              <a:cs typeface="Cambria"/>
              <a:sym typeface="Cambria"/>
            </a:endParaRPr>
          </a:p>
        </p:txBody>
      </p:sp>
      <p:pic>
        <p:nvPicPr>
          <p:cNvPr id="117" name="Google Shape;11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93836" y="1175150"/>
            <a:ext cx="2156325" cy="1987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