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89" r:id="rId3"/>
    <p:sldId id="290" r:id="rId4"/>
    <p:sldId id="291" r:id="rId5"/>
    <p:sldId id="257" r:id="rId6"/>
    <p:sldId id="258" r:id="rId7"/>
    <p:sldId id="261" r:id="rId8"/>
    <p:sldId id="262" r:id="rId9"/>
    <p:sldId id="277" r:id="rId10"/>
    <p:sldId id="284" r:id="rId11"/>
    <p:sldId id="272" r:id="rId12"/>
    <p:sldId id="293" r:id="rId13"/>
    <p:sldId id="280" r:id="rId14"/>
    <p:sldId id="281" r:id="rId15"/>
    <p:sldId id="271" r:id="rId16"/>
    <p:sldId id="286" r:id="rId17"/>
    <p:sldId id="267" r:id="rId18"/>
    <p:sldId id="269" r:id="rId19"/>
    <p:sldId id="285" r:id="rId20"/>
    <p:sldId id="274" r:id="rId21"/>
    <p:sldId id="263" r:id="rId22"/>
    <p:sldId id="275" r:id="rId23"/>
    <p:sldId id="276" r:id="rId24"/>
    <p:sldId id="282" r:id="rId25"/>
    <p:sldId id="283" r:id="rId26"/>
    <p:sldId id="264" r:id="rId27"/>
    <p:sldId id="265" r:id="rId28"/>
    <p:sldId id="278" r:id="rId29"/>
    <p:sldId id="279" r:id="rId30"/>
    <p:sldId id="287" r:id="rId31"/>
    <p:sldId id="292"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84" autoAdjust="0"/>
    <p:restoredTop sz="89130" autoAdjust="0"/>
  </p:normalViewPr>
  <p:slideViewPr>
    <p:cSldViewPr>
      <p:cViewPr>
        <p:scale>
          <a:sx n="100" d="100"/>
          <a:sy n="100" d="100"/>
        </p:scale>
        <p:origin x="-1608" y="2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6E99A0-87F9-42B5-AF49-865C92F90A28}"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US"/>
        </a:p>
      </dgm:t>
    </dgm:pt>
    <dgm:pt modelId="{A840839C-5D90-4A22-A866-644827F7E331}">
      <dgm:prSet phldrT="[Text]"/>
      <dgm:spPr>
        <a:solidFill>
          <a:srgbClr val="7030A0"/>
        </a:solidFill>
      </dgm:spPr>
      <dgm:t>
        <a:bodyPr/>
        <a:lstStyle/>
        <a:p>
          <a:r>
            <a:rPr lang="en-US" dirty="0" smtClean="0"/>
            <a:t>Student Interviews</a:t>
          </a:r>
          <a:endParaRPr lang="en-US" dirty="0"/>
        </a:p>
      </dgm:t>
    </dgm:pt>
    <dgm:pt modelId="{3DB49EB1-014B-4E0A-83A2-35BFC9BF12CB}" type="parTrans" cxnId="{92D5C724-471C-49B1-A63A-85C3AAE99C34}">
      <dgm:prSet/>
      <dgm:spPr/>
      <dgm:t>
        <a:bodyPr/>
        <a:lstStyle/>
        <a:p>
          <a:endParaRPr lang="en-US"/>
        </a:p>
      </dgm:t>
    </dgm:pt>
    <dgm:pt modelId="{BE4CCA55-870D-48C1-BDEB-181E2D04E819}" type="sibTrans" cxnId="{92D5C724-471C-49B1-A63A-85C3AAE99C34}">
      <dgm:prSet/>
      <dgm:spPr/>
      <dgm:t>
        <a:bodyPr/>
        <a:lstStyle/>
        <a:p>
          <a:endParaRPr lang="en-US"/>
        </a:p>
      </dgm:t>
    </dgm:pt>
    <dgm:pt modelId="{492D896C-C4E1-4DE8-952E-E211049BBBD6}">
      <dgm:prSet phldrT="[Text]" custT="1"/>
      <dgm:spPr>
        <a:solidFill>
          <a:srgbClr val="7030A0"/>
        </a:solidFill>
      </dgm:spPr>
      <dgm:t>
        <a:bodyPr/>
        <a:lstStyle/>
        <a:p>
          <a:r>
            <a:rPr lang="en-US" sz="1500" dirty="0" smtClean="0"/>
            <a:t>Complaints </a:t>
          </a:r>
          <a:endParaRPr lang="en-US" sz="1500" dirty="0"/>
        </a:p>
      </dgm:t>
    </dgm:pt>
    <dgm:pt modelId="{C05A2B6D-62E0-45B8-A90D-6CDC1D8451CD}" type="parTrans" cxnId="{9714F12E-2776-4731-8DC7-6413A03529EF}">
      <dgm:prSet/>
      <dgm:spPr/>
      <dgm:t>
        <a:bodyPr/>
        <a:lstStyle/>
        <a:p>
          <a:endParaRPr lang="en-US"/>
        </a:p>
      </dgm:t>
    </dgm:pt>
    <dgm:pt modelId="{53509CB1-A462-417B-A913-C9BDBC1FA3F0}" type="sibTrans" cxnId="{9714F12E-2776-4731-8DC7-6413A03529EF}">
      <dgm:prSet/>
      <dgm:spPr/>
      <dgm:t>
        <a:bodyPr/>
        <a:lstStyle/>
        <a:p>
          <a:endParaRPr lang="en-US"/>
        </a:p>
      </dgm:t>
    </dgm:pt>
    <dgm:pt modelId="{F4DACFE4-6920-46FF-BABA-A476F0257E37}">
      <dgm:prSet phldrT="[Text]" custT="1"/>
      <dgm:spPr>
        <a:solidFill>
          <a:srgbClr val="7030A0"/>
        </a:solidFill>
      </dgm:spPr>
      <dgm:t>
        <a:bodyPr/>
        <a:lstStyle/>
        <a:p>
          <a:r>
            <a:rPr lang="en-US" sz="1500" dirty="0" smtClean="0"/>
            <a:t>Positive </a:t>
          </a:r>
          <a:endParaRPr lang="en-US" sz="1500" dirty="0"/>
        </a:p>
      </dgm:t>
    </dgm:pt>
    <dgm:pt modelId="{8CBC06A8-8BDD-4F78-8F7F-77B546C09100}" type="parTrans" cxnId="{0A34B313-B24C-4EA5-AAAF-C82777C64A79}">
      <dgm:prSet/>
      <dgm:spPr/>
      <dgm:t>
        <a:bodyPr/>
        <a:lstStyle/>
        <a:p>
          <a:endParaRPr lang="en-US"/>
        </a:p>
      </dgm:t>
    </dgm:pt>
    <dgm:pt modelId="{624638B3-EC0C-4F47-BA97-305FB3A9C429}" type="sibTrans" cxnId="{0A34B313-B24C-4EA5-AAAF-C82777C64A79}">
      <dgm:prSet/>
      <dgm:spPr/>
      <dgm:t>
        <a:bodyPr/>
        <a:lstStyle/>
        <a:p>
          <a:endParaRPr lang="en-US"/>
        </a:p>
      </dgm:t>
    </dgm:pt>
    <dgm:pt modelId="{DCC9ACF3-D27A-413C-82BC-09E4BEF5698E}">
      <dgm:prSet phldrT="[Text]" custT="1"/>
      <dgm:spPr>
        <a:solidFill>
          <a:srgbClr val="7030A0"/>
        </a:solidFill>
      </dgm:spPr>
      <dgm:t>
        <a:bodyPr/>
        <a:lstStyle/>
        <a:p>
          <a:r>
            <a:rPr lang="en-US" sz="1500" dirty="0" smtClean="0"/>
            <a:t>Preferences </a:t>
          </a:r>
          <a:endParaRPr lang="en-US" sz="1500" dirty="0"/>
        </a:p>
      </dgm:t>
    </dgm:pt>
    <dgm:pt modelId="{542C1548-A3A6-41D0-823C-7029ABF59447}" type="parTrans" cxnId="{328841A0-551D-4370-971A-3D240D25D8AB}">
      <dgm:prSet/>
      <dgm:spPr/>
      <dgm:t>
        <a:bodyPr/>
        <a:lstStyle/>
        <a:p>
          <a:endParaRPr lang="en-US"/>
        </a:p>
      </dgm:t>
    </dgm:pt>
    <dgm:pt modelId="{5B89F472-6C7D-4D51-B8D7-D5BCDC15622A}" type="sibTrans" cxnId="{328841A0-551D-4370-971A-3D240D25D8AB}">
      <dgm:prSet/>
      <dgm:spPr/>
      <dgm:t>
        <a:bodyPr/>
        <a:lstStyle/>
        <a:p>
          <a:endParaRPr lang="en-US"/>
        </a:p>
      </dgm:t>
    </dgm:pt>
    <dgm:pt modelId="{24937FB6-FA2D-4BC7-8265-99FBBDB1A3A2}">
      <dgm:prSet phldrT="[Text]" custT="1"/>
      <dgm:spPr>
        <a:solidFill>
          <a:srgbClr val="7030A0"/>
        </a:solidFill>
      </dgm:spPr>
      <dgm:t>
        <a:bodyPr/>
        <a:lstStyle/>
        <a:p>
          <a:r>
            <a:rPr lang="en-US" sz="1500" dirty="0" smtClean="0"/>
            <a:t>Constructive </a:t>
          </a:r>
          <a:endParaRPr lang="en-US" sz="1500" dirty="0"/>
        </a:p>
      </dgm:t>
    </dgm:pt>
    <dgm:pt modelId="{36E3C632-6272-4CD8-A95B-A536E76FC9C9}" type="sibTrans" cxnId="{CECD6A9E-70C4-494A-BB2F-10FB76552576}">
      <dgm:prSet/>
      <dgm:spPr/>
      <dgm:t>
        <a:bodyPr/>
        <a:lstStyle/>
        <a:p>
          <a:endParaRPr lang="en-US"/>
        </a:p>
      </dgm:t>
    </dgm:pt>
    <dgm:pt modelId="{FCC3EE5E-E1B8-43B5-94D2-3B94A045221D}" type="parTrans" cxnId="{CECD6A9E-70C4-494A-BB2F-10FB76552576}">
      <dgm:prSet/>
      <dgm:spPr/>
      <dgm:t>
        <a:bodyPr/>
        <a:lstStyle/>
        <a:p>
          <a:endParaRPr lang="en-US"/>
        </a:p>
      </dgm:t>
    </dgm:pt>
    <dgm:pt modelId="{76F26DB6-DA68-4565-AB8D-FF9398A3B528}" type="pres">
      <dgm:prSet presAssocID="{476E99A0-87F9-42B5-AF49-865C92F90A28}" presName="Name0" presStyleCnt="0">
        <dgm:presLayoutVars>
          <dgm:chMax val="1"/>
          <dgm:dir/>
          <dgm:animLvl val="ctr"/>
          <dgm:resizeHandles val="exact"/>
        </dgm:presLayoutVars>
      </dgm:prSet>
      <dgm:spPr/>
      <dgm:t>
        <a:bodyPr/>
        <a:lstStyle/>
        <a:p>
          <a:endParaRPr lang="en-US"/>
        </a:p>
      </dgm:t>
    </dgm:pt>
    <dgm:pt modelId="{C9EC581D-0B17-4B22-97C0-25347005B2D7}" type="pres">
      <dgm:prSet presAssocID="{A840839C-5D90-4A22-A866-644827F7E331}" presName="centerShape" presStyleLbl="node0" presStyleIdx="0" presStyleCnt="1" custScaleX="102503" custScaleY="85819"/>
      <dgm:spPr/>
      <dgm:t>
        <a:bodyPr/>
        <a:lstStyle/>
        <a:p>
          <a:endParaRPr lang="en-US"/>
        </a:p>
      </dgm:t>
    </dgm:pt>
    <dgm:pt modelId="{86998FCE-0722-46A6-8074-B0AA712A9088}" type="pres">
      <dgm:prSet presAssocID="{FCC3EE5E-E1B8-43B5-94D2-3B94A045221D}" presName="parTrans" presStyleLbl="sibTrans2D1" presStyleIdx="0" presStyleCnt="4"/>
      <dgm:spPr/>
      <dgm:t>
        <a:bodyPr/>
        <a:lstStyle/>
        <a:p>
          <a:endParaRPr lang="en-US"/>
        </a:p>
      </dgm:t>
    </dgm:pt>
    <dgm:pt modelId="{3A7EB30F-A40E-4DBF-9A5D-6A869E91CFD0}" type="pres">
      <dgm:prSet presAssocID="{FCC3EE5E-E1B8-43B5-94D2-3B94A045221D}" presName="connectorText" presStyleLbl="sibTrans2D1" presStyleIdx="0" presStyleCnt="4"/>
      <dgm:spPr/>
      <dgm:t>
        <a:bodyPr/>
        <a:lstStyle/>
        <a:p>
          <a:endParaRPr lang="en-US"/>
        </a:p>
      </dgm:t>
    </dgm:pt>
    <dgm:pt modelId="{B01C5E44-E41E-4788-BE6A-8D20234EDCF7}" type="pres">
      <dgm:prSet presAssocID="{24937FB6-FA2D-4BC7-8265-99FBBDB1A3A2}" presName="node" presStyleLbl="node1" presStyleIdx="0" presStyleCnt="4">
        <dgm:presLayoutVars>
          <dgm:bulletEnabled val="1"/>
        </dgm:presLayoutVars>
      </dgm:prSet>
      <dgm:spPr/>
      <dgm:t>
        <a:bodyPr/>
        <a:lstStyle/>
        <a:p>
          <a:endParaRPr lang="en-US"/>
        </a:p>
      </dgm:t>
    </dgm:pt>
    <dgm:pt modelId="{7FF28860-5021-46C6-B1AB-6A25F76C62AE}" type="pres">
      <dgm:prSet presAssocID="{C05A2B6D-62E0-45B8-A90D-6CDC1D8451CD}" presName="parTrans" presStyleLbl="sibTrans2D1" presStyleIdx="1" presStyleCnt="4"/>
      <dgm:spPr/>
      <dgm:t>
        <a:bodyPr/>
        <a:lstStyle/>
        <a:p>
          <a:endParaRPr lang="en-US"/>
        </a:p>
      </dgm:t>
    </dgm:pt>
    <dgm:pt modelId="{8E67A594-61D8-4DB9-B871-1073ECC55AAD}" type="pres">
      <dgm:prSet presAssocID="{C05A2B6D-62E0-45B8-A90D-6CDC1D8451CD}" presName="connectorText" presStyleLbl="sibTrans2D1" presStyleIdx="1" presStyleCnt="4"/>
      <dgm:spPr/>
      <dgm:t>
        <a:bodyPr/>
        <a:lstStyle/>
        <a:p>
          <a:endParaRPr lang="en-US"/>
        </a:p>
      </dgm:t>
    </dgm:pt>
    <dgm:pt modelId="{AA9E02DF-BA61-4C4C-95C4-A7FFB658B356}" type="pres">
      <dgm:prSet presAssocID="{492D896C-C4E1-4DE8-952E-E211049BBBD6}" presName="node" presStyleLbl="node1" presStyleIdx="1" presStyleCnt="4">
        <dgm:presLayoutVars>
          <dgm:bulletEnabled val="1"/>
        </dgm:presLayoutVars>
      </dgm:prSet>
      <dgm:spPr/>
      <dgm:t>
        <a:bodyPr/>
        <a:lstStyle/>
        <a:p>
          <a:endParaRPr lang="en-US"/>
        </a:p>
      </dgm:t>
    </dgm:pt>
    <dgm:pt modelId="{4A0C64F4-444B-4353-A0A1-7EB17820377D}" type="pres">
      <dgm:prSet presAssocID="{8CBC06A8-8BDD-4F78-8F7F-77B546C09100}" presName="parTrans" presStyleLbl="sibTrans2D1" presStyleIdx="2" presStyleCnt="4"/>
      <dgm:spPr/>
      <dgm:t>
        <a:bodyPr/>
        <a:lstStyle/>
        <a:p>
          <a:endParaRPr lang="en-US"/>
        </a:p>
      </dgm:t>
    </dgm:pt>
    <dgm:pt modelId="{04C01443-140E-448A-A4CC-41A620030822}" type="pres">
      <dgm:prSet presAssocID="{8CBC06A8-8BDD-4F78-8F7F-77B546C09100}" presName="connectorText" presStyleLbl="sibTrans2D1" presStyleIdx="2" presStyleCnt="4"/>
      <dgm:spPr/>
      <dgm:t>
        <a:bodyPr/>
        <a:lstStyle/>
        <a:p>
          <a:endParaRPr lang="en-US"/>
        </a:p>
      </dgm:t>
    </dgm:pt>
    <dgm:pt modelId="{7810EB85-240F-48C0-ACF1-C7B36D9BCC6E}" type="pres">
      <dgm:prSet presAssocID="{F4DACFE4-6920-46FF-BABA-A476F0257E37}" presName="node" presStyleLbl="node1" presStyleIdx="2" presStyleCnt="4">
        <dgm:presLayoutVars>
          <dgm:bulletEnabled val="1"/>
        </dgm:presLayoutVars>
      </dgm:prSet>
      <dgm:spPr/>
      <dgm:t>
        <a:bodyPr/>
        <a:lstStyle/>
        <a:p>
          <a:endParaRPr lang="en-US"/>
        </a:p>
      </dgm:t>
    </dgm:pt>
    <dgm:pt modelId="{742AFDB3-DB14-4923-9CC1-3AF514799A7A}" type="pres">
      <dgm:prSet presAssocID="{542C1548-A3A6-41D0-823C-7029ABF59447}" presName="parTrans" presStyleLbl="sibTrans2D1" presStyleIdx="3" presStyleCnt="4"/>
      <dgm:spPr/>
      <dgm:t>
        <a:bodyPr/>
        <a:lstStyle/>
        <a:p>
          <a:endParaRPr lang="en-US"/>
        </a:p>
      </dgm:t>
    </dgm:pt>
    <dgm:pt modelId="{95DFB8CE-52E3-4C49-9BDC-A23EEC004FE7}" type="pres">
      <dgm:prSet presAssocID="{542C1548-A3A6-41D0-823C-7029ABF59447}" presName="connectorText" presStyleLbl="sibTrans2D1" presStyleIdx="3" presStyleCnt="4"/>
      <dgm:spPr/>
      <dgm:t>
        <a:bodyPr/>
        <a:lstStyle/>
        <a:p>
          <a:endParaRPr lang="en-US"/>
        </a:p>
      </dgm:t>
    </dgm:pt>
    <dgm:pt modelId="{4581F3B2-C107-43B7-874D-3F2D510B7C7D}" type="pres">
      <dgm:prSet presAssocID="{DCC9ACF3-D27A-413C-82BC-09E4BEF5698E}" presName="node" presStyleLbl="node1" presStyleIdx="3" presStyleCnt="4">
        <dgm:presLayoutVars>
          <dgm:bulletEnabled val="1"/>
        </dgm:presLayoutVars>
      </dgm:prSet>
      <dgm:spPr/>
      <dgm:t>
        <a:bodyPr/>
        <a:lstStyle/>
        <a:p>
          <a:endParaRPr lang="en-US"/>
        </a:p>
      </dgm:t>
    </dgm:pt>
  </dgm:ptLst>
  <dgm:cxnLst>
    <dgm:cxn modelId="{4F18AC95-9957-4CEF-95FC-18171278C495}" type="presOf" srcId="{542C1548-A3A6-41D0-823C-7029ABF59447}" destId="{742AFDB3-DB14-4923-9CC1-3AF514799A7A}" srcOrd="0" destOrd="0" presId="urn:microsoft.com/office/officeart/2005/8/layout/radial5"/>
    <dgm:cxn modelId="{328841A0-551D-4370-971A-3D240D25D8AB}" srcId="{A840839C-5D90-4A22-A866-644827F7E331}" destId="{DCC9ACF3-D27A-413C-82BC-09E4BEF5698E}" srcOrd="3" destOrd="0" parTransId="{542C1548-A3A6-41D0-823C-7029ABF59447}" sibTransId="{5B89F472-6C7D-4D51-B8D7-D5BCDC15622A}"/>
    <dgm:cxn modelId="{0A34B313-B24C-4EA5-AAAF-C82777C64A79}" srcId="{A840839C-5D90-4A22-A866-644827F7E331}" destId="{F4DACFE4-6920-46FF-BABA-A476F0257E37}" srcOrd="2" destOrd="0" parTransId="{8CBC06A8-8BDD-4F78-8F7F-77B546C09100}" sibTransId="{624638B3-EC0C-4F47-BA97-305FB3A9C429}"/>
    <dgm:cxn modelId="{CA012109-C163-4B73-9CD1-C31A360F8985}" type="presOf" srcId="{8CBC06A8-8BDD-4F78-8F7F-77B546C09100}" destId="{4A0C64F4-444B-4353-A0A1-7EB17820377D}" srcOrd="0" destOrd="0" presId="urn:microsoft.com/office/officeart/2005/8/layout/radial5"/>
    <dgm:cxn modelId="{10CBD8E6-CB86-4D41-81C2-39FAB1534D01}" type="presOf" srcId="{DCC9ACF3-D27A-413C-82BC-09E4BEF5698E}" destId="{4581F3B2-C107-43B7-874D-3F2D510B7C7D}" srcOrd="0" destOrd="0" presId="urn:microsoft.com/office/officeart/2005/8/layout/radial5"/>
    <dgm:cxn modelId="{92D5C724-471C-49B1-A63A-85C3AAE99C34}" srcId="{476E99A0-87F9-42B5-AF49-865C92F90A28}" destId="{A840839C-5D90-4A22-A866-644827F7E331}" srcOrd="0" destOrd="0" parTransId="{3DB49EB1-014B-4E0A-83A2-35BFC9BF12CB}" sibTransId="{BE4CCA55-870D-48C1-BDEB-181E2D04E819}"/>
    <dgm:cxn modelId="{A5CD4D1C-27F8-4F05-A3E2-1C4553DE4062}" type="presOf" srcId="{476E99A0-87F9-42B5-AF49-865C92F90A28}" destId="{76F26DB6-DA68-4565-AB8D-FF9398A3B528}" srcOrd="0" destOrd="0" presId="urn:microsoft.com/office/officeart/2005/8/layout/radial5"/>
    <dgm:cxn modelId="{CECD6A9E-70C4-494A-BB2F-10FB76552576}" srcId="{A840839C-5D90-4A22-A866-644827F7E331}" destId="{24937FB6-FA2D-4BC7-8265-99FBBDB1A3A2}" srcOrd="0" destOrd="0" parTransId="{FCC3EE5E-E1B8-43B5-94D2-3B94A045221D}" sibTransId="{36E3C632-6272-4CD8-A95B-A536E76FC9C9}"/>
    <dgm:cxn modelId="{7AD52FF1-9963-4EF2-A435-315FA9B8F632}" type="presOf" srcId="{24937FB6-FA2D-4BC7-8265-99FBBDB1A3A2}" destId="{B01C5E44-E41E-4788-BE6A-8D20234EDCF7}" srcOrd="0" destOrd="0" presId="urn:microsoft.com/office/officeart/2005/8/layout/radial5"/>
    <dgm:cxn modelId="{2A1899E3-1E47-4FD5-A751-697E73D77E42}" type="presOf" srcId="{FCC3EE5E-E1B8-43B5-94D2-3B94A045221D}" destId="{86998FCE-0722-46A6-8074-B0AA712A9088}" srcOrd="0" destOrd="0" presId="urn:microsoft.com/office/officeart/2005/8/layout/radial5"/>
    <dgm:cxn modelId="{3D93ECE2-7668-4DEA-B183-A3775167C02F}" type="presOf" srcId="{C05A2B6D-62E0-45B8-A90D-6CDC1D8451CD}" destId="{8E67A594-61D8-4DB9-B871-1073ECC55AAD}" srcOrd="1" destOrd="0" presId="urn:microsoft.com/office/officeart/2005/8/layout/radial5"/>
    <dgm:cxn modelId="{9714F12E-2776-4731-8DC7-6413A03529EF}" srcId="{A840839C-5D90-4A22-A866-644827F7E331}" destId="{492D896C-C4E1-4DE8-952E-E211049BBBD6}" srcOrd="1" destOrd="0" parTransId="{C05A2B6D-62E0-45B8-A90D-6CDC1D8451CD}" sibTransId="{53509CB1-A462-417B-A913-C9BDBC1FA3F0}"/>
    <dgm:cxn modelId="{58886EC1-B0C6-4F16-8CC6-FF6805FD09CE}" type="presOf" srcId="{8CBC06A8-8BDD-4F78-8F7F-77B546C09100}" destId="{04C01443-140E-448A-A4CC-41A620030822}" srcOrd="1" destOrd="0" presId="urn:microsoft.com/office/officeart/2005/8/layout/radial5"/>
    <dgm:cxn modelId="{A49E1CF9-3B36-4A42-A679-91C157558BDD}" type="presOf" srcId="{492D896C-C4E1-4DE8-952E-E211049BBBD6}" destId="{AA9E02DF-BA61-4C4C-95C4-A7FFB658B356}" srcOrd="0" destOrd="0" presId="urn:microsoft.com/office/officeart/2005/8/layout/radial5"/>
    <dgm:cxn modelId="{CDFA3501-F7B3-410F-A584-4FACA729743B}" type="presOf" srcId="{F4DACFE4-6920-46FF-BABA-A476F0257E37}" destId="{7810EB85-240F-48C0-ACF1-C7B36D9BCC6E}" srcOrd="0" destOrd="0" presId="urn:microsoft.com/office/officeart/2005/8/layout/radial5"/>
    <dgm:cxn modelId="{6EF677A7-C98B-4867-9616-A88D1D992245}" type="presOf" srcId="{C05A2B6D-62E0-45B8-A90D-6CDC1D8451CD}" destId="{7FF28860-5021-46C6-B1AB-6A25F76C62AE}" srcOrd="0" destOrd="0" presId="urn:microsoft.com/office/officeart/2005/8/layout/radial5"/>
    <dgm:cxn modelId="{F824B80C-16AD-4E53-9D17-CB4151EDCE15}" type="presOf" srcId="{542C1548-A3A6-41D0-823C-7029ABF59447}" destId="{95DFB8CE-52E3-4C49-9BDC-A23EEC004FE7}" srcOrd="1" destOrd="0" presId="urn:microsoft.com/office/officeart/2005/8/layout/radial5"/>
    <dgm:cxn modelId="{B34739E5-182E-4753-A6B7-A000D5A467AD}" type="presOf" srcId="{FCC3EE5E-E1B8-43B5-94D2-3B94A045221D}" destId="{3A7EB30F-A40E-4DBF-9A5D-6A869E91CFD0}" srcOrd="1" destOrd="0" presId="urn:microsoft.com/office/officeart/2005/8/layout/radial5"/>
    <dgm:cxn modelId="{D5812EA1-8AC3-4375-9626-C6B423C72C28}" type="presOf" srcId="{A840839C-5D90-4A22-A866-644827F7E331}" destId="{C9EC581D-0B17-4B22-97C0-25347005B2D7}" srcOrd="0" destOrd="0" presId="urn:microsoft.com/office/officeart/2005/8/layout/radial5"/>
    <dgm:cxn modelId="{D2A13C65-7E83-483B-A82E-C2DC5DBC7C38}" type="presParOf" srcId="{76F26DB6-DA68-4565-AB8D-FF9398A3B528}" destId="{C9EC581D-0B17-4B22-97C0-25347005B2D7}" srcOrd="0" destOrd="0" presId="urn:microsoft.com/office/officeart/2005/8/layout/radial5"/>
    <dgm:cxn modelId="{359DB865-7795-4D37-9549-5EAB3CBE2AD0}" type="presParOf" srcId="{76F26DB6-DA68-4565-AB8D-FF9398A3B528}" destId="{86998FCE-0722-46A6-8074-B0AA712A9088}" srcOrd="1" destOrd="0" presId="urn:microsoft.com/office/officeart/2005/8/layout/radial5"/>
    <dgm:cxn modelId="{D901927B-FA1E-4E9B-8D3D-4AAD2157ED01}" type="presParOf" srcId="{86998FCE-0722-46A6-8074-B0AA712A9088}" destId="{3A7EB30F-A40E-4DBF-9A5D-6A869E91CFD0}" srcOrd="0" destOrd="0" presId="urn:microsoft.com/office/officeart/2005/8/layout/radial5"/>
    <dgm:cxn modelId="{76880BC2-8AAD-4116-A591-96B4BE86E3A0}" type="presParOf" srcId="{76F26DB6-DA68-4565-AB8D-FF9398A3B528}" destId="{B01C5E44-E41E-4788-BE6A-8D20234EDCF7}" srcOrd="2" destOrd="0" presId="urn:microsoft.com/office/officeart/2005/8/layout/radial5"/>
    <dgm:cxn modelId="{98835E3F-BE17-4C8A-83E8-74B8C9DCC098}" type="presParOf" srcId="{76F26DB6-DA68-4565-AB8D-FF9398A3B528}" destId="{7FF28860-5021-46C6-B1AB-6A25F76C62AE}" srcOrd="3" destOrd="0" presId="urn:microsoft.com/office/officeart/2005/8/layout/radial5"/>
    <dgm:cxn modelId="{39080481-2256-4A39-8474-9938AD536D2C}" type="presParOf" srcId="{7FF28860-5021-46C6-B1AB-6A25F76C62AE}" destId="{8E67A594-61D8-4DB9-B871-1073ECC55AAD}" srcOrd="0" destOrd="0" presId="urn:microsoft.com/office/officeart/2005/8/layout/radial5"/>
    <dgm:cxn modelId="{49D3C81A-F2B8-41DB-9E4B-33BECE67496E}" type="presParOf" srcId="{76F26DB6-DA68-4565-AB8D-FF9398A3B528}" destId="{AA9E02DF-BA61-4C4C-95C4-A7FFB658B356}" srcOrd="4" destOrd="0" presId="urn:microsoft.com/office/officeart/2005/8/layout/radial5"/>
    <dgm:cxn modelId="{12849232-B61F-4233-95FE-DD42B5B2FB5C}" type="presParOf" srcId="{76F26DB6-DA68-4565-AB8D-FF9398A3B528}" destId="{4A0C64F4-444B-4353-A0A1-7EB17820377D}" srcOrd="5" destOrd="0" presId="urn:microsoft.com/office/officeart/2005/8/layout/radial5"/>
    <dgm:cxn modelId="{70304FA3-6849-4A56-B9FD-AB39DDEBEB1A}" type="presParOf" srcId="{4A0C64F4-444B-4353-A0A1-7EB17820377D}" destId="{04C01443-140E-448A-A4CC-41A620030822}" srcOrd="0" destOrd="0" presId="urn:microsoft.com/office/officeart/2005/8/layout/radial5"/>
    <dgm:cxn modelId="{D6B3A9FD-E05F-40A0-B91A-B29DC9E2CAB1}" type="presParOf" srcId="{76F26DB6-DA68-4565-AB8D-FF9398A3B528}" destId="{7810EB85-240F-48C0-ACF1-C7B36D9BCC6E}" srcOrd="6" destOrd="0" presId="urn:microsoft.com/office/officeart/2005/8/layout/radial5"/>
    <dgm:cxn modelId="{7E9F3483-9F59-43A7-9686-5F2AF1CAC29C}" type="presParOf" srcId="{76F26DB6-DA68-4565-AB8D-FF9398A3B528}" destId="{742AFDB3-DB14-4923-9CC1-3AF514799A7A}" srcOrd="7" destOrd="0" presId="urn:microsoft.com/office/officeart/2005/8/layout/radial5"/>
    <dgm:cxn modelId="{569E612D-F5EE-4F14-89FA-1CB16921C35C}" type="presParOf" srcId="{742AFDB3-DB14-4923-9CC1-3AF514799A7A}" destId="{95DFB8CE-52E3-4C49-9BDC-A23EEC004FE7}" srcOrd="0" destOrd="0" presId="urn:microsoft.com/office/officeart/2005/8/layout/radial5"/>
    <dgm:cxn modelId="{E2B67AE7-871F-470B-BE36-54FC8E168259}" type="presParOf" srcId="{76F26DB6-DA68-4565-AB8D-FF9398A3B528}" destId="{4581F3B2-C107-43B7-874D-3F2D510B7C7D}" srcOrd="8"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EC581D-0B17-4B22-97C0-25347005B2D7}">
      <dsp:nvSpPr>
        <dsp:cNvPr id="0" name=""/>
        <dsp:cNvSpPr/>
      </dsp:nvSpPr>
      <dsp:spPr>
        <a:xfrm>
          <a:off x="3486146" y="2136255"/>
          <a:ext cx="1485907" cy="1244052"/>
        </a:xfrm>
        <a:prstGeom prst="ellips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Student Interviews</a:t>
          </a:r>
          <a:endParaRPr lang="en-US" sz="1800" kern="1200" dirty="0"/>
        </a:p>
      </dsp:txBody>
      <dsp:txXfrm>
        <a:off x="3703752" y="2318442"/>
        <a:ext cx="1050695" cy="879678"/>
      </dsp:txXfrm>
    </dsp:sp>
    <dsp:sp modelId="{86998FCE-0722-46A6-8074-B0AA712A9088}">
      <dsp:nvSpPr>
        <dsp:cNvPr id="0" name=""/>
        <dsp:cNvSpPr/>
      </dsp:nvSpPr>
      <dsp:spPr>
        <a:xfrm rot="16200000">
          <a:off x="4047994" y="1558362"/>
          <a:ext cx="362210" cy="49287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4102326" y="1711268"/>
        <a:ext cx="253547" cy="295723"/>
      </dsp:txXfrm>
    </dsp:sp>
    <dsp:sp modelId="{B01C5E44-E41E-4788-BE6A-8D20234EDCF7}">
      <dsp:nvSpPr>
        <dsp:cNvPr id="0" name=""/>
        <dsp:cNvSpPr/>
      </dsp:nvSpPr>
      <dsp:spPr>
        <a:xfrm>
          <a:off x="3504288" y="3215"/>
          <a:ext cx="1449623" cy="1449623"/>
        </a:xfrm>
        <a:prstGeom prst="ellips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Constructive </a:t>
          </a:r>
          <a:endParaRPr lang="en-US" sz="1500" kern="1200" dirty="0"/>
        </a:p>
      </dsp:txBody>
      <dsp:txXfrm>
        <a:off x="3716580" y="215507"/>
        <a:ext cx="1025039" cy="1025039"/>
      </dsp:txXfrm>
    </dsp:sp>
    <dsp:sp modelId="{7FF28860-5021-46C6-B1AB-6A25F76C62AE}">
      <dsp:nvSpPr>
        <dsp:cNvPr id="0" name=""/>
        <dsp:cNvSpPr/>
      </dsp:nvSpPr>
      <dsp:spPr>
        <a:xfrm>
          <a:off x="5095801" y="2511845"/>
          <a:ext cx="298119" cy="49287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5095801" y="2610419"/>
        <a:ext cx="208683" cy="295723"/>
      </dsp:txXfrm>
    </dsp:sp>
    <dsp:sp modelId="{AA9E02DF-BA61-4C4C-95C4-A7FFB658B356}">
      <dsp:nvSpPr>
        <dsp:cNvPr id="0" name=""/>
        <dsp:cNvSpPr/>
      </dsp:nvSpPr>
      <dsp:spPr>
        <a:xfrm>
          <a:off x="5534542" y="2033469"/>
          <a:ext cx="1449623" cy="1449623"/>
        </a:xfrm>
        <a:prstGeom prst="ellips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Complaints </a:t>
          </a:r>
          <a:endParaRPr lang="en-US" sz="1500" kern="1200" dirty="0"/>
        </a:p>
      </dsp:txBody>
      <dsp:txXfrm>
        <a:off x="5746834" y="2245761"/>
        <a:ext cx="1025039" cy="1025039"/>
      </dsp:txXfrm>
    </dsp:sp>
    <dsp:sp modelId="{4A0C64F4-444B-4353-A0A1-7EB17820377D}">
      <dsp:nvSpPr>
        <dsp:cNvPr id="0" name=""/>
        <dsp:cNvSpPr/>
      </dsp:nvSpPr>
      <dsp:spPr>
        <a:xfrm rot="5400000">
          <a:off x="4047994" y="3465328"/>
          <a:ext cx="362210" cy="49287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4102326" y="3509571"/>
        <a:ext cx="253547" cy="295723"/>
      </dsp:txXfrm>
    </dsp:sp>
    <dsp:sp modelId="{7810EB85-240F-48C0-ACF1-C7B36D9BCC6E}">
      <dsp:nvSpPr>
        <dsp:cNvPr id="0" name=""/>
        <dsp:cNvSpPr/>
      </dsp:nvSpPr>
      <dsp:spPr>
        <a:xfrm>
          <a:off x="3504288" y="4063723"/>
          <a:ext cx="1449623" cy="1449623"/>
        </a:xfrm>
        <a:prstGeom prst="ellips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Positive </a:t>
          </a:r>
          <a:endParaRPr lang="en-US" sz="1500" kern="1200" dirty="0"/>
        </a:p>
      </dsp:txBody>
      <dsp:txXfrm>
        <a:off x="3716580" y="4276015"/>
        <a:ext cx="1025039" cy="1025039"/>
      </dsp:txXfrm>
    </dsp:sp>
    <dsp:sp modelId="{742AFDB3-DB14-4923-9CC1-3AF514799A7A}">
      <dsp:nvSpPr>
        <dsp:cNvPr id="0" name=""/>
        <dsp:cNvSpPr/>
      </dsp:nvSpPr>
      <dsp:spPr>
        <a:xfrm rot="10800000">
          <a:off x="3064279" y="2511845"/>
          <a:ext cx="298119" cy="49287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3153715" y="2610419"/>
        <a:ext cx="208683" cy="295723"/>
      </dsp:txXfrm>
    </dsp:sp>
    <dsp:sp modelId="{4581F3B2-C107-43B7-874D-3F2D510B7C7D}">
      <dsp:nvSpPr>
        <dsp:cNvPr id="0" name=""/>
        <dsp:cNvSpPr/>
      </dsp:nvSpPr>
      <dsp:spPr>
        <a:xfrm>
          <a:off x="1474034" y="2033469"/>
          <a:ext cx="1449623" cy="1449623"/>
        </a:xfrm>
        <a:prstGeom prst="ellips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Preferences </a:t>
          </a:r>
          <a:endParaRPr lang="en-US" sz="1500" kern="1200" dirty="0"/>
        </a:p>
      </dsp:txBody>
      <dsp:txXfrm>
        <a:off x="1686326" y="2245761"/>
        <a:ext cx="1025039" cy="1025039"/>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57D953-9A99-4CEF-BA24-2E71CEEDCEF3}" type="datetimeFigureOut">
              <a:rPr lang="en-US" smtClean="0"/>
              <a:pPr/>
              <a:t>6/16/14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2EB918-9527-4B23-B4C2-DD13C700EB23}" type="slidenum">
              <a:rPr lang="en-US" smtClean="0"/>
              <a:pPr/>
              <a:t>‹#›</a:t>
            </a:fld>
            <a:endParaRPr lang="en-US"/>
          </a:p>
        </p:txBody>
      </p:sp>
    </p:spTree>
    <p:extLst>
      <p:ext uri="{BB962C8B-B14F-4D97-AF65-F5344CB8AC3E}">
        <p14:creationId xmlns:p14="http://schemas.microsoft.com/office/powerpoint/2010/main" val="40923939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 the acronym</a:t>
            </a:r>
            <a:r>
              <a:rPr lang="en-US" baseline="0" dirty="0" smtClean="0"/>
              <a:t> “PRA” </a:t>
            </a:r>
            <a:endParaRPr lang="en-US" dirty="0"/>
          </a:p>
        </p:txBody>
      </p:sp>
      <p:sp>
        <p:nvSpPr>
          <p:cNvPr id="4" name="Slide Number Placeholder 3"/>
          <p:cNvSpPr>
            <a:spLocks noGrp="1"/>
          </p:cNvSpPr>
          <p:nvPr>
            <p:ph type="sldNum" sz="quarter" idx="10"/>
          </p:nvPr>
        </p:nvSpPr>
        <p:spPr/>
        <p:txBody>
          <a:bodyPr/>
          <a:lstStyle/>
          <a:p>
            <a:fld id="{DB2EB918-9527-4B23-B4C2-DD13C700EB23}" type="slidenum">
              <a:rPr lang="en-US" smtClean="0"/>
              <a:pPr/>
              <a:t>5</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B2EB918-9527-4B23-B4C2-DD13C700EB23}" type="slidenum">
              <a:rPr lang="en-US" smtClean="0"/>
              <a:pPr/>
              <a:t>24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Admin, department directors.  ATM, power cords,</a:t>
            </a:r>
            <a:r>
              <a:rPr lang="en-US" baseline="0" dirty="0" smtClean="0"/>
              <a:t> chargers, other technology support</a:t>
            </a:r>
            <a:endParaRPr lang="en-US" dirty="0"/>
          </a:p>
        </p:txBody>
      </p:sp>
      <p:sp>
        <p:nvSpPr>
          <p:cNvPr id="4" name="Slide Number Placeholder 3"/>
          <p:cNvSpPr>
            <a:spLocks noGrp="1"/>
          </p:cNvSpPr>
          <p:nvPr>
            <p:ph type="sldNum" sz="quarter" idx="10"/>
          </p:nvPr>
        </p:nvSpPr>
        <p:spPr/>
        <p:txBody>
          <a:bodyPr/>
          <a:lstStyle/>
          <a:p>
            <a:fld id="{DB2EB918-9527-4B23-B4C2-DD13C700EB23}" type="slidenum">
              <a:rPr lang="en-US" smtClean="0"/>
              <a:pPr/>
              <a:t>27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 about this being</a:t>
            </a:r>
            <a:r>
              <a:rPr lang="en-US" baseline="0" dirty="0" smtClean="0"/>
              <a:t> a pilot program, how we learned a lot this year alone and plan on continuing to learn.  Talk about how the data becomes increasingly relevant as we continue to collect over the years to come because we can start looking at trends over a longer period of times (i.e. shift from individual to group work, increasing use of power.. )</a:t>
            </a:r>
          </a:p>
          <a:p>
            <a:r>
              <a:rPr lang="en-US" baseline="0" dirty="0" smtClean="0"/>
              <a:t>Talk about how all the conclusions now are based off of 8 months worth of data. </a:t>
            </a:r>
            <a:endParaRPr lang="en-US" dirty="0"/>
          </a:p>
        </p:txBody>
      </p:sp>
      <p:sp>
        <p:nvSpPr>
          <p:cNvPr id="4" name="Slide Number Placeholder 3"/>
          <p:cNvSpPr>
            <a:spLocks noGrp="1"/>
          </p:cNvSpPr>
          <p:nvPr>
            <p:ph type="sldNum" sz="quarter" idx="10"/>
          </p:nvPr>
        </p:nvSpPr>
        <p:spPr/>
        <p:txBody>
          <a:bodyPr/>
          <a:lstStyle/>
          <a:p>
            <a:fld id="{DB2EB918-9527-4B23-B4C2-DD13C700EB23}" type="slidenum">
              <a:rPr lang="en-US" smtClean="0"/>
              <a:pPr/>
              <a:t>28</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Tie it all together,</a:t>
            </a:r>
            <a:r>
              <a:rPr lang="en-US" baseline="0" dirty="0" smtClean="0"/>
              <a:t> talk about our mission which is ultimately to improve the library through observation and action.  </a:t>
            </a:r>
            <a:endParaRPr lang="en-US" dirty="0"/>
          </a:p>
        </p:txBody>
      </p:sp>
      <p:sp>
        <p:nvSpPr>
          <p:cNvPr id="4" name="Slide Number Placeholder 3"/>
          <p:cNvSpPr>
            <a:spLocks noGrp="1"/>
          </p:cNvSpPr>
          <p:nvPr>
            <p:ph type="sldNum" sz="quarter" idx="10"/>
          </p:nvPr>
        </p:nvSpPr>
        <p:spPr/>
        <p:txBody>
          <a:bodyPr/>
          <a:lstStyle/>
          <a:p>
            <a:fld id="{DB2EB918-9527-4B23-B4C2-DD13C700EB23}" type="slidenum">
              <a:rPr lang="en-US" smtClean="0"/>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B2EB918-9527-4B23-B4C2-DD13C700EB23}"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B2EB918-9527-4B23-B4C2-DD13C700EB23}" type="slidenum">
              <a:rPr lang="en-US" smtClean="0"/>
              <a:pPr/>
              <a:t>13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a:t>
            </a:r>
            <a:r>
              <a:rPr lang="en-US" baseline="0" dirty="0" smtClean="0"/>
              <a:t> about the effectiveness of having STUDENTS  interview students since students are more likely to answer more honestly.  </a:t>
            </a:r>
            <a:endParaRPr lang="en-US" dirty="0"/>
          </a:p>
        </p:txBody>
      </p:sp>
      <p:sp>
        <p:nvSpPr>
          <p:cNvPr id="4" name="Slide Number Placeholder 3"/>
          <p:cNvSpPr>
            <a:spLocks noGrp="1"/>
          </p:cNvSpPr>
          <p:nvPr>
            <p:ph type="sldNum" sz="quarter" idx="10"/>
          </p:nvPr>
        </p:nvSpPr>
        <p:spPr/>
        <p:txBody>
          <a:bodyPr/>
          <a:lstStyle/>
          <a:p>
            <a:fld id="{DB2EB918-9527-4B23-B4C2-DD13C700EB23}"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a:t>
            </a:r>
            <a:r>
              <a:rPr lang="en-US" baseline="0" dirty="0" smtClean="0"/>
              <a:t> about diversity of the responses retrieved from students, not just pertaining to academic services but rather overall services offered by </a:t>
            </a:r>
            <a:r>
              <a:rPr lang="en-US" baseline="0" dirty="0" err="1" smtClean="0"/>
              <a:t>newman</a:t>
            </a:r>
            <a:r>
              <a:rPr lang="en-US" baseline="0" dirty="0" smtClean="0"/>
              <a:t>, as well as feedback about aesthetics, acoustics, </a:t>
            </a:r>
            <a:endParaRPr lang="en-US" dirty="0"/>
          </a:p>
        </p:txBody>
      </p:sp>
      <p:sp>
        <p:nvSpPr>
          <p:cNvPr id="4" name="Slide Number Placeholder 3"/>
          <p:cNvSpPr>
            <a:spLocks noGrp="1"/>
          </p:cNvSpPr>
          <p:nvPr>
            <p:ph type="sldNum" sz="quarter" idx="10"/>
          </p:nvPr>
        </p:nvSpPr>
        <p:spPr/>
        <p:txBody>
          <a:bodyPr/>
          <a:lstStyle/>
          <a:p>
            <a:fld id="{DB2EB918-9527-4B23-B4C2-DD13C700EB23}" type="slidenum">
              <a:rPr lang="en-US" smtClean="0"/>
              <a:pPr/>
              <a:t>16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moved 75 chairs and their tables from the 2</a:t>
            </a:r>
            <a:r>
              <a:rPr lang="en-US" baseline="30000" dirty="0" smtClean="0"/>
              <a:t>nd</a:t>
            </a:r>
            <a:r>
              <a:rPr lang="en-US" baseline="0" dirty="0" smtClean="0"/>
              <a:t> floor to an open area of the first floor.  That will definitely affect observation data for the rest of the semester.  Whoops!!  Students are involved in a ridiculous number of things.  They are club presidents, screen play writers, tutors for other professors, and students.  I try not to be an additional stressor for them, and in turn, they work hard for me.  One of them dropped out of school a few weeks into the semester!</a:t>
            </a:r>
            <a:endParaRPr lang="en-US" dirty="0"/>
          </a:p>
        </p:txBody>
      </p:sp>
      <p:sp>
        <p:nvSpPr>
          <p:cNvPr id="4" name="Slide Number Placeholder 3"/>
          <p:cNvSpPr>
            <a:spLocks noGrp="1"/>
          </p:cNvSpPr>
          <p:nvPr>
            <p:ph type="sldNum" sz="quarter" idx="10"/>
          </p:nvPr>
        </p:nvSpPr>
        <p:spPr/>
        <p:txBody>
          <a:bodyPr/>
          <a:lstStyle/>
          <a:p>
            <a:fld id="{DB2EB918-9527-4B23-B4C2-DD13C700EB23}" type="slidenum">
              <a:rPr lang="en-US" smtClean="0"/>
              <a:pPr/>
              <a:t>17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clears up any ambiguities</a:t>
            </a:r>
            <a:r>
              <a:rPr lang="en-US" baseline="0" dirty="0" smtClean="0"/>
              <a:t> of who to include in the count.  For example, should people walking through the observation area be counted?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B2EB918-9527-4B23-B4C2-DD13C700EB23}" type="slidenum">
              <a:rPr lang="en-US" smtClean="0"/>
              <a:pPr/>
              <a:t>19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Lead into the slides</a:t>
            </a:r>
            <a:r>
              <a:rPr lang="en-US" baseline="0" dirty="0" smtClean="0"/>
              <a:t> that are about to be displayed, how this is the only way we can display the data because of the division </a:t>
            </a:r>
            <a:endParaRPr lang="en-US" dirty="0"/>
          </a:p>
        </p:txBody>
      </p:sp>
      <p:sp>
        <p:nvSpPr>
          <p:cNvPr id="4" name="Slide Number Placeholder 3"/>
          <p:cNvSpPr>
            <a:spLocks noGrp="1"/>
          </p:cNvSpPr>
          <p:nvPr>
            <p:ph type="sldNum" sz="quarter" idx="10"/>
          </p:nvPr>
        </p:nvSpPr>
        <p:spPr/>
        <p:txBody>
          <a:bodyPr/>
          <a:lstStyle/>
          <a:p>
            <a:fld id="{DB2EB918-9527-4B23-B4C2-DD13C700EB23}" type="slidenum">
              <a:rPr lang="en-US" smtClean="0"/>
              <a:pPr/>
              <a:t>20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All recorded data gets dumped into the PRA Google Drive account, including pictures, observations, interviews, etc.  Data get shared with Roving</a:t>
            </a:r>
            <a:r>
              <a:rPr lang="en-US" baseline="0" dirty="0" smtClean="0"/>
              <a:t> team and various other library stakeholders such as Admin, Library Communications Coordinator, graphics coordinators, and webmaster</a:t>
            </a:r>
            <a:endParaRPr lang="en-US" dirty="0" smtClean="0"/>
          </a:p>
          <a:p>
            <a:endParaRPr lang="en-US" dirty="0"/>
          </a:p>
        </p:txBody>
      </p:sp>
      <p:sp>
        <p:nvSpPr>
          <p:cNvPr id="4" name="Slide Number Placeholder 3"/>
          <p:cNvSpPr>
            <a:spLocks noGrp="1"/>
          </p:cNvSpPr>
          <p:nvPr>
            <p:ph type="sldNum" sz="quarter" idx="10"/>
          </p:nvPr>
        </p:nvSpPr>
        <p:spPr/>
        <p:txBody>
          <a:bodyPr/>
          <a:lstStyle/>
          <a:p>
            <a:fld id="{DB2EB918-9527-4B23-B4C2-DD13C700EB23}"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D03EFEA-CEC1-44FD-839D-FEB24B1BDDE2}" type="datetimeFigureOut">
              <a:rPr lang="en-US" smtClean="0"/>
              <a:pPr/>
              <a:t>6/16/14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85E06F-E22B-4B99-A26A-72FCACD1049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03EFEA-CEC1-44FD-839D-FEB24B1BDDE2}" type="datetimeFigureOut">
              <a:rPr lang="en-US" smtClean="0"/>
              <a:pPr/>
              <a:t>6/16/14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85E06F-E22B-4B99-A26A-72FCACD1049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03EFEA-CEC1-44FD-839D-FEB24B1BDDE2}" type="datetimeFigureOut">
              <a:rPr lang="en-US" smtClean="0"/>
              <a:pPr/>
              <a:t>6/16/14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85E06F-E22B-4B99-A26A-72FCACD1049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03EFEA-CEC1-44FD-839D-FEB24B1BDDE2}" type="datetimeFigureOut">
              <a:rPr lang="en-US" smtClean="0"/>
              <a:pPr/>
              <a:t>6/16/14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85E06F-E22B-4B99-A26A-72FCACD1049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03EFEA-CEC1-44FD-839D-FEB24B1BDDE2}" type="datetimeFigureOut">
              <a:rPr lang="en-US" smtClean="0"/>
              <a:pPr/>
              <a:t>6/16/14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85E06F-E22B-4B99-A26A-72FCACD1049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03EFEA-CEC1-44FD-839D-FEB24B1BDDE2}" type="datetimeFigureOut">
              <a:rPr lang="en-US" smtClean="0"/>
              <a:pPr/>
              <a:t>6/16/14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85E06F-E22B-4B99-A26A-72FCACD1049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03EFEA-CEC1-44FD-839D-FEB24B1BDDE2}" type="datetimeFigureOut">
              <a:rPr lang="en-US" smtClean="0"/>
              <a:pPr/>
              <a:t>6/16/14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85E06F-E22B-4B99-A26A-72FCACD1049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D03EFEA-CEC1-44FD-839D-FEB24B1BDDE2}" type="datetimeFigureOut">
              <a:rPr lang="en-US" smtClean="0"/>
              <a:pPr/>
              <a:t>6/16/14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85E06F-E22B-4B99-A26A-72FCACD1049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03EFEA-CEC1-44FD-839D-FEB24B1BDDE2}" type="datetimeFigureOut">
              <a:rPr lang="en-US" smtClean="0"/>
              <a:pPr/>
              <a:t>6/16/14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85E06F-E22B-4B99-A26A-72FCACD1049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03EFEA-CEC1-44FD-839D-FEB24B1BDDE2}" type="datetimeFigureOut">
              <a:rPr lang="en-US" smtClean="0"/>
              <a:pPr/>
              <a:t>6/16/14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85E06F-E22B-4B99-A26A-72FCACD1049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03EFEA-CEC1-44FD-839D-FEB24B1BDDE2}" type="datetimeFigureOut">
              <a:rPr lang="en-US" smtClean="0"/>
              <a:pPr/>
              <a:t>6/16/14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85E06F-E22B-4B99-A26A-72FCACD1049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03EFEA-CEC1-44FD-839D-FEB24B1BDDE2}" type="datetimeFigureOut">
              <a:rPr lang="en-US" smtClean="0"/>
              <a:pPr/>
              <a:t>6/16/14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85E06F-E22B-4B99-A26A-72FCACD1049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ocs.google.com/forms/d/1vYPCspT-Uo-ilP5SKx7K5FUQrWS7-2Z7u0A-vUu3A7U/viewform?c=0&amp;w=1"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 Id="rId3"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png"/><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 Id="rId3" Type="http://schemas.openxmlformats.org/officeDocument/2006/relationships/image" Target="../media/image3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Using Undergraduates to Improve the Library</a:t>
            </a:r>
            <a:br>
              <a:rPr lang="en-US" dirty="0" smtClean="0"/>
            </a:br>
            <a:r>
              <a:rPr lang="en-US" dirty="0"/>
              <a:t/>
            </a:r>
            <a:br>
              <a:rPr lang="en-US" dirty="0"/>
            </a:br>
            <a:r>
              <a:rPr lang="en-US" dirty="0" smtClean="0"/>
              <a:t/>
            </a:r>
            <a:br>
              <a:rPr lang="en-US" dirty="0" smtClean="0"/>
            </a:br>
            <a:r>
              <a:rPr lang="en-US" dirty="0" smtClean="0"/>
              <a:t>Monena Hall</a:t>
            </a:r>
            <a:br>
              <a:rPr lang="en-US" dirty="0" smtClean="0"/>
            </a:br>
            <a:r>
              <a:rPr lang="en-US" dirty="0" err="1" smtClean="0"/>
              <a:t>Rashad</a:t>
            </a:r>
            <a:r>
              <a:rPr lang="en-US" dirty="0" smtClean="0"/>
              <a:t> </a:t>
            </a:r>
            <a:r>
              <a:rPr lang="en-US" dirty="0" err="1" smtClean="0"/>
              <a:t>Assir</a:t>
            </a:r>
            <a:r>
              <a:rPr lang="en-US" dirty="0" smtClean="0"/>
              <a:t/>
            </a:r>
            <a:br>
              <a:rPr lang="en-US" dirty="0" smtClean="0"/>
            </a:br>
            <a:r>
              <a:rPr lang="en-US" dirty="0" smtClean="0"/>
              <a:t>Virginia Tech Libraries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_0626.JPG"/>
          <p:cNvPicPr>
            <a:picLocks noGrp="1" noChangeAspect="1"/>
          </p:cNvPicPr>
          <p:nvPr>
            <p:ph idx="1"/>
          </p:nvPr>
        </p:nvPicPr>
        <p:blipFill>
          <a:blip r:embed="rId2" cstate="print"/>
          <a:stretch>
            <a:fillRect/>
          </a:stretch>
        </p:blipFill>
        <p:spPr>
          <a:xfrm>
            <a:off x="4953000" y="152400"/>
            <a:ext cx="4121177" cy="3078163"/>
          </a:xfrm>
        </p:spPr>
      </p:pic>
      <p:pic>
        <p:nvPicPr>
          <p:cNvPr id="5" name="Picture 4" descr="Photo 2014-02-25 02.48.09 PM.jpg"/>
          <p:cNvPicPr>
            <a:picLocks noChangeAspect="1"/>
          </p:cNvPicPr>
          <p:nvPr/>
        </p:nvPicPr>
        <p:blipFill>
          <a:blip r:embed="rId3" cstate="print"/>
          <a:stretch>
            <a:fillRect/>
          </a:stretch>
        </p:blipFill>
        <p:spPr>
          <a:xfrm rot="5400000">
            <a:off x="-208458" y="1653738"/>
            <a:ext cx="5260320" cy="3929004"/>
          </a:xfrm>
          <a:prstGeom prst="rect">
            <a:avLst/>
          </a:prstGeom>
        </p:spPr>
      </p:pic>
      <p:pic>
        <p:nvPicPr>
          <p:cNvPr id="6" name="Picture 5" descr="Photo 2014-03-04 01.57.39 PM.jpg"/>
          <p:cNvPicPr>
            <a:picLocks noChangeAspect="1"/>
          </p:cNvPicPr>
          <p:nvPr/>
        </p:nvPicPr>
        <p:blipFill>
          <a:blip r:embed="rId4" cstate="print"/>
          <a:stretch>
            <a:fillRect/>
          </a:stretch>
        </p:blipFill>
        <p:spPr>
          <a:xfrm rot="5400000">
            <a:off x="5196887" y="3749087"/>
            <a:ext cx="3733800" cy="278882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7" name="Picture 3"/>
          <p:cNvPicPr>
            <a:picLocks noChangeAspect="1" noChangeArrowheads="1"/>
          </p:cNvPicPr>
          <p:nvPr/>
        </p:nvPicPr>
        <p:blipFill>
          <a:blip r:embed="rId2" cstate="print"/>
          <a:srcRect/>
          <a:stretch>
            <a:fillRect/>
          </a:stretch>
        </p:blipFill>
        <p:spPr bwMode="auto">
          <a:xfrm>
            <a:off x="152400" y="228600"/>
            <a:ext cx="8772319" cy="56388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 Template</a:t>
            </a:r>
            <a:endParaRPr lang="en-US" dirty="0"/>
          </a:p>
        </p:txBody>
      </p:sp>
      <p:sp>
        <p:nvSpPr>
          <p:cNvPr id="3" name="Content Placeholder 2"/>
          <p:cNvSpPr>
            <a:spLocks noGrp="1"/>
          </p:cNvSpPr>
          <p:nvPr>
            <p:ph idx="1"/>
          </p:nvPr>
        </p:nvSpPr>
        <p:spPr/>
        <p:txBody>
          <a:bodyPr/>
          <a:lstStyle/>
          <a:p>
            <a:r>
              <a:rPr lang="en-US" dirty="0">
                <a:solidFill>
                  <a:schemeClr val="tx1">
                    <a:lumMod val="95000"/>
                    <a:lumOff val="5000"/>
                  </a:schemeClr>
                </a:solidFill>
                <a:hlinkClick r:id="rId2"/>
              </a:rPr>
              <a:t>https://docs.google.com/forms/d/1vYPCspT-Uo-ilP5SKx7K5FUQrWS7-2Z7u0A-vUu3A7U/viewform?c=0&amp;w=</a:t>
            </a:r>
            <a:r>
              <a:rPr lang="en-US" dirty="0" smtClean="0">
                <a:solidFill>
                  <a:schemeClr val="tx1">
                    <a:lumMod val="95000"/>
                    <a:lumOff val="5000"/>
                  </a:schemeClr>
                </a:solidFill>
                <a:hlinkClick r:id="rId2"/>
              </a:rPr>
              <a:t>1</a:t>
            </a:r>
            <a:endParaRPr lang="en-US" dirty="0" smtClean="0">
              <a:solidFill>
                <a:schemeClr val="tx1">
                  <a:lumMod val="95000"/>
                  <a:lumOff val="5000"/>
                </a:schemeClr>
              </a:solidFill>
            </a:endParaRPr>
          </a:p>
          <a:p>
            <a:endParaRPr lang="en-US" dirty="0"/>
          </a:p>
        </p:txBody>
      </p:sp>
    </p:spTree>
    <p:extLst>
      <p:ext uri="{BB962C8B-B14F-4D97-AF65-F5344CB8AC3E}">
        <p14:creationId xmlns:p14="http://schemas.microsoft.com/office/powerpoint/2010/main" val="382385051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Whiteboard Initiative</a:t>
            </a:r>
            <a:endParaRPr lang="en-US" dirty="0"/>
          </a:p>
        </p:txBody>
      </p:sp>
      <p:pic>
        <p:nvPicPr>
          <p:cNvPr id="5" name="Picture 4" descr="2013-10-16 14.22.30.jpg"/>
          <p:cNvPicPr>
            <a:picLocks noChangeAspect="1"/>
          </p:cNvPicPr>
          <p:nvPr/>
        </p:nvPicPr>
        <p:blipFill>
          <a:blip r:embed="rId3" cstate="print"/>
          <a:stretch>
            <a:fillRect/>
          </a:stretch>
        </p:blipFill>
        <p:spPr>
          <a:xfrm>
            <a:off x="457200" y="1524000"/>
            <a:ext cx="3886200" cy="5181600"/>
          </a:xfrm>
          <a:prstGeom prst="rect">
            <a:avLst/>
          </a:prstGeom>
        </p:spPr>
      </p:pic>
      <p:pic>
        <p:nvPicPr>
          <p:cNvPr id="7" name="Picture 6" descr="IMG_1657.JPG"/>
          <p:cNvPicPr>
            <a:picLocks noChangeAspect="1"/>
          </p:cNvPicPr>
          <p:nvPr/>
        </p:nvPicPr>
        <p:blipFill>
          <a:blip r:embed="rId4" cstate="print"/>
          <a:stretch>
            <a:fillRect/>
          </a:stretch>
        </p:blipFill>
        <p:spPr>
          <a:xfrm rot="5400000">
            <a:off x="4019550" y="2190750"/>
            <a:ext cx="5334000" cy="40005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Whiteboard Initiative</a:t>
            </a:r>
            <a:endParaRPr lang="en-US" dirty="0"/>
          </a:p>
        </p:txBody>
      </p:sp>
      <p:sp>
        <p:nvSpPr>
          <p:cNvPr id="3" name="Content Placeholder 2"/>
          <p:cNvSpPr>
            <a:spLocks noGrp="1"/>
          </p:cNvSpPr>
          <p:nvPr>
            <p:ph idx="1"/>
          </p:nvPr>
        </p:nvSpPr>
        <p:spPr/>
        <p:txBody>
          <a:bodyPr/>
          <a:lstStyle/>
          <a:p>
            <a:endParaRPr lang="en-US" dirty="0"/>
          </a:p>
        </p:txBody>
      </p:sp>
      <p:pic>
        <p:nvPicPr>
          <p:cNvPr id="4" name="Content Placeholder 3" descr="2013-10-10 11.55.58.jpg"/>
          <p:cNvPicPr>
            <a:picLocks noChangeAspect="1"/>
          </p:cNvPicPr>
          <p:nvPr/>
        </p:nvPicPr>
        <p:blipFill>
          <a:blip r:embed="rId2" cstate="print"/>
          <a:stretch>
            <a:fillRect/>
          </a:stretch>
        </p:blipFill>
        <p:spPr>
          <a:xfrm>
            <a:off x="4800600" y="1219200"/>
            <a:ext cx="4026971" cy="5369294"/>
          </a:xfrm>
          <a:prstGeom prst="rect">
            <a:avLst/>
          </a:prstGeom>
        </p:spPr>
      </p:pic>
      <p:pic>
        <p:nvPicPr>
          <p:cNvPr id="5" name="Picture 4" descr="2013-10-23 11.01.21.jpg"/>
          <p:cNvPicPr>
            <a:picLocks noChangeAspect="1"/>
          </p:cNvPicPr>
          <p:nvPr/>
        </p:nvPicPr>
        <p:blipFill>
          <a:blip r:embed="rId3" cstate="print"/>
          <a:stretch>
            <a:fillRect/>
          </a:stretch>
        </p:blipFill>
        <p:spPr>
          <a:xfrm>
            <a:off x="838200" y="1295400"/>
            <a:ext cx="3962400" cy="5283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609600"/>
          <a:ext cx="8458200" cy="5516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 Quotes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sz="4400" b="1" dirty="0" smtClean="0"/>
              <a:t>Constructive Feedback </a:t>
            </a:r>
          </a:p>
          <a:p>
            <a:pPr>
              <a:buNone/>
            </a:pPr>
            <a:r>
              <a:rPr lang="en-US" dirty="0" smtClean="0"/>
              <a:t>“More outlets on the quiet floors”</a:t>
            </a:r>
          </a:p>
          <a:p>
            <a:pPr>
              <a:buNone/>
            </a:pPr>
            <a:r>
              <a:rPr lang="en-US" dirty="0" smtClean="0"/>
              <a:t>“More space in general”</a:t>
            </a:r>
          </a:p>
          <a:p>
            <a:pPr>
              <a:buNone/>
            </a:pPr>
            <a:r>
              <a:rPr lang="en-US" dirty="0" smtClean="0">
                <a:solidFill>
                  <a:srgbClr val="7030A0"/>
                </a:solidFill>
              </a:rPr>
              <a:t>“Faster internet during peak usage”</a:t>
            </a:r>
          </a:p>
          <a:p>
            <a:pPr>
              <a:buNone/>
            </a:pPr>
            <a:r>
              <a:rPr lang="en-US" dirty="0" smtClean="0"/>
              <a:t>“Better seating”</a:t>
            </a:r>
          </a:p>
          <a:p>
            <a:pPr>
              <a:buNone/>
            </a:pPr>
            <a:r>
              <a:rPr lang="en-US" dirty="0" smtClean="0"/>
              <a:t>“Nicer aesthetics like a mural or nicer ceiling material “</a:t>
            </a:r>
          </a:p>
          <a:p>
            <a:pPr>
              <a:buNone/>
            </a:pPr>
            <a:r>
              <a:rPr lang="en-US" dirty="0" smtClean="0">
                <a:solidFill>
                  <a:srgbClr val="7030A0"/>
                </a:solidFill>
              </a:rPr>
              <a:t>“More green spaces in the library”</a:t>
            </a:r>
          </a:p>
          <a:p>
            <a:pPr>
              <a:buNone/>
            </a:pPr>
            <a:r>
              <a:rPr lang="en-US" dirty="0" smtClean="0"/>
              <a:t>“Longer weekend hours during exam weeks”</a:t>
            </a:r>
          </a:p>
          <a:p>
            <a:pPr>
              <a:buNone/>
            </a:pPr>
            <a:r>
              <a:rPr lang="en-US" dirty="0" smtClean="0">
                <a:solidFill>
                  <a:srgbClr val="7030A0"/>
                </a:solidFill>
              </a:rPr>
              <a:t>“Better parking”</a:t>
            </a:r>
          </a:p>
          <a:p>
            <a:pPr>
              <a:buNone/>
            </a:pPr>
            <a:r>
              <a:rPr lang="en-US" dirty="0" smtClean="0"/>
              <a:t>“More free coffee”</a:t>
            </a:r>
          </a:p>
          <a:p>
            <a:pPr>
              <a:buNone/>
            </a:pPr>
            <a:r>
              <a:rPr lang="en-US" dirty="0" smtClean="0"/>
              <a:t>“More outlets”</a:t>
            </a:r>
          </a:p>
          <a:p>
            <a:pPr>
              <a:buNone/>
            </a:pPr>
            <a:r>
              <a:rPr lang="en-US" dirty="0" smtClean="0"/>
              <a:t>“More conference rooms” </a:t>
            </a:r>
          </a:p>
          <a:p>
            <a:pPr>
              <a:buNone/>
            </a:pPr>
            <a:r>
              <a:rPr lang="en-US" dirty="0" smtClean="0"/>
              <a:t>“More windows and greenery” </a:t>
            </a:r>
          </a:p>
          <a:p>
            <a:pPr>
              <a:buNone/>
            </a:pPr>
            <a:r>
              <a:rPr lang="en-US" dirty="0" smtClean="0"/>
              <a:t>“Better furniture on the fourth floor” </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collection</a:t>
            </a:r>
            <a:endParaRPr lang="en-US" dirty="0"/>
          </a:p>
        </p:txBody>
      </p:sp>
      <p:sp>
        <p:nvSpPr>
          <p:cNvPr id="3" name="Content Placeholder 2"/>
          <p:cNvSpPr>
            <a:spLocks noGrp="1"/>
          </p:cNvSpPr>
          <p:nvPr>
            <p:ph idx="1"/>
          </p:nvPr>
        </p:nvSpPr>
        <p:spPr/>
        <p:txBody>
          <a:bodyPr/>
          <a:lstStyle/>
          <a:p>
            <a:r>
              <a:rPr lang="en-US" dirty="0" smtClean="0"/>
              <a:t>Division of Space</a:t>
            </a:r>
          </a:p>
          <a:p>
            <a:r>
              <a:rPr lang="en-US" dirty="0" smtClean="0"/>
              <a:t>Ambiguities in the observation form</a:t>
            </a:r>
          </a:p>
          <a:p>
            <a:r>
              <a:rPr lang="en-US" dirty="0" smtClean="0"/>
              <a:t>What do we want to know?  </a:t>
            </a:r>
          </a:p>
          <a:p>
            <a:r>
              <a:rPr lang="en-US" dirty="0" smtClean="0"/>
              <a:t>The stacks keep moving! Now what?</a:t>
            </a:r>
          </a:p>
          <a:p>
            <a:r>
              <a:rPr lang="en-US" dirty="0" smtClean="0"/>
              <a:t>Where did all that furniture go?  </a:t>
            </a:r>
          </a:p>
          <a:p>
            <a:r>
              <a:rPr lang="en-US" dirty="0" smtClean="0"/>
              <a:t>I have 4 tests and a paper due tomorrow! There’s no way I can work!</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a:t>
            </a:r>
            <a:endParaRPr lang="en-US" dirty="0"/>
          </a:p>
        </p:txBody>
      </p:sp>
      <p:sp>
        <p:nvSpPr>
          <p:cNvPr id="3" name="Content Placeholder 2"/>
          <p:cNvSpPr>
            <a:spLocks noGrp="1"/>
          </p:cNvSpPr>
          <p:nvPr>
            <p:ph idx="1"/>
          </p:nvPr>
        </p:nvSpPr>
        <p:spPr/>
        <p:txBody>
          <a:bodyPr/>
          <a:lstStyle/>
          <a:p>
            <a:r>
              <a:rPr lang="en-US" dirty="0" smtClean="0"/>
              <a:t>Regular Meetings/Communication </a:t>
            </a:r>
          </a:p>
          <a:p>
            <a:r>
              <a:rPr lang="en-US" dirty="0" smtClean="0"/>
              <a:t>Library Maps</a:t>
            </a:r>
          </a:p>
          <a:p>
            <a:r>
              <a:rPr lang="en-US" dirty="0" smtClean="0"/>
              <a:t>Cutting down on ambiguous language in the forms</a:t>
            </a:r>
          </a:p>
          <a:p>
            <a:r>
              <a:rPr lang="en-US" dirty="0" smtClean="0"/>
              <a:t>Being flexible – both me and my students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Cutting Out Ambiguities</a:t>
            </a:r>
            <a:endParaRPr lang="en-US" dirty="0"/>
          </a:p>
        </p:txBody>
      </p:sp>
      <p:sp>
        <p:nvSpPr>
          <p:cNvPr id="3" name="Content Placeholder 2"/>
          <p:cNvSpPr>
            <a:spLocks noGrp="1"/>
          </p:cNvSpPr>
          <p:nvPr>
            <p:ph idx="1"/>
          </p:nvPr>
        </p:nvSpPr>
        <p:spPr/>
        <p:txBody>
          <a:bodyPr/>
          <a:lstStyle/>
          <a:p>
            <a:pPr>
              <a:buNone/>
            </a:pPr>
            <a:r>
              <a:rPr lang="en-US" dirty="0" smtClean="0"/>
              <a:t>Instead of answering:</a:t>
            </a:r>
          </a:p>
          <a:p>
            <a:pPr>
              <a:buNone/>
            </a:pPr>
            <a:r>
              <a:rPr lang="en-US" dirty="0" smtClean="0">
                <a:solidFill>
                  <a:schemeClr val="accent1">
                    <a:lumMod val="75000"/>
                  </a:schemeClr>
                </a:solidFill>
              </a:rPr>
              <a:t>“How many students are currently in the observation area?”</a:t>
            </a:r>
          </a:p>
          <a:p>
            <a:pPr>
              <a:buNone/>
            </a:pPr>
            <a:r>
              <a:rPr lang="en-US" dirty="0" smtClean="0"/>
              <a:t>We now answer: </a:t>
            </a:r>
          </a:p>
          <a:p>
            <a:pPr>
              <a:buNone/>
            </a:pPr>
            <a:r>
              <a:rPr lang="en-US" dirty="0" smtClean="0">
                <a:solidFill>
                  <a:schemeClr val="accent1">
                    <a:lumMod val="75000"/>
                  </a:schemeClr>
                </a:solidFill>
              </a:rPr>
              <a:t>“How many seats are currently occupied in the observation area?” </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Blacksburg, VA</a:t>
            </a:r>
            <a:endParaRPr lang="en-US" dirty="0"/>
          </a:p>
        </p:txBody>
      </p:sp>
      <p:sp>
        <p:nvSpPr>
          <p:cNvPr id="3" name="Content Placeholder 2"/>
          <p:cNvSpPr>
            <a:spLocks noGrp="1"/>
          </p:cNvSpPr>
          <p:nvPr>
            <p:ph idx="1"/>
          </p:nvPr>
        </p:nvSpPr>
        <p:spPr/>
        <p:txBody>
          <a:bodyPr/>
          <a:lstStyle/>
          <a:p>
            <a:endParaRPr lang="en-US" dirty="0" smtClean="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720" y="1476425"/>
            <a:ext cx="8483600" cy="3975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514600" y="5448400"/>
            <a:ext cx="5181600" cy="276999"/>
          </a:xfrm>
          <a:prstGeom prst="rect">
            <a:avLst/>
          </a:prstGeom>
        </p:spPr>
        <p:txBody>
          <a:bodyPr wrap="square">
            <a:spAutoFit/>
          </a:bodyPr>
          <a:lstStyle/>
          <a:p>
            <a:r>
              <a:rPr lang="en-US" sz="1200" dirty="0"/>
              <a:t>http://en.wikipedia.org/wiki/File:Blacksburg_VA_Summer_2008.jpg</a:t>
            </a:r>
          </a:p>
        </p:txBody>
      </p:sp>
    </p:spTree>
    <p:extLst>
      <p:ext uri="{BB962C8B-B14F-4D97-AF65-F5344CB8AC3E}">
        <p14:creationId xmlns:p14="http://schemas.microsoft.com/office/powerpoint/2010/main" val="259770396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Library Maps</a:t>
            </a:r>
            <a:endParaRPr lang="en-US" dirty="0"/>
          </a:p>
        </p:txBody>
      </p:sp>
      <p:grpSp>
        <p:nvGrpSpPr>
          <p:cNvPr id="5" name="Content Placeholder 4"/>
          <p:cNvGrpSpPr>
            <a:grpSpLocks noGrp="1"/>
          </p:cNvGrpSpPr>
          <p:nvPr/>
        </p:nvGrpSpPr>
        <p:grpSpPr>
          <a:xfrm>
            <a:off x="4343400" y="1600200"/>
            <a:ext cx="4495800" cy="4572000"/>
            <a:chOff x="4248150" y="1600200"/>
            <a:chExt cx="4667250" cy="4591051"/>
          </a:xfrm>
        </p:grpSpPr>
        <p:pic>
          <p:nvPicPr>
            <p:cNvPr id="6" name="Picture 4" descr="Newman Library second floor"/>
            <p:cNvPicPr>
              <a:picLocks noChangeAspect="1" noChangeArrowheads="1"/>
            </p:cNvPicPr>
            <p:nvPr/>
          </p:nvPicPr>
          <p:blipFill>
            <a:blip r:embed="rId3" cstate="print"/>
            <a:srcRect/>
            <a:stretch>
              <a:fillRect/>
            </a:stretch>
          </p:blipFill>
          <p:spPr bwMode="auto">
            <a:xfrm>
              <a:off x="4248150" y="1600200"/>
              <a:ext cx="4667250" cy="4591051"/>
            </a:xfrm>
            <a:prstGeom prst="rect">
              <a:avLst/>
            </a:prstGeom>
            <a:noFill/>
          </p:spPr>
        </p:pic>
        <p:sp>
          <p:nvSpPr>
            <p:cNvPr id="7" name="Rectangle 6"/>
            <p:cNvSpPr/>
            <p:nvPr/>
          </p:nvSpPr>
          <p:spPr>
            <a:xfrm>
              <a:off x="6934200" y="2590800"/>
              <a:ext cx="1371600" cy="2667000"/>
            </a:xfrm>
            <a:prstGeom prst="rect">
              <a:avLst/>
            </a:prstGeom>
            <a:solidFill>
              <a:schemeClr val="accent2">
                <a:lumMod val="40000"/>
                <a:lumOff val="60000"/>
                <a:alpha val="48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5585552" y="1650694"/>
              <a:ext cx="2644048" cy="1244906"/>
            </a:xfrm>
            <a:custGeom>
              <a:avLst/>
              <a:gdLst>
                <a:gd name="connsiteX0" fmla="*/ 1377108 w 2644048"/>
                <a:gd name="connsiteY0" fmla="*/ 1002535 h 1244906"/>
                <a:gd name="connsiteX1" fmla="*/ 1377108 w 2644048"/>
                <a:gd name="connsiteY1" fmla="*/ 1002535 h 1244906"/>
                <a:gd name="connsiteX2" fmla="*/ 1421175 w 2644048"/>
                <a:gd name="connsiteY2" fmla="*/ 958468 h 1244906"/>
                <a:gd name="connsiteX3" fmla="*/ 2644048 w 2644048"/>
                <a:gd name="connsiteY3" fmla="*/ 958468 h 1244906"/>
                <a:gd name="connsiteX4" fmla="*/ 2313542 w 2644048"/>
                <a:gd name="connsiteY4" fmla="*/ 517793 h 1244906"/>
                <a:gd name="connsiteX5" fmla="*/ 1861850 w 2644048"/>
                <a:gd name="connsiteY5" fmla="*/ 220338 h 1244906"/>
                <a:gd name="connsiteX6" fmla="*/ 1575412 w 2644048"/>
                <a:gd name="connsiteY6" fmla="*/ 99152 h 1244906"/>
                <a:gd name="connsiteX7" fmla="*/ 1068636 w 2644048"/>
                <a:gd name="connsiteY7" fmla="*/ 0 h 1244906"/>
                <a:gd name="connsiteX8" fmla="*/ 705079 w 2644048"/>
                <a:gd name="connsiteY8" fmla="*/ 11017 h 1244906"/>
                <a:gd name="connsiteX9" fmla="*/ 297455 w 2644048"/>
                <a:gd name="connsiteY9" fmla="*/ 187287 h 1244906"/>
                <a:gd name="connsiteX10" fmla="*/ 0 w 2644048"/>
                <a:gd name="connsiteY10" fmla="*/ 374574 h 1244906"/>
                <a:gd name="connsiteX11" fmla="*/ 649995 w 2644048"/>
                <a:gd name="connsiteY11" fmla="*/ 1244906 h 1244906"/>
                <a:gd name="connsiteX12" fmla="*/ 1233889 w 2644048"/>
                <a:gd name="connsiteY12" fmla="*/ 826266 h 1244906"/>
                <a:gd name="connsiteX13" fmla="*/ 1443209 w 2644048"/>
                <a:gd name="connsiteY13" fmla="*/ 958468 h 1244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44048" h="1244906">
                  <a:moveTo>
                    <a:pt x="1377108" y="1002535"/>
                  </a:moveTo>
                  <a:lnTo>
                    <a:pt x="1377108" y="1002535"/>
                  </a:lnTo>
                  <a:lnTo>
                    <a:pt x="1421175" y="958468"/>
                  </a:lnTo>
                  <a:lnTo>
                    <a:pt x="2644048" y="958468"/>
                  </a:lnTo>
                  <a:lnTo>
                    <a:pt x="2313542" y="517793"/>
                  </a:lnTo>
                  <a:lnTo>
                    <a:pt x="1861850" y="220338"/>
                  </a:lnTo>
                  <a:lnTo>
                    <a:pt x="1575412" y="99152"/>
                  </a:lnTo>
                  <a:lnTo>
                    <a:pt x="1068636" y="0"/>
                  </a:lnTo>
                  <a:lnTo>
                    <a:pt x="705079" y="11017"/>
                  </a:lnTo>
                  <a:lnTo>
                    <a:pt x="297455" y="187287"/>
                  </a:lnTo>
                  <a:lnTo>
                    <a:pt x="0" y="374574"/>
                  </a:lnTo>
                  <a:lnTo>
                    <a:pt x="649995" y="1244906"/>
                  </a:lnTo>
                  <a:lnTo>
                    <a:pt x="1233889" y="826266"/>
                  </a:lnTo>
                  <a:lnTo>
                    <a:pt x="1443209" y="958468"/>
                  </a:lnTo>
                </a:path>
              </a:pathLst>
            </a:custGeom>
            <a:solidFill>
              <a:schemeClr val="accent1">
                <a:lumMod val="40000"/>
                <a:lumOff val="60000"/>
                <a:alpha val="60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4602480" y="2011680"/>
              <a:ext cx="1943100" cy="2080260"/>
            </a:xfrm>
            <a:custGeom>
              <a:avLst/>
              <a:gdLst>
                <a:gd name="connsiteX0" fmla="*/ 0 w 1943100"/>
                <a:gd name="connsiteY0" fmla="*/ 1310640 h 2080260"/>
                <a:gd name="connsiteX1" fmla="*/ 579120 w 1943100"/>
                <a:gd name="connsiteY1" fmla="*/ 2080260 h 2080260"/>
                <a:gd name="connsiteX2" fmla="*/ 1943100 w 1943100"/>
                <a:gd name="connsiteY2" fmla="*/ 1043940 h 2080260"/>
                <a:gd name="connsiteX3" fmla="*/ 1760220 w 1943100"/>
                <a:gd name="connsiteY3" fmla="*/ 800100 h 2080260"/>
                <a:gd name="connsiteX4" fmla="*/ 1630680 w 1943100"/>
                <a:gd name="connsiteY4" fmla="*/ 891540 h 2080260"/>
                <a:gd name="connsiteX5" fmla="*/ 967740 w 1943100"/>
                <a:gd name="connsiteY5" fmla="*/ 0 h 2080260"/>
                <a:gd name="connsiteX6" fmla="*/ 518160 w 1943100"/>
                <a:gd name="connsiteY6" fmla="*/ 304800 h 2080260"/>
                <a:gd name="connsiteX7" fmla="*/ 121920 w 1943100"/>
                <a:gd name="connsiteY7" fmla="*/ 678180 h 2080260"/>
                <a:gd name="connsiteX8" fmla="*/ 388620 w 1943100"/>
                <a:gd name="connsiteY8" fmla="*/ 1036320 h 2080260"/>
                <a:gd name="connsiteX9" fmla="*/ 0 w 1943100"/>
                <a:gd name="connsiteY9" fmla="*/ 1310640 h 208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3100" h="2080260">
                  <a:moveTo>
                    <a:pt x="0" y="1310640"/>
                  </a:moveTo>
                  <a:lnTo>
                    <a:pt x="579120" y="2080260"/>
                  </a:lnTo>
                  <a:lnTo>
                    <a:pt x="1943100" y="1043940"/>
                  </a:lnTo>
                  <a:lnTo>
                    <a:pt x="1760220" y="800100"/>
                  </a:lnTo>
                  <a:lnTo>
                    <a:pt x="1630680" y="891540"/>
                  </a:lnTo>
                  <a:lnTo>
                    <a:pt x="967740" y="0"/>
                  </a:lnTo>
                  <a:lnTo>
                    <a:pt x="518160" y="304800"/>
                  </a:lnTo>
                  <a:lnTo>
                    <a:pt x="121920" y="678180"/>
                  </a:lnTo>
                  <a:lnTo>
                    <a:pt x="388620" y="1036320"/>
                  </a:lnTo>
                  <a:lnTo>
                    <a:pt x="0" y="1310640"/>
                  </a:lnTo>
                  <a:close/>
                </a:path>
              </a:pathLst>
            </a:custGeom>
            <a:solidFill>
              <a:srgbClr val="00B050">
                <a:alpha val="68000"/>
              </a:srgb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p:cNvSpPr/>
          <p:nvPr/>
        </p:nvSpPr>
        <p:spPr>
          <a:xfrm>
            <a:off x="5105400" y="4876800"/>
            <a:ext cx="9144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410200" y="4038600"/>
            <a:ext cx="1295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248400" y="4114800"/>
            <a:ext cx="4572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bwMode="auto">
          <a:xfrm>
            <a:off x="685800" y="1570037"/>
            <a:ext cx="3498328"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of Data</a:t>
            </a:r>
            <a:endParaRPr lang="en-US" dirty="0"/>
          </a:p>
        </p:txBody>
      </p:sp>
      <p:pic>
        <p:nvPicPr>
          <p:cNvPr id="1027"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14400" y="1600200"/>
            <a:ext cx="1851660" cy="15773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2590800"/>
            <a:ext cx="1943100"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9275" y="3657600"/>
            <a:ext cx="2114550" cy="215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Occupancy Distribution</a:t>
            </a:r>
            <a:endParaRPr lang="en-US" dirty="0"/>
          </a:p>
        </p:txBody>
      </p:sp>
      <p:pic>
        <p:nvPicPr>
          <p:cNvPr id="6" name="Content Placeholder 5" descr="Sheet 1 (1).png"/>
          <p:cNvPicPr>
            <a:picLocks noGrp="1" noChangeAspect="1"/>
          </p:cNvPicPr>
          <p:nvPr>
            <p:ph idx="1"/>
          </p:nvPr>
        </p:nvPicPr>
        <p:blipFill>
          <a:blip r:embed="rId2" cstate="print"/>
          <a:stretch>
            <a:fillRect/>
          </a:stretch>
        </p:blipFill>
        <p:spPr>
          <a:xfrm>
            <a:off x="457200" y="1600200"/>
            <a:ext cx="8229600" cy="4230968"/>
          </a:xfrm>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Occupancy vs. Day of Week</a:t>
            </a:r>
            <a:endParaRPr lang="en-US" dirty="0"/>
          </a:p>
        </p:txBody>
      </p:sp>
      <p:pic>
        <p:nvPicPr>
          <p:cNvPr id="4" name="Content Placeholder 3" descr="Sheet 2.png"/>
          <p:cNvPicPr>
            <a:picLocks noGrp="1" noChangeAspect="1"/>
          </p:cNvPicPr>
          <p:nvPr>
            <p:ph idx="1"/>
          </p:nvPr>
        </p:nvPicPr>
        <p:blipFill>
          <a:blip r:embed="rId2" cstate="print"/>
          <a:stretch>
            <a:fillRect/>
          </a:stretch>
        </p:blipFill>
        <p:spPr>
          <a:xfrm>
            <a:off x="574529" y="1600200"/>
            <a:ext cx="7959871" cy="4525963"/>
          </a:xfrm>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Usage</a:t>
            </a:r>
            <a:endParaRPr lang="en-US" dirty="0"/>
          </a:p>
        </p:txBody>
      </p:sp>
      <p:pic>
        <p:nvPicPr>
          <p:cNvPr id="4" name="Content Placeholder 3" descr="Sheet 3.png"/>
          <p:cNvPicPr>
            <a:picLocks noGrp="1" noChangeAspect="1"/>
          </p:cNvPicPr>
          <p:nvPr>
            <p:ph idx="1"/>
          </p:nvPr>
        </p:nvPicPr>
        <p:blipFill>
          <a:blip r:embed="rId3" cstate="print"/>
          <a:stretch>
            <a:fillRect/>
          </a:stretch>
        </p:blipFill>
        <p:spPr>
          <a:xfrm>
            <a:off x="0" y="1644098"/>
            <a:ext cx="9144000" cy="3689902"/>
          </a:xfrm>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vs. Group/Pair Study</a:t>
            </a:r>
            <a:endParaRPr lang="en-US" dirty="0"/>
          </a:p>
        </p:txBody>
      </p:sp>
      <p:pic>
        <p:nvPicPr>
          <p:cNvPr id="4" name="Content Placeholder 3" descr="Sheet 4.png"/>
          <p:cNvPicPr>
            <a:picLocks noGrp="1" noChangeAspect="1"/>
          </p:cNvPicPr>
          <p:nvPr>
            <p:ph idx="1"/>
          </p:nvPr>
        </p:nvPicPr>
        <p:blipFill>
          <a:blip r:embed="rId2" cstate="print"/>
          <a:stretch>
            <a:fillRect/>
          </a:stretch>
        </p:blipFill>
        <p:spPr>
          <a:xfrm>
            <a:off x="457200" y="1885445"/>
            <a:ext cx="8229600" cy="3955473"/>
          </a:xfrm>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Drawing Conclusions</a:t>
            </a:r>
            <a:endParaRPr lang="en-US" dirty="0"/>
          </a:p>
        </p:txBody>
      </p:sp>
      <p:sp>
        <p:nvSpPr>
          <p:cNvPr id="3" name="Content Placeholder 2"/>
          <p:cNvSpPr>
            <a:spLocks noGrp="1"/>
          </p:cNvSpPr>
          <p:nvPr>
            <p:ph idx="1"/>
          </p:nvPr>
        </p:nvSpPr>
        <p:spPr/>
        <p:txBody>
          <a:bodyPr/>
          <a:lstStyle/>
          <a:p>
            <a:r>
              <a:rPr lang="en-US" dirty="0" smtClean="0"/>
              <a:t>Finding trends </a:t>
            </a:r>
          </a:p>
          <a:p>
            <a:pPr lvl="1"/>
            <a:r>
              <a:rPr lang="en-US" dirty="0" smtClean="0"/>
              <a:t>Noise level preference </a:t>
            </a:r>
          </a:p>
          <a:p>
            <a:pPr lvl="1"/>
            <a:r>
              <a:rPr lang="en-US" dirty="0" smtClean="0"/>
              <a:t>Group study vs. individual preference</a:t>
            </a:r>
          </a:p>
          <a:p>
            <a:pPr lvl="1"/>
            <a:r>
              <a:rPr lang="en-US" dirty="0" smtClean="0"/>
              <a:t>Effectiveness of student resources </a:t>
            </a:r>
          </a:p>
          <a:p>
            <a:r>
              <a:rPr lang="en-US" dirty="0" smtClean="0"/>
              <a:t>Adapting to technological advancement </a:t>
            </a:r>
          </a:p>
          <a:p>
            <a:pPr lvl="1"/>
            <a:r>
              <a:rPr lang="en-US" dirty="0" smtClean="0"/>
              <a:t>Availability to power </a:t>
            </a:r>
          </a:p>
          <a:p>
            <a:pPr lvl="1"/>
            <a:r>
              <a:rPr lang="en-US" dirty="0" smtClean="0"/>
              <a:t>Offering loan equipment (chargers, </a:t>
            </a:r>
            <a:r>
              <a:rPr lang="en-US" dirty="0" err="1" smtClean="0"/>
              <a:t>ipads</a:t>
            </a:r>
            <a:r>
              <a:rPr lang="en-US" dirty="0" smtClean="0"/>
              <a:t>, </a:t>
            </a:r>
            <a:r>
              <a:rPr lang="en-US" dirty="0" err="1" smtClean="0"/>
              <a:t>etc</a:t>
            </a:r>
            <a:r>
              <a:rPr lang="en-US" dirty="0" smtClean="0"/>
              <a:t>)</a:t>
            </a:r>
          </a:p>
          <a:p>
            <a:pPr>
              <a:buNone/>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a:t>
            </a:r>
            <a:endParaRPr lang="en-US" dirty="0"/>
          </a:p>
        </p:txBody>
      </p:sp>
      <p:sp>
        <p:nvSpPr>
          <p:cNvPr id="3" name="Content Placeholder 2"/>
          <p:cNvSpPr>
            <a:spLocks noGrp="1"/>
          </p:cNvSpPr>
          <p:nvPr>
            <p:ph idx="1"/>
          </p:nvPr>
        </p:nvSpPr>
        <p:spPr/>
        <p:txBody>
          <a:bodyPr/>
          <a:lstStyle/>
          <a:p>
            <a:r>
              <a:rPr lang="en-US" dirty="0" smtClean="0"/>
              <a:t>Bringing in the big players – </a:t>
            </a:r>
          </a:p>
          <a:p>
            <a:r>
              <a:rPr lang="en-US" dirty="0" smtClean="0"/>
              <a:t>Vending machines</a:t>
            </a:r>
          </a:p>
          <a:p>
            <a:r>
              <a:rPr lang="en-US" dirty="0" smtClean="0"/>
              <a:t>ATM</a:t>
            </a:r>
          </a:p>
          <a:p>
            <a:r>
              <a:rPr lang="en-US" dirty="0" smtClean="0"/>
              <a:t>Power cords</a:t>
            </a:r>
          </a:p>
          <a:p>
            <a:r>
              <a:rPr lang="en-US" dirty="0" smtClean="0"/>
              <a:t>Phone chargers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for PRA </a:t>
            </a:r>
            <a:endParaRPr lang="en-US" dirty="0"/>
          </a:p>
        </p:txBody>
      </p:sp>
      <p:sp>
        <p:nvSpPr>
          <p:cNvPr id="3" name="Content Placeholder 2"/>
          <p:cNvSpPr>
            <a:spLocks noGrp="1"/>
          </p:cNvSpPr>
          <p:nvPr>
            <p:ph idx="1"/>
          </p:nvPr>
        </p:nvSpPr>
        <p:spPr/>
        <p:txBody>
          <a:bodyPr/>
          <a:lstStyle/>
          <a:p>
            <a:pPr>
              <a:buNone/>
            </a:pPr>
            <a:r>
              <a:rPr lang="en-US" dirty="0" smtClean="0"/>
              <a:t>More data </a:t>
            </a:r>
            <a:r>
              <a:rPr lang="en-US" dirty="0" smtClean="0">
                <a:sym typeface="Wingdings" pitchFamily="2" charset="2"/>
              </a:rPr>
              <a:t> More action</a:t>
            </a:r>
          </a:p>
          <a:p>
            <a:pPr>
              <a:buNone/>
            </a:pPr>
            <a:r>
              <a:rPr lang="en-US" dirty="0" smtClean="0">
                <a:sym typeface="Wingdings" pitchFamily="2" charset="2"/>
              </a:rPr>
              <a:t>Library in flux</a:t>
            </a:r>
            <a:r>
              <a:rPr lang="en-US" dirty="0">
                <a:sym typeface="Wingdings" pitchFamily="2" charset="2"/>
              </a:rPr>
              <a:t> </a:t>
            </a:r>
            <a:r>
              <a:rPr lang="en-US" dirty="0" smtClean="0">
                <a:sym typeface="Wingdings" pitchFamily="2" charset="2"/>
              </a:rPr>
              <a:t> more closely connected to other integral departments</a:t>
            </a:r>
          </a:p>
          <a:p>
            <a:pPr>
              <a:buNone/>
            </a:pPr>
            <a:r>
              <a:rPr lang="en-US" dirty="0" smtClean="0">
                <a:sym typeface="Wingdings" pitchFamily="2" charset="2"/>
              </a:rPr>
              <a:t>Determine additional questions and research areas</a:t>
            </a:r>
          </a:p>
          <a:p>
            <a:endParaRPr lang="en-US" dirty="0" smtClean="0">
              <a:sym typeface="Wingdings" pitchFamily="2" charset="2"/>
            </a:endParaRP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pPr>
              <a:buNone/>
            </a:pPr>
            <a:r>
              <a:rPr lang="en-US" dirty="0" smtClean="0"/>
              <a:t>Best way to improve the library?</a:t>
            </a:r>
          </a:p>
          <a:p>
            <a:pPr>
              <a:buNone/>
            </a:pPr>
            <a:endParaRPr lang="en-US" dirty="0" smtClean="0"/>
          </a:p>
          <a:p>
            <a:pPr>
              <a:buNone/>
            </a:pPr>
            <a:r>
              <a:rPr lang="en-US" dirty="0" smtClean="0"/>
              <a:t>Ask students </a:t>
            </a:r>
            <a:r>
              <a:rPr lang="en-US" dirty="0" smtClean="0">
                <a:sym typeface="Wingdings" pitchFamily="2" charset="2"/>
              </a:rPr>
              <a:t> act on their responses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Virginia Tech</a:t>
            </a:r>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1224141"/>
            <a:ext cx="342900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52400" y="3506272"/>
            <a:ext cx="3276600" cy="246221"/>
          </a:xfrm>
          <a:prstGeom prst="rect">
            <a:avLst/>
          </a:prstGeom>
        </p:spPr>
        <p:txBody>
          <a:bodyPr wrap="square">
            <a:spAutoFit/>
          </a:bodyPr>
          <a:lstStyle/>
          <a:p>
            <a:r>
              <a:rPr lang="en-US" sz="1000" dirty="0"/>
              <a:t>http://www.mba.vt.edu/admissions/interact/on-campus/</a:t>
            </a: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3948" y="2590800"/>
            <a:ext cx="5255752" cy="3491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3758708" y="2359968"/>
            <a:ext cx="4572000" cy="230832"/>
          </a:xfrm>
          <a:prstGeom prst="rect">
            <a:avLst/>
          </a:prstGeom>
        </p:spPr>
        <p:txBody>
          <a:bodyPr>
            <a:spAutoFit/>
          </a:bodyPr>
          <a:lstStyle/>
          <a:p>
            <a:r>
              <a:rPr lang="en-US" sz="900" dirty="0"/>
              <a:t>http://www.vtnews.vt.edu/photo-galleries/2011/071411-gowallatour/tour-gallery.html</a:t>
            </a:r>
          </a:p>
        </p:txBody>
      </p:sp>
    </p:spTree>
    <p:extLst>
      <p:ext uri="{BB962C8B-B14F-4D97-AF65-F5344CB8AC3E}">
        <p14:creationId xmlns:p14="http://schemas.microsoft.com/office/powerpoint/2010/main" val="312571532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Student workers Ever!</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1295400"/>
            <a:ext cx="4152900" cy="2336006"/>
          </a:xfr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9600" y="1219200"/>
            <a:ext cx="4373880" cy="2460308"/>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8640" y="3614738"/>
            <a:ext cx="4419600" cy="2486025"/>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657600"/>
            <a:ext cx="4343400" cy="244316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195387"/>
            <a:ext cx="5791200" cy="3257550"/>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9600" y="4286250"/>
            <a:ext cx="4572000" cy="2571750"/>
          </a:xfrm>
          <a:prstGeom prst="rect">
            <a:avLst/>
          </a:prstGeom>
        </p:spPr>
      </p:pic>
    </p:spTree>
    <p:extLst>
      <p:ext uri="{BB962C8B-B14F-4D97-AF65-F5344CB8AC3E}">
        <p14:creationId xmlns:p14="http://schemas.microsoft.com/office/powerpoint/2010/main" val="414683381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Newman Library</a:t>
            </a:r>
            <a:endParaRPr lang="en-US" dirty="0"/>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1485900"/>
            <a:ext cx="6034617"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371600" y="1216819"/>
            <a:ext cx="5181600" cy="246221"/>
          </a:xfrm>
          <a:prstGeom prst="rect">
            <a:avLst/>
          </a:prstGeom>
        </p:spPr>
        <p:txBody>
          <a:bodyPr wrap="square">
            <a:spAutoFit/>
          </a:bodyPr>
          <a:lstStyle/>
          <a:p>
            <a:r>
              <a:rPr lang="en-US" sz="1000" dirty="0"/>
              <a:t>http://upload.wikimedia.org/wikipedia/commons/7/72/Newman_Library_Virginia_Tech.JPG</a:t>
            </a:r>
          </a:p>
        </p:txBody>
      </p:sp>
    </p:spTree>
    <p:extLst>
      <p:ext uri="{BB962C8B-B14F-4D97-AF65-F5344CB8AC3E}">
        <p14:creationId xmlns:p14="http://schemas.microsoft.com/office/powerpoint/2010/main" val="241421132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Peer Roving Assistants(PRA)</a:t>
            </a:r>
            <a:br>
              <a:rPr lang="en-US" dirty="0" smtClean="0"/>
            </a:br>
            <a:r>
              <a:rPr lang="en-US" sz="3600" dirty="0" smtClean="0"/>
              <a:t>Purpose</a:t>
            </a:r>
            <a:endParaRPr lang="en-US" sz="3600" dirty="0"/>
          </a:p>
        </p:txBody>
      </p:sp>
      <p:sp>
        <p:nvSpPr>
          <p:cNvPr id="3" name="Content Placeholder 2"/>
          <p:cNvSpPr>
            <a:spLocks noGrp="1"/>
          </p:cNvSpPr>
          <p:nvPr>
            <p:ph idx="1"/>
          </p:nvPr>
        </p:nvSpPr>
        <p:spPr/>
        <p:txBody>
          <a:bodyPr/>
          <a:lstStyle/>
          <a:p>
            <a:pPr>
              <a:buNone/>
            </a:pPr>
            <a:r>
              <a:rPr lang="en-US" dirty="0" smtClean="0"/>
              <a:t>Point of need service</a:t>
            </a:r>
          </a:p>
          <a:p>
            <a:pPr>
              <a:buNone/>
            </a:pPr>
            <a:r>
              <a:rPr lang="en-US" dirty="0" smtClean="0"/>
              <a:t>Space observation</a:t>
            </a:r>
          </a:p>
          <a:p>
            <a:pPr>
              <a:buNone/>
            </a:pPr>
            <a:r>
              <a:rPr lang="en-US" dirty="0" smtClean="0"/>
              <a:t>Interviews</a:t>
            </a:r>
          </a:p>
          <a:p>
            <a:pPr>
              <a:buNone/>
            </a:pPr>
            <a:r>
              <a:rPr lang="en-US" dirty="0" smtClean="0"/>
              <a:t>**get a better understanding of what students are doing and how we can improve services!</a:t>
            </a:r>
          </a:p>
          <a:p>
            <a:pPr>
              <a:buNone/>
            </a:pPr>
            <a:endParaRPr lang="en-US" dirty="0" smtClean="0"/>
          </a:p>
          <a:p>
            <a:pPr>
              <a:buNone/>
            </a:pP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a PRA do?</a:t>
            </a:r>
            <a:endParaRPr lang="en-US" dirty="0"/>
          </a:p>
        </p:txBody>
      </p:sp>
      <p:sp>
        <p:nvSpPr>
          <p:cNvPr id="3" name="Content Placeholder 2"/>
          <p:cNvSpPr>
            <a:spLocks noGrp="1"/>
          </p:cNvSpPr>
          <p:nvPr>
            <p:ph idx="1"/>
          </p:nvPr>
        </p:nvSpPr>
        <p:spPr/>
        <p:txBody>
          <a:bodyPr/>
          <a:lstStyle/>
          <a:p>
            <a:r>
              <a:rPr lang="en-US" dirty="0" smtClean="0"/>
              <a:t>Offer Assistance around the library</a:t>
            </a:r>
          </a:p>
          <a:p>
            <a:pPr lvl="1"/>
            <a:r>
              <a:rPr lang="en-US" dirty="0" smtClean="0"/>
              <a:t>Printing, scanning, copying</a:t>
            </a:r>
          </a:p>
          <a:p>
            <a:pPr lvl="1"/>
            <a:r>
              <a:rPr lang="en-US" dirty="0" smtClean="0"/>
              <a:t>Finding books </a:t>
            </a:r>
          </a:p>
          <a:p>
            <a:pPr lvl="1"/>
            <a:r>
              <a:rPr lang="en-US" dirty="0" smtClean="0"/>
              <a:t>In library “way finding”</a:t>
            </a:r>
          </a:p>
          <a:p>
            <a:r>
              <a:rPr lang="en-US" dirty="0" smtClean="0"/>
              <a:t>Record Observations </a:t>
            </a:r>
          </a:p>
          <a:p>
            <a:pPr lvl="1"/>
            <a:r>
              <a:rPr lang="en-US" dirty="0" smtClean="0"/>
              <a:t>Quantitative and Qualitative</a:t>
            </a:r>
          </a:p>
          <a:p>
            <a:pPr lvl="1"/>
            <a:r>
              <a:rPr lang="en-US" dirty="0" smtClean="0"/>
              <a:t>Pictures </a:t>
            </a:r>
          </a:p>
          <a:p>
            <a:pPr lvl="1"/>
            <a:r>
              <a:rPr lang="en-US" dirty="0" smtClean="0"/>
              <a:t>Interviews </a:t>
            </a:r>
          </a:p>
          <a:p>
            <a:pPr lvl="1">
              <a:buNone/>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Undergrads?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Familiar faces</a:t>
            </a:r>
          </a:p>
          <a:p>
            <a:pPr marL="514350" indent="-514350">
              <a:buFont typeface="+mj-lt"/>
              <a:buAutoNum type="arabicPeriod"/>
            </a:pPr>
            <a:r>
              <a:rPr lang="en-US" dirty="0" smtClean="0"/>
              <a:t>Ready supply</a:t>
            </a:r>
          </a:p>
          <a:p>
            <a:pPr marL="514350" indent="-514350">
              <a:buFont typeface="+mj-lt"/>
              <a:buAutoNum type="arabicPeriod"/>
            </a:pPr>
            <a:r>
              <a:rPr lang="en-US" dirty="0" smtClean="0"/>
              <a:t>Easy to train</a:t>
            </a:r>
          </a:p>
          <a:p>
            <a:pPr marL="514350" indent="-514350">
              <a:buFont typeface="+mj-lt"/>
              <a:buAutoNum type="arabicPeriod"/>
            </a:pPr>
            <a:r>
              <a:rPr lang="en-US" dirty="0" smtClean="0"/>
              <a:t>Gives them on-the-job experience</a:t>
            </a:r>
          </a:p>
          <a:p>
            <a:pPr marL="514350" indent="-514350">
              <a:buFont typeface="+mj-lt"/>
              <a:buAutoNum type="arabicPeriod"/>
            </a:pPr>
            <a:r>
              <a:rPr lang="en-US" dirty="0" smtClean="0"/>
              <a:t>They can/will work hours we would rather not</a:t>
            </a:r>
          </a:p>
          <a:p>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Collection</a:t>
            </a:r>
            <a:endParaRPr lang="en-US" dirty="0"/>
          </a:p>
        </p:txBody>
      </p:sp>
      <p:sp>
        <p:nvSpPr>
          <p:cNvPr id="3" name="Content Placeholder 2"/>
          <p:cNvSpPr>
            <a:spLocks noGrp="1"/>
          </p:cNvSpPr>
          <p:nvPr>
            <p:ph idx="1"/>
          </p:nvPr>
        </p:nvSpPr>
        <p:spPr/>
        <p:txBody>
          <a:bodyPr/>
          <a:lstStyle/>
          <a:p>
            <a:pPr>
              <a:buNone/>
            </a:pPr>
            <a:r>
              <a:rPr lang="en-US" dirty="0" smtClean="0"/>
              <a:t>Observation form includes: </a:t>
            </a:r>
          </a:p>
          <a:p>
            <a:pPr lvl="1"/>
            <a:r>
              <a:rPr lang="en-US" dirty="0" smtClean="0"/>
              <a:t>Group study vs. individual</a:t>
            </a:r>
          </a:p>
          <a:p>
            <a:pPr lvl="1"/>
            <a:r>
              <a:rPr lang="en-US" dirty="0" smtClean="0"/>
              <a:t>Power usage </a:t>
            </a:r>
          </a:p>
          <a:p>
            <a:pPr lvl="1"/>
            <a:r>
              <a:rPr lang="en-US" dirty="0" smtClean="0"/>
              <a:t>Use of furniture</a:t>
            </a:r>
          </a:p>
          <a:p>
            <a:pPr lvl="1"/>
            <a:r>
              <a:rPr lang="en-US" dirty="0" smtClean="0"/>
              <a:t>Use of student resources (whiteboards, public computers, study rooms)</a:t>
            </a:r>
          </a:p>
          <a:p>
            <a:pPr lvl="1"/>
            <a:r>
              <a:rPr lang="en-US" dirty="0" smtClean="0"/>
              <a:t>Additional Observations (i.e. noise level, general atmosphere, what are they doing?) </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Photo 2013-12-05 12.05.13 PM.jpg"/>
          <p:cNvPicPr>
            <a:picLocks noGrp="1" noChangeAspect="1"/>
          </p:cNvPicPr>
          <p:nvPr>
            <p:ph sz="half" idx="1"/>
          </p:nvPr>
        </p:nvPicPr>
        <p:blipFill>
          <a:blip r:embed="rId2" cstate="print"/>
          <a:stretch>
            <a:fillRect/>
          </a:stretch>
        </p:blipFill>
        <p:spPr>
          <a:xfrm rot="5400000">
            <a:off x="831512" y="649073"/>
            <a:ext cx="3322760" cy="2481815"/>
          </a:xfrm>
        </p:spPr>
      </p:pic>
      <p:pic>
        <p:nvPicPr>
          <p:cNvPr id="7" name="Picture 6" descr="Photo 2014-04-22 11.26.00 AM.jpg"/>
          <p:cNvPicPr>
            <a:picLocks noChangeAspect="1"/>
          </p:cNvPicPr>
          <p:nvPr/>
        </p:nvPicPr>
        <p:blipFill>
          <a:blip r:embed="rId3" cstate="print"/>
          <a:stretch>
            <a:fillRect/>
          </a:stretch>
        </p:blipFill>
        <p:spPr>
          <a:xfrm rot="5400000">
            <a:off x="3777626" y="1480174"/>
            <a:ext cx="5675326" cy="4238978"/>
          </a:xfrm>
          <a:prstGeom prst="rect">
            <a:avLst/>
          </a:prstGeom>
        </p:spPr>
      </p:pic>
      <p:pic>
        <p:nvPicPr>
          <p:cNvPr id="1026" name="Picture 2"/>
          <p:cNvPicPr>
            <a:picLocks noChangeAspect="1" noChangeArrowheads="1"/>
          </p:cNvPicPr>
          <p:nvPr/>
        </p:nvPicPr>
        <p:blipFill>
          <a:blip r:embed="rId4" cstate="print"/>
          <a:srcRect/>
          <a:stretch>
            <a:fillRect/>
          </a:stretch>
        </p:blipFill>
        <p:spPr bwMode="auto">
          <a:xfrm>
            <a:off x="609600" y="3638550"/>
            <a:ext cx="3038475" cy="29146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15717</TotalTime>
  <Words>954</Words>
  <Application>Microsoft Macintosh PowerPoint</Application>
  <PresentationFormat>On-screen Show (4:3)</PresentationFormat>
  <Paragraphs>132</Paragraphs>
  <Slides>31</Slides>
  <Notes>13</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Using Undergraduates to Improve the Library   Monena Hall Rashad Assir Virginia Tech Libraries</vt:lpstr>
      <vt:lpstr>Blacksburg, VA</vt:lpstr>
      <vt:lpstr>Virginia Tech</vt:lpstr>
      <vt:lpstr>Newman Library</vt:lpstr>
      <vt:lpstr>Peer Roving Assistants(PRA) Purpose</vt:lpstr>
      <vt:lpstr>What Does a PRA do?</vt:lpstr>
      <vt:lpstr>Why Undergrads?</vt:lpstr>
      <vt:lpstr>Collection</vt:lpstr>
      <vt:lpstr>PowerPoint Presentation</vt:lpstr>
      <vt:lpstr>PowerPoint Presentation</vt:lpstr>
      <vt:lpstr>PowerPoint Presentation</vt:lpstr>
      <vt:lpstr>Interview Template</vt:lpstr>
      <vt:lpstr>Whiteboard Initiative</vt:lpstr>
      <vt:lpstr>Whiteboard Initiative</vt:lpstr>
      <vt:lpstr>PowerPoint Presentation</vt:lpstr>
      <vt:lpstr>Interview Quotes</vt:lpstr>
      <vt:lpstr>Problems with collection</vt:lpstr>
      <vt:lpstr>Solutions</vt:lpstr>
      <vt:lpstr>Cutting Out Ambiguities</vt:lpstr>
      <vt:lpstr>Library Maps</vt:lpstr>
      <vt:lpstr>Storage of Data</vt:lpstr>
      <vt:lpstr>Occupancy Distribution</vt:lpstr>
      <vt:lpstr>Occupancy vs. Day of Week</vt:lpstr>
      <vt:lpstr>Power Usage</vt:lpstr>
      <vt:lpstr>Individual vs. Group/Pair Study</vt:lpstr>
      <vt:lpstr>Drawing Conclusions</vt:lpstr>
      <vt:lpstr>Action </vt:lpstr>
      <vt:lpstr>Future for PRA </vt:lpstr>
      <vt:lpstr>Conclusion</vt:lpstr>
      <vt:lpstr>Best Student workers Ever!</vt:lpstr>
      <vt:lpstr>Thank you!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Undergraduates to Improve the Library</dc:title>
  <dc:creator>pra</dc:creator>
  <cp:lastModifiedBy>Monena Hall</cp:lastModifiedBy>
  <cp:revision>87</cp:revision>
  <dcterms:created xsi:type="dcterms:W3CDTF">2014-04-18T18:05:18Z</dcterms:created>
  <dcterms:modified xsi:type="dcterms:W3CDTF">2014-06-16T18:40:27Z</dcterms:modified>
</cp:coreProperties>
</file>