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  <p:sldMasterId id="2147483852" r:id="rId2"/>
  </p:sldMasterIdLst>
  <p:notesMasterIdLst>
    <p:notesMasterId r:id="rId17"/>
  </p:notesMasterIdLst>
  <p:handoutMasterIdLst>
    <p:handoutMasterId r:id="rId18"/>
  </p:handoutMasterIdLst>
  <p:sldIdLst>
    <p:sldId id="256" r:id="rId3"/>
    <p:sldId id="269" r:id="rId4"/>
    <p:sldId id="277" r:id="rId5"/>
    <p:sldId id="268" r:id="rId6"/>
    <p:sldId id="274" r:id="rId7"/>
    <p:sldId id="279" r:id="rId8"/>
    <p:sldId id="275" r:id="rId9"/>
    <p:sldId id="278" r:id="rId10"/>
    <p:sldId id="282" r:id="rId11"/>
    <p:sldId id="276" r:id="rId12"/>
    <p:sldId id="270" r:id="rId13"/>
    <p:sldId id="280" r:id="rId14"/>
    <p:sldId id="272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0" autoAdjust="0"/>
    <p:restoredTop sz="94660"/>
  </p:normalViewPr>
  <p:slideViewPr>
    <p:cSldViewPr snapToGrid="0">
      <p:cViewPr varScale="1">
        <p:scale>
          <a:sx n="79" d="100"/>
          <a:sy n="79" d="100"/>
        </p:scale>
        <p:origin x="54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70"/>
    </p:cViewPr>
  </p:sorter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5BD973-1A75-4925-84EF-2A122D0EFB9E}" type="doc">
      <dgm:prSet loTypeId="urn:microsoft.com/office/officeart/2008/layout/LinedList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697D4911-F4F9-44ED-A0C0-F9AF7107A91C}">
      <dgm:prSet/>
      <dgm:spPr/>
      <dgm:t>
        <a:bodyPr/>
        <a:lstStyle/>
        <a:p>
          <a:r>
            <a:rPr lang="en-US" dirty="0"/>
            <a:t>Cervantes’ character </a:t>
          </a:r>
          <a:r>
            <a:rPr lang="en-US" i="1" dirty="0"/>
            <a:t>Don Quixote </a:t>
          </a:r>
          <a:r>
            <a:rPr lang="en-US" dirty="0"/>
            <a:t>“has been translated into more languages than any book except the Bible.” (Durant)</a:t>
          </a:r>
        </a:p>
      </dgm:t>
    </dgm:pt>
    <dgm:pt modelId="{3EDF9377-2E90-4519-BFED-DCD85E4188CE}" type="parTrans" cxnId="{1CF078E7-306B-4DC7-BFB7-B1290D01A777}">
      <dgm:prSet/>
      <dgm:spPr/>
      <dgm:t>
        <a:bodyPr/>
        <a:lstStyle/>
        <a:p>
          <a:endParaRPr lang="en-US"/>
        </a:p>
      </dgm:t>
    </dgm:pt>
    <dgm:pt modelId="{15710142-3372-45DD-84CE-6F7D14EE14F5}" type="sibTrans" cxnId="{1CF078E7-306B-4DC7-BFB7-B1290D01A777}">
      <dgm:prSet/>
      <dgm:spPr/>
      <dgm:t>
        <a:bodyPr/>
        <a:lstStyle/>
        <a:p>
          <a:endParaRPr lang="en-US"/>
        </a:p>
      </dgm:t>
    </dgm:pt>
    <dgm:pt modelId="{B403BF89-DB57-4299-88D2-581983F9C687}">
      <dgm:prSet/>
      <dgm:spPr/>
      <dgm:t>
        <a:bodyPr/>
        <a:lstStyle/>
        <a:p>
          <a:r>
            <a:rPr lang="en-US" dirty="0"/>
            <a:t>Cervantes’ </a:t>
          </a:r>
          <a:r>
            <a:rPr lang="en-US" i="1" dirty="0"/>
            <a:t>Don Quixote </a:t>
          </a:r>
          <a:r>
            <a:rPr lang="en-US" dirty="0"/>
            <a:t>is “the most living, the most endearing, and the best known character in all literature.” (</a:t>
          </a:r>
          <a:r>
            <a:rPr lang="en-US" dirty="0" err="1"/>
            <a:t>Powys</a:t>
          </a:r>
          <a:r>
            <a:rPr lang="en-US" dirty="0"/>
            <a:t>)</a:t>
          </a:r>
        </a:p>
      </dgm:t>
    </dgm:pt>
    <dgm:pt modelId="{C8696C99-8881-4772-8BF9-CD59C4BE9769}" type="parTrans" cxnId="{2DB597DD-F959-4D2F-B2DC-E4E0C72ECC19}">
      <dgm:prSet/>
      <dgm:spPr/>
      <dgm:t>
        <a:bodyPr/>
        <a:lstStyle/>
        <a:p>
          <a:endParaRPr lang="en-US"/>
        </a:p>
      </dgm:t>
    </dgm:pt>
    <dgm:pt modelId="{C62DC8CD-3BA5-4625-8093-5F4454E4876A}" type="sibTrans" cxnId="{2DB597DD-F959-4D2F-B2DC-E4E0C72ECC19}">
      <dgm:prSet/>
      <dgm:spPr/>
      <dgm:t>
        <a:bodyPr/>
        <a:lstStyle/>
        <a:p>
          <a:endParaRPr lang="en-US"/>
        </a:p>
      </dgm:t>
    </dgm:pt>
    <dgm:pt modelId="{2A1901A1-43E3-47A5-AA37-6EB05B722945}">
      <dgm:prSet/>
      <dgm:spPr/>
      <dgm:t>
        <a:bodyPr/>
        <a:lstStyle/>
        <a:p>
          <a:r>
            <a:rPr lang="en-US" dirty="0"/>
            <a:t>Cervantes established the modern novel with the writing of </a:t>
          </a:r>
          <a:r>
            <a:rPr lang="en-US" i="1" dirty="0"/>
            <a:t>Don Quixote</a:t>
          </a:r>
          <a:r>
            <a:rPr lang="en-US" dirty="0"/>
            <a:t>.</a:t>
          </a:r>
        </a:p>
      </dgm:t>
    </dgm:pt>
    <dgm:pt modelId="{9C0186E5-E1C2-47C0-B334-1404A52EE5D1}" type="parTrans" cxnId="{855A4C1E-61AD-45B0-A961-AC14ECD46642}">
      <dgm:prSet/>
      <dgm:spPr/>
      <dgm:t>
        <a:bodyPr/>
        <a:lstStyle/>
        <a:p>
          <a:endParaRPr lang="en-US"/>
        </a:p>
      </dgm:t>
    </dgm:pt>
    <dgm:pt modelId="{6D281589-23C7-4F59-AFE1-02355D517B42}" type="sibTrans" cxnId="{855A4C1E-61AD-45B0-A961-AC14ECD46642}">
      <dgm:prSet/>
      <dgm:spPr/>
      <dgm:t>
        <a:bodyPr/>
        <a:lstStyle/>
        <a:p>
          <a:endParaRPr lang="en-US"/>
        </a:p>
      </dgm:t>
    </dgm:pt>
    <dgm:pt modelId="{0F239ABE-9166-4104-8D6C-B9404CDBD976}">
      <dgm:prSet/>
      <dgm:spPr/>
      <dgm:t>
        <a:bodyPr/>
        <a:lstStyle/>
        <a:p>
          <a:r>
            <a:rPr lang="en-US" dirty="0"/>
            <a:t>And, according to Durant, Cervantes “raised the new form [of fiction] to philosophy by making it reveal and illuminate the moral gamut of mankind.”</a:t>
          </a:r>
        </a:p>
      </dgm:t>
    </dgm:pt>
    <dgm:pt modelId="{0F5198FE-FB94-40A8-8E28-2E874D78B1F4}" type="parTrans" cxnId="{939C05D9-4BF0-4019-B662-75254365A282}">
      <dgm:prSet/>
      <dgm:spPr/>
      <dgm:t>
        <a:bodyPr/>
        <a:lstStyle/>
        <a:p>
          <a:endParaRPr lang="en-US"/>
        </a:p>
      </dgm:t>
    </dgm:pt>
    <dgm:pt modelId="{6E17FB08-714C-41C9-B4F3-82533F0FE26A}" type="sibTrans" cxnId="{939C05D9-4BF0-4019-B662-75254365A282}">
      <dgm:prSet/>
      <dgm:spPr/>
      <dgm:t>
        <a:bodyPr/>
        <a:lstStyle/>
        <a:p>
          <a:endParaRPr lang="en-US"/>
        </a:p>
      </dgm:t>
    </dgm:pt>
    <dgm:pt modelId="{7E256CA4-5669-4A45-B705-12B44D5AE9BF}" type="pres">
      <dgm:prSet presAssocID="{755BD973-1A75-4925-84EF-2A122D0EFB9E}" presName="vert0" presStyleCnt="0">
        <dgm:presLayoutVars>
          <dgm:dir/>
          <dgm:animOne val="branch"/>
          <dgm:animLvl val="lvl"/>
        </dgm:presLayoutVars>
      </dgm:prSet>
      <dgm:spPr/>
    </dgm:pt>
    <dgm:pt modelId="{4D330684-FF42-4508-8399-84BD2A5BC85A}" type="pres">
      <dgm:prSet presAssocID="{697D4911-F4F9-44ED-A0C0-F9AF7107A91C}" presName="thickLine" presStyleLbl="alignNode1" presStyleIdx="0" presStyleCnt="4"/>
      <dgm:spPr/>
    </dgm:pt>
    <dgm:pt modelId="{BB61B38B-D440-408F-9FB5-D19F41F1ECB4}" type="pres">
      <dgm:prSet presAssocID="{697D4911-F4F9-44ED-A0C0-F9AF7107A91C}" presName="horz1" presStyleCnt="0"/>
      <dgm:spPr/>
    </dgm:pt>
    <dgm:pt modelId="{DB516939-5BA2-4D48-A8C5-11193DA2F731}" type="pres">
      <dgm:prSet presAssocID="{697D4911-F4F9-44ED-A0C0-F9AF7107A91C}" presName="tx1" presStyleLbl="revTx" presStyleIdx="0" presStyleCnt="4"/>
      <dgm:spPr/>
    </dgm:pt>
    <dgm:pt modelId="{CF4FE296-A18A-4AD2-A13B-AC0D2E56CA2F}" type="pres">
      <dgm:prSet presAssocID="{697D4911-F4F9-44ED-A0C0-F9AF7107A91C}" presName="vert1" presStyleCnt="0"/>
      <dgm:spPr/>
    </dgm:pt>
    <dgm:pt modelId="{F2075BF5-3A28-4600-A180-5B2AB33951A3}" type="pres">
      <dgm:prSet presAssocID="{B403BF89-DB57-4299-88D2-581983F9C687}" presName="thickLine" presStyleLbl="alignNode1" presStyleIdx="1" presStyleCnt="4"/>
      <dgm:spPr/>
    </dgm:pt>
    <dgm:pt modelId="{850AEEA1-8C98-4770-B4B3-CF0F2E476D0D}" type="pres">
      <dgm:prSet presAssocID="{B403BF89-DB57-4299-88D2-581983F9C687}" presName="horz1" presStyleCnt="0"/>
      <dgm:spPr/>
    </dgm:pt>
    <dgm:pt modelId="{EAA96D64-C762-4CE3-9D3C-4DB1B15E45CC}" type="pres">
      <dgm:prSet presAssocID="{B403BF89-DB57-4299-88D2-581983F9C687}" presName="tx1" presStyleLbl="revTx" presStyleIdx="1" presStyleCnt="4"/>
      <dgm:spPr/>
    </dgm:pt>
    <dgm:pt modelId="{C7FEF077-7DAD-49BB-A3DA-62500D13E27A}" type="pres">
      <dgm:prSet presAssocID="{B403BF89-DB57-4299-88D2-581983F9C687}" presName="vert1" presStyleCnt="0"/>
      <dgm:spPr/>
    </dgm:pt>
    <dgm:pt modelId="{C2977A16-5EBE-4698-A526-0874D5DE0017}" type="pres">
      <dgm:prSet presAssocID="{2A1901A1-43E3-47A5-AA37-6EB05B722945}" presName="thickLine" presStyleLbl="alignNode1" presStyleIdx="2" presStyleCnt="4"/>
      <dgm:spPr/>
    </dgm:pt>
    <dgm:pt modelId="{E6E16148-7C6F-455E-94BB-72CA97DBB54C}" type="pres">
      <dgm:prSet presAssocID="{2A1901A1-43E3-47A5-AA37-6EB05B722945}" presName="horz1" presStyleCnt="0"/>
      <dgm:spPr/>
    </dgm:pt>
    <dgm:pt modelId="{4DDA8BA1-5901-45D1-ABBE-FF50BDC6F58D}" type="pres">
      <dgm:prSet presAssocID="{2A1901A1-43E3-47A5-AA37-6EB05B722945}" presName="tx1" presStyleLbl="revTx" presStyleIdx="2" presStyleCnt="4"/>
      <dgm:spPr/>
    </dgm:pt>
    <dgm:pt modelId="{74381A90-80BC-40BF-A5A6-9F42EF808333}" type="pres">
      <dgm:prSet presAssocID="{2A1901A1-43E3-47A5-AA37-6EB05B722945}" presName="vert1" presStyleCnt="0"/>
      <dgm:spPr/>
    </dgm:pt>
    <dgm:pt modelId="{4ECF5354-C327-4A32-94DF-7645CDBE8838}" type="pres">
      <dgm:prSet presAssocID="{0F239ABE-9166-4104-8D6C-B9404CDBD976}" presName="thickLine" presStyleLbl="alignNode1" presStyleIdx="3" presStyleCnt="4"/>
      <dgm:spPr/>
    </dgm:pt>
    <dgm:pt modelId="{F479879C-B547-4D3A-A8FD-BFAD47BA40C1}" type="pres">
      <dgm:prSet presAssocID="{0F239ABE-9166-4104-8D6C-B9404CDBD976}" presName="horz1" presStyleCnt="0"/>
      <dgm:spPr/>
    </dgm:pt>
    <dgm:pt modelId="{B028EDB9-CCCC-4C3B-8626-F7413D02763F}" type="pres">
      <dgm:prSet presAssocID="{0F239ABE-9166-4104-8D6C-B9404CDBD976}" presName="tx1" presStyleLbl="revTx" presStyleIdx="3" presStyleCnt="4"/>
      <dgm:spPr/>
    </dgm:pt>
    <dgm:pt modelId="{86D96E65-A592-4B01-B0A8-8A8639AAE660}" type="pres">
      <dgm:prSet presAssocID="{0F239ABE-9166-4104-8D6C-B9404CDBD976}" presName="vert1" presStyleCnt="0"/>
      <dgm:spPr/>
    </dgm:pt>
  </dgm:ptLst>
  <dgm:cxnLst>
    <dgm:cxn modelId="{49206208-3D24-423D-88E8-D33861AD902A}" type="presOf" srcId="{2A1901A1-43E3-47A5-AA37-6EB05B722945}" destId="{4DDA8BA1-5901-45D1-ABBE-FF50BDC6F58D}" srcOrd="0" destOrd="0" presId="urn:microsoft.com/office/officeart/2008/layout/LinedList"/>
    <dgm:cxn modelId="{95C48612-B7CC-4F05-958C-4CAAB0D48B42}" type="presOf" srcId="{B403BF89-DB57-4299-88D2-581983F9C687}" destId="{EAA96D64-C762-4CE3-9D3C-4DB1B15E45CC}" srcOrd="0" destOrd="0" presId="urn:microsoft.com/office/officeart/2008/layout/LinedList"/>
    <dgm:cxn modelId="{855A4C1E-61AD-45B0-A961-AC14ECD46642}" srcId="{755BD973-1A75-4925-84EF-2A122D0EFB9E}" destId="{2A1901A1-43E3-47A5-AA37-6EB05B722945}" srcOrd="2" destOrd="0" parTransId="{9C0186E5-E1C2-47C0-B334-1404A52EE5D1}" sibTransId="{6D281589-23C7-4F59-AFE1-02355D517B42}"/>
    <dgm:cxn modelId="{06EDF444-2418-4C8A-8AA5-C9D8AD42E400}" type="presOf" srcId="{0F239ABE-9166-4104-8D6C-B9404CDBD976}" destId="{B028EDB9-CCCC-4C3B-8626-F7413D02763F}" srcOrd="0" destOrd="0" presId="urn:microsoft.com/office/officeart/2008/layout/LinedList"/>
    <dgm:cxn modelId="{6C58609D-683E-4DBC-B83B-9896DA5F0EDB}" type="presOf" srcId="{755BD973-1A75-4925-84EF-2A122D0EFB9E}" destId="{7E256CA4-5669-4A45-B705-12B44D5AE9BF}" srcOrd="0" destOrd="0" presId="urn:microsoft.com/office/officeart/2008/layout/LinedList"/>
    <dgm:cxn modelId="{939C05D9-4BF0-4019-B662-75254365A282}" srcId="{755BD973-1A75-4925-84EF-2A122D0EFB9E}" destId="{0F239ABE-9166-4104-8D6C-B9404CDBD976}" srcOrd="3" destOrd="0" parTransId="{0F5198FE-FB94-40A8-8E28-2E874D78B1F4}" sibTransId="{6E17FB08-714C-41C9-B4F3-82533F0FE26A}"/>
    <dgm:cxn modelId="{2DB597DD-F959-4D2F-B2DC-E4E0C72ECC19}" srcId="{755BD973-1A75-4925-84EF-2A122D0EFB9E}" destId="{B403BF89-DB57-4299-88D2-581983F9C687}" srcOrd="1" destOrd="0" parTransId="{C8696C99-8881-4772-8BF9-CD59C4BE9769}" sibTransId="{C62DC8CD-3BA5-4625-8093-5F4454E4876A}"/>
    <dgm:cxn modelId="{1CF078E7-306B-4DC7-BFB7-B1290D01A777}" srcId="{755BD973-1A75-4925-84EF-2A122D0EFB9E}" destId="{697D4911-F4F9-44ED-A0C0-F9AF7107A91C}" srcOrd="0" destOrd="0" parTransId="{3EDF9377-2E90-4519-BFED-DCD85E4188CE}" sibTransId="{15710142-3372-45DD-84CE-6F7D14EE14F5}"/>
    <dgm:cxn modelId="{F93231F2-05A5-4EAA-9D38-E8382C6B4D33}" type="presOf" srcId="{697D4911-F4F9-44ED-A0C0-F9AF7107A91C}" destId="{DB516939-5BA2-4D48-A8C5-11193DA2F731}" srcOrd="0" destOrd="0" presId="urn:microsoft.com/office/officeart/2008/layout/LinedList"/>
    <dgm:cxn modelId="{4A4C0675-42DA-4973-A044-3CF9F962E003}" type="presParOf" srcId="{7E256CA4-5669-4A45-B705-12B44D5AE9BF}" destId="{4D330684-FF42-4508-8399-84BD2A5BC85A}" srcOrd="0" destOrd="0" presId="urn:microsoft.com/office/officeart/2008/layout/LinedList"/>
    <dgm:cxn modelId="{4ADD882C-FCB4-4768-8F35-26C838296D81}" type="presParOf" srcId="{7E256CA4-5669-4A45-B705-12B44D5AE9BF}" destId="{BB61B38B-D440-408F-9FB5-D19F41F1ECB4}" srcOrd="1" destOrd="0" presId="urn:microsoft.com/office/officeart/2008/layout/LinedList"/>
    <dgm:cxn modelId="{28ED84B4-6A4C-4CF3-A2E7-E5D17DC8E613}" type="presParOf" srcId="{BB61B38B-D440-408F-9FB5-D19F41F1ECB4}" destId="{DB516939-5BA2-4D48-A8C5-11193DA2F731}" srcOrd="0" destOrd="0" presId="urn:microsoft.com/office/officeart/2008/layout/LinedList"/>
    <dgm:cxn modelId="{AA3E3172-8445-4F1C-9BBF-33764B29602E}" type="presParOf" srcId="{BB61B38B-D440-408F-9FB5-D19F41F1ECB4}" destId="{CF4FE296-A18A-4AD2-A13B-AC0D2E56CA2F}" srcOrd="1" destOrd="0" presId="urn:microsoft.com/office/officeart/2008/layout/LinedList"/>
    <dgm:cxn modelId="{3EDED737-C45A-487B-8BDA-D8A2A9606398}" type="presParOf" srcId="{7E256CA4-5669-4A45-B705-12B44D5AE9BF}" destId="{F2075BF5-3A28-4600-A180-5B2AB33951A3}" srcOrd="2" destOrd="0" presId="urn:microsoft.com/office/officeart/2008/layout/LinedList"/>
    <dgm:cxn modelId="{3697AC74-8832-44CD-8779-652505CE2A0D}" type="presParOf" srcId="{7E256CA4-5669-4A45-B705-12B44D5AE9BF}" destId="{850AEEA1-8C98-4770-B4B3-CF0F2E476D0D}" srcOrd="3" destOrd="0" presId="urn:microsoft.com/office/officeart/2008/layout/LinedList"/>
    <dgm:cxn modelId="{32252BDC-0D00-4E30-BFE4-19733A76D47A}" type="presParOf" srcId="{850AEEA1-8C98-4770-B4B3-CF0F2E476D0D}" destId="{EAA96D64-C762-4CE3-9D3C-4DB1B15E45CC}" srcOrd="0" destOrd="0" presId="urn:microsoft.com/office/officeart/2008/layout/LinedList"/>
    <dgm:cxn modelId="{47541A25-5B13-4E55-9EC9-0B51FC9B662E}" type="presParOf" srcId="{850AEEA1-8C98-4770-B4B3-CF0F2E476D0D}" destId="{C7FEF077-7DAD-49BB-A3DA-62500D13E27A}" srcOrd="1" destOrd="0" presId="urn:microsoft.com/office/officeart/2008/layout/LinedList"/>
    <dgm:cxn modelId="{3C9EFDD8-B9A6-4068-91CB-E2E3D88F4B56}" type="presParOf" srcId="{7E256CA4-5669-4A45-B705-12B44D5AE9BF}" destId="{C2977A16-5EBE-4698-A526-0874D5DE0017}" srcOrd="4" destOrd="0" presId="urn:microsoft.com/office/officeart/2008/layout/LinedList"/>
    <dgm:cxn modelId="{DA0B1DF8-0193-40F2-9724-BED274034A57}" type="presParOf" srcId="{7E256CA4-5669-4A45-B705-12B44D5AE9BF}" destId="{E6E16148-7C6F-455E-94BB-72CA97DBB54C}" srcOrd="5" destOrd="0" presId="urn:microsoft.com/office/officeart/2008/layout/LinedList"/>
    <dgm:cxn modelId="{B13C162A-1BF4-4142-8169-FD3486084891}" type="presParOf" srcId="{E6E16148-7C6F-455E-94BB-72CA97DBB54C}" destId="{4DDA8BA1-5901-45D1-ABBE-FF50BDC6F58D}" srcOrd="0" destOrd="0" presId="urn:microsoft.com/office/officeart/2008/layout/LinedList"/>
    <dgm:cxn modelId="{EB6DB125-0E07-4876-878A-0813BE0F6970}" type="presParOf" srcId="{E6E16148-7C6F-455E-94BB-72CA97DBB54C}" destId="{74381A90-80BC-40BF-A5A6-9F42EF808333}" srcOrd="1" destOrd="0" presId="urn:microsoft.com/office/officeart/2008/layout/LinedList"/>
    <dgm:cxn modelId="{B10A692E-E989-4A46-A901-64E17FFAF3C2}" type="presParOf" srcId="{7E256CA4-5669-4A45-B705-12B44D5AE9BF}" destId="{4ECF5354-C327-4A32-94DF-7645CDBE8838}" srcOrd="6" destOrd="0" presId="urn:microsoft.com/office/officeart/2008/layout/LinedList"/>
    <dgm:cxn modelId="{15CEEB55-7EDB-4865-B898-6C6D617AA7D2}" type="presParOf" srcId="{7E256CA4-5669-4A45-B705-12B44D5AE9BF}" destId="{F479879C-B547-4D3A-A8FD-BFAD47BA40C1}" srcOrd="7" destOrd="0" presId="urn:microsoft.com/office/officeart/2008/layout/LinedList"/>
    <dgm:cxn modelId="{395D01E3-5032-4547-873D-BFB8091933E5}" type="presParOf" srcId="{F479879C-B547-4D3A-A8FD-BFAD47BA40C1}" destId="{B028EDB9-CCCC-4C3B-8626-F7413D02763F}" srcOrd="0" destOrd="0" presId="urn:microsoft.com/office/officeart/2008/layout/LinedList"/>
    <dgm:cxn modelId="{9E55B24E-F676-4FCB-9CE0-B88D85344E5B}" type="presParOf" srcId="{F479879C-B547-4D3A-A8FD-BFAD47BA40C1}" destId="{86D96E65-A592-4B01-B0A8-8A8639AAE66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30684-FF42-4508-8399-84BD2A5BC85A}">
      <dsp:nvSpPr>
        <dsp:cNvPr id="0" name=""/>
        <dsp:cNvSpPr/>
      </dsp:nvSpPr>
      <dsp:spPr>
        <a:xfrm>
          <a:off x="0" y="0"/>
          <a:ext cx="1090047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16939-5BA2-4D48-A8C5-11193DA2F731}">
      <dsp:nvSpPr>
        <dsp:cNvPr id="0" name=""/>
        <dsp:cNvSpPr/>
      </dsp:nvSpPr>
      <dsp:spPr>
        <a:xfrm>
          <a:off x="0" y="0"/>
          <a:ext cx="10900477" cy="90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Cervantes’ character </a:t>
          </a:r>
          <a:r>
            <a:rPr lang="en-US" sz="2500" i="1" kern="1200" dirty="0"/>
            <a:t>Don Quixote </a:t>
          </a:r>
          <a:r>
            <a:rPr lang="en-US" sz="2500" kern="1200" dirty="0"/>
            <a:t>“has been translated into more languages than any book except the Bible.” (Durant)</a:t>
          </a:r>
        </a:p>
      </dsp:txBody>
      <dsp:txXfrm>
        <a:off x="0" y="0"/>
        <a:ext cx="10900477" cy="904810"/>
      </dsp:txXfrm>
    </dsp:sp>
    <dsp:sp modelId="{F2075BF5-3A28-4600-A180-5B2AB33951A3}">
      <dsp:nvSpPr>
        <dsp:cNvPr id="0" name=""/>
        <dsp:cNvSpPr/>
      </dsp:nvSpPr>
      <dsp:spPr>
        <a:xfrm>
          <a:off x="0" y="904810"/>
          <a:ext cx="1090047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A96D64-C762-4CE3-9D3C-4DB1B15E45CC}">
      <dsp:nvSpPr>
        <dsp:cNvPr id="0" name=""/>
        <dsp:cNvSpPr/>
      </dsp:nvSpPr>
      <dsp:spPr>
        <a:xfrm>
          <a:off x="0" y="904810"/>
          <a:ext cx="10900477" cy="90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Cervantes’ </a:t>
          </a:r>
          <a:r>
            <a:rPr lang="en-US" sz="2500" i="1" kern="1200" dirty="0"/>
            <a:t>Don Quixote </a:t>
          </a:r>
          <a:r>
            <a:rPr lang="en-US" sz="2500" kern="1200" dirty="0"/>
            <a:t>is “the most living, the most endearing, and the best known character in all literature.” (</a:t>
          </a:r>
          <a:r>
            <a:rPr lang="en-US" sz="2500" kern="1200" dirty="0" err="1"/>
            <a:t>Powys</a:t>
          </a:r>
          <a:r>
            <a:rPr lang="en-US" sz="2500" kern="1200" dirty="0"/>
            <a:t>)</a:t>
          </a:r>
        </a:p>
      </dsp:txBody>
      <dsp:txXfrm>
        <a:off x="0" y="904810"/>
        <a:ext cx="10900477" cy="904810"/>
      </dsp:txXfrm>
    </dsp:sp>
    <dsp:sp modelId="{C2977A16-5EBE-4698-A526-0874D5DE0017}">
      <dsp:nvSpPr>
        <dsp:cNvPr id="0" name=""/>
        <dsp:cNvSpPr/>
      </dsp:nvSpPr>
      <dsp:spPr>
        <a:xfrm>
          <a:off x="0" y="1809620"/>
          <a:ext cx="1090047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DA8BA1-5901-45D1-ABBE-FF50BDC6F58D}">
      <dsp:nvSpPr>
        <dsp:cNvPr id="0" name=""/>
        <dsp:cNvSpPr/>
      </dsp:nvSpPr>
      <dsp:spPr>
        <a:xfrm>
          <a:off x="0" y="1809621"/>
          <a:ext cx="10900477" cy="90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Cervantes established the modern novel with the writing of </a:t>
          </a:r>
          <a:r>
            <a:rPr lang="en-US" sz="2500" i="1" kern="1200" dirty="0"/>
            <a:t>Don Quixote</a:t>
          </a:r>
          <a:r>
            <a:rPr lang="en-US" sz="2500" kern="1200" dirty="0"/>
            <a:t>.</a:t>
          </a:r>
        </a:p>
      </dsp:txBody>
      <dsp:txXfrm>
        <a:off x="0" y="1809621"/>
        <a:ext cx="10900477" cy="904810"/>
      </dsp:txXfrm>
    </dsp:sp>
    <dsp:sp modelId="{4ECF5354-C327-4A32-94DF-7645CDBE8838}">
      <dsp:nvSpPr>
        <dsp:cNvPr id="0" name=""/>
        <dsp:cNvSpPr/>
      </dsp:nvSpPr>
      <dsp:spPr>
        <a:xfrm>
          <a:off x="0" y="2714431"/>
          <a:ext cx="1090047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8EDB9-CCCC-4C3B-8626-F7413D02763F}">
      <dsp:nvSpPr>
        <dsp:cNvPr id="0" name=""/>
        <dsp:cNvSpPr/>
      </dsp:nvSpPr>
      <dsp:spPr>
        <a:xfrm>
          <a:off x="0" y="2714431"/>
          <a:ext cx="10900477" cy="90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And, according to Durant, Cervantes “raised the new form [of fiction] to philosophy by making it reveal and illuminate the moral gamut of mankind.”</a:t>
          </a:r>
        </a:p>
      </dsp:txBody>
      <dsp:txXfrm>
        <a:off x="0" y="2714431"/>
        <a:ext cx="10900477" cy="904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1268B-8AC2-4239-8FAF-7C144C210720}" type="datetimeFigureOut">
              <a:rPr lang="en-US"/>
              <a:t>1/16/2023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A2C8-71FC-43D0-BD87-0547616971F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8362-6D63-40AC-BAA9-90C3AE6D5875}" type="datetimeFigureOut">
              <a:rPr lang="en-US"/>
              <a:t>1/16/2023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9446-6953-447E-A4E3-E7CFBF87004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ter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sky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water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water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1/16/2023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1/16/2023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5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7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75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4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0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1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0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F6E2C9B-5FA2-460D-9BE7-B0812FC2A6FF}" type="datetime1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0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1/16/2023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2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8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9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1/16/2023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1/16/2023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1/16/2023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1/16/2023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1/16/2023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1/16/2023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1/16/2023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8" name="water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water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water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586B75A-687E-405C-8A0B-8D00578BA2C3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62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2D0EEE-16ED-05B8-02E4-9F18F8239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403" y="118832"/>
            <a:ext cx="7198960" cy="611911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822" y="4038599"/>
            <a:ext cx="9601200" cy="1510353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Nan Darbous Marthaller, MA</a:t>
            </a:r>
          </a:p>
          <a:p>
            <a:r>
              <a:rPr lang="en-US" dirty="0"/>
              <a:t>10/20/2022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6337" y="712652"/>
            <a:ext cx="4041879" cy="3566160"/>
          </a:xfrm>
        </p:spPr>
        <p:txBody>
          <a:bodyPr>
            <a:normAutofit fontScale="90000"/>
          </a:bodyPr>
          <a:lstStyle/>
          <a:p>
            <a:pPr marL="0" marR="0" indent="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br>
              <a:rPr lang="en-US" sz="53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53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 Quixote: </a:t>
            </a:r>
            <a:br>
              <a:rPr lang="en-US" sz="4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Demonstration of Veteran Resilience in Literature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3">
            <a:extLst>
              <a:ext uri="{FF2B5EF4-FFF2-40B4-BE49-F238E27FC236}">
                <a16:creationId xmlns:a16="http://schemas.microsoft.com/office/drawing/2014/main" id="{5CF81D86-BDBA-477C-B7DD-8D359BB99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450757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Cervantes - Veteran</a:t>
            </a:r>
            <a:endParaRPr lang="en-US" dirty="0"/>
          </a:p>
        </p:txBody>
      </p:sp>
      <p:pic>
        <p:nvPicPr>
          <p:cNvPr id="5" name="Content Placeholder 4" descr="A group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8" r="-2" b="9342"/>
          <a:stretch/>
        </p:blipFill>
        <p:spPr>
          <a:xfrm>
            <a:off x="633999" y="702735"/>
            <a:ext cx="4001315" cy="4741332"/>
          </a:xfrm>
          <a:prstGeom prst="rect">
            <a:avLst/>
          </a:prstGeom>
        </p:spPr>
      </p:pic>
      <p:cxnSp>
        <p:nvCxnSpPr>
          <p:cNvPr id="22" name="Straight Connector 15">
            <a:extLst>
              <a:ext uri="{FF2B5EF4-FFF2-40B4-BE49-F238E27FC236}">
                <a16:creationId xmlns:a16="http://schemas.microsoft.com/office/drawing/2014/main" id="{C65F3E9C-EF11-4F8F-A621-399C7A3E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4769" y="2198914"/>
            <a:ext cx="6574973" cy="3670180"/>
          </a:xfrm>
        </p:spPr>
        <p:txBody>
          <a:bodyPr>
            <a:normAutofit/>
          </a:bodyPr>
          <a:lstStyle/>
          <a:p>
            <a:r>
              <a:rPr lang="en-US" dirty="0"/>
              <a:t>1580 – Freed and returned to Madrid</a:t>
            </a:r>
          </a:p>
          <a:p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“Penniless and maimed, he found no way of making ends meet except to re-enlist in the army.” (Durant)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Cervantes served Spain again and again because other opportunities were not available to a man with the use of only one arm.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88AA064E-5F6E-4024-BC28-EDDC3DFC7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B29638-4838-4B9B-B9DB-96E542BAF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412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C33BF9DD-8A45-4EEE-B231-0A14D322E5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450757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and Veterans</a:t>
            </a:r>
          </a:p>
        </p:txBody>
      </p:sp>
      <p:pic>
        <p:nvPicPr>
          <p:cNvPr id="5" name="Picture 4" descr="A close-up of a dress&#10;&#10;Description automatically generated with medium confidence">
            <a:extLst>
              <a:ext uri="{FF2B5EF4-FFF2-40B4-BE49-F238E27FC236}">
                <a16:creationId xmlns:a16="http://schemas.microsoft.com/office/drawing/2014/main" id="{B1F18D4C-181B-F92A-4A16-9C02A2A53E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72" r="2" b="14732"/>
          <a:stretch/>
        </p:blipFill>
        <p:spPr>
          <a:xfrm>
            <a:off x="633999" y="640084"/>
            <a:ext cx="4001315" cy="5314399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20DCC9-F851-4562-BB20-1AB3C51BF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4768" y="2198913"/>
            <a:ext cx="6646213" cy="4024139"/>
          </a:xfrm>
        </p:spPr>
        <p:txBody>
          <a:bodyPr>
            <a:normAutofit fontScale="47500" lnSpcReduction="20000"/>
          </a:bodyPr>
          <a:lstStyle/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Throughout </a:t>
            </a:r>
            <a:r>
              <a:rPr lang="en-US" sz="38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Don Quixote</a:t>
            </a:r>
            <a:r>
              <a:rPr lang="en-US" sz="3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there is reference to personal distinction with military service, and it is part of the chivalric code to which Quixote (and Cervantes) adheres. </a:t>
            </a:r>
          </a:p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3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Cervantes, the scars of battle were a testament to his service to God, his king and country and by writing </a:t>
            </a:r>
            <a:r>
              <a:rPr lang="en-US" sz="38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Don Quixote</a:t>
            </a:r>
            <a:r>
              <a:rPr lang="en-US" sz="3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he demonstrates his own resilience and offers it to others. </a:t>
            </a:r>
            <a:endParaRPr lang="en-US" sz="3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800" dirty="0">
                <a:ea typeface="Calibri" panose="020F0502020204030204" pitchFamily="34" charset="0"/>
                <a:cs typeface="Times New Roman" panose="02020603050405020304" pitchFamily="18" charset="0"/>
              </a:rPr>
              <a:t>By looking closely at literature and its authors, the insight of military service can be discovered. </a:t>
            </a:r>
          </a:p>
          <a:p>
            <a:pPr marL="0" indent="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800" dirty="0">
                <a:ea typeface="Calibri" panose="020F0502020204030204" pitchFamily="34" charset="0"/>
                <a:cs typeface="Times New Roman" panose="02020603050405020304" pitchFamily="18" charset="0"/>
              </a:rPr>
              <a:t>Examples: Socrates, Plato, Cicero, Samuel Taylor Coleridge, Friedrich Nietzsche, </a:t>
            </a:r>
            <a:r>
              <a:rPr lang="en-US" sz="3800" dirty="0"/>
              <a:t>Erich Maria Remarque, </a:t>
            </a:r>
            <a:r>
              <a:rPr lang="en-US" sz="3800" dirty="0">
                <a:ea typeface="Calibri" panose="020F0502020204030204" pitchFamily="34" charset="0"/>
                <a:cs typeface="Times New Roman" panose="02020603050405020304" pitchFamily="18" charset="0"/>
              </a:rPr>
              <a:t>Rod Serling, Kurt Vonnegut.</a:t>
            </a:r>
          </a:p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5FBCAC9-BD8B-4F3B-AD74-EF37D421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556C5A8-AD7E-4CE7-87BE-9EA3B5E17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6938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35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37">
            <a:extLst>
              <a:ext uri="{FF2B5EF4-FFF2-40B4-BE49-F238E27FC236}">
                <a16:creationId xmlns:a16="http://schemas.microsoft.com/office/drawing/2014/main" id="{C4F7E42D-8B5A-4FC8-81CD-9E60171F7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1" y="516836"/>
            <a:ext cx="3084844" cy="167370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Cervantes on Don Quixote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532185"/>
            <a:ext cx="3084844" cy="37279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“For me alone was Don Quixote born, and I for him; it was his to act, mine to write; we two together make but one”</a:t>
            </a:r>
          </a:p>
          <a:p>
            <a:pPr marL="0" indent="0" algn="r">
              <a:spcAft>
                <a:spcPts val="120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(Cervantes Book II: LXXIV)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48" r="18248"/>
          <a:stretch/>
        </p:blipFill>
        <p:spPr>
          <a:xfrm>
            <a:off x="4075043" y="10641"/>
            <a:ext cx="8111272" cy="6857990"/>
          </a:xfrm>
          <a:prstGeom prst="rect">
            <a:avLst/>
          </a:prstGeom>
        </p:spPr>
      </p:pic>
      <p:sp>
        <p:nvSpPr>
          <p:cNvPr id="46" name="Rectangle 39">
            <a:extLst>
              <a:ext uri="{FF2B5EF4-FFF2-40B4-BE49-F238E27FC236}">
                <a16:creationId xmlns:a16="http://schemas.microsoft.com/office/drawing/2014/main" id="{8C04651D-B9F4-4935-A02D-364153FBD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646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9E80720-23E6-4B89-B77E-04A7689F1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1D3CA1-3EB6-41F3-A419-8424B56BE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Cervantes and Resilience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D87F7B2-AA36-4B58-BC2C-1BBA135E8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7C456E5-D7DF-87E1-B180-7C84646E5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557428"/>
              </p:ext>
            </p:extLst>
          </p:nvPr>
        </p:nvGraphicFramePr>
        <p:xfrm>
          <a:off x="643466" y="643467"/>
          <a:ext cx="10900477" cy="3619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35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Cited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86805" cy="4023360"/>
          </a:xfrm>
        </p:spPr>
        <p:txBody>
          <a:bodyPr>
            <a:normAutofit fontScale="92500" lnSpcReduction="10000"/>
          </a:bodyPr>
          <a:lstStyle/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/>
              <a:t>Cervantes Saavedra, Miguel de. </a:t>
            </a:r>
            <a:r>
              <a:rPr lang="en-US" sz="1200" i="1" dirty="0"/>
              <a:t>Don Quixote</a:t>
            </a:r>
            <a:r>
              <a:rPr lang="en-US" sz="1200" dirty="0"/>
              <a:t>. Translated by John Ormsby. 27 July 2004 [</a:t>
            </a:r>
            <a:r>
              <a:rPr lang="en-US" sz="1200" dirty="0" err="1"/>
              <a:t>EBook</a:t>
            </a:r>
            <a:r>
              <a:rPr lang="en-US" sz="1200" dirty="0"/>
              <a:t> #996], Produced by David </a:t>
            </a:r>
            <a:r>
              <a:rPr lang="en-US" sz="1200" dirty="0" err="1"/>
              <a:t>Widger</a:t>
            </a:r>
            <a:r>
              <a:rPr lang="en-US" sz="1200" dirty="0"/>
              <a:t>. gutenberg.org/</a:t>
            </a:r>
            <a:r>
              <a:rPr lang="en-US" sz="1200" dirty="0" err="1"/>
              <a:t>ebooks</a:t>
            </a:r>
            <a:r>
              <a:rPr lang="en-US" sz="1200" dirty="0"/>
              <a:t>/996, Kindle Version.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Cham. “</a:t>
            </a:r>
            <a:r>
              <a:rPr lang="en-US" sz="1200" dirty="0"/>
              <a:t>An armless veteran of the Hôtel des Invalides is hired as a guide for visitors, in order that he take no money from them.” </a:t>
            </a:r>
            <a:r>
              <a:rPr lang="en-US" sz="1200" dirty="0" err="1"/>
              <a:t>Coloured</a:t>
            </a:r>
            <a:r>
              <a:rPr lang="en-US" sz="1200" dirty="0"/>
              <a:t> lithograph. wellcomecollection.org/works/j338gn99/items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Dore, Gustave. “Images.” </a:t>
            </a:r>
            <a:r>
              <a:rPr lang="en-US" sz="1200" i="1" dirty="0">
                <a:ea typeface="Calibri" panose="020F0502020204030204" pitchFamily="34" charset="0"/>
                <a:cs typeface="Times New Roman" panose="02020603050405020304" pitchFamily="18" charset="0"/>
              </a:rPr>
              <a:t>The Literature Network, 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Jalic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Inc. 2000-2022. online-literature.com/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cervantes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don_quixote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/1/ 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Durant, Will and Ariel Durant. “Chapter XI. The Golden Age of Spanish Literature: 1556-1665; II. Cervantes.” </a:t>
            </a:r>
            <a:r>
              <a:rPr lang="en-US" sz="1200" i="1" dirty="0">
                <a:ea typeface="Calibri" panose="020F0502020204030204" pitchFamily="34" charset="0"/>
                <a:cs typeface="Times New Roman" panose="02020603050405020304" pitchFamily="18" charset="0"/>
              </a:rPr>
              <a:t>The Age of Reason Begins: The Story of Civilization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, Volume VII. Simon and Schuster, New York. Kindle Version. P. 380.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Harker, G. A. “Untitled.” cpb-us-w2.wpmucdn.com/blogs.baylor.edu/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dist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/c/3127/files/2015/12/DQ-Screen-Shot-2015-12-04-at-4.10.29-PM-29wbxtz.png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Luna, Juan. “The Battle of Lepanto 1581.” commons.wikimedia.org/wiki/File:The_Battle_of_Lepanto_of_1571_Soldiers_detail_by_Juan_Luna.jpg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 err="1"/>
              <a:t>Matania</a:t>
            </a:r>
            <a:r>
              <a:rPr lang="en-US" sz="1200" dirty="0"/>
              <a:t>, Chevalier </a:t>
            </a:r>
            <a:r>
              <a:rPr lang="en-US" sz="1200" dirty="0" err="1"/>
              <a:t>Fortunino</a:t>
            </a:r>
            <a:r>
              <a:rPr lang="en-US" sz="1200" dirty="0"/>
              <a:t>. “Cervantes brought before Hassan Pasha the King of Algiers.” commons.wikimedia.org/wiki/File:Cervantes_brought_before_Hassan_Pasha,_the_king_of_Algiers.jpg</a:t>
            </a: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/>
              <a:t>Osman Nuri Pasha and </a:t>
            </a:r>
            <a:r>
              <a:rPr lang="en-US" sz="1200" dirty="0" err="1"/>
              <a:t>Hovhannes</a:t>
            </a:r>
            <a:r>
              <a:rPr lang="en-US" sz="1200" dirty="0"/>
              <a:t> </a:t>
            </a:r>
            <a:r>
              <a:rPr lang="en-US" sz="1200" dirty="0" err="1"/>
              <a:t>Umed</a:t>
            </a:r>
            <a:r>
              <a:rPr lang="en-US" sz="1200" dirty="0"/>
              <a:t> Behzad. “Barbarossa </a:t>
            </a:r>
            <a:r>
              <a:rPr lang="en-US" sz="1200" dirty="0" err="1"/>
              <a:t>Hayreddin</a:t>
            </a:r>
            <a:r>
              <a:rPr lang="en-US" sz="1200" dirty="0"/>
              <a:t> Pasha defeats the Holy League of Charles V under the command of Andrea Daria at the Battle of Preveza (1538).” Turkish Naval Museum, 1866. en.wikipedia.org/wiki/</a:t>
            </a:r>
            <a:r>
              <a:rPr lang="en-US" sz="1200" dirty="0" err="1"/>
              <a:t>File:Battle_of_Preveza</a:t>
            </a:r>
            <a:r>
              <a:rPr lang="en-US" sz="1200" dirty="0"/>
              <a:t>_(1538).jpg  </a:t>
            </a: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 err="1"/>
              <a:t>Powys</a:t>
            </a:r>
            <a:r>
              <a:rPr lang="en-US" sz="1200" dirty="0"/>
              <a:t>, J. C., </a:t>
            </a:r>
            <a:r>
              <a:rPr lang="en-US" sz="1200" i="1" dirty="0"/>
              <a:t>Enjoyment of Literature, </a:t>
            </a:r>
            <a:r>
              <a:rPr lang="en-US" sz="1200" dirty="0"/>
              <a:t>p. 174. As shown in </a:t>
            </a:r>
            <a:r>
              <a:rPr lang="en-US" sz="1200" i="1" dirty="0"/>
              <a:t>The Age of Reason Begins: The Story of Civilization, Volume VII.</a:t>
            </a:r>
            <a:endParaRPr lang="en-US" sz="1200" dirty="0"/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dirty="0"/>
              <a:t>van </a:t>
            </a:r>
            <a:r>
              <a:rPr lang="en-US" sz="1200" dirty="0" err="1"/>
              <a:t>Eertvelt</a:t>
            </a:r>
            <a:r>
              <a:rPr lang="en-US" sz="1200" dirty="0"/>
              <a:t>. </a:t>
            </a:r>
            <a:r>
              <a:rPr lang="en-US" sz="1200" dirty="0" err="1"/>
              <a:t>Andries</a:t>
            </a:r>
            <a:r>
              <a:rPr lang="en-US" sz="1200" dirty="0"/>
              <a:t>. “The Battle of Lepanto of 1571.”  Date 1640. commons.wikimedia.org/wiki/File:%27The_Battle_of_Lepanto%27,_painting_by_Andries_van_Eertvelt.jpg</a:t>
            </a: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60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5CF81D86-BDBA-477C-B7DD-8D359BB99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450757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Veteran Resilience in Literature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DFF4D2-A5F4-A6D3-AC7B-720686160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47"/>
          <a:stretch/>
        </p:blipFill>
        <p:spPr>
          <a:xfrm>
            <a:off x="633999" y="640081"/>
            <a:ext cx="4001315" cy="5314406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65F3E9C-EF11-4F8F-A621-399C7A3E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4769" y="2301072"/>
            <a:ext cx="6574973" cy="356802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Veteran resilience is demonstrated in the novel 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Don Quixote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by Miguel de Cervantes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who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draws on his own battle and captivity experience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Through his characters, Cervantes provides insight into what he suffered and endured.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These lived experiences give the story much deeper context than mere imagined pain or suffering.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novel 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Don Quixote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illustrates the desire to serve, to endure and survive, and to help others do the same.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8AA064E-5F6E-4024-BC28-EDDC3DFC7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3B29638-4838-4B9B-B9DB-96E542BAF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46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E32D3FD4-6F71-43DF-93B9-87279519C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754787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 Quixote </a:t>
            </a:r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Military Service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236304"/>
            <a:ext cx="4913228" cy="3652667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endParaRPr lang="en-US" sz="1800" dirty="0">
              <a:solidFill>
                <a:schemeClr val="bg1"/>
              </a:solidFill>
              <a:effectLst/>
              <a:ea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In </a:t>
            </a:r>
            <a:r>
              <a:rPr lang="en-US" sz="1800" i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Don Quixote</a:t>
            </a: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, the knight-errant Quixote was provided advice from his father regarding vocation: “follow one of the paths I shall indicate . . . follow letters, another trade, and the third serve the king in the wars . . . if war does not bring much wealth it confers great distinction and fame." </a:t>
            </a:r>
          </a:p>
          <a:p>
            <a:pPr algn="r">
              <a:lnSpc>
                <a:spcPct val="100000"/>
              </a:lnSpc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(Cervantes, 1: </a:t>
            </a:r>
            <a:r>
              <a:rPr lang="en-US" dirty="0" err="1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ch.</a:t>
            </a:r>
            <a:r>
              <a:rPr lang="en-US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XXXIX)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6F207B4-66C3-4A76-8D54-C2871CF80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94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43" r="9584" b="-1"/>
          <a:stretch/>
        </p:blipFill>
        <p:spPr>
          <a:xfrm>
            <a:off x="7611902" y="10"/>
            <a:ext cx="458009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Miguel de Cervantes Saavedra Timeline</a:t>
            </a:r>
            <a:endParaRPr lang="en-US" dirty="0"/>
          </a:p>
        </p:txBody>
      </p:sp>
      <p:pic>
        <p:nvPicPr>
          <p:cNvPr id="5" name="Content Placeholder 4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5" t="7947" r="4224" b="15650"/>
          <a:stretch/>
        </p:blipFill>
        <p:spPr>
          <a:xfrm flipH="1">
            <a:off x="8422700" y="1887161"/>
            <a:ext cx="3421574" cy="40233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15" y="1889723"/>
            <a:ext cx="7646074" cy="438912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1547 – Miguel de Cervantes was baptized at </a:t>
            </a:r>
            <a:r>
              <a:rPr lang="en-US" sz="1800" dirty="0" err="1"/>
              <a:t>Alcalá</a:t>
            </a:r>
            <a:r>
              <a:rPr lang="en-US" sz="1800" dirty="0"/>
              <a:t> </a:t>
            </a:r>
          </a:p>
          <a:p>
            <a:r>
              <a:rPr lang="en-US" sz="1800" dirty="0"/>
              <a:t>1571 – Served at the Battle of Lepanto; was wounded and maimed; returned to service </a:t>
            </a:r>
          </a:p>
          <a:p>
            <a:r>
              <a:rPr lang="en-US" sz="1800" dirty="0"/>
              <a:t>1575 – Captured by Barbary corsairs </a:t>
            </a:r>
          </a:p>
          <a:p>
            <a:r>
              <a:rPr lang="en-US" sz="1800" dirty="0"/>
              <a:t>1577 – Held prisoner in Algiers; tortured for trying to escape</a:t>
            </a:r>
          </a:p>
          <a:p>
            <a:r>
              <a:rPr lang="en-US" sz="1800" dirty="0"/>
              <a:t>1580 – Freed  and returned to Madrid</a:t>
            </a:r>
          </a:p>
          <a:p>
            <a:pPr algn="ctr">
              <a:lnSpc>
                <a:spcPct val="120000"/>
              </a:lnSpc>
            </a:pPr>
            <a:r>
              <a:rPr lang="en-US" sz="2100" b="1" dirty="0"/>
              <a:t>“Penniless and maimed, he found no way of making ends meet except to                    re-enlist in the army” (Durant)</a:t>
            </a:r>
          </a:p>
          <a:p>
            <a:r>
              <a:rPr lang="en-US" sz="1800" dirty="0"/>
              <a:t>1584 – Married Catalina</a:t>
            </a:r>
          </a:p>
          <a:p>
            <a:r>
              <a:rPr lang="en-US" sz="1800" dirty="0"/>
              <a:t>1587 – Worked for the commissary of the army and navy; provisioned the Invincible Armada</a:t>
            </a:r>
          </a:p>
          <a:p>
            <a:r>
              <a:rPr lang="en-US" sz="1800" dirty="0"/>
              <a:t>1594 – Tax gatherer for Granada; imprisoned for 3 months for accounting issues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Remained for several years in Seville; wandered through Spain; was arrested again at </a:t>
            </a:r>
            <a:r>
              <a:rPr lang="en-US" sz="1800" dirty="0" err="1"/>
              <a:t>Argamasilla</a:t>
            </a:r>
            <a:endParaRPr lang="en-US" sz="1800" dirty="0"/>
          </a:p>
          <a:p>
            <a:r>
              <a:rPr lang="en-US" sz="1800" dirty="0"/>
              <a:t>Began writing </a:t>
            </a:r>
            <a:r>
              <a:rPr lang="en-US" sz="1800" i="1" dirty="0"/>
              <a:t>Don Quixote </a:t>
            </a:r>
            <a:r>
              <a:rPr lang="en-US" sz="1800" dirty="0"/>
              <a:t>while imprisoned which was published in 1605</a:t>
            </a:r>
          </a:p>
        </p:txBody>
      </p:sp>
    </p:spTree>
    <p:extLst>
      <p:ext uri="{BB962C8B-B14F-4D97-AF65-F5344CB8AC3E}">
        <p14:creationId xmlns:p14="http://schemas.microsoft.com/office/powerpoint/2010/main" val="126440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Cervantes’ Service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203" r="15203"/>
          <a:stretch/>
        </p:blipFill>
        <p:spPr>
          <a:xfrm>
            <a:off x="790151" y="1889723"/>
            <a:ext cx="3421574" cy="40233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008" y="1889723"/>
            <a:ext cx="7031286" cy="4389120"/>
          </a:xfrm>
        </p:spPr>
        <p:txBody>
          <a:bodyPr>
            <a:normAutofit/>
          </a:bodyPr>
          <a:lstStyle/>
          <a:p>
            <a:r>
              <a:rPr lang="en-US" sz="2800" dirty="0"/>
              <a:t>1571 – Sailed from Messina on the</a:t>
            </a:r>
            <a:r>
              <a:rPr lang="en-US" sz="2800" i="1" dirty="0"/>
              <a:t> </a:t>
            </a:r>
            <a:r>
              <a:rPr lang="en-US" sz="2800" i="1" dirty="0" err="1"/>
              <a:t>Marquesa</a:t>
            </a:r>
            <a:r>
              <a:rPr lang="en-US" sz="2800" i="1" dirty="0"/>
              <a:t> </a:t>
            </a:r>
            <a:r>
              <a:rPr lang="en-US" sz="2800" dirty="0"/>
              <a:t>for the Battle of Lepanto </a:t>
            </a:r>
          </a:p>
          <a:p>
            <a:endParaRPr lang="en-US" sz="28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dirty="0"/>
              <a:t>“He received three gunshot wounds, two in the chest and another that permanently maimed his left hand. He was returned to a hospital in Messina and was paid eighty-two ducts by the Spanish government. He took part in other military actions – at Navarino, Tunis, and </a:t>
            </a:r>
            <a:r>
              <a:rPr lang="en-US" sz="1800" dirty="0" err="1"/>
              <a:t>Goletta</a:t>
            </a:r>
            <a:r>
              <a:rPr lang="en-US" sz="1800" dirty="0"/>
              <a:t>.” (Durant)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4751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4F7E42D-8B5A-4FC8-81CD-9E60171F7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2103875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 Quixote </a:t>
            </a:r>
            <a:r>
              <a:rPr lang="en-US" sz="3600">
                <a:solidFill>
                  <a:srgbClr val="FF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Military Service</a:t>
            </a:r>
            <a:endParaRPr lang="en-US" sz="360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653800"/>
            <a:ext cx="3084844" cy="333551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endParaRPr lang="en-US" sz="1500" dirty="0">
              <a:solidFill>
                <a:srgbClr val="FFFFFF"/>
              </a:solidFill>
              <a:effectLst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rgbClr val="FFFFFF"/>
                </a:solidFill>
              </a:rPr>
              <a:t>“Peace,” said Don Quixote; “where hast thou ever seen or heard that a knight-errant has been arraigned before a court of justice, however many homicides he may have committed?” </a:t>
            </a:r>
          </a:p>
          <a:p>
            <a:pPr algn="r">
              <a:spcAft>
                <a:spcPts val="1200"/>
              </a:spcAft>
            </a:pP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(Cervantes, 1: </a:t>
            </a:r>
            <a:r>
              <a:rPr lang="en-US" sz="1800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ch.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X)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91" r="14047" b="-1"/>
          <a:stretch/>
        </p:blipFill>
        <p:spPr>
          <a:xfrm>
            <a:off x="4075043" y="10"/>
            <a:ext cx="8111272" cy="685799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C04651D-B9F4-4935-A02D-364153FBD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788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Cervantes’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Captivity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477" r="23477"/>
          <a:stretch/>
        </p:blipFill>
        <p:spPr>
          <a:xfrm>
            <a:off x="8274685" y="1889723"/>
            <a:ext cx="3421574" cy="40233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89723"/>
            <a:ext cx="7031286" cy="4389120"/>
          </a:xfrm>
        </p:spPr>
        <p:txBody>
          <a:bodyPr>
            <a:normAutofit/>
          </a:bodyPr>
          <a:lstStyle/>
          <a:p>
            <a:r>
              <a:rPr lang="en-US" sz="2800" dirty="0"/>
              <a:t>1575 – Captured by Barbary pirates while returning home from service </a:t>
            </a:r>
          </a:p>
          <a:p>
            <a:endParaRPr lang="en-US" sz="28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dirty="0"/>
              <a:t>“On the voyage homeward he and his brother Rodrigo were captured by barbary corsairs and were sold into slavery in Algiers.” (Durant)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dirty="0"/>
              <a:t>“His brother was released in 1577, [Cervantes] was kept in bondage for five years.” (Durant)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dirty="0"/>
              <a:t>“Repeatedly he tried to escape, only to have the severity of his treatment increased.” (Durant)</a:t>
            </a:r>
          </a:p>
        </p:txBody>
      </p:sp>
    </p:spTree>
    <p:extLst>
      <p:ext uri="{BB962C8B-B14F-4D97-AF65-F5344CB8AC3E}">
        <p14:creationId xmlns:p14="http://schemas.microsoft.com/office/powerpoint/2010/main" val="154076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35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37">
            <a:extLst>
              <a:ext uri="{FF2B5EF4-FFF2-40B4-BE49-F238E27FC236}">
                <a16:creationId xmlns:a16="http://schemas.microsoft.com/office/drawing/2014/main" id="{C4F7E42D-8B5A-4FC8-81CD-9E60171F7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67370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 Quixote on Captivity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532185"/>
            <a:ext cx="3084844" cy="372793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Cervantes relates in </a:t>
            </a:r>
            <a:r>
              <a:rPr lang="en-US" sz="18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Don Quixote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Book I through the memories of Quixote while he is a captive of Don Fernando, how “I was </a:t>
            </a:r>
            <a:r>
              <a:rPr lang="en-US" sz="1800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labouring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at the oar without any hope of freedom” (Cervantes, 1: </a:t>
            </a:r>
            <a:r>
              <a:rPr lang="en-US" sz="1800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ch.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XXXIX) </a:t>
            </a: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rgbClr val="FFFFFF"/>
                </a:solidFill>
                <a:ea typeface="Calibri" panose="020F0502020204030204" pitchFamily="34" charset="0"/>
              </a:rPr>
              <a:t>He continues by relating,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“to my mind there is no happiness on earth to compare with recovering lost liberty" (1: </a:t>
            </a:r>
            <a:r>
              <a:rPr lang="en-US" sz="1800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ch.</a:t>
            </a:r>
            <a:r>
              <a:rPr lang="en-US" sz="18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XXXIX).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02" r="8702"/>
          <a:stretch/>
        </p:blipFill>
        <p:spPr>
          <a:xfrm>
            <a:off x="4075043" y="0"/>
            <a:ext cx="8111272" cy="6857990"/>
          </a:xfrm>
          <a:prstGeom prst="rect">
            <a:avLst/>
          </a:prstGeom>
        </p:spPr>
      </p:pic>
      <p:sp>
        <p:nvSpPr>
          <p:cNvPr id="46" name="Rectangle 39">
            <a:extLst>
              <a:ext uri="{FF2B5EF4-FFF2-40B4-BE49-F238E27FC236}">
                <a16:creationId xmlns:a16="http://schemas.microsoft.com/office/drawing/2014/main" id="{8C04651D-B9F4-4935-A02D-364153FBD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37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35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37">
            <a:extLst>
              <a:ext uri="{FF2B5EF4-FFF2-40B4-BE49-F238E27FC236}">
                <a16:creationId xmlns:a16="http://schemas.microsoft.com/office/drawing/2014/main" id="{C4F7E42D-8B5A-4FC8-81CD-9E60171F7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C2C82-9F9F-B5DB-AEAD-F93B29E7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67370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 Quixote on Resilience 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81DD11-F010-89E1-AE05-E43F6845B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532185"/>
            <a:ext cx="3108960" cy="372793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Quixote relates his tale of imprisonment, “the hope of obtaining my liberty never deserted me; and when in my plots and schemes and attempts the result did not answer my expectations, without giving way to despair I immediately began to look out for or conjure up some new hope to support me, however faint or feeble it might be.” </a:t>
            </a:r>
          </a:p>
          <a:p>
            <a:pPr algn="r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(Cervantes, 1: </a:t>
            </a:r>
            <a:r>
              <a:rPr lang="en-US" sz="1800" dirty="0" err="1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ch.</a:t>
            </a: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XL)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AF5579-C19D-5D19-2537-CC16F06C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9" r="2099"/>
          <a:stretch/>
        </p:blipFill>
        <p:spPr>
          <a:xfrm>
            <a:off x="4075043" y="0"/>
            <a:ext cx="8111272" cy="6857990"/>
          </a:xfrm>
          <a:prstGeom prst="rect">
            <a:avLst/>
          </a:prstGeom>
        </p:spPr>
      </p:pic>
      <p:sp>
        <p:nvSpPr>
          <p:cNvPr id="46" name="Rectangle 39">
            <a:extLst>
              <a:ext uri="{FF2B5EF4-FFF2-40B4-BE49-F238E27FC236}">
                <a16:creationId xmlns:a16="http://schemas.microsoft.com/office/drawing/2014/main" id="{8C04651D-B9F4-4935-A02D-364153FBD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583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painting presentation (widescreen).potx" id="{7D8F5DB3-F878-46D5-AF2D-2DD5B7369221}" vid="{9251DF30-C224-466C-9BFA-3064FAD55731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 painting presentation (widescreen)</Template>
  <TotalTime>2152</TotalTime>
  <Words>1395</Words>
  <Application>Microsoft Office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Times New Roman</vt:lpstr>
      <vt:lpstr>Wingdings</vt:lpstr>
      <vt:lpstr>Ocean 16x9</vt:lpstr>
      <vt:lpstr>Retrospect</vt:lpstr>
      <vt:lpstr> Don Quixote:  A Demonstration of Veteran Resilience in Literature</vt:lpstr>
      <vt:lpstr>Veteran Resilience in Literature</vt:lpstr>
      <vt:lpstr>Don Quixote on Military Service</vt:lpstr>
      <vt:lpstr>Miguel de Cervantes Saavedra Timeline</vt:lpstr>
      <vt:lpstr>Cervantes’ Service</vt:lpstr>
      <vt:lpstr>Don Quixote on Military Service</vt:lpstr>
      <vt:lpstr>Cervantes’ Captivity</vt:lpstr>
      <vt:lpstr>Don Quixote on Captivity</vt:lpstr>
      <vt:lpstr>Don Quixote on Resilience </vt:lpstr>
      <vt:lpstr>Cervantes - Veteran</vt:lpstr>
      <vt:lpstr>Literature and Veterans</vt:lpstr>
      <vt:lpstr>Cervantes on Don Quixote</vt:lpstr>
      <vt:lpstr>Cervantes and Resilience</vt:lpstr>
      <vt:lpstr>Works Cited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Nan Darbous</dc:creator>
  <cp:lastModifiedBy>Nan Darbous</cp:lastModifiedBy>
  <cp:revision>41</cp:revision>
  <dcterms:created xsi:type="dcterms:W3CDTF">2022-10-15T12:06:10Z</dcterms:created>
  <dcterms:modified xsi:type="dcterms:W3CDTF">2023-01-16T09:20:14Z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