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2.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24.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9.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24.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11.xml"/>
  <Override ContentType="application/vnd.openxmlformats-officedocument.presentationml.slide+xml" PartName="/ppt/slides/slide22.xml"/>
  <Override ContentType="application/vnd.openxmlformats-officedocument.presentationml.slide+xml" PartName="/ppt/slides/slide1.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3.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autoCompressPictures="0" embedTrueTypeFonts="1" strictFirstAndLastChars="0" saveSubsetFonts="1">
  <p:sldMasterIdLst>
    <p:sldMasterId id="2147483659"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 id="276" r:id="rId26"/>
    <p:sldId id="277" r:id="rId27"/>
    <p:sldId id="278" r:id="rId28"/>
    <p:sldId id="279" r:id="rId29"/>
  </p:sldIdLst>
  <p:sldSz cy="5143500" cx="9144000"/>
  <p:notesSz cx="6858000" cy="9144000"/>
  <p:embeddedFontLst>
    <p:embeddedFont>
      <p:font typeface="Merriweather"/>
      <p:regular r:id="rId30"/>
      <p:bold r:id="rId31"/>
      <p:italic r:id="rId32"/>
      <p:boldItalic r:id="rId33"/>
    </p:embeddedFont>
    <p:embeddedFont>
      <p:font typeface="Source Sans Pro"/>
      <p:regular r:id="rId34"/>
      <p:bold r:id="rId35"/>
      <p:italic r:id="rId36"/>
      <p:boldItalic r:id="rId37"/>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file>

<file path=ppt/tableStyles.xml><?xml version="1.0" encoding="utf-8"?>
<a:tblStyleLst xmlns:a="http://schemas.openxmlformats.org/drawingml/2006/main" xmlns:r="http://schemas.openxmlformats.org/officeDocument/2006/relationships" def="{985C2438-B5F0-4589-8B3B-149FBC571C32}">
  <a:tblStyle styleId="{985C2438-B5F0-4589-8B3B-149FBC571C32}"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_rels/presentation.xml.rels><?xml version="1.0" encoding="UTF-8" standalone="yes"?><Relationships xmlns="http://schemas.openxmlformats.org/package/2006/relationships"><Relationship Id="rId20" Type="http://schemas.openxmlformats.org/officeDocument/2006/relationships/slide" Target="slides/slide15.xml"/><Relationship Id="rId22" Type="http://schemas.openxmlformats.org/officeDocument/2006/relationships/slide" Target="slides/slide17.xml"/><Relationship Id="rId21" Type="http://schemas.openxmlformats.org/officeDocument/2006/relationships/slide" Target="slides/slide16.xml"/><Relationship Id="rId24" Type="http://schemas.openxmlformats.org/officeDocument/2006/relationships/slide" Target="slides/slide19.xml"/><Relationship Id="rId23" Type="http://schemas.openxmlformats.org/officeDocument/2006/relationships/slide" Target="slides/slide18.xml"/><Relationship Id="rId1" Type="http://schemas.openxmlformats.org/officeDocument/2006/relationships/theme" Target="theme/theme1.xml"/><Relationship Id="rId2" Type="http://schemas.openxmlformats.org/officeDocument/2006/relationships/presProps" Target="presProps.xml"/><Relationship Id="rId3"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4.xml"/><Relationship Id="rId26" Type="http://schemas.openxmlformats.org/officeDocument/2006/relationships/slide" Target="slides/slide21.xml"/><Relationship Id="rId25" Type="http://schemas.openxmlformats.org/officeDocument/2006/relationships/slide" Target="slides/slide20.xml"/><Relationship Id="rId28" Type="http://schemas.openxmlformats.org/officeDocument/2006/relationships/slide" Target="slides/slide23.xml"/><Relationship Id="rId27" Type="http://schemas.openxmlformats.org/officeDocument/2006/relationships/slide" Target="slides/slide22.xml"/><Relationship Id="rId5" Type="http://schemas.openxmlformats.org/officeDocument/2006/relationships/notesMaster" Target="notesMasters/notesMaster1.xml"/><Relationship Id="rId6" Type="http://schemas.openxmlformats.org/officeDocument/2006/relationships/slide" Target="slides/slide1.xml"/><Relationship Id="rId29" Type="http://schemas.openxmlformats.org/officeDocument/2006/relationships/slide" Target="slides/slide24.xml"/><Relationship Id="rId7" Type="http://schemas.openxmlformats.org/officeDocument/2006/relationships/slide" Target="slides/slide2.xml"/><Relationship Id="rId8" Type="http://schemas.openxmlformats.org/officeDocument/2006/relationships/slide" Target="slides/slide3.xml"/><Relationship Id="rId31" Type="http://schemas.openxmlformats.org/officeDocument/2006/relationships/font" Target="fonts/Merriweather-bold.fntdata"/><Relationship Id="rId30" Type="http://schemas.openxmlformats.org/officeDocument/2006/relationships/font" Target="fonts/Merriweather-regular.fntdata"/><Relationship Id="rId11" Type="http://schemas.openxmlformats.org/officeDocument/2006/relationships/slide" Target="slides/slide6.xml"/><Relationship Id="rId33" Type="http://schemas.openxmlformats.org/officeDocument/2006/relationships/font" Target="fonts/Merriweather-boldItalic.fntdata"/><Relationship Id="rId10" Type="http://schemas.openxmlformats.org/officeDocument/2006/relationships/slide" Target="slides/slide5.xml"/><Relationship Id="rId32" Type="http://schemas.openxmlformats.org/officeDocument/2006/relationships/font" Target="fonts/Merriweather-italic.fntdata"/><Relationship Id="rId13" Type="http://schemas.openxmlformats.org/officeDocument/2006/relationships/slide" Target="slides/slide8.xml"/><Relationship Id="rId35" Type="http://schemas.openxmlformats.org/officeDocument/2006/relationships/font" Target="fonts/SourceSansPro-bold.fntdata"/><Relationship Id="rId12" Type="http://schemas.openxmlformats.org/officeDocument/2006/relationships/slide" Target="slides/slide7.xml"/><Relationship Id="rId34" Type="http://schemas.openxmlformats.org/officeDocument/2006/relationships/font" Target="fonts/SourceSansPro-regular.fntdata"/><Relationship Id="rId15" Type="http://schemas.openxmlformats.org/officeDocument/2006/relationships/slide" Target="slides/slide10.xml"/><Relationship Id="rId37" Type="http://schemas.openxmlformats.org/officeDocument/2006/relationships/font" Target="fonts/SourceSansPro-boldItalic.fntdata"/><Relationship Id="rId14" Type="http://schemas.openxmlformats.org/officeDocument/2006/relationships/slide" Target="slides/slide9.xml"/><Relationship Id="rId36" Type="http://schemas.openxmlformats.org/officeDocument/2006/relationships/font" Target="fonts/SourceSansPro-italic.fntdata"/><Relationship Id="rId17" Type="http://schemas.openxmlformats.org/officeDocument/2006/relationships/slide" Target="slides/slide12.xml"/><Relationship Id="rId16" Type="http://schemas.openxmlformats.org/officeDocument/2006/relationships/slide" Target="slides/slide11.xml"/><Relationship Id="rId19" Type="http://schemas.openxmlformats.org/officeDocument/2006/relationships/slide" Target="slides/slide14.xml"/><Relationship Id="rId18"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0" name="Shape 50"/>
        <p:cNvGrpSpPr/>
        <p:nvPr/>
      </p:nvGrpSpPr>
      <p:grpSpPr>
        <a:xfrm>
          <a:off x="0" y="0"/>
          <a:ext cx="0" cy="0"/>
          <a:chOff x="0" y="0"/>
          <a:chExt cx="0" cy="0"/>
        </a:xfrm>
      </p:grpSpPr>
      <p:sp>
        <p:nvSpPr>
          <p:cNvPr id="51" name="Google Shape;51;p: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p: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b="1" lang="en">
                <a:solidFill>
                  <a:schemeClr val="dk1"/>
                </a:solidFill>
              </a:rPr>
              <a:t>Meredith: </a:t>
            </a:r>
            <a:br>
              <a:rPr b="1" lang="en">
                <a:solidFill>
                  <a:schemeClr val="dk1"/>
                </a:solidFill>
              </a:rPr>
            </a:br>
            <a:endParaRPr b="1">
              <a:solidFill>
                <a:schemeClr val="dk1"/>
              </a:solidFill>
            </a:endParaRPr>
          </a:p>
          <a:p>
            <a:pPr indent="-298450" lvl="0" marL="457200" rtl="0" algn="l">
              <a:lnSpc>
                <a:spcPct val="115000"/>
              </a:lnSpc>
              <a:spcBef>
                <a:spcPts val="0"/>
              </a:spcBef>
              <a:spcAft>
                <a:spcPts val="0"/>
              </a:spcAft>
              <a:buClr>
                <a:schemeClr val="dk1"/>
              </a:buClr>
              <a:buSzPts val="1100"/>
              <a:buChar char="●"/>
            </a:pPr>
            <a:r>
              <a:rPr lang="en">
                <a:solidFill>
                  <a:schemeClr val="dk1"/>
                </a:solidFill>
              </a:rPr>
              <a:t>Ok, we’re going to get started with this session, “Blockchain: What is it and why should we care?” Before we get started, I’d like to ask my fellow panelists to share a few acknowledgements: </a:t>
            </a:r>
            <a:endParaRPr>
              <a:solidFill>
                <a:schemeClr val="dk1"/>
              </a:solidFill>
            </a:endParaRPr>
          </a:p>
          <a:p>
            <a:pPr indent="0" lvl="0" marL="0" rtl="0" algn="l">
              <a:lnSpc>
                <a:spcPct val="115000"/>
              </a:lnSpc>
              <a:spcBef>
                <a:spcPts val="0"/>
              </a:spcBef>
              <a:spcAft>
                <a:spcPts val="0"/>
              </a:spcAft>
              <a:buNone/>
            </a:pPr>
            <a:r>
              <a:t/>
            </a:r>
            <a:endParaRPr>
              <a:solidFill>
                <a:schemeClr val="dk1"/>
              </a:solidFill>
            </a:endParaRPr>
          </a:p>
          <a:p>
            <a:pPr indent="0" lvl="0" marL="0" rtl="0" algn="l">
              <a:lnSpc>
                <a:spcPct val="115000"/>
              </a:lnSpc>
              <a:spcBef>
                <a:spcPts val="0"/>
              </a:spcBef>
              <a:spcAft>
                <a:spcPts val="0"/>
              </a:spcAft>
              <a:buNone/>
            </a:pPr>
            <a:r>
              <a:rPr b="1" lang="en">
                <a:solidFill>
                  <a:schemeClr val="dk1"/>
                </a:solidFill>
              </a:rPr>
              <a:t>Anthony: </a:t>
            </a:r>
            <a:endParaRPr b="1">
              <a:solidFill>
                <a:schemeClr val="dk1"/>
              </a:solidFill>
            </a:endParaRPr>
          </a:p>
          <a:p>
            <a:pPr indent="-298450" lvl="0" marL="457200" rtl="0" algn="l">
              <a:lnSpc>
                <a:spcPct val="115000"/>
              </a:lnSpc>
              <a:spcBef>
                <a:spcPts val="0"/>
              </a:spcBef>
              <a:spcAft>
                <a:spcPts val="0"/>
              </a:spcAft>
              <a:buClr>
                <a:schemeClr val="dk1"/>
              </a:buClr>
              <a:buSzPts val="1100"/>
              <a:buChar char="●"/>
            </a:pPr>
            <a:r>
              <a:rPr lang="en">
                <a:solidFill>
                  <a:schemeClr val="dk1"/>
                </a:solidFill>
              </a:rPr>
              <a:t>Thank you.  We </a:t>
            </a:r>
            <a:r>
              <a:rPr lang="en">
                <a:solidFill>
                  <a:schemeClr val="dk1"/>
                </a:solidFill>
              </a:rPr>
              <a:t>would like to acknowledge that we are gathered today on the traditional lands of the Piscataway people.</a:t>
            </a:r>
            <a:endParaRPr>
              <a:solidFill>
                <a:schemeClr val="dk1"/>
              </a:solidFill>
            </a:endParaRPr>
          </a:p>
          <a:p>
            <a:pPr indent="0" lvl="0" marL="0" rtl="0" algn="l">
              <a:lnSpc>
                <a:spcPct val="115000"/>
              </a:lnSpc>
              <a:spcBef>
                <a:spcPts val="0"/>
              </a:spcBef>
              <a:spcAft>
                <a:spcPts val="0"/>
              </a:spcAft>
              <a:buNone/>
            </a:pPr>
            <a:r>
              <a:t/>
            </a:r>
            <a:endParaRPr>
              <a:solidFill>
                <a:schemeClr val="dk1"/>
              </a:solidFill>
            </a:endParaRPr>
          </a:p>
          <a:p>
            <a:pPr indent="0" lvl="0" marL="0" rtl="0" algn="l">
              <a:lnSpc>
                <a:spcPct val="115000"/>
              </a:lnSpc>
              <a:spcBef>
                <a:spcPts val="0"/>
              </a:spcBef>
              <a:spcAft>
                <a:spcPts val="0"/>
              </a:spcAft>
              <a:buNone/>
            </a:pPr>
            <a:r>
              <a:rPr b="1" lang="en">
                <a:solidFill>
                  <a:schemeClr val="dk1"/>
                </a:solidFill>
              </a:rPr>
              <a:t>Sharmila: </a:t>
            </a:r>
            <a:endParaRPr b="1">
              <a:solidFill>
                <a:schemeClr val="dk1"/>
              </a:solidFill>
            </a:endParaRPr>
          </a:p>
          <a:p>
            <a:pPr indent="-298450" lvl="0" marL="457200" rtl="0" algn="l">
              <a:lnSpc>
                <a:spcPct val="115000"/>
              </a:lnSpc>
              <a:spcBef>
                <a:spcPts val="0"/>
              </a:spcBef>
              <a:spcAft>
                <a:spcPts val="0"/>
              </a:spcAft>
              <a:buClr>
                <a:schemeClr val="dk1"/>
              </a:buClr>
              <a:buSzPts val="1100"/>
              <a:buChar char="●"/>
            </a:pPr>
            <a:r>
              <a:rPr lang="en">
                <a:solidFill>
                  <a:schemeClr val="dk1"/>
                </a:solidFill>
              </a:rPr>
              <a:t>And we would also like to thank Matthew Frolick at the Library of Congress and Nicholas Connizzo at the Vermont State Archives who assisted us in preparing this presentation but were unable to join us for the session today.</a:t>
            </a:r>
            <a:endParaRPr>
              <a:solidFill>
                <a:schemeClr val="dk1"/>
              </a:solidFill>
            </a:endParaRPr>
          </a:p>
          <a:p>
            <a:pPr indent="0" lvl="0" marL="0" rtl="0" algn="l">
              <a:lnSpc>
                <a:spcPct val="115000"/>
              </a:lnSpc>
              <a:spcBef>
                <a:spcPts val="0"/>
              </a:spcBef>
              <a:spcAft>
                <a:spcPts val="0"/>
              </a:spcAft>
              <a:buNone/>
            </a:pPr>
            <a:r>
              <a:t/>
            </a:r>
            <a:endParaRPr>
              <a:solidFill>
                <a:schemeClr val="dk1"/>
              </a:solidFill>
            </a:endParaRPr>
          </a:p>
          <a:p>
            <a:pPr indent="0" lvl="0" marL="0" rtl="0" algn="l">
              <a:lnSpc>
                <a:spcPct val="115000"/>
              </a:lnSpc>
              <a:spcBef>
                <a:spcPts val="0"/>
              </a:spcBef>
              <a:spcAft>
                <a:spcPts val="0"/>
              </a:spcAft>
              <a:buNone/>
            </a:pPr>
            <a:r>
              <a:rPr b="1" lang="en">
                <a:solidFill>
                  <a:schemeClr val="dk1"/>
                </a:solidFill>
              </a:rPr>
              <a:t>Meredith: </a:t>
            </a:r>
            <a:endParaRPr b="1">
              <a:solidFill>
                <a:schemeClr val="dk1"/>
              </a:solidFill>
            </a:endParaRPr>
          </a:p>
          <a:p>
            <a:pPr indent="-298450" lvl="0" marL="457200" rtl="0" algn="l">
              <a:lnSpc>
                <a:spcPct val="115000"/>
              </a:lnSpc>
              <a:spcBef>
                <a:spcPts val="0"/>
              </a:spcBef>
              <a:spcAft>
                <a:spcPts val="0"/>
              </a:spcAft>
              <a:buClr>
                <a:schemeClr val="dk1"/>
              </a:buClr>
              <a:buSzPts val="1100"/>
              <a:buChar char="●"/>
            </a:pPr>
            <a:r>
              <a:rPr lang="en">
                <a:solidFill>
                  <a:schemeClr val="dk1"/>
                </a:solidFill>
              </a:rPr>
              <a:t>Thank you.  And thank you to everyone for joining us -- in the last session block of SAA! </a:t>
            </a:r>
            <a:endParaRPr>
              <a:solidFill>
                <a:schemeClr val="dk1"/>
              </a:solidFill>
            </a:endParaRPr>
          </a:p>
          <a:p>
            <a:pPr indent="-298450" lvl="0" marL="457200" rtl="0" algn="l">
              <a:lnSpc>
                <a:spcPct val="115000"/>
              </a:lnSpc>
              <a:spcBef>
                <a:spcPts val="0"/>
              </a:spcBef>
              <a:spcAft>
                <a:spcPts val="0"/>
              </a:spcAft>
              <a:buClr>
                <a:schemeClr val="dk1"/>
              </a:buClr>
              <a:buSzPts val="1100"/>
              <a:buChar char="●"/>
            </a:pPr>
            <a:r>
              <a:rPr lang="en">
                <a:solidFill>
                  <a:schemeClr val="dk1"/>
                </a:solidFill>
              </a:rPr>
              <a:t>We are here today because we think it’s important to learn more about this technology, become more familiar and begin to think through the implications so that we can start preparing now for how we may need to deal with Blockchain, also known as “distributed ledger technology,” so we aren’t caught off guard in the future.  </a:t>
            </a:r>
            <a:endParaRPr>
              <a:solidFill>
                <a:schemeClr val="dk1"/>
              </a:solidFill>
            </a:endParaRPr>
          </a:p>
          <a:p>
            <a:pPr indent="-298450" lvl="0" marL="457200" rtl="0" algn="l">
              <a:lnSpc>
                <a:spcPct val="115000"/>
              </a:lnSpc>
              <a:spcBef>
                <a:spcPts val="0"/>
              </a:spcBef>
              <a:spcAft>
                <a:spcPts val="0"/>
              </a:spcAft>
              <a:buClr>
                <a:schemeClr val="dk1"/>
              </a:buClr>
              <a:buSzPts val="1100"/>
              <a:buChar char="●"/>
            </a:pPr>
            <a:r>
              <a:rPr lang="en">
                <a:solidFill>
                  <a:schemeClr val="dk1"/>
                </a:solidFill>
              </a:rPr>
              <a:t>I want to state at the very beginning of this panel -- none of us are blockchain experts. We are here because we think it’s important that we introduce this topic, so that we can spur discussion amongst ourselves, and encourage you to learn more about Blockchain -- how it might be useful, and how it might impact your work.  However, myself and our two other panelists can’t help you set up a blockchain project. We, ourselves, have not implemented any specific projects, but we will provide an extensive list of resources at the end of our presentation that may connect you to experts in the field.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33" name="Shape 133"/>
        <p:cNvGrpSpPr/>
        <p:nvPr/>
      </p:nvGrpSpPr>
      <p:grpSpPr>
        <a:xfrm>
          <a:off x="0" y="0"/>
          <a:ext cx="0" cy="0"/>
          <a:chOff x="0" y="0"/>
          <a:chExt cx="0" cy="0"/>
        </a:xfrm>
      </p:grpSpPr>
      <p:sp>
        <p:nvSpPr>
          <p:cNvPr id="134" name="Google Shape;134;g3dae7f9bce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35" name="Google Shape;135;g3dae7f9bce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sz="1200">
                <a:solidFill>
                  <a:schemeClr val="dk1"/>
                </a:solidFill>
              </a:rPr>
              <a:t>The network infrastructure contains the complete record of all the transactions on a blockchain.  </a:t>
            </a:r>
            <a:endParaRPr sz="1200">
              <a:solidFill>
                <a:schemeClr val="dk1"/>
              </a:solidFill>
            </a:endParaRPr>
          </a:p>
          <a:p>
            <a:pPr indent="0" lvl="0" marL="0" rtl="0" algn="l">
              <a:spcBef>
                <a:spcPts val="0"/>
              </a:spcBef>
              <a:spcAft>
                <a:spcPts val="0"/>
              </a:spcAft>
              <a:buClr>
                <a:schemeClr val="dk1"/>
              </a:buClr>
              <a:buSzPts val="1100"/>
              <a:buFont typeface="Arial"/>
              <a:buNone/>
            </a:pPr>
            <a:r>
              <a:t/>
            </a:r>
            <a:endParaRPr sz="1200">
              <a:solidFill>
                <a:schemeClr val="dk1"/>
              </a:solidFill>
              <a:latin typeface="Calibri"/>
              <a:ea typeface="Calibri"/>
              <a:cs typeface="Calibri"/>
              <a:sym typeface="Calibri"/>
            </a:endParaRPr>
          </a:p>
          <a:p>
            <a:pPr indent="0" lvl="0" marL="0" rtl="0" algn="l">
              <a:spcBef>
                <a:spcPts val="0"/>
              </a:spcBef>
              <a:spcAft>
                <a:spcPts val="0"/>
              </a:spcAft>
              <a:buClr>
                <a:schemeClr val="dk1"/>
              </a:buClr>
              <a:buSzPts val="1100"/>
              <a:buFont typeface="Arial"/>
              <a:buNone/>
            </a:pPr>
            <a:r>
              <a:rPr lang="en" sz="1200">
                <a:solidFill>
                  <a:schemeClr val="dk1"/>
                </a:solidFill>
              </a:rPr>
              <a:t>Most of us are familiar with centralized networks. Data is generally stored in one place and retrieved from a centralized place.</a:t>
            </a:r>
            <a:endParaRPr sz="1200">
              <a:solidFill>
                <a:schemeClr val="dk1"/>
              </a:solidFill>
            </a:endParaRPr>
          </a:p>
          <a:p>
            <a:pPr indent="0" lvl="0" marL="0" rtl="0" algn="l">
              <a:spcBef>
                <a:spcPts val="0"/>
              </a:spcBef>
              <a:spcAft>
                <a:spcPts val="0"/>
              </a:spcAft>
              <a:buClr>
                <a:schemeClr val="dk1"/>
              </a:buClr>
              <a:buSzPts val="1100"/>
              <a:buFont typeface="Arial"/>
              <a:buNone/>
            </a:pPr>
            <a:r>
              <a:t/>
            </a:r>
            <a:endParaRPr sz="1200">
              <a:solidFill>
                <a:schemeClr val="dk1"/>
              </a:solidFill>
              <a:latin typeface="Calibri"/>
              <a:ea typeface="Calibri"/>
              <a:cs typeface="Calibri"/>
              <a:sym typeface="Calibri"/>
            </a:endParaRPr>
          </a:p>
          <a:p>
            <a:pPr indent="0" lvl="0" marL="0" rtl="0" algn="l">
              <a:spcBef>
                <a:spcPts val="0"/>
              </a:spcBef>
              <a:spcAft>
                <a:spcPts val="0"/>
              </a:spcAft>
              <a:buClr>
                <a:schemeClr val="dk1"/>
              </a:buClr>
              <a:buSzPts val="1100"/>
              <a:buFont typeface="Arial"/>
              <a:buNone/>
            </a:pPr>
            <a:r>
              <a:rPr lang="en" sz="1200">
                <a:solidFill>
                  <a:schemeClr val="dk1"/>
                </a:solidFill>
              </a:rPr>
              <a:t>Distributed networks retain the same information in multiple locations.</a:t>
            </a:r>
            <a:endParaRPr sz="1200">
              <a:solidFill>
                <a:schemeClr val="dk1"/>
              </a:solidFill>
            </a:endParaRPr>
          </a:p>
          <a:p>
            <a:pPr indent="0" lvl="0" marL="0" rtl="0" algn="l">
              <a:spcBef>
                <a:spcPts val="0"/>
              </a:spcBef>
              <a:spcAft>
                <a:spcPts val="0"/>
              </a:spcAft>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40" name="Shape 140"/>
        <p:cNvGrpSpPr/>
        <p:nvPr/>
      </p:nvGrpSpPr>
      <p:grpSpPr>
        <a:xfrm>
          <a:off x="0" y="0"/>
          <a:ext cx="0" cy="0"/>
          <a:chOff x="0" y="0"/>
          <a:chExt cx="0" cy="0"/>
        </a:xfrm>
      </p:grpSpPr>
      <p:sp>
        <p:nvSpPr>
          <p:cNvPr id="141" name="Google Shape;141;g3d2c0f03f7_0_1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42" name="Google Shape;142;g3d2c0f03f7_0_1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sz="1200">
                <a:solidFill>
                  <a:schemeClr val="dk1"/>
                </a:solidFill>
              </a:rPr>
              <a:t>The network infrastructure contains the complete record of all the transactions on a blockchain.  </a:t>
            </a:r>
            <a:endParaRPr sz="1200">
              <a:solidFill>
                <a:schemeClr val="dk1"/>
              </a:solidFill>
            </a:endParaRPr>
          </a:p>
          <a:p>
            <a:pPr indent="0" lvl="0" marL="0" rtl="0" algn="l">
              <a:spcBef>
                <a:spcPts val="0"/>
              </a:spcBef>
              <a:spcAft>
                <a:spcPts val="0"/>
              </a:spcAft>
              <a:buClr>
                <a:schemeClr val="dk1"/>
              </a:buClr>
              <a:buSzPts val="1100"/>
              <a:buFont typeface="Arial"/>
              <a:buNone/>
            </a:pPr>
            <a:r>
              <a:rPr lang="en" sz="1200">
                <a:solidFill>
                  <a:schemeClr val="dk1"/>
                </a:solidFill>
              </a:rPr>
              <a:t>There are 3 types of networks: </a:t>
            </a:r>
            <a:endParaRPr sz="1200">
              <a:solidFill>
                <a:schemeClr val="dk1"/>
              </a:solidFill>
            </a:endParaRPr>
          </a:p>
          <a:p>
            <a:pPr indent="0" lvl="0" marL="0" rtl="0" algn="l">
              <a:spcBef>
                <a:spcPts val="0"/>
              </a:spcBef>
              <a:spcAft>
                <a:spcPts val="0"/>
              </a:spcAft>
              <a:buClr>
                <a:schemeClr val="dk1"/>
              </a:buClr>
              <a:buSzPts val="1100"/>
              <a:buFont typeface="Arial"/>
              <a:buNone/>
            </a:pPr>
            <a:r>
              <a:rPr lang="en" sz="1200">
                <a:solidFill>
                  <a:schemeClr val="dk1"/>
                </a:solidFill>
              </a:rPr>
              <a:t>The public network allows anyone to participate. Bitcoin is on a public network.</a:t>
            </a:r>
            <a:endParaRPr sz="1200">
              <a:solidFill>
                <a:schemeClr val="dk1"/>
              </a:solidFill>
            </a:endParaRPr>
          </a:p>
          <a:p>
            <a:pPr indent="0" lvl="0" marL="0" rtl="0" algn="l">
              <a:spcBef>
                <a:spcPts val="0"/>
              </a:spcBef>
              <a:spcAft>
                <a:spcPts val="0"/>
              </a:spcAft>
              <a:buClr>
                <a:schemeClr val="dk1"/>
              </a:buClr>
              <a:buSzPts val="1100"/>
              <a:buFont typeface="Arial"/>
              <a:buNone/>
            </a:pPr>
            <a:r>
              <a:rPr lang="en" sz="1200">
                <a:solidFill>
                  <a:schemeClr val="dk1"/>
                </a:solidFill>
              </a:rPr>
              <a:t>The permissioned network allows certains parties to participate. </a:t>
            </a:r>
            <a:endParaRPr sz="1200">
              <a:solidFill>
                <a:schemeClr val="dk1"/>
              </a:solidFill>
            </a:endParaRPr>
          </a:p>
          <a:p>
            <a:pPr indent="0" lvl="0" marL="0" rtl="0" algn="l">
              <a:spcBef>
                <a:spcPts val="0"/>
              </a:spcBef>
              <a:spcAft>
                <a:spcPts val="0"/>
              </a:spcAft>
              <a:buClr>
                <a:schemeClr val="dk1"/>
              </a:buClr>
              <a:buSzPts val="1100"/>
              <a:buFont typeface="Arial"/>
              <a:buNone/>
            </a:pPr>
            <a:r>
              <a:rPr lang="en" sz="1200">
                <a:solidFill>
                  <a:schemeClr val="dk1"/>
                </a:solidFill>
              </a:rPr>
              <a:t>The private network is usually established between trusted entities. </a:t>
            </a:r>
            <a:endParaRPr sz="1200">
              <a:solidFill>
                <a:schemeClr val="dk1"/>
              </a:solidFill>
            </a:endParaRPr>
          </a:p>
          <a:p>
            <a:pPr indent="0" lvl="0" marL="0" rtl="0" algn="l">
              <a:spcBef>
                <a:spcPts val="0"/>
              </a:spcBef>
              <a:spcAft>
                <a:spcPts val="0"/>
              </a:spcAft>
              <a:buClr>
                <a:schemeClr val="dk1"/>
              </a:buClr>
              <a:buSzPts val="1100"/>
              <a:buFont typeface="Arial"/>
              <a:buNone/>
            </a:pPr>
            <a:r>
              <a:t/>
            </a:r>
            <a:endParaRPr sz="1200">
              <a:solidFill>
                <a:schemeClr val="dk1"/>
              </a:solidFill>
              <a:latin typeface="Calibri"/>
              <a:ea typeface="Calibri"/>
              <a:cs typeface="Calibri"/>
              <a:sym typeface="Calibri"/>
            </a:endParaRPr>
          </a:p>
          <a:p>
            <a:pPr indent="0" lvl="0" marL="0" rtl="0" algn="l">
              <a:spcBef>
                <a:spcPts val="0"/>
              </a:spcBef>
              <a:spcAft>
                <a:spcPts val="0"/>
              </a:spcAft>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49" name="Shape 149"/>
        <p:cNvGrpSpPr/>
        <p:nvPr/>
      </p:nvGrpSpPr>
      <p:grpSpPr>
        <a:xfrm>
          <a:off x="0" y="0"/>
          <a:ext cx="0" cy="0"/>
          <a:chOff x="0" y="0"/>
          <a:chExt cx="0" cy="0"/>
        </a:xfrm>
      </p:grpSpPr>
      <p:sp>
        <p:nvSpPr>
          <p:cNvPr id="150" name="Google Shape;150;g3dae7f9bce_0_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51" name="Google Shape;151;g3dae7f9bce_0_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0"/>
              </a:spcAft>
              <a:buClr>
                <a:schemeClr val="dk1"/>
              </a:buClr>
              <a:buSzPts val="1100"/>
              <a:buFont typeface="Arial"/>
              <a:buNone/>
            </a:pPr>
            <a:r>
              <a:rPr lang="en" sz="1200">
                <a:solidFill>
                  <a:schemeClr val="dk1"/>
                </a:solidFill>
              </a:rPr>
              <a:t>There are many different blockchain platforms. We’ve highlighted 4 here to illustrate the differences among them.</a:t>
            </a:r>
            <a:endParaRPr sz="1200">
              <a:solidFill>
                <a:schemeClr val="dk1"/>
              </a:solidFill>
            </a:endParaRPr>
          </a:p>
          <a:p>
            <a:pPr indent="-304800" lvl="0" marL="457200" rtl="0" algn="l">
              <a:lnSpc>
                <a:spcPct val="115000"/>
              </a:lnSpc>
              <a:spcBef>
                <a:spcPts val="0"/>
              </a:spcBef>
              <a:spcAft>
                <a:spcPts val="0"/>
              </a:spcAft>
              <a:buClr>
                <a:schemeClr val="dk1"/>
              </a:buClr>
              <a:buSzPts val="1200"/>
              <a:buAutoNum type="arabicPeriod"/>
            </a:pPr>
            <a:r>
              <a:rPr lang="en" sz="1200">
                <a:solidFill>
                  <a:schemeClr val="dk1"/>
                </a:solidFill>
              </a:rPr>
              <a:t>Bitcoin is a cryptocurrency, or digital currency, with a related open source platform. Bitcoin’s blockchain is primarily designed to support the exchange of cryptocurrency without an intermediary third party. Bitcoin assumes no trust between parties and requires numerous decentralized nodes to ensure that the blockchain has not been corrupted by malicious actors. </a:t>
            </a:r>
            <a:endParaRPr sz="1200">
              <a:solidFill>
                <a:schemeClr val="dk1"/>
              </a:solidFill>
            </a:endParaRPr>
          </a:p>
          <a:p>
            <a:pPr indent="0" lvl="0" marL="0" rtl="0" algn="l">
              <a:lnSpc>
                <a:spcPct val="115000"/>
              </a:lnSpc>
              <a:spcBef>
                <a:spcPts val="0"/>
              </a:spcBef>
              <a:spcAft>
                <a:spcPts val="0"/>
              </a:spcAft>
              <a:buClr>
                <a:schemeClr val="dk1"/>
              </a:buClr>
              <a:buSzPts val="1100"/>
              <a:buFont typeface="Arial"/>
              <a:buNone/>
            </a:pPr>
            <a:r>
              <a:t/>
            </a:r>
            <a:endParaRPr sz="1200">
              <a:solidFill>
                <a:schemeClr val="dk1"/>
              </a:solidFill>
            </a:endParaRPr>
          </a:p>
          <a:p>
            <a:pPr indent="-304800" lvl="0" marL="457200" rtl="0" algn="l">
              <a:lnSpc>
                <a:spcPct val="115000"/>
              </a:lnSpc>
              <a:spcBef>
                <a:spcPts val="0"/>
              </a:spcBef>
              <a:spcAft>
                <a:spcPts val="0"/>
              </a:spcAft>
              <a:buClr>
                <a:schemeClr val="dk1"/>
              </a:buClr>
              <a:buSzPts val="1200"/>
              <a:buAutoNum type="arabicPeriod"/>
            </a:pPr>
            <a:r>
              <a:rPr lang="en" sz="1200">
                <a:solidFill>
                  <a:schemeClr val="dk1"/>
                </a:solidFill>
              </a:rPr>
              <a:t>Whereas Bitcoin is primarily focused on the trade of its own currency, Ethereum provides an open source programming language allowing users to build applications with an integrated blockchain. Users can program executable </a:t>
            </a:r>
            <a:r>
              <a:rPr b="1" i="1" lang="en" sz="1200">
                <a:solidFill>
                  <a:schemeClr val="dk1"/>
                </a:solidFill>
              </a:rPr>
              <a:t>smart contracts</a:t>
            </a:r>
            <a:r>
              <a:rPr lang="en" sz="1200">
                <a:solidFill>
                  <a:schemeClr val="dk1"/>
                </a:solidFill>
              </a:rPr>
              <a:t> using the blockchain. We’ll talk a little more about smart contracts later on in the presentation.  Ethereum also has a cryptocurrency known as </a:t>
            </a:r>
            <a:r>
              <a:rPr i="1" lang="en" sz="1200">
                <a:solidFill>
                  <a:schemeClr val="dk1"/>
                </a:solidFill>
              </a:rPr>
              <a:t>ether</a:t>
            </a:r>
            <a:r>
              <a:rPr lang="en" sz="1200">
                <a:solidFill>
                  <a:schemeClr val="dk1"/>
                </a:solidFill>
              </a:rPr>
              <a:t>. </a:t>
            </a:r>
            <a:endParaRPr sz="1200">
              <a:solidFill>
                <a:schemeClr val="dk1"/>
              </a:solidFill>
            </a:endParaRPr>
          </a:p>
          <a:p>
            <a:pPr indent="0" lvl="0" marL="0" rtl="0" algn="l">
              <a:lnSpc>
                <a:spcPct val="115000"/>
              </a:lnSpc>
              <a:spcBef>
                <a:spcPts val="0"/>
              </a:spcBef>
              <a:spcAft>
                <a:spcPts val="0"/>
              </a:spcAft>
              <a:buClr>
                <a:schemeClr val="dk1"/>
              </a:buClr>
              <a:buSzPts val="1100"/>
              <a:buFont typeface="Arial"/>
              <a:buNone/>
            </a:pPr>
            <a:r>
              <a:t/>
            </a:r>
            <a:endParaRPr sz="1200">
              <a:solidFill>
                <a:schemeClr val="dk1"/>
              </a:solidFill>
            </a:endParaRPr>
          </a:p>
          <a:p>
            <a:pPr indent="-304800" lvl="0" marL="457200" rtl="0" algn="l">
              <a:lnSpc>
                <a:spcPct val="115000"/>
              </a:lnSpc>
              <a:spcBef>
                <a:spcPts val="0"/>
              </a:spcBef>
              <a:spcAft>
                <a:spcPts val="0"/>
              </a:spcAft>
              <a:buClr>
                <a:schemeClr val="dk1"/>
              </a:buClr>
              <a:buSzPts val="1200"/>
              <a:buAutoNum type="arabicPeriod"/>
            </a:pPr>
            <a:r>
              <a:rPr lang="en" sz="1200">
                <a:solidFill>
                  <a:schemeClr val="dk1"/>
                </a:solidFill>
              </a:rPr>
              <a:t>Much like Bitcoin, Ripple is based on an open-source, which is coding that is made freely available to the public. Ripple uses a blockchain to exchange value and it has an established user-base of regional and global banks that need to transact international payments in real-time. Ripple also allows the trade of goods, property, and more broadly items of value. The Ripple cryptocurrency is known as XRP or ripples.</a:t>
            </a:r>
            <a:endParaRPr sz="1200">
              <a:solidFill>
                <a:schemeClr val="dk1"/>
              </a:solidFill>
            </a:endParaRPr>
          </a:p>
          <a:p>
            <a:pPr indent="0" lvl="0" marL="0" rtl="0" algn="l">
              <a:lnSpc>
                <a:spcPct val="115000"/>
              </a:lnSpc>
              <a:spcBef>
                <a:spcPts val="0"/>
              </a:spcBef>
              <a:spcAft>
                <a:spcPts val="0"/>
              </a:spcAft>
              <a:buClr>
                <a:schemeClr val="dk1"/>
              </a:buClr>
              <a:buSzPts val="1100"/>
              <a:buFont typeface="Arial"/>
              <a:buNone/>
            </a:pPr>
            <a:r>
              <a:t/>
            </a:r>
            <a:endParaRPr sz="1200">
              <a:solidFill>
                <a:schemeClr val="dk1"/>
              </a:solidFill>
            </a:endParaRPr>
          </a:p>
          <a:p>
            <a:pPr indent="-304800" lvl="0" marL="457200" rtl="0" algn="l">
              <a:lnSpc>
                <a:spcPct val="115000"/>
              </a:lnSpc>
              <a:spcBef>
                <a:spcPts val="0"/>
              </a:spcBef>
              <a:spcAft>
                <a:spcPts val="0"/>
              </a:spcAft>
              <a:buClr>
                <a:schemeClr val="dk1"/>
              </a:buClr>
              <a:buSzPts val="1200"/>
              <a:buAutoNum type="arabicPeriod"/>
            </a:pPr>
            <a:r>
              <a:rPr lang="en" sz="1200">
                <a:solidFill>
                  <a:schemeClr val="dk1"/>
                </a:solidFill>
              </a:rPr>
              <a:t>The Hyperledger project focuses on developing an open source and collaborative approach to distributed ledgers. By developing standards and an overall framework for blockchains, Hyperledger has gained support from organizations such as Cisco, American Express, and IBM, and is taught in some library and information science schools. Hyperledger has stated that they will never build a cryptocurrency.</a:t>
            </a:r>
            <a:endParaRPr sz="1200">
              <a:solidFill>
                <a:schemeClr val="dk1"/>
              </a:solidFill>
            </a:endParaRPr>
          </a:p>
          <a:p>
            <a:pPr indent="0" lvl="0" marL="0" rtl="0" algn="l">
              <a:spcBef>
                <a:spcPts val="0"/>
              </a:spcBef>
              <a:spcAft>
                <a:spcPts val="0"/>
              </a:spcAft>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56" name="Shape 156"/>
        <p:cNvGrpSpPr/>
        <p:nvPr/>
      </p:nvGrpSpPr>
      <p:grpSpPr>
        <a:xfrm>
          <a:off x="0" y="0"/>
          <a:ext cx="0" cy="0"/>
          <a:chOff x="0" y="0"/>
          <a:chExt cx="0" cy="0"/>
        </a:xfrm>
      </p:grpSpPr>
      <p:sp>
        <p:nvSpPr>
          <p:cNvPr id="157" name="Google Shape;157;g3dae7f9bce_0_1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58" name="Google Shape;158;g3dae7f9bce_0_1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0"/>
              </a:spcAft>
              <a:buClr>
                <a:schemeClr val="dk1"/>
              </a:buClr>
              <a:buSzPts val="1100"/>
              <a:buFont typeface="Arial"/>
              <a:buNone/>
            </a:pPr>
            <a:r>
              <a:rPr lang="en" sz="1200">
                <a:solidFill>
                  <a:schemeClr val="dk1"/>
                </a:solidFill>
              </a:rPr>
              <a:t>A smart contract is a series of if/then statements programmed and saved on the blockchain. Once the requirements of the smart contract are met, the contract will automatically be executed and the resulting action will be stored and shared across the blockchain.</a:t>
            </a:r>
            <a:endParaRPr sz="1200">
              <a:solidFill>
                <a:schemeClr val="dk1"/>
              </a:solidFill>
            </a:endParaRPr>
          </a:p>
          <a:p>
            <a:pPr indent="0" lvl="0" marL="0" rtl="0" algn="l">
              <a:lnSpc>
                <a:spcPct val="115000"/>
              </a:lnSpc>
              <a:spcBef>
                <a:spcPts val="0"/>
              </a:spcBef>
              <a:spcAft>
                <a:spcPts val="0"/>
              </a:spcAft>
              <a:buClr>
                <a:schemeClr val="dk1"/>
              </a:buClr>
              <a:buSzPts val="1100"/>
              <a:buFont typeface="Arial"/>
              <a:buNone/>
            </a:pPr>
            <a:r>
              <a:t/>
            </a:r>
            <a:endParaRPr sz="1200">
              <a:solidFill>
                <a:schemeClr val="dk1"/>
              </a:solidFill>
            </a:endParaRPr>
          </a:p>
          <a:p>
            <a:pPr indent="0" lvl="0" marL="0" rtl="0" algn="l">
              <a:lnSpc>
                <a:spcPct val="115000"/>
              </a:lnSpc>
              <a:spcBef>
                <a:spcPts val="0"/>
              </a:spcBef>
              <a:spcAft>
                <a:spcPts val="0"/>
              </a:spcAft>
              <a:buClr>
                <a:schemeClr val="dk1"/>
              </a:buClr>
              <a:buSzPts val="1100"/>
              <a:buFont typeface="Arial"/>
              <a:buNone/>
            </a:pPr>
            <a:r>
              <a:rPr lang="en" sz="1200">
                <a:solidFill>
                  <a:schemeClr val="dk1"/>
                </a:solidFill>
              </a:rPr>
              <a:t>I’ve given a good bit of information about the technology. We’d love to hear any questions you may have about the technology.</a:t>
            </a:r>
            <a:endParaRPr sz="1200">
              <a:solidFill>
                <a:schemeClr val="dk1"/>
              </a:solidFill>
            </a:endParaRPr>
          </a:p>
          <a:p>
            <a:pPr indent="0" lvl="0" marL="0" rtl="0" algn="l">
              <a:lnSpc>
                <a:spcPct val="115000"/>
              </a:lnSpc>
              <a:spcBef>
                <a:spcPts val="0"/>
              </a:spcBef>
              <a:spcAft>
                <a:spcPts val="0"/>
              </a:spcAft>
              <a:buClr>
                <a:schemeClr val="dk1"/>
              </a:buClr>
              <a:buSzPts val="1100"/>
              <a:buFont typeface="Arial"/>
              <a:buNone/>
            </a:pPr>
            <a:r>
              <a:t/>
            </a:r>
            <a:endParaRPr sz="1200">
              <a:solidFill>
                <a:schemeClr val="dk1"/>
              </a:solidFill>
            </a:endParaRPr>
          </a:p>
          <a:p>
            <a:pPr indent="0" lvl="0" marL="0" rtl="0" algn="l">
              <a:lnSpc>
                <a:spcPct val="115000"/>
              </a:lnSpc>
              <a:spcBef>
                <a:spcPts val="0"/>
              </a:spcBef>
              <a:spcAft>
                <a:spcPts val="0"/>
              </a:spcAft>
              <a:buClr>
                <a:schemeClr val="dk1"/>
              </a:buClr>
              <a:buSzPts val="1100"/>
              <a:buFont typeface="Arial"/>
              <a:buNone/>
            </a:pPr>
            <a:r>
              <a:rPr lang="en" sz="1200">
                <a:solidFill>
                  <a:schemeClr val="dk1"/>
                </a:solidFill>
              </a:rPr>
              <a:t> Now Anthony will talk about we should care.</a:t>
            </a:r>
            <a:endParaRPr sz="1200">
              <a:solidFill>
                <a:schemeClr val="dk1"/>
              </a:solidFill>
            </a:endParaRPr>
          </a:p>
          <a:p>
            <a:pPr indent="0" lvl="0" marL="0" rtl="0" algn="l">
              <a:lnSpc>
                <a:spcPct val="115000"/>
              </a:lnSpc>
              <a:spcBef>
                <a:spcPts val="0"/>
              </a:spcBef>
              <a:spcAft>
                <a:spcPts val="0"/>
              </a:spcAft>
              <a:buClr>
                <a:schemeClr val="dk1"/>
              </a:buClr>
              <a:buSzPts val="1100"/>
              <a:buFont typeface="Arial"/>
              <a:buNone/>
            </a:pPr>
            <a:r>
              <a:t/>
            </a:r>
            <a:endParaRPr sz="1200">
              <a:solidFill>
                <a:schemeClr val="dk1"/>
              </a:solidFill>
            </a:endParaRPr>
          </a:p>
          <a:p>
            <a:pPr indent="0" lvl="0" marL="0" rtl="0" algn="l">
              <a:lnSpc>
                <a:spcPct val="115000"/>
              </a:lnSpc>
              <a:spcBef>
                <a:spcPts val="0"/>
              </a:spcBef>
              <a:spcAft>
                <a:spcPts val="0"/>
              </a:spcAft>
              <a:buClr>
                <a:schemeClr val="dk1"/>
              </a:buClr>
              <a:buSzPts val="1100"/>
              <a:buFont typeface="Arial"/>
              <a:buNone/>
            </a:pPr>
            <a:r>
              <a:t/>
            </a:r>
            <a:endParaRPr sz="1200">
              <a:solidFill>
                <a:schemeClr val="dk1"/>
              </a:solidFill>
            </a:endParaRPr>
          </a:p>
          <a:p>
            <a:pPr indent="0" lvl="0" marL="0" rtl="0" algn="l">
              <a:spcBef>
                <a:spcPts val="0"/>
              </a:spcBef>
              <a:spcAft>
                <a:spcPts val="0"/>
              </a:spcAft>
              <a:buNone/>
            </a:pPr>
            <a:r>
              <a:t/>
            </a:r>
            <a:endParaRPr sz="1200"/>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62" name="Shape 162"/>
        <p:cNvGrpSpPr/>
        <p:nvPr/>
      </p:nvGrpSpPr>
      <p:grpSpPr>
        <a:xfrm>
          <a:off x="0" y="0"/>
          <a:ext cx="0" cy="0"/>
          <a:chOff x="0" y="0"/>
          <a:chExt cx="0" cy="0"/>
        </a:xfrm>
      </p:grpSpPr>
      <p:sp>
        <p:nvSpPr>
          <p:cNvPr id="163" name="Google Shape;163;g3a22b2025c_0_6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64" name="Google Shape;164;g3a22b2025c_0_6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Records exist, in part, to document our history in some fashion. They are relied upon to give us a true recording of past events, transactions, decisions, etc. So, how do we ensure accuracy? What is the provenance of the records we maintain? Blockchain provides a method for providing validation to digital records by proving they are unaltered since accession.</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67" name="Shape 167"/>
        <p:cNvGrpSpPr/>
        <p:nvPr/>
      </p:nvGrpSpPr>
      <p:grpSpPr>
        <a:xfrm>
          <a:off x="0" y="0"/>
          <a:ext cx="0" cy="0"/>
          <a:chOff x="0" y="0"/>
          <a:chExt cx="0" cy="0"/>
        </a:xfrm>
      </p:grpSpPr>
      <p:sp>
        <p:nvSpPr>
          <p:cNvPr id="168" name="Google Shape;168;g3a1cb0548a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69" name="Google Shape;169;g3a1cb0548a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457200" rtl="0" algn="l">
              <a:lnSpc>
                <a:spcPct val="115000"/>
              </a:lnSpc>
              <a:spcBef>
                <a:spcPts val="0"/>
              </a:spcBef>
              <a:spcAft>
                <a:spcPts val="0"/>
              </a:spcAft>
              <a:buNone/>
            </a:pPr>
            <a:r>
              <a:rPr lang="en" sz="1400"/>
              <a:t>We’re already seeing blockchain adopted by some governmental bodies.</a:t>
            </a:r>
            <a:endParaRPr sz="1400"/>
          </a:p>
          <a:p>
            <a:pPr indent="0" lvl="0" marL="457200" rtl="0" algn="l">
              <a:lnSpc>
                <a:spcPct val="115000"/>
              </a:lnSpc>
              <a:spcBef>
                <a:spcPts val="1600"/>
              </a:spcBef>
              <a:spcAft>
                <a:spcPts val="0"/>
              </a:spcAft>
              <a:buNone/>
            </a:pPr>
            <a:r>
              <a:rPr lang="en" sz="1400"/>
              <a:t>Vermont Act 157 of 2016 defines blockchain authentication as an acceptable method for validation of facts in official governmental business.</a:t>
            </a:r>
            <a:endParaRPr sz="1400"/>
          </a:p>
          <a:p>
            <a:pPr indent="0" lvl="0" marL="457200" rtl="0" algn="l">
              <a:lnSpc>
                <a:spcPct val="115000"/>
              </a:lnSpc>
              <a:spcBef>
                <a:spcPts val="1600"/>
              </a:spcBef>
              <a:spcAft>
                <a:spcPts val="0"/>
              </a:spcAft>
              <a:buNone/>
            </a:pPr>
            <a:r>
              <a:rPr lang="en" sz="1400"/>
              <a:t>The government of Estonia (South of Finland, North of Latvia, and West of Russia) embraced blockchain for validation of its national healthcare data in 2016. No actual health data is copied to the blockchain (in this case the public Bitcoin blockchain). Instead, the blockchain is used to generate hashes when a record is created. Those hashes are then queried at later times to validate that no information on the health document has been changed. These health records are official government records in Estonia and rely on this technology to ensure their validity and reliability for health-related decisionmaking.</a:t>
            </a:r>
            <a:endParaRPr sz="1400"/>
          </a:p>
          <a:p>
            <a:pPr indent="0" lvl="0" marL="457200" rtl="0" algn="l">
              <a:lnSpc>
                <a:spcPct val="115000"/>
              </a:lnSpc>
              <a:spcBef>
                <a:spcPts val="1600"/>
              </a:spcBef>
              <a:spcAft>
                <a:spcPts val="0"/>
              </a:spcAft>
              <a:buNone/>
            </a:pPr>
            <a:r>
              <a:rPr lang="en" sz="1400"/>
              <a:t>The use of smart contracts allows automation of transactional processes such as property transfers from initial listing through purchase and could even include automatic transfer of the documentation into records storage or an archives. Under development in Sweden is a system designed to improve efficiency of their land registry system. The Swedish government is working with a company called ChromaWay to develop a private blockchain-based system to handle the property transactions of their Lantmäteriet, the agency responsible for documenting land ownership. This system moves property documents forward through the ownership transfer process using smart contracts, ultimately leading to a fully executed property transfer record without the need for a government official to actively take part in the processing.</a:t>
            </a:r>
            <a:endParaRPr sz="1400"/>
          </a:p>
          <a:p>
            <a:pPr indent="0" lvl="0" marL="457200" rtl="0" algn="l">
              <a:lnSpc>
                <a:spcPct val="115000"/>
              </a:lnSpc>
              <a:spcBef>
                <a:spcPts val="1600"/>
              </a:spcBef>
              <a:spcAft>
                <a:spcPts val="1600"/>
              </a:spcAft>
              <a:buNone/>
            </a:pPr>
            <a:r>
              <a:rPr lang="en" sz="1400"/>
              <a:t>In Brazil, blockchain comes in once again with property transactions. The University of British Columbia worked with the National Archives of Brazil to test out Ubitquity’s platform to see if blockchain could improve record keeping for property transactions while complying with local laws. This was part of a larger project at UBC: “Records in the Chain” being run by Dr. Victoria Lemieux, a faculty member at the UBC iSchool.</a:t>
            </a:r>
            <a:endParaRPr sz="1400"/>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75" name="Shape 175"/>
        <p:cNvGrpSpPr/>
        <p:nvPr/>
      </p:nvGrpSpPr>
      <p:grpSpPr>
        <a:xfrm>
          <a:off x="0" y="0"/>
          <a:ext cx="0" cy="0"/>
          <a:chOff x="0" y="0"/>
          <a:chExt cx="0" cy="0"/>
        </a:xfrm>
      </p:grpSpPr>
      <p:sp>
        <p:nvSpPr>
          <p:cNvPr id="176" name="Google Shape;176;g3e4d414c26_1_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77" name="Google Shape;177;g3e4d414c26_1_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a:t>Moving to something on the archives side, </a:t>
            </a:r>
            <a:r>
              <a:rPr lang="en"/>
              <a:t>Blockchain gives archivists a method for proving that the electronic archival objects we serve to patrons are identical to the objects we originally accessioned.</a:t>
            </a:r>
            <a:endParaRPr/>
          </a:p>
          <a:p>
            <a:pPr indent="0" lvl="0" marL="0" rtl="0" algn="l">
              <a:spcBef>
                <a:spcPts val="0"/>
              </a:spcBef>
              <a:spcAft>
                <a:spcPts val="0"/>
              </a:spcAft>
              <a:buClr>
                <a:schemeClr val="dk1"/>
              </a:buClr>
              <a:buSzPts val="1100"/>
              <a:buFont typeface="Arial"/>
              <a:buNone/>
            </a:pPr>
            <a:r>
              <a:t/>
            </a:r>
            <a:endParaRPr/>
          </a:p>
          <a:p>
            <a:pPr indent="0" lvl="0" marL="0" rtl="0" algn="l">
              <a:spcBef>
                <a:spcPts val="0"/>
              </a:spcBef>
              <a:spcAft>
                <a:spcPts val="0"/>
              </a:spcAft>
              <a:buClr>
                <a:schemeClr val="dk1"/>
              </a:buClr>
              <a:buSzPts val="1100"/>
              <a:buFont typeface="Arial"/>
              <a:buNone/>
            </a:pPr>
            <a:r>
              <a:rPr lang="en"/>
              <a:t>The University of Surrey and The National Archives of the United Kingdom are working on Project Archangel. This project involves the creation of a blockchain authentication system to ensure the validity of the digital objects held by the archives.</a:t>
            </a:r>
            <a:endParaRPr/>
          </a:p>
          <a:p>
            <a:pPr indent="0" lvl="0" marL="0" rtl="0" algn="l">
              <a:spcBef>
                <a:spcPts val="0"/>
              </a:spcBef>
              <a:spcAft>
                <a:spcPts val="0"/>
              </a:spcAft>
              <a:buClr>
                <a:schemeClr val="dk1"/>
              </a:buClr>
              <a:buSzPts val="1100"/>
              <a:buFont typeface="Arial"/>
              <a:buNone/>
            </a:pPr>
            <a:r>
              <a:t/>
            </a:r>
            <a:endParaRPr/>
          </a:p>
          <a:p>
            <a:pPr indent="0" lvl="0" marL="0" rtl="0" algn="l">
              <a:spcBef>
                <a:spcPts val="0"/>
              </a:spcBef>
              <a:spcAft>
                <a:spcPts val="0"/>
              </a:spcAft>
              <a:buClr>
                <a:schemeClr val="dk1"/>
              </a:buClr>
              <a:buSzPts val="1100"/>
              <a:buFont typeface="Arial"/>
              <a:buNone/>
            </a:pPr>
            <a:r>
              <a:rPr lang="en"/>
              <a:t>The network is a permissioned blockchain shared with other cultural memory institutions and used to ensure that archived digital objects are maintained in an unaltered state for future users. This effort moves beyond simple digital archiving whether on a disc or a server. It provides a method for ensuring that the information in those digital archives is provably unaltered.</a:t>
            </a:r>
            <a:endParaRPr/>
          </a:p>
          <a:p>
            <a:pPr indent="0" lvl="0" marL="0" rtl="0" algn="l">
              <a:spcBef>
                <a:spcPts val="0"/>
              </a:spcBef>
              <a:spcAft>
                <a:spcPts val="0"/>
              </a:spcAft>
              <a:buNone/>
            </a:pPr>
            <a:r>
              <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82" name="Shape 182"/>
        <p:cNvGrpSpPr/>
        <p:nvPr/>
      </p:nvGrpSpPr>
      <p:grpSpPr>
        <a:xfrm>
          <a:off x="0" y="0"/>
          <a:ext cx="0" cy="0"/>
          <a:chOff x="0" y="0"/>
          <a:chExt cx="0" cy="0"/>
        </a:xfrm>
      </p:grpSpPr>
      <p:sp>
        <p:nvSpPr>
          <p:cNvPr id="183" name="Google Shape;183;g3e4d414c26_1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84" name="Google Shape;184;g3e4d414c26_1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Finally, we’ve all seen the term “born digital”. l recently ran across the term “born blockchain” in researching blockchain’s implications for archival practice. Essentially, this is a born digital object that has always existed within a blockchain context. So, a document tied to blockchain from its creation. This could be an Estonian medical document or a Swedish real estate document or a newly digitized object at the UK National Archives. Or, it could be any other document created and tied to the blockchain. We need to be ready to accession these objects.</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When considering these objects for possible accession, are we as concerned with how unique it is? Many “born blockchain” objects could be automatically replicated on the entire blockchain. They would then be far from unique. Does that mean we ignore them? What about when the blockchain forks and some versions of the document become obsolete or unverifiable? What if the blockchain shuts down? Will the data validation remain once we’re 30 years into the future? All of these questions are still unanswered.</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We may be required to set up our own internal blockchains to provide validation for our archived digital objects going forward. Whether that can be done independent of other organizations will depend on your institution. It is likely that we will need to create partnerships similar to Project Archangel at the UK National Archives to create a shared blockchain for this purpose. Or, we may need to rely on a public blockchain such as Bitcoin in a method similar to the Estonian system. </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All of this directly affects the practice of records management and the work of archivists working with digital archives. It is still early days but we need to consider how to approach these documents now instead of waiting until we’re asked to take some and then have to scramble to accommodate them - or let them sit, untouched, on a disc somewhere.</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Now, I’m going to turn things back over to Meredith who will lead us in some discussion.</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89" name="Shape 189"/>
        <p:cNvGrpSpPr/>
        <p:nvPr/>
      </p:nvGrpSpPr>
      <p:grpSpPr>
        <a:xfrm>
          <a:off x="0" y="0"/>
          <a:ext cx="0" cy="0"/>
          <a:chOff x="0" y="0"/>
          <a:chExt cx="0" cy="0"/>
        </a:xfrm>
      </p:grpSpPr>
      <p:sp>
        <p:nvSpPr>
          <p:cNvPr id="190" name="Google Shape;190;g3a22b2025c_0_5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91" name="Google Shape;191;g3a22b2025c_0_5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a:t>Meredith: </a:t>
            </a:r>
            <a:r>
              <a:rPr lang="en"/>
              <a:t>Now the discussion portion of the session! </a:t>
            </a: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94" name="Shape 194"/>
        <p:cNvGrpSpPr/>
        <p:nvPr/>
      </p:nvGrpSpPr>
      <p:grpSpPr>
        <a:xfrm>
          <a:off x="0" y="0"/>
          <a:ext cx="0" cy="0"/>
          <a:chOff x="0" y="0"/>
          <a:chExt cx="0" cy="0"/>
        </a:xfrm>
      </p:grpSpPr>
      <p:sp>
        <p:nvSpPr>
          <p:cNvPr id="195" name="Google Shape;195;g3a22b2025c_0_6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96" name="Google Shape;196;g3a22b2025c_0_6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a:t>Meredith: </a:t>
            </a:r>
            <a:br>
              <a:rPr b="1" lang="en"/>
            </a:br>
            <a:br>
              <a:rPr lang="en"/>
            </a:br>
            <a:r>
              <a:rPr lang="en"/>
              <a:t>What does this new technology mean for records managers and archivists? </a:t>
            </a:r>
            <a:br>
              <a:rPr lang="en"/>
            </a:br>
            <a:endParaRPr/>
          </a:p>
          <a:p>
            <a:pPr indent="-298450" lvl="0" marL="457200" rtl="0" algn="l">
              <a:spcBef>
                <a:spcPts val="0"/>
              </a:spcBef>
              <a:spcAft>
                <a:spcPts val="0"/>
              </a:spcAft>
              <a:buSzPts val="1100"/>
              <a:buChar char="●"/>
            </a:pPr>
            <a:r>
              <a:rPr lang="en"/>
              <a:t>Firstly, it means a lot more questions in the short term. Content creators are already using this technology for a variety of purposes. As a profession, we need to consider where the borders of a digital object using blockchain are and how we preserve a digital object separate from an active, living blockchain. </a:t>
            </a:r>
            <a:br>
              <a:rPr lang="en"/>
            </a:br>
            <a:endParaRPr/>
          </a:p>
          <a:p>
            <a:pPr indent="-298450" lvl="0" marL="457200" rtl="0" algn="l">
              <a:spcBef>
                <a:spcPts val="0"/>
              </a:spcBef>
              <a:spcAft>
                <a:spcPts val="0"/>
              </a:spcAft>
              <a:buSzPts val="1100"/>
              <a:buChar char="●"/>
            </a:pPr>
            <a:r>
              <a:rPr lang="en"/>
              <a:t>We need to consider the additional requirements our digital archiving practices will have to support these digital objects - mostly increased storage and backup requirements - but potentially significant ones if we are trying to preserve an entire blockchain. </a:t>
            </a:r>
            <a:br>
              <a:rPr lang="en"/>
            </a:br>
            <a:endParaRPr/>
          </a:p>
          <a:p>
            <a:pPr indent="-298450" lvl="0" marL="457200" rtl="0" algn="l">
              <a:spcBef>
                <a:spcPts val="0"/>
              </a:spcBef>
              <a:spcAft>
                <a:spcPts val="0"/>
              </a:spcAft>
              <a:buSzPts val="1100"/>
              <a:buChar char="●"/>
            </a:pPr>
            <a:r>
              <a:rPr lang="en"/>
              <a:t>And we will need to ensure our archivists are familiar with digital archives and capable of understanding these sorts of digital objects. As a profession, we’ll need training and we’ll likely need IT staff and other disciplines working together to preserve and access the blockchain records. </a:t>
            </a:r>
            <a:br>
              <a:rPr lang="en"/>
            </a:br>
            <a:endParaRPr/>
          </a:p>
          <a:p>
            <a:pPr indent="-298450" lvl="0" marL="457200" rtl="0" algn="l">
              <a:spcBef>
                <a:spcPts val="0"/>
              </a:spcBef>
              <a:spcAft>
                <a:spcPts val="0"/>
              </a:spcAft>
              <a:buSzPts val="1100"/>
              <a:buChar char="●"/>
            </a:pPr>
            <a:r>
              <a:rPr lang="en"/>
              <a:t>For those of you in the audience, how do you think you might encounter Blockchain technology?</a:t>
            </a:r>
            <a:br>
              <a:rPr lang="en"/>
            </a:br>
            <a:r>
              <a:rPr lang="en"/>
              <a:t> </a:t>
            </a:r>
            <a:endParaRPr/>
          </a:p>
          <a:p>
            <a:pPr indent="-298450" lvl="0" marL="457200" rtl="0" algn="l">
              <a:spcBef>
                <a:spcPts val="0"/>
              </a:spcBef>
              <a:spcAft>
                <a:spcPts val="0"/>
              </a:spcAft>
              <a:buSzPts val="1100"/>
              <a:buChar char="●"/>
            </a:pPr>
            <a:r>
              <a:rPr lang="en"/>
              <a:t>And -- How do you think this might alter what we’re already doing for digital records?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6" name="Shape 56"/>
        <p:cNvGrpSpPr/>
        <p:nvPr/>
      </p:nvGrpSpPr>
      <p:grpSpPr>
        <a:xfrm>
          <a:off x="0" y="0"/>
          <a:ext cx="0" cy="0"/>
          <a:chOff x="0" y="0"/>
          <a:chExt cx="0" cy="0"/>
        </a:xfrm>
      </p:grpSpPr>
      <p:sp>
        <p:nvSpPr>
          <p:cNvPr id="57" name="Google Shape;57;g3a22b2025c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8" name="Google Shape;58;g3a22b2025c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b="1" lang="en">
                <a:solidFill>
                  <a:schemeClr val="dk1"/>
                </a:solidFill>
              </a:rPr>
              <a:t>Meredith </a:t>
            </a:r>
            <a:br>
              <a:rPr b="1" lang="en">
                <a:solidFill>
                  <a:schemeClr val="dk1"/>
                </a:solidFill>
              </a:rPr>
            </a:br>
            <a:endParaRPr b="1">
              <a:solidFill>
                <a:schemeClr val="dk1"/>
              </a:solidFill>
            </a:endParaRPr>
          </a:p>
          <a:p>
            <a:pPr indent="-298450" lvl="0" marL="457200" rtl="0" algn="l">
              <a:lnSpc>
                <a:spcPct val="115000"/>
              </a:lnSpc>
              <a:spcBef>
                <a:spcPts val="0"/>
              </a:spcBef>
              <a:spcAft>
                <a:spcPts val="0"/>
              </a:spcAft>
              <a:buClr>
                <a:schemeClr val="dk1"/>
              </a:buClr>
              <a:buSzPts val="1100"/>
              <a:buChar char="●"/>
            </a:pPr>
            <a:r>
              <a:rPr lang="en">
                <a:solidFill>
                  <a:schemeClr val="dk1"/>
                </a:solidFill>
              </a:rPr>
              <a:t>Now I’d like to introduce the panel: </a:t>
            </a:r>
            <a:endParaRPr>
              <a:solidFill>
                <a:schemeClr val="dk1"/>
              </a:solidFill>
            </a:endParaRPr>
          </a:p>
          <a:p>
            <a:pPr indent="-298450" lvl="1" marL="914400" rtl="0" algn="l">
              <a:lnSpc>
                <a:spcPct val="115000"/>
              </a:lnSpc>
              <a:spcBef>
                <a:spcPts val="0"/>
              </a:spcBef>
              <a:spcAft>
                <a:spcPts val="0"/>
              </a:spcAft>
              <a:buClr>
                <a:schemeClr val="dk1"/>
              </a:buClr>
              <a:buSzPts val="1100"/>
              <a:buChar char="○"/>
            </a:pPr>
            <a:r>
              <a:rPr b="1" lang="en">
                <a:solidFill>
                  <a:schemeClr val="dk1"/>
                </a:solidFill>
              </a:rPr>
              <a:t>Meredith</a:t>
            </a:r>
            <a:r>
              <a:rPr lang="en">
                <a:solidFill>
                  <a:schemeClr val="dk1"/>
                </a:solidFill>
              </a:rPr>
              <a:t>: My name is Meredith. Currently, I’m at the U.S. Digital Service, working at the Department of Veterans Affairs, but previously I was at the National Archives and Records Administration and was exploring potential use cases and implications of Blockchain technology for the agency. Although, I don’t get to pursue Blockchain in my current projects, I’ve continued to believe we should be paying attention to the technology.  </a:t>
            </a:r>
            <a:endParaRPr>
              <a:solidFill>
                <a:schemeClr val="dk1"/>
              </a:solidFill>
            </a:endParaRPr>
          </a:p>
          <a:p>
            <a:pPr indent="-298450" lvl="1" marL="914400" rtl="0" algn="l">
              <a:lnSpc>
                <a:spcPct val="115000"/>
              </a:lnSpc>
              <a:spcBef>
                <a:spcPts val="0"/>
              </a:spcBef>
              <a:spcAft>
                <a:spcPts val="0"/>
              </a:spcAft>
              <a:buClr>
                <a:schemeClr val="dk1"/>
              </a:buClr>
              <a:buSzPts val="1100"/>
              <a:buChar char="○"/>
            </a:pPr>
            <a:r>
              <a:rPr b="1" lang="en">
                <a:solidFill>
                  <a:schemeClr val="dk1"/>
                </a:solidFill>
              </a:rPr>
              <a:t>Sharmila:  </a:t>
            </a:r>
            <a:r>
              <a:rPr lang="en">
                <a:solidFill>
                  <a:schemeClr val="dk1"/>
                </a:solidFill>
              </a:rPr>
              <a:t>Sharmila is an Electronic Records Format Specialist at the National Archives at College Park. She’s worked with electronic records for over 15 years as a processing and accessioning archivist. This past year she worked with a team at NARA exploring blockchain technology and potential uses in the federal government. The team prepared a white paper for staff and will be issuing a version for the public in the coming months. </a:t>
            </a:r>
            <a:endParaRPr>
              <a:solidFill>
                <a:schemeClr val="dk1"/>
              </a:solidFill>
            </a:endParaRPr>
          </a:p>
          <a:p>
            <a:pPr indent="-298450" lvl="1" marL="914400" rtl="0" algn="l">
              <a:lnSpc>
                <a:spcPct val="115000"/>
              </a:lnSpc>
              <a:spcBef>
                <a:spcPts val="0"/>
              </a:spcBef>
              <a:spcAft>
                <a:spcPts val="0"/>
              </a:spcAft>
              <a:buClr>
                <a:schemeClr val="dk1"/>
              </a:buClr>
              <a:buSzPts val="1100"/>
              <a:buChar char="○"/>
            </a:pPr>
            <a:r>
              <a:rPr b="1" lang="en">
                <a:solidFill>
                  <a:schemeClr val="dk1"/>
                </a:solidFill>
              </a:rPr>
              <a:t>Anthony:</a:t>
            </a:r>
            <a:r>
              <a:rPr lang="en">
                <a:solidFill>
                  <a:schemeClr val="dk1"/>
                </a:solidFill>
              </a:rPr>
              <a:t>  Anthony is the Community Collections Archivist at Virginia Tech. He primarily works with traditionally marginalized communities to help improve their representation in the archival record. In that context, he is interested in the ways that technology helps these communities to document their own history and tell their own stories. Because of that interest, he works to stay abreast of the latest developments that might be useful in digital archiving such as blockchain.</a:t>
            </a:r>
            <a:endParaRPr>
              <a:solidFill>
                <a:schemeClr val="dk1"/>
              </a:solidFill>
            </a:endParaRPr>
          </a:p>
          <a:p>
            <a:pPr indent="-298450" lvl="0" marL="457200" rtl="0" algn="l">
              <a:lnSpc>
                <a:spcPct val="115000"/>
              </a:lnSpc>
              <a:spcBef>
                <a:spcPts val="0"/>
              </a:spcBef>
              <a:spcAft>
                <a:spcPts val="0"/>
              </a:spcAft>
              <a:buClr>
                <a:schemeClr val="dk1"/>
              </a:buClr>
              <a:buSzPts val="1100"/>
              <a:buChar char="●"/>
            </a:pPr>
            <a:r>
              <a:rPr lang="en">
                <a:solidFill>
                  <a:schemeClr val="dk1"/>
                </a:solidFill>
              </a:rPr>
              <a:t>All of you have probably heard about blockchain because there has been a tremendous amount of buzz in the news. And of course, the first thing that comes to mind when thinking about Blockchain is the cryptocurrency, Bitcoin.  </a:t>
            </a:r>
            <a:endParaRPr>
              <a:solidFill>
                <a:schemeClr val="dk1"/>
              </a:solidFill>
            </a:endParaRPr>
          </a:p>
          <a:p>
            <a:pPr indent="-298450" lvl="0" marL="457200" rtl="0" algn="l">
              <a:lnSpc>
                <a:spcPct val="115000"/>
              </a:lnSpc>
              <a:spcBef>
                <a:spcPts val="0"/>
              </a:spcBef>
              <a:spcAft>
                <a:spcPts val="0"/>
              </a:spcAft>
              <a:buClr>
                <a:schemeClr val="dk1"/>
              </a:buClr>
              <a:buSzPts val="1100"/>
              <a:buChar char="●"/>
            </a:pPr>
            <a:r>
              <a:rPr lang="en">
                <a:solidFill>
                  <a:schemeClr val="dk1"/>
                </a:solidFill>
              </a:rPr>
              <a:t>Bitcoin is changing the nature of online financial transactions. It was invented by Satoshi Nakamoto, an unknown person (or maybe even a group) in 2009. Bitcoin was set up to provide a framework for online financial transactions. Because there is a fundamental lack of trust between users, Bitcoin created a distributed network without needing the middleman of a centralized bank to verify transactions. </a:t>
            </a:r>
            <a:endParaRPr>
              <a:solidFill>
                <a:schemeClr val="dk1"/>
              </a:solidFill>
            </a:endParaRPr>
          </a:p>
          <a:p>
            <a:pPr indent="-298450" lvl="0" marL="457200" rtl="0" algn="l">
              <a:lnSpc>
                <a:spcPct val="115000"/>
              </a:lnSpc>
              <a:spcBef>
                <a:spcPts val="0"/>
              </a:spcBef>
              <a:spcAft>
                <a:spcPts val="0"/>
              </a:spcAft>
              <a:buClr>
                <a:schemeClr val="dk1"/>
              </a:buClr>
              <a:buSzPts val="1100"/>
              <a:buChar char="●"/>
            </a:pPr>
            <a:r>
              <a:rPr lang="en">
                <a:solidFill>
                  <a:schemeClr val="dk1"/>
                </a:solidFill>
              </a:rPr>
              <a:t>For our panel today, we’ll be exploring another side to blockchain. We’ll be looking at a variety of use cases of technology -- beyond Bitcoin -- and we’ll be taking a look at the archival and records management context around the technology. </a:t>
            </a:r>
            <a:endParaRPr>
              <a:solidFill>
                <a:schemeClr val="dk1"/>
              </a:solidFill>
            </a:endParaRPr>
          </a:p>
          <a:p>
            <a:pPr indent="-298450" lvl="0" marL="457200" rtl="0" algn="l">
              <a:lnSpc>
                <a:spcPct val="115000"/>
              </a:lnSpc>
              <a:spcBef>
                <a:spcPts val="0"/>
              </a:spcBef>
              <a:spcAft>
                <a:spcPts val="0"/>
              </a:spcAft>
              <a:buClr>
                <a:schemeClr val="dk1"/>
              </a:buClr>
              <a:buSzPts val="1100"/>
              <a:buChar char="●"/>
            </a:pPr>
            <a:r>
              <a:rPr lang="en">
                <a:solidFill>
                  <a:schemeClr val="dk1"/>
                </a:solidFill>
              </a:rPr>
              <a:t>There are a variety of different perspectives right now about Blockchain -- you may be a person who thinks blockchain is good for nothing. You may be bullish and think blockchain could really help address some difficult problems. Most folks need help cutting through the buzz -- We’ve seen recently in the news articles promoting blockchain for tracking diamonds around the world or even registering new births. Whatever your perspective, we hope that you will share it during the discussion portion of this session! </a:t>
            </a:r>
            <a:endParaRPr>
              <a:solidFill>
                <a:schemeClr val="dk1"/>
              </a:solidFill>
            </a:endParaRPr>
          </a:p>
          <a:p>
            <a:pPr indent="-298450" lvl="0" marL="457200" rtl="0" algn="l">
              <a:lnSpc>
                <a:spcPct val="115000"/>
              </a:lnSpc>
              <a:spcBef>
                <a:spcPts val="0"/>
              </a:spcBef>
              <a:spcAft>
                <a:spcPts val="0"/>
              </a:spcAft>
              <a:buClr>
                <a:schemeClr val="dk1"/>
              </a:buClr>
              <a:buSzPts val="1100"/>
              <a:buChar char="●"/>
            </a:pPr>
            <a:r>
              <a:rPr lang="en">
                <a:solidFill>
                  <a:schemeClr val="dk1"/>
                </a:solidFill>
              </a:rPr>
              <a:t>Sharmila will provide us with an overview of the technology so that we can learn about what makes blockchain blockchain. We will pause after her section, so that if you have questions specific to the technology, we’ll address those before moving on to the rest of the presentation. </a:t>
            </a:r>
            <a:endParaRPr>
              <a:solidFill>
                <a:schemeClr val="dk1"/>
              </a:solidFill>
            </a:endParaRPr>
          </a:p>
          <a:p>
            <a:pPr indent="-298450" lvl="0" marL="457200" rtl="0" algn="l">
              <a:lnSpc>
                <a:spcPct val="115000"/>
              </a:lnSpc>
              <a:spcBef>
                <a:spcPts val="0"/>
              </a:spcBef>
              <a:spcAft>
                <a:spcPts val="0"/>
              </a:spcAft>
              <a:buClr>
                <a:schemeClr val="dk1"/>
              </a:buClr>
              <a:buSzPts val="1100"/>
              <a:buChar char="●"/>
            </a:pPr>
            <a:r>
              <a:rPr lang="en">
                <a:solidFill>
                  <a:schemeClr val="dk1"/>
                </a:solidFill>
              </a:rPr>
              <a:t>Next, Anthony will address why we should care about blockchain by describing how it intersects with recordkeeping and archives. </a:t>
            </a:r>
            <a:endParaRPr>
              <a:solidFill>
                <a:schemeClr val="dk1"/>
              </a:solidFill>
            </a:endParaRPr>
          </a:p>
          <a:p>
            <a:pPr indent="-298450" lvl="0" marL="457200" rtl="0" algn="l">
              <a:lnSpc>
                <a:spcPct val="115000"/>
              </a:lnSpc>
              <a:spcBef>
                <a:spcPts val="0"/>
              </a:spcBef>
              <a:spcAft>
                <a:spcPts val="0"/>
              </a:spcAft>
              <a:buClr>
                <a:schemeClr val="dk1"/>
              </a:buClr>
              <a:buSzPts val="1100"/>
              <a:buChar char="●"/>
            </a:pPr>
            <a:r>
              <a:rPr lang="en">
                <a:solidFill>
                  <a:schemeClr val="dk1"/>
                </a:solidFill>
              </a:rPr>
              <a:t>Our presentations are designed to lay the foundation so that we can have a discussion with you, the audience, in the second part of the session.  We will pose four questions: </a:t>
            </a:r>
            <a:endParaRPr b="1">
              <a:solidFill>
                <a:schemeClr val="dk1"/>
              </a:solidFill>
            </a:endParaRPr>
          </a:p>
          <a:p>
            <a:pPr indent="-298450" lvl="1" marL="914400" rtl="0" algn="l">
              <a:spcBef>
                <a:spcPts val="0"/>
              </a:spcBef>
              <a:spcAft>
                <a:spcPts val="0"/>
              </a:spcAft>
              <a:buClr>
                <a:schemeClr val="dk1"/>
              </a:buClr>
              <a:buSzPts val="1100"/>
              <a:buChar char="○"/>
            </a:pPr>
            <a:r>
              <a:rPr lang="en">
                <a:solidFill>
                  <a:schemeClr val="dk1"/>
                </a:solidFill>
              </a:rPr>
              <a:t>How do you think Blockchain alters what we’re already doing for digital records?</a:t>
            </a:r>
            <a:endParaRPr>
              <a:solidFill>
                <a:schemeClr val="dk1"/>
              </a:solidFill>
            </a:endParaRPr>
          </a:p>
          <a:p>
            <a:pPr indent="-298450" lvl="1" marL="914400" rtl="0" algn="l">
              <a:lnSpc>
                <a:spcPct val="115000"/>
              </a:lnSpc>
              <a:spcBef>
                <a:spcPts val="0"/>
              </a:spcBef>
              <a:spcAft>
                <a:spcPts val="0"/>
              </a:spcAft>
              <a:buClr>
                <a:schemeClr val="dk1"/>
              </a:buClr>
              <a:buSzPts val="1100"/>
              <a:buChar char="○"/>
            </a:pPr>
            <a:r>
              <a:rPr lang="en">
                <a:solidFill>
                  <a:schemeClr val="dk1"/>
                </a:solidFill>
              </a:rPr>
              <a:t>What is a digital object in a blockchain and what are its borders?  </a:t>
            </a:r>
            <a:endParaRPr>
              <a:solidFill>
                <a:schemeClr val="dk1"/>
              </a:solidFill>
            </a:endParaRPr>
          </a:p>
          <a:p>
            <a:pPr indent="-298450" lvl="1" marL="914400" rtl="0" algn="l">
              <a:lnSpc>
                <a:spcPct val="115000"/>
              </a:lnSpc>
              <a:spcBef>
                <a:spcPts val="0"/>
              </a:spcBef>
              <a:spcAft>
                <a:spcPts val="0"/>
              </a:spcAft>
              <a:buClr>
                <a:schemeClr val="dk1"/>
              </a:buClr>
              <a:buSzPts val="1100"/>
              <a:buChar char="○"/>
            </a:pPr>
            <a:r>
              <a:rPr lang="en">
                <a:solidFill>
                  <a:schemeClr val="dk1"/>
                </a:solidFill>
              </a:rPr>
              <a:t>Does blockchain provide needed transparency for communities who may lack trust in institutions?  </a:t>
            </a:r>
            <a:endParaRPr>
              <a:solidFill>
                <a:schemeClr val="dk1"/>
              </a:solidFill>
            </a:endParaRPr>
          </a:p>
          <a:p>
            <a:pPr indent="-298450" lvl="1" marL="914400" rtl="0" algn="l">
              <a:lnSpc>
                <a:spcPct val="115000"/>
              </a:lnSpc>
              <a:spcBef>
                <a:spcPts val="0"/>
              </a:spcBef>
              <a:spcAft>
                <a:spcPts val="0"/>
              </a:spcAft>
              <a:buClr>
                <a:schemeClr val="dk1"/>
              </a:buClr>
              <a:buSzPts val="1100"/>
              <a:buChar char="○"/>
            </a:pPr>
            <a:r>
              <a:rPr lang="en">
                <a:solidFill>
                  <a:schemeClr val="dk1"/>
                </a:solidFill>
              </a:rPr>
              <a:t>Do you believe, blockchain will reduce trust in records without the technology? </a:t>
            </a: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99" name="Shape 199"/>
        <p:cNvGrpSpPr/>
        <p:nvPr/>
      </p:nvGrpSpPr>
      <p:grpSpPr>
        <a:xfrm>
          <a:off x="0" y="0"/>
          <a:ext cx="0" cy="0"/>
          <a:chOff x="0" y="0"/>
          <a:chExt cx="0" cy="0"/>
        </a:xfrm>
      </p:grpSpPr>
      <p:sp>
        <p:nvSpPr>
          <p:cNvPr id="200" name="Google Shape;200;g3e4d414c26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01" name="Google Shape;201;g3e4d414c26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a:t>Anthony: </a:t>
            </a:r>
            <a:endParaRPr b="1"/>
          </a:p>
          <a:p>
            <a:pPr indent="0" lvl="0" marL="0" rtl="0" algn="l">
              <a:spcBef>
                <a:spcPts val="0"/>
              </a:spcBef>
              <a:spcAft>
                <a:spcPts val="0"/>
              </a:spcAft>
              <a:buNone/>
            </a:pPr>
            <a:r>
              <a:rPr lang="en"/>
              <a:t>Can a “born blockchain” object be archived without also archiving the blockchain? What would archiving a blockchain look like? Does a single copy of a distributed ledger, or blockchain, become meaningless because of the lack of a method for validation of the data? So how does that affect archival practice regarding “born blockchain” objects?</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If you only have one node, and you can’t query the other nodes, then does the piece you have become meaningless or suspect? </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The node?  the code underlying the blockchain? the records that the node points to? Depends on the situation. </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If the archives takes a snapshot, but the blockchain continues,</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If Bitcoin was to shutdown, what would it look like to archive bitcoin? A single copy or multiple nodes? Just the underlying code? </a:t>
            </a:r>
            <a:endParaRPr/>
          </a:p>
          <a:p>
            <a:pPr indent="0" lvl="0" marL="0" rtl="0" algn="l">
              <a:spcBef>
                <a:spcPts val="0"/>
              </a:spcBef>
              <a:spcAft>
                <a:spcPts val="0"/>
              </a:spcAft>
              <a:buNone/>
            </a:pPr>
            <a:r>
              <a:rPr lang="en"/>
              <a:t>What kind of storage/energy consumption would be needed by the archival institution? We don’t know!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04" name="Shape 204"/>
        <p:cNvGrpSpPr/>
        <p:nvPr/>
      </p:nvGrpSpPr>
      <p:grpSpPr>
        <a:xfrm>
          <a:off x="0" y="0"/>
          <a:ext cx="0" cy="0"/>
          <a:chOff x="0" y="0"/>
          <a:chExt cx="0" cy="0"/>
        </a:xfrm>
      </p:grpSpPr>
      <p:sp>
        <p:nvSpPr>
          <p:cNvPr id="205" name="Google Shape;205;g3e4d414c26_0_1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06" name="Google Shape;206;g3e4d414c26_0_1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a:t>Sharmila</a:t>
            </a:r>
            <a:endParaRPr b="1"/>
          </a:p>
          <a:p>
            <a:pPr indent="0" lvl="0" marL="0" rtl="0" algn="l">
              <a:spcBef>
                <a:spcPts val="0"/>
              </a:spcBef>
              <a:spcAft>
                <a:spcPts val="0"/>
              </a:spcAft>
              <a:buNone/>
            </a:pPr>
            <a:r>
              <a:t/>
            </a:r>
            <a:endParaRPr/>
          </a:p>
          <a:p>
            <a:pPr indent="0" lvl="0" marL="0" rtl="0" algn="l">
              <a:spcBef>
                <a:spcPts val="0"/>
              </a:spcBef>
              <a:spcAft>
                <a:spcPts val="0"/>
              </a:spcAft>
              <a:buNone/>
            </a:pPr>
            <a:r>
              <a:rPr lang="en"/>
              <a:t>Blockchain is primarily used to validate the authenticity of a digital object. It is similar to a statement of provenance. However, the attached hash requires an active and distributed blockchain in order to confirm that validity. Do our objects become reliant on active third-party blockchains for this validation? Do we set up private blockchains? How do we provide access to users if we create private blockchains? </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If we introduce or subscribe to the idea of requiring provenance or authentication for digital records, does that cause users to question born digital records that came before blockchain? Do we then need to tie all of our digital records to the blockchain?</a:t>
            </a:r>
            <a:endParaRPr/>
          </a:p>
          <a:p>
            <a:pPr indent="0" lvl="0" marL="0" rtl="0" algn="l">
              <a:spcBef>
                <a:spcPts val="0"/>
              </a:spcBef>
              <a:spcAft>
                <a:spcPts val="0"/>
              </a:spcAft>
              <a:buNone/>
            </a:pPr>
            <a:r>
              <a:t/>
            </a:r>
            <a:endParaRPr/>
          </a:p>
          <a:p>
            <a:pPr indent="0" lvl="0" marL="0" rtl="0" algn="l">
              <a:lnSpc>
                <a:spcPct val="115000"/>
              </a:lnSpc>
              <a:spcBef>
                <a:spcPts val="0"/>
              </a:spcBef>
              <a:spcAft>
                <a:spcPts val="1600"/>
              </a:spcAft>
              <a:buClr>
                <a:schemeClr val="dk1"/>
              </a:buClr>
              <a:buSzPts val="1100"/>
              <a:buFont typeface="Arial"/>
              <a:buNone/>
            </a:pPr>
            <a:r>
              <a:rPr lang="en">
                <a:solidFill>
                  <a:schemeClr val="dk1"/>
                </a:solidFill>
                <a:latin typeface="Source Sans Pro"/>
                <a:ea typeface="Source Sans Pro"/>
                <a:cs typeface="Source Sans Pro"/>
                <a:sym typeface="Source Sans Pro"/>
              </a:rPr>
              <a:t>Ensuring validity</a:t>
            </a:r>
            <a:br>
              <a:rPr lang="en">
                <a:solidFill>
                  <a:schemeClr val="dk1"/>
                </a:solidFill>
                <a:latin typeface="Source Sans Pro"/>
                <a:ea typeface="Source Sans Pro"/>
                <a:cs typeface="Source Sans Pro"/>
                <a:sym typeface="Source Sans Pro"/>
              </a:rPr>
            </a:br>
            <a:r>
              <a:rPr lang="en">
                <a:solidFill>
                  <a:schemeClr val="dk1"/>
                </a:solidFill>
                <a:latin typeface="Source Sans Pro"/>
                <a:ea typeface="Source Sans Pro"/>
                <a:cs typeface="Source Sans Pro"/>
                <a:sym typeface="Source Sans Pro"/>
              </a:rPr>
              <a:t>Is trust important?</a:t>
            </a:r>
            <a:br>
              <a:rPr lang="en">
                <a:solidFill>
                  <a:schemeClr val="dk1"/>
                </a:solidFill>
                <a:latin typeface="Source Sans Pro"/>
                <a:ea typeface="Source Sans Pro"/>
                <a:cs typeface="Source Sans Pro"/>
                <a:sym typeface="Source Sans Pro"/>
              </a:rPr>
            </a:br>
            <a:r>
              <a:rPr lang="en">
                <a:solidFill>
                  <a:schemeClr val="dk1"/>
                </a:solidFill>
                <a:latin typeface="Source Sans Pro"/>
                <a:ea typeface="Source Sans Pro"/>
                <a:cs typeface="Source Sans Pro"/>
                <a:sym typeface="Source Sans Pro"/>
              </a:rPr>
              <a:t>Providing access</a:t>
            </a: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09" name="Shape 209"/>
        <p:cNvGrpSpPr/>
        <p:nvPr/>
      </p:nvGrpSpPr>
      <p:grpSpPr>
        <a:xfrm>
          <a:off x="0" y="0"/>
          <a:ext cx="0" cy="0"/>
          <a:chOff x="0" y="0"/>
          <a:chExt cx="0" cy="0"/>
        </a:xfrm>
      </p:grpSpPr>
      <p:sp>
        <p:nvSpPr>
          <p:cNvPr id="210" name="Google Shape;210;g3e4d414c26_0_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11" name="Google Shape;211;g3e4d414c26_0_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14" name="Shape 214"/>
        <p:cNvGrpSpPr/>
        <p:nvPr/>
      </p:nvGrpSpPr>
      <p:grpSpPr>
        <a:xfrm>
          <a:off x="0" y="0"/>
          <a:ext cx="0" cy="0"/>
          <a:chOff x="0" y="0"/>
          <a:chExt cx="0" cy="0"/>
        </a:xfrm>
      </p:grpSpPr>
      <p:sp>
        <p:nvSpPr>
          <p:cNvPr id="215" name="Google Shape;215;g3a22b2025c_0_7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16" name="Google Shape;216;g3a22b2025c_0_7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a:t>Meredith: </a:t>
            </a:r>
            <a:endParaRPr b="1"/>
          </a:p>
          <a:p>
            <a:pPr indent="0" lvl="0" marL="0" rtl="0" algn="l">
              <a:spcBef>
                <a:spcPts val="0"/>
              </a:spcBef>
              <a:spcAft>
                <a:spcPts val="0"/>
              </a:spcAft>
              <a:buNone/>
            </a:pPr>
            <a:r>
              <a:t/>
            </a:r>
            <a:endParaRPr b="1"/>
          </a:p>
          <a:p>
            <a:pPr indent="-298450" lvl="0" marL="457200" rtl="0" algn="l">
              <a:lnSpc>
                <a:spcPct val="115000"/>
              </a:lnSpc>
              <a:spcBef>
                <a:spcPts val="0"/>
              </a:spcBef>
              <a:spcAft>
                <a:spcPts val="0"/>
              </a:spcAft>
              <a:buClr>
                <a:schemeClr val="dk1"/>
              </a:buClr>
              <a:buSzPts val="1100"/>
              <a:buChar char="●"/>
            </a:pPr>
            <a:r>
              <a:rPr lang="en">
                <a:solidFill>
                  <a:schemeClr val="dk1"/>
                </a:solidFill>
              </a:rPr>
              <a:t>I’d like to thank everyone for joining and participating in the discussion! </a:t>
            </a:r>
            <a:endParaRPr>
              <a:solidFill>
                <a:schemeClr val="dk1"/>
              </a:solidFill>
            </a:endParaRPr>
          </a:p>
          <a:p>
            <a:pPr indent="-298450" lvl="0" marL="457200" rtl="0" algn="l">
              <a:lnSpc>
                <a:spcPct val="115000"/>
              </a:lnSpc>
              <a:spcBef>
                <a:spcPts val="0"/>
              </a:spcBef>
              <a:spcAft>
                <a:spcPts val="0"/>
              </a:spcAft>
              <a:buClr>
                <a:schemeClr val="dk1"/>
              </a:buClr>
              <a:buSzPts val="1100"/>
              <a:buChar char="●"/>
            </a:pPr>
            <a:r>
              <a:rPr lang="en">
                <a:solidFill>
                  <a:schemeClr val="dk1"/>
                </a:solidFill>
              </a:rPr>
              <a:t>Although blockchain is still a developing technology, we’ve seen significant excitement from the private sector and government. We think preparation is key so that when we do encounter it, we can aren’t caught off-guard. </a:t>
            </a:r>
            <a:endParaRPr>
              <a:solidFill>
                <a:schemeClr val="dk1"/>
              </a:solidFill>
            </a:endParaRPr>
          </a:p>
          <a:p>
            <a:pPr indent="-298450" lvl="0" marL="457200" rtl="0" algn="l">
              <a:lnSpc>
                <a:spcPct val="115000"/>
              </a:lnSpc>
              <a:spcBef>
                <a:spcPts val="0"/>
              </a:spcBef>
              <a:spcAft>
                <a:spcPts val="0"/>
              </a:spcAft>
              <a:buClr>
                <a:schemeClr val="dk1"/>
              </a:buClr>
              <a:buSzPts val="1100"/>
              <a:buChar char="●"/>
            </a:pPr>
            <a:r>
              <a:rPr lang="en">
                <a:solidFill>
                  <a:schemeClr val="dk1"/>
                </a:solidFill>
              </a:rPr>
              <a:t>These resources pages have a variety of links that we’ve found helpful in preparing for this session. We’ve got intro articles, technical articles, resources focused on government implementations, smart contracts, business applications, and records management and archival implications. </a:t>
            </a:r>
            <a:endParaRPr>
              <a:solidFill>
                <a:schemeClr val="dk1"/>
              </a:solidFill>
            </a:endParaRPr>
          </a:p>
          <a:p>
            <a:pPr indent="-298450" lvl="0" marL="457200" rtl="0" algn="l">
              <a:lnSpc>
                <a:spcPct val="115000"/>
              </a:lnSpc>
              <a:spcBef>
                <a:spcPts val="0"/>
              </a:spcBef>
              <a:spcAft>
                <a:spcPts val="0"/>
              </a:spcAft>
              <a:buClr>
                <a:schemeClr val="dk1"/>
              </a:buClr>
              <a:buSzPts val="1100"/>
              <a:buChar char="●"/>
            </a:pPr>
            <a:r>
              <a:rPr lang="en">
                <a:solidFill>
                  <a:schemeClr val="dk1"/>
                </a:solidFill>
              </a:rPr>
              <a:t>We’d like to point to the General Services Administration’s Emerging Citizen Technology Office.  The person who has led this effort, Justin Herman, has an Atlas that includes potential uses cases at Federal agencies, programs in action and resources. GSA is also hosting an Emerging Technology Leadership Series, which you can find on their Youtube channel. They’ve recently hosted a discussion with an overview of blockchain.  </a:t>
            </a:r>
            <a:endParaRPr b="1"/>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20" name="Shape 220"/>
        <p:cNvGrpSpPr/>
        <p:nvPr/>
      </p:nvGrpSpPr>
      <p:grpSpPr>
        <a:xfrm>
          <a:off x="0" y="0"/>
          <a:ext cx="0" cy="0"/>
          <a:chOff x="0" y="0"/>
          <a:chExt cx="0" cy="0"/>
        </a:xfrm>
      </p:grpSpPr>
      <p:sp>
        <p:nvSpPr>
          <p:cNvPr id="221" name="Google Shape;221;g3e8bba9008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22" name="Google Shape;222;g3e8bba9008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71" name="Shape 71"/>
        <p:cNvGrpSpPr/>
        <p:nvPr/>
      </p:nvGrpSpPr>
      <p:grpSpPr>
        <a:xfrm>
          <a:off x="0" y="0"/>
          <a:ext cx="0" cy="0"/>
          <a:chOff x="0" y="0"/>
          <a:chExt cx="0" cy="0"/>
        </a:xfrm>
      </p:grpSpPr>
      <p:sp>
        <p:nvSpPr>
          <p:cNvPr id="72" name="Google Shape;72;g3a22b2025c_0_6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3" name="Google Shape;73;g3a22b2025c_0_6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a:t>Meredith: </a:t>
            </a:r>
            <a:r>
              <a:rPr lang="en"/>
              <a:t>Now, I’d like to turn it over to Sharmila.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76" name="Shape 76"/>
        <p:cNvGrpSpPr/>
        <p:nvPr/>
      </p:nvGrpSpPr>
      <p:grpSpPr>
        <a:xfrm>
          <a:off x="0" y="0"/>
          <a:ext cx="0" cy="0"/>
          <a:chOff x="0" y="0"/>
          <a:chExt cx="0" cy="0"/>
        </a:xfrm>
      </p:grpSpPr>
      <p:sp>
        <p:nvSpPr>
          <p:cNvPr id="77" name="Google Shape;77;g3d2c0f03f7_0_2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8" name="Google Shape;78;g3d2c0f03f7_0_2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0"/>
              </a:spcAft>
              <a:buClr>
                <a:schemeClr val="dk1"/>
              </a:buClr>
              <a:buSzPts val="1100"/>
              <a:buFont typeface="Arial"/>
              <a:buNone/>
            </a:pPr>
            <a:r>
              <a:rPr lang="en" sz="1200">
                <a:solidFill>
                  <a:schemeClr val="dk1"/>
                </a:solidFill>
              </a:rPr>
              <a:t>Blockchain offers a way for people to work together without using a trusted third party. At its most simple description, a Blockchain is a ledger or database that is copied between numerous parties. Updates to the database can only be made by following pre-established rules and once an update is made, it is shared with all of the parties. These trusted transactions are linked together in a chain that ensures that all parties have an accurate copy of the ledger. </a:t>
            </a:r>
            <a:endParaRPr sz="1200">
              <a:solidFill>
                <a:schemeClr val="dk1"/>
              </a:solidFill>
            </a:endParaRPr>
          </a:p>
          <a:p>
            <a:pPr indent="0" lvl="0" marL="0" rtl="0" algn="l">
              <a:spcBef>
                <a:spcPts val="0"/>
              </a:spcBef>
              <a:spcAft>
                <a:spcPts val="0"/>
              </a:spcAft>
              <a:buClr>
                <a:schemeClr val="dk1"/>
              </a:buClr>
              <a:buSzPts val="1100"/>
              <a:buFont typeface="Arial"/>
              <a:buNone/>
            </a:pPr>
            <a:r>
              <a:t/>
            </a:r>
            <a:endParaRPr sz="1200">
              <a:solidFill>
                <a:schemeClr val="dk1"/>
              </a:solidFill>
            </a:endParaRPr>
          </a:p>
          <a:p>
            <a:pPr indent="0" lvl="0" marL="0" rtl="0" algn="l">
              <a:spcBef>
                <a:spcPts val="0"/>
              </a:spcBef>
              <a:spcAft>
                <a:spcPts val="0"/>
              </a:spcAft>
              <a:buClr>
                <a:schemeClr val="dk1"/>
              </a:buClr>
              <a:buSzPts val="1100"/>
              <a:buFont typeface="Arial"/>
              <a:buNone/>
            </a:pPr>
            <a:r>
              <a:rPr lang="en" sz="1200">
                <a:solidFill>
                  <a:schemeClr val="dk1"/>
                </a:solidFill>
              </a:rPr>
              <a:t>I thought it would be helpful to begin with a daily life example.</a:t>
            </a:r>
            <a:endParaRPr sz="1200">
              <a:solidFill>
                <a:schemeClr val="dk1"/>
              </a:solidFill>
            </a:endParaRPr>
          </a:p>
          <a:p>
            <a:pPr indent="0" lvl="0" marL="0" rtl="0" algn="l">
              <a:spcBef>
                <a:spcPts val="0"/>
              </a:spcBef>
              <a:spcAft>
                <a:spcPts val="0"/>
              </a:spcAft>
              <a:buClr>
                <a:schemeClr val="dk1"/>
              </a:buClr>
              <a:buSzPts val="1100"/>
              <a:buFont typeface="Arial"/>
              <a:buNone/>
            </a:pPr>
            <a:r>
              <a:t/>
            </a:r>
            <a:endParaRPr sz="1200">
              <a:solidFill>
                <a:schemeClr val="dk1"/>
              </a:solidFill>
            </a:endParaRPr>
          </a:p>
          <a:p>
            <a:pPr indent="0" lvl="0" marL="0" rtl="0" algn="l">
              <a:spcBef>
                <a:spcPts val="0"/>
              </a:spcBef>
              <a:spcAft>
                <a:spcPts val="0"/>
              </a:spcAft>
              <a:buClr>
                <a:schemeClr val="dk1"/>
              </a:buClr>
              <a:buSzPts val="1100"/>
              <a:buFont typeface="Arial"/>
              <a:buNone/>
            </a:pPr>
            <a:r>
              <a:rPr lang="en" sz="1200">
                <a:solidFill>
                  <a:schemeClr val="dk1"/>
                </a:solidFill>
              </a:rPr>
              <a:t>Most of us have purchased or streamed digital music through a vendor.  In the US, a songwriter usually receives $.09 per song sold with the distributor receiving the bulk of the revenue. If it were possible for a songwriter to place their product in a secure environment that could process payments, then songwriters could avoid the additional cost of song distribution. A blockchain would allow songwriters to place their song in an encrypted environment where listeners could buy their music directly from the songwriter. This would eliminate the need for traditional music distribution. </a:t>
            </a:r>
            <a:endParaRPr sz="1200">
              <a:solidFill>
                <a:schemeClr val="dk1"/>
              </a:solidFill>
            </a:endParaRPr>
          </a:p>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90" name="Shape 90"/>
        <p:cNvGrpSpPr/>
        <p:nvPr/>
      </p:nvGrpSpPr>
      <p:grpSpPr>
        <a:xfrm>
          <a:off x="0" y="0"/>
          <a:ext cx="0" cy="0"/>
          <a:chOff x="0" y="0"/>
          <a:chExt cx="0" cy="0"/>
        </a:xfrm>
      </p:grpSpPr>
      <p:sp>
        <p:nvSpPr>
          <p:cNvPr id="91" name="Google Shape;91;g36aa37145a_0_4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2" name="Google Shape;92;g36aa37145a_0_4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sz="1200">
                <a:solidFill>
                  <a:schemeClr val="dk1"/>
                </a:solidFill>
              </a:rPr>
              <a:t>Here’s another example of where blockchain may impact our lives. When a house is sold, there is often a recording fee with the county that records the transfer of ownership from one person to another. Within a blockchain, it’s possible to capture the sale and record the change of ownership at a fraction of the cost and be recorded within hours instead of months. The state of Vermont has executed one house purchase using blockchain. Recording real estate transactions may potentially impact the title insurance industry and just a few weeks ago, Washington Post had an article about about this. Potential benefits include a streamlined process, but whether it will reduce the </a:t>
            </a:r>
            <a:r>
              <a:rPr lang="en" sz="1200">
                <a:solidFill>
                  <a:schemeClr val="dk1"/>
                </a:solidFill>
              </a:rPr>
              <a:t>likelihood of a forgery and thereby eliminate the need for title insurance is uncertain. </a:t>
            </a:r>
            <a:r>
              <a:rPr lang="en" sz="1200">
                <a:solidFill>
                  <a:schemeClr val="dk1"/>
                </a:solidFill>
              </a:rPr>
              <a:t> </a:t>
            </a:r>
            <a:endParaRPr sz="1200">
              <a:solidFill>
                <a:schemeClr val="dk1"/>
              </a:solidFill>
            </a:endParaRPr>
          </a:p>
          <a:p>
            <a:pPr indent="0" lvl="0" marL="0" rtl="0" algn="l">
              <a:spcBef>
                <a:spcPts val="0"/>
              </a:spcBef>
              <a:spcAft>
                <a:spcPts val="0"/>
              </a:spcAft>
              <a:buNone/>
            </a:pPr>
            <a:r>
              <a:t/>
            </a:r>
            <a:endParaRPr sz="1200"/>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99" name="Shape 99"/>
        <p:cNvGrpSpPr/>
        <p:nvPr/>
      </p:nvGrpSpPr>
      <p:grpSpPr>
        <a:xfrm>
          <a:off x="0" y="0"/>
          <a:ext cx="0" cy="0"/>
          <a:chOff x="0" y="0"/>
          <a:chExt cx="0" cy="0"/>
        </a:xfrm>
      </p:grpSpPr>
      <p:sp>
        <p:nvSpPr>
          <p:cNvPr id="100" name="Google Shape;100;g3e9efb7a4c_1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1" name="Google Shape;101;g3e9efb7a4c_1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1200"/>
              <a:t>Blockchain is a peer-to-peer network that enables two parties to transact business. This removes the need for a third party to provide verification and trustworthiness of  transactions.  The blockchain network is also known as a distributed ledger. As archivists and records managers we are familiar with ledgers which are used for recordkeeping. The distributed ledger builds upon this concept and replicates the data across many nodes. This decentralized recordkeeping contains consensus or trust-based transactions and is tamper resistant.</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12" name="Shape 112"/>
        <p:cNvGrpSpPr/>
        <p:nvPr/>
      </p:nvGrpSpPr>
      <p:grpSpPr>
        <a:xfrm>
          <a:off x="0" y="0"/>
          <a:ext cx="0" cy="0"/>
          <a:chOff x="0" y="0"/>
          <a:chExt cx="0" cy="0"/>
        </a:xfrm>
      </p:grpSpPr>
      <p:sp>
        <p:nvSpPr>
          <p:cNvPr id="113" name="Google Shape;113;g39af34857f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14" name="Google Shape;114;g39af34857f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1200"/>
              <a:t>Blockchains have 3 parts. </a:t>
            </a:r>
            <a:endParaRPr sz="1200"/>
          </a:p>
          <a:p>
            <a:pPr indent="0" lvl="0" marL="0" rtl="0" algn="l">
              <a:spcBef>
                <a:spcPts val="0"/>
              </a:spcBef>
              <a:spcAft>
                <a:spcPts val="0"/>
              </a:spcAft>
              <a:buNone/>
            </a:pPr>
            <a:r>
              <a:t/>
            </a:r>
            <a:endParaRPr sz="1200"/>
          </a:p>
          <a:p>
            <a:pPr indent="0" lvl="0" marL="0" rtl="0" algn="l">
              <a:spcBef>
                <a:spcPts val="0"/>
              </a:spcBef>
              <a:spcAft>
                <a:spcPts val="0"/>
              </a:spcAft>
              <a:buNone/>
            </a:pPr>
            <a:r>
              <a:rPr lang="en" sz="1200"/>
              <a:t>The block contains a list of transactions over a period of time. Transactions can represent any type of activity such as registering a land deed to a single purchase. The maximum number of transactions in a block is defined by the network. For instance, on Bitcoin, the blocks are limited to 1 MB.</a:t>
            </a:r>
            <a:endParaRPr sz="1200"/>
          </a:p>
          <a:p>
            <a:pPr indent="0" lvl="0" marL="0" rtl="0" algn="l">
              <a:spcBef>
                <a:spcPts val="0"/>
              </a:spcBef>
              <a:spcAft>
                <a:spcPts val="0"/>
              </a:spcAft>
              <a:buNone/>
            </a:pPr>
            <a:r>
              <a:t/>
            </a:r>
            <a:endParaRPr sz="1200"/>
          </a:p>
          <a:p>
            <a:pPr indent="0" lvl="0" marL="0" rtl="0" algn="l">
              <a:spcBef>
                <a:spcPts val="0"/>
              </a:spcBef>
              <a:spcAft>
                <a:spcPts val="0"/>
              </a:spcAft>
              <a:buNone/>
            </a:pPr>
            <a:r>
              <a:rPr lang="en" sz="1200"/>
              <a:t>The chain is created when the hash value of one block is inserted into the next block. This makes a link between the new block and the previous block.</a:t>
            </a:r>
            <a:endParaRPr sz="1200"/>
          </a:p>
          <a:p>
            <a:pPr indent="0" lvl="0" marL="0" rtl="0" algn="l">
              <a:spcBef>
                <a:spcPts val="0"/>
              </a:spcBef>
              <a:spcAft>
                <a:spcPts val="0"/>
              </a:spcAft>
              <a:buNone/>
            </a:pPr>
            <a:r>
              <a:t/>
            </a:r>
            <a:endParaRPr sz="1200"/>
          </a:p>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19" name="Shape 119"/>
        <p:cNvGrpSpPr/>
        <p:nvPr/>
      </p:nvGrpSpPr>
      <p:grpSpPr>
        <a:xfrm>
          <a:off x="0" y="0"/>
          <a:ext cx="0" cy="0"/>
          <a:chOff x="0" y="0"/>
          <a:chExt cx="0" cy="0"/>
        </a:xfrm>
      </p:grpSpPr>
      <p:sp>
        <p:nvSpPr>
          <p:cNvPr id="120" name="Google Shape;120;g39af34857f_0_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21" name="Google Shape;121;g39af34857f_0_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lang="en" sz="1200"/>
              <a:t>Large amounts of data are often stored “off chain” with pointers or hashes of the data stored within the blockchain. A hash is an algorithm that takes a variable string of data and generates a fixed length value. The hash is unique and if the data is altered the resulting hash output will be different. Here we’ve generated an example using “National Archives” as the string. As you can see slight alterations generates different hashes. </a:t>
            </a:r>
            <a:endParaRPr sz="1200"/>
          </a:p>
          <a:p>
            <a:pPr indent="0" lvl="0" marL="0" rtl="0" algn="l">
              <a:lnSpc>
                <a:spcPct val="115000"/>
              </a:lnSpc>
              <a:spcBef>
                <a:spcPts val="0"/>
              </a:spcBef>
              <a:spcAft>
                <a:spcPts val="0"/>
              </a:spcAft>
              <a:buNone/>
            </a:pPr>
            <a:r>
              <a:rPr lang="en" sz="1200"/>
              <a:t>If you would like to try to hash a string there are many tools available on the internet.  </a:t>
            </a:r>
            <a:endParaRPr sz="1200">
              <a:latin typeface="Calibri"/>
              <a:ea typeface="Calibri"/>
              <a:cs typeface="Calibri"/>
              <a:sym typeface="Calibri"/>
            </a:endParaRPr>
          </a:p>
          <a:p>
            <a:pPr indent="0" lvl="0" marL="0" rtl="0" algn="l">
              <a:spcBef>
                <a:spcPts val="0"/>
              </a:spcBef>
              <a:spcAft>
                <a:spcPts val="0"/>
              </a:spcAft>
              <a:buNone/>
            </a:pPr>
            <a:r>
              <a:t/>
            </a:r>
            <a:endParaRPr sz="1200"/>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26" name="Shape 126"/>
        <p:cNvGrpSpPr/>
        <p:nvPr/>
      </p:nvGrpSpPr>
      <p:grpSpPr>
        <a:xfrm>
          <a:off x="0" y="0"/>
          <a:ext cx="0" cy="0"/>
          <a:chOff x="0" y="0"/>
          <a:chExt cx="0" cy="0"/>
        </a:xfrm>
      </p:grpSpPr>
      <p:sp>
        <p:nvSpPr>
          <p:cNvPr id="127" name="Google Shape;127;g3d2c0f03f7_0_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28" name="Google Shape;128;g3d2c0f03f7_0_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lang="en" sz="1200">
                <a:solidFill>
                  <a:schemeClr val="dk1"/>
                </a:solidFill>
              </a:rPr>
              <a:t>Oftentimes, to save space, multiple hash values can be brought together and hashed again, thus creating a single hash value that represents multiple hashes. This technology is called a </a:t>
            </a:r>
            <a:r>
              <a:rPr b="1" i="1" lang="en" sz="1200">
                <a:solidFill>
                  <a:schemeClr val="dk1"/>
                </a:solidFill>
              </a:rPr>
              <a:t>Merkle tree</a:t>
            </a:r>
            <a:r>
              <a:rPr lang="en" sz="1200">
                <a:solidFill>
                  <a:schemeClr val="dk1"/>
                </a:solidFill>
              </a:rPr>
              <a:t>.</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311700" y="3152225"/>
            <a:ext cx="8520600" cy="1300800"/>
          </a:xfrm>
          <a:prstGeom prst="rect">
            <a:avLst/>
          </a:prstGeom>
        </p:spPr>
        <p:txBody>
          <a:bodyPr anchorCtr="0" anchor="t" bIns="91425" lIns="91425" spcFirstLastPara="1" rIns="91425" wrap="square" tIns="91425"/>
          <a:lstStyle>
            <a:lvl1pPr indent="-342900" lvl="0" marL="457200" algn="ctr">
              <a:spcBef>
                <a:spcPts val="0"/>
              </a:spcBef>
              <a:spcAft>
                <a:spcPts val="0"/>
              </a:spcAft>
              <a:buSzPts val="1800"/>
              <a:buChar char="●"/>
              <a:defRPr/>
            </a:lvl1pPr>
            <a:lvl2pPr indent="-317500" lvl="1" marL="914400" algn="ctr">
              <a:spcBef>
                <a:spcPts val="1600"/>
              </a:spcBef>
              <a:spcAft>
                <a:spcPts val="0"/>
              </a:spcAft>
              <a:buSzPts val="1400"/>
              <a:buChar char="○"/>
              <a:defRPr/>
            </a:lvl2pPr>
            <a:lvl3pPr indent="-317500" lvl="2" marL="1371600" algn="ctr">
              <a:spcBef>
                <a:spcPts val="1600"/>
              </a:spcBef>
              <a:spcAft>
                <a:spcPts val="0"/>
              </a:spcAft>
              <a:buSzPts val="1400"/>
              <a:buChar char="■"/>
              <a:defRPr/>
            </a:lvl3pPr>
            <a:lvl4pPr indent="-317500" lvl="3" marL="1828800" algn="ctr">
              <a:spcBef>
                <a:spcPts val="1600"/>
              </a:spcBef>
              <a:spcAft>
                <a:spcPts val="0"/>
              </a:spcAft>
              <a:buSzPts val="1400"/>
              <a:buChar char="●"/>
              <a:defRPr/>
            </a:lvl4pPr>
            <a:lvl5pPr indent="-317500" lvl="4" marL="2286000" algn="ctr">
              <a:spcBef>
                <a:spcPts val="1600"/>
              </a:spcBef>
              <a:spcAft>
                <a:spcPts val="0"/>
              </a:spcAft>
              <a:buSzPts val="1400"/>
              <a:buChar char="○"/>
              <a:defRPr/>
            </a:lvl5pPr>
            <a:lvl6pPr indent="-317500" lvl="5" marL="2743200" algn="ctr">
              <a:spcBef>
                <a:spcPts val="1600"/>
              </a:spcBef>
              <a:spcAft>
                <a:spcPts val="0"/>
              </a:spcAft>
              <a:buSzPts val="1400"/>
              <a:buChar char="■"/>
              <a:defRPr/>
            </a:lvl6pPr>
            <a:lvl7pPr indent="-317500" lvl="6" marL="3200400" algn="ctr">
              <a:spcBef>
                <a:spcPts val="1600"/>
              </a:spcBef>
              <a:spcAft>
                <a:spcPts val="0"/>
              </a:spcAft>
              <a:buSzPts val="1400"/>
              <a:buChar char="●"/>
              <a:defRPr/>
            </a:lvl7pPr>
            <a:lvl8pPr indent="-317500" lvl="7" marL="3657600" algn="ctr">
              <a:spcBef>
                <a:spcPts val="1600"/>
              </a:spcBef>
              <a:spcAft>
                <a:spcPts val="0"/>
              </a:spcAft>
              <a:buSzPts val="1400"/>
              <a:buChar char="○"/>
              <a:defRPr/>
            </a:lvl8pPr>
            <a:lvl9pPr indent="-317500" lvl="8" marL="4114800" algn="ctr">
              <a:spcBef>
                <a:spcPts val="1600"/>
              </a:spcBef>
              <a:spcAft>
                <a:spcPts val="1600"/>
              </a:spcAft>
              <a:buSzPts val="1400"/>
              <a:buChar char="■"/>
              <a:defRPr/>
            </a:lvl9pPr>
          </a:lstStyle>
          <a:p/>
        </p:txBody>
      </p:sp>
      <p:sp>
        <p:nvSpPr>
          <p:cNvPr id="47" name="Google Shape;47;p11"/>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p:spPr>
        <p:txBody>
          <a:bodyPr anchorCtr="0" anchor="ctr" bIns="91425" lIns="91425" spcFirstLastPara="1" rIns="91425" wrap="square" tIns="91425"/>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11700" y="445025"/>
            <a:ext cx="8520600" cy="572700"/>
          </a:xfrm>
          <a:prstGeom prst="rect">
            <a:avLst/>
          </a:prstGeom>
        </p:spPr>
        <p:txBody>
          <a:bodyPr anchorCtr="0" anchor="t" bIns="91425" lIns="91425" spcFirstLastPara="1" rIns="91425" wrap="square" tIns="91425"/>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311700" y="1152475"/>
            <a:ext cx="8520600" cy="3416400"/>
          </a:xfrm>
          <a:prstGeom prst="rect">
            <a:avLst/>
          </a:prstGeom>
        </p:spPr>
        <p:txBody>
          <a:bodyPr anchorCtr="0" anchor="t" bIns="91425" lIns="91425" spcFirstLastPara="1" rIns="91425" wrap="square" tIns="91425"/>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19" name="Google Shape;19;p4"/>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445025"/>
            <a:ext cx="8520600" cy="572700"/>
          </a:xfrm>
          <a:prstGeom prst="rect">
            <a:avLst/>
          </a:prstGeom>
        </p:spPr>
        <p:txBody>
          <a:bodyPr anchorCtr="0" anchor="t" bIns="91425" lIns="91425" spcFirstLastPara="1" rIns="91425" wrap="square" tIns="91425"/>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311700" y="1152475"/>
            <a:ext cx="3999900" cy="3416400"/>
          </a:xfrm>
          <a:prstGeom prst="rect">
            <a:avLst/>
          </a:prstGeom>
        </p:spPr>
        <p:txBody>
          <a:bodyPr anchorCtr="0" anchor="t" bIns="91425" lIns="91425" spcFirstLastPara="1" rIns="91425" wrap="square" tIns="91425"/>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3" name="Google Shape;23;p5"/>
          <p:cNvSpPr txBox="1"/>
          <p:nvPr>
            <p:ph idx="2" type="body"/>
          </p:nvPr>
        </p:nvSpPr>
        <p:spPr>
          <a:xfrm>
            <a:off x="4832400" y="1152475"/>
            <a:ext cx="3999900" cy="3416400"/>
          </a:xfrm>
          <a:prstGeom prst="rect">
            <a:avLst/>
          </a:prstGeom>
        </p:spPr>
        <p:txBody>
          <a:bodyPr anchorCtr="0" anchor="t" bIns="91425" lIns="91425" spcFirstLastPara="1" rIns="91425" wrap="square" tIns="91425"/>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4" name="Google Shape;24;p5"/>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445025"/>
            <a:ext cx="8520600" cy="572700"/>
          </a:xfrm>
          <a:prstGeom prst="rect">
            <a:avLst/>
          </a:prstGeom>
        </p:spPr>
        <p:txBody>
          <a:bodyPr anchorCtr="0" anchor="t" bIns="91425" lIns="91425" spcFirstLastPara="1" rIns="91425" wrap="square" tIns="91425"/>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555600"/>
            <a:ext cx="2808000" cy="755700"/>
          </a:xfrm>
          <a:prstGeom prst="rect">
            <a:avLst/>
          </a:prstGeom>
        </p:spPr>
        <p:txBody>
          <a:bodyPr anchorCtr="0" anchor="b" bIns="91425" lIns="91425" spcFirstLastPara="1" rIns="91425" wrap="square" tIns="91425"/>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311700" y="1389600"/>
            <a:ext cx="2808000" cy="3179400"/>
          </a:xfrm>
          <a:prstGeom prst="rect">
            <a:avLst/>
          </a:prstGeom>
        </p:spPr>
        <p:txBody>
          <a:bodyPr anchorCtr="0" anchor="t" bIns="91425" lIns="91425" spcFirstLastPara="1" rIns="91425" wrap="square" tIns="91425"/>
          <a:lstStyle>
            <a:lvl1pPr indent="-304800" lvl="0" marL="457200">
              <a:spcBef>
                <a:spcPts val="0"/>
              </a:spcBef>
              <a:spcAft>
                <a:spcPts val="0"/>
              </a:spcAft>
              <a:buSzPts val="1200"/>
              <a:buChar char="●"/>
              <a:defRPr sz="12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31" name="Google Shape;31;p7"/>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450150"/>
            <a:ext cx="6367800" cy="4090800"/>
          </a:xfrm>
          <a:prstGeom prst="rect">
            <a:avLst/>
          </a:prstGeom>
        </p:spPr>
        <p:txBody>
          <a:bodyPr anchorCtr="0" anchor="ctr" bIns="91425" lIns="91425" spcFirstLastPara="1" rIns="91425" wrap="square" tIns="91425"/>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65500" y="1233175"/>
            <a:ext cx="4045200" cy="1482300"/>
          </a:xfrm>
          <a:prstGeom prst="rect">
            <a:avLst/>
          </a:prstGeom>
        </p:spPr>
        <p:txBody>
          <a:bodyPr anchorCtr="0" anchor="b" bIns="91425" lIns="91425" spcFirstLastPara="1" rIns="91425" wrap="square" tIns="91425"/>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65500" y="2803075"/>
            <a:ext cx="4045200" cy="1235100"/>
          </a:xfrm>
          <a:prstGeom prst="rect">
            <a:avLst/>
          </a:prstGeom>
        </p:spPr>
        <p:txBody>
          <a:bodyPr anchorCtr="0" anchor="t" bIns="91425" lIns="91425" spcFirstLastPara="1" rIns="91425" wrap="square" tIns="91425"/>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939500" y="724075"/>
            <a:ext cx="3837000" cy="3695100"/>
          </a:xfrm>
          <a:prstGeom prst="rect">
            <a:avLst/>
          </a:prstGeom>
        </p:spPr>
        <p:txBody>
          <a:bodyPr anchorCtr="0" anchor="ctr" bIns="91425" lIns="91425" spcFirstLastPara="1" rIns="91425" wrap="square" tIns="91425"/>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40" name="Google Shape;40;p9"/>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4230575"/>
            <a:ext cx="5998800" cy="605100"/>
          </a:xfrm>
          <a:prstGeom prst="rect">
            <a:avLst/>
          </a:prstGeom>
        </p:spPr>
        <p:txBody>
          <a:bodyPr anchorCtr="0" anchor="ctr" bIns="91425" lIns="91425" spcFirstLastPara="1" rIns="91425" wrap="square" tIns="91425"/>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1600"/>
              </a:spcBef>
              <a:spcAft>
                <a:spcPts val="0"/>
              </a:spcAft>
              <a:buClr>
                <a:schemeClr val="dk2"/>
              </a:buClr>
              <a:buSzPts val="1400"/>
              <a:buChar char="○"/>
              <a:defRPr>
                <a:solidFill>
                  <a:schemeClr val="dk2"/>
                </a:solidFill>
              </a:defRPr>
            </a:lvl2pPr>
            <a:lvl3pPr indent="-317500" lvl="2" marL="1371600">
              <a:lnSpc>
                <a:spcPct val="115000"/>
              </a:lnSpc>
              <a:spcBef>
                <a:spcPts val="1600"/>
              </a:spcBef>
              <a:spcAft>
                <a:spcPts val="0"/>
              </a:spcAft>
              <a:buClr>
                <a:schemeClr val="dk2"/>
              </a:buClr>
              <a:buSzPts val="1400"/>
              <a:buChar char="■"/>
              <a:defRPr>
                <a:solidFill>
                  <a:schemeClr val="dk2"/>
                </a:solidFill>
              </a:defRPr>
            </a:lvl3pPr>
            <a:lvl4pPr indent="-317500" lvl="3" marL="1828800">
              <a:lnSpc>
                <a:spcPct val="115000"/>
              </a:lnSpc>
              <a:spcBef>
                <a:spcPts val="1600"/>
              </a:spcBef>
              <a:spcAft>
                <a:spcPts val="0"/>
              </a:spcAft>
              <a:buClr>
                <a:schemeClr val="dk2"/>
              </a:buClr>
              <a:buSzPts val="1400"/>
              <a:buChar char="●"/>
              <a:defRPr>
                <a:solidFill>
                  <a:schemeClr val="dk2"/>
                </a:solidFill>
              </a:defRPr>
            </a:lvl4pPr>
            <a:lvl5pPr indent="-317500" lvl="4" marL="2286000">
              <a:lnSpc>
                <a:spcPct val="115000"/>
              </a:lnSpc>
              <a:spcBef>
                <a:spcPts val="1600"/>
              </a:spcBef>
              <a:spcAft>
                <a:spcPts val="0"/>
              </a:spcAft>
              <a:buClr>
                <a:schemeClr val="dk2"/>
              </a:buClr>
              <a:buSzPts val="1400"/>
              <a:buChar char="○"/>
              <a:defRPr>
                <a:solidFill>
                  <a:schemeClr val="dk2"/>
                </a:solidFill>
              </a:defRPr>
            </a:lvl5pPr>
            <a:lvl6pPr indent="-317500" lvl="5" marL="2743200">
              <a:lnSpc>
                <a:spcPct val="115000"/>
              </a:lnSpc>
              <a:spcBef>
                <a:spcPts val="1600"/>
              </a:spcBef>
              <a:spcAft>
                <a:spcPts val="0"/>
              </a:spcAft>
              <a:buClr>
                <a:schemeClr val="dk2"/>
              </a:buClr>
              <a:buSzPts val="1400"/>
              <a:buChar char="■"/>
              <a:defRPr>
                <a:solidFill>
                  <a:schemeClr val="dk2"/>
                </a:solidFill>
              </a:defRPr>
            </a:lvl6pPr>
            <a:lvl7pPr indent="-317500" lvl="6" marL="3200400">
              <a:lnSpc>
                <a:spcPct val="115000"/>
              </a:lnSpc>
              <a:spcBef>
                <a:spcPts val="1600"/>
              </a:spcBef>
              <a:spcAft>
                <a:spcPts val="0"/>
              </a:spcAft>
              <a:buClr>
                <a:schemeClr val="dk2"/>
              </a:buClr>
              <a:buSzPts val="1400"/>
              <a:buChar char="●"/>
              <a:defRPr>
                <a:solidFill>
                  <a:schemeClr val="dk2"/>
                </a:solidFill>
              </a:defRPr>
            </a:lvl7pPr>
            <a:lvl8pPr indent="-317500" lvl="7" marL="3657600">
              <a:lnSpc>
                <a:spcPct val="115000"/>
              </a:lnSpc>
              <a:spcBef>
                <a:spcPts val="1600"/>
              </a:spcBef>
              <a:spcAft>
                <a:spcPts val="0"/>
              </a:spcAft>
              <a:buClr>
                <a:schemeClr val="dk2"/>
              </a:buClr>
              <a:buSzPts val="1400"/>
              <a:buChar char="○"/>
              <a:defRPr>
                <a:solidFill>
                  <a:schemeClr val="dk2"/>
                </a:solidFill>
              </a:defRPr>
            </a:lvl8pPr>
            <a:lvl9pPr indent="-317500" lvl="8" marL="4114800">
              <a:lnSpc>
                <a:spcPct val="115000"/>
              </a:lnSpc>
              <a:spcBef>
                <a:spcPts val="1600"/>
              </a:spcBef>
              <a:spcAft>
                <a:spcPts val="160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xml"/><Relationship Id="rId3" Type="http://schemas.openxmlformats.org/officeDocument/2006/relationships/image" Target="../media/image7.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2.xml"/><Relationship Id="rId3" Type="http://schemas.openxmlformats.org/officeDocument/2006/relationships/image" Target="../media/image13.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5.xml"/><Relationship Id="rId3" Type="http://schemas.openxmlformats.org/officeDocument/2006/relationships/image" Target="../media/image14.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6.xml"/><Relationship Id="rId3" Type="http://schemas.openxmlformats.org/officeDocument/2006/relationships/image" Target="../media/image16.jp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7.xml"/><Relationship Id="rId3" Type="http://schemas.openxmlformats.org/officeDocument/2006/relationships/image" Target="../media/image15.jp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2.xml"/><Relationship Id="rId3" Type="http://schemas.openxmlformats.org/officeDocument/2006/relationships/image" Target="../media/image20.jpg"/><Relationship Id="rId4" Type="http://schemas.openxmlformats.org/officeDocument/2006/relationships/image" Target="../media/image21.jpg"/><Relationship Id="rId5" Type="http://schemas.openxmlformats.org/officeDocument/2006/relationships/image" Target="../media/image2.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1" Type="http://schemas.openxmlformats.org/officeDocument/2006/relationships/hyperlink" Target="https://www2.illinois.gov/sites/doit/Pages/BlockChainInitiative.aspx" TargetMode="External"/><Relationship Id="rId10" Type="http://schemas.openxmlformats.org/officeDocument/2006/relationships/hyperlink" Target="https://legislature.vermont.gov/assets/Legislative-Reports/blockchain-technology-report-final.pdf" TargetMode="External"/><Relationship Id="rId13" Type="http://schemas.openxmlformats.org/officeDocument/2006/relationships/hyperlink" Target="https://www.gbaglobal.org/brazil-blockchain-land-registry-case-study-published/" TargetMode="External"/><Relationship Id="rId12" Type="http://schemas.openxmlformats.org/officeDocument/2006/relationships/hyperlink" Target="http://global.delaware.gov/2016/06/10/the-delaware-blockchain-initiative-potential-amendements-to-the-delaware-general-corporation-law/" TargetMode="External"/><Relationship Id="rId1" Type="http://schemas.openxmlformats.org/officeDocument/2006/relationships/slideLayout" Target="../slideLayouts/slideLayout3.xml"/><Relationship Id="rId2" Type="http://schemas.openxmlformats.org/officeDocument/2006/relationships/notesSlide" Target="../notesSlides/notesSlide23.xml"/><Relationship Id="rId3" Type="http://schemas.openxmlformats.org/officeDocument/2006/relationships/hyperlink" Target="https://bitsonblocks.net/2015/09/09/a-gentle-introduction-to-blockchain-technology/" TargetMode="External"/><Relationship Id="rId4" Type="http://schemas.openxmlformats.org/officeDocument/2006/relationships/hyperlink" Target="https://hbr.org/2017/02/a-brief-history-of-blockchain" TargetMode="External"/><Relationship Id="rId9" Type="http://schemas.openxmlformats.org/officeDocument/2006/relationships/hyperlink" Target="https://www.gsa.gov/technology/government-it-initiatives/emerging-citizen-technology/blockchain" TargetMode="External"/><Relationship Id="rId15" Type="http://schemas.openxmlformats.org/officeDocument/2006/relationships/hyperlink" Target="http://blockchain.machetemag.com/sweden/land-registry-sweden/" TargetMode="External"/><Relationship Id="rId14" Type="http://schemas.openxmlformats.org/officeDocument/2006/relationships/hyperlink" Target="https://www.gemalto.com/review/Pages/Estonian-eHealth-and-the-blockchain.aspx" TargetMode="External"/><Relationship Id="rId17" Type="http://schemas.openxmlformats.org/officeDocument/2006/relationships/hyperlink" Target="http://internetofagreements.com/files/WorldGovernmentSummit-Dubai2017.pdf" TargetMode="External"/><Relationship Id="rId16" Type="http://schemas.openxmlformats.org/officeDocument/2006/relationships/hyperlink" Target="https://www.nascio.org/Portals/0/Publications/Documents/2017/NASCIO%20Blockchains%20in%20State%20Government.pdf" TargetMode="External"/><Relationship Id="rId5" Type="http://schemas.openxmlformats.org/officeDocument/2006/relationships/hyperlink" Target="https://bitcoin.org/bitcoin.pdf" TargetMode="External"/><Relationship Id="rId6" Type="http://schemas.openxmlformats.org/officeDocument/2006/relationships/hyperlink" Target="https://hbr.org/2017/03/the-promise-of-blockchain-is-a-world-without-middlemen" TargetMode="External"/><Relationship Id="rId7" Type="http://schemas.openxmlformats.org/officeDocument/2006/relationships/hyperlink" Target="https://csrc.nist.gov/publications/detail/nistir/8202/draft" TargetMode="External"/><Relationship Id="rId8" Type="http://schemas.openxmlformats.org/officeDocument/2006/relationships/hyperlink" Target="https://medium.com/@ConsenSys/blockchain-underpinnings-hashing-7f4746cbd66b" TargetMode="External"/></Relationships>
</file>

<file path=ppt/slides/_rels/slide24.xml.rels><?xml version="1.0" encoding="UTF-8" standalone="yes"?><Relationships xmlns="http://schemas.openxmlformats.org/package/2006/relationships"><Relationship Id="rId11" Type="http://schemas.openxmlformats.org/officeDocument/2006/relationships/hyperlink" Target="https://bitcoinnews.com/worlds-largest-archive-testing-blockchain-for-record-management/" TargetMode="External"/><Relationship Id="rId10" Type="http://schemas.openxmlformats.org/officeDocument/2006/relationships/hyperlink" Target="http://dcicblog.umd.edu/cas/" TargetMode="External"/><Relationship Id="rId13" Type="http://schemas.openxmlformats.org/officeDocument/2006/relationships/hyperlink" Target="https://www.yumpu.com/en/document/fullscreen/56531093/blockchain-for-recordkeeping-help-or-hype" TargetMode="External"/><Relationship Id="rId12" Type="http://schemas.openxmlformats.org/officeDocument/2006/relationships/hyperlink" Target="http://gtr.ukri.org/projects?ref=EP%2FP03151X%2F1" TargetMode="External"/><Relationship Id="rId1" Type="http://schemas.openxmlformats.org/officeDocument/2006/relationships/slideLayout" Target="../slideLayouts/slideLayout3.xml"/><Relationship Id="rId2" Type="http://schemas.openxmlformats.org/officeDocument/2006/relationships/notesSlide" Target="../notesSlides/notesSlide24.xml"/><Relationship Id="rId3" Type="http://schemas.openxmlformats.org/officeDocument/2006/relationships/hyperlink" Target="https://bitsonblocks.net/2016/02/01/a-gentle-introduction-to-smart-contracts/" TargetMode="External"/><Relationship Id="rId4" Type="http://schemas.openxmlformats.org/officeDocument/2006/relationships/hyperlink" Target="https://bitsonblocks.net/2017/03/07/three-common-misconceptions-about-smart-contracts/" TargetMode="External"/><Relationship Id="rId9" Type="http://schemas.openxmlformats.org/officeDocument/2006/relationships/hyperlink" Target="https://www.emeraldinsight.com/doi/full/10.1108/RMJ-12-2015-0042" TargetMode="External"/><Relationship Id="rId15" Type="http://schemas.openxmlformats.org/officeDocument/2006/relationships/hyperlink" Target="https://www.brookings.edu/blog/techtank/2018/04/17/blockchain-and-u-s-state-governments-an-initial-assessment/" TargetMode="External"/><Relationship Id="rId14" Type="http://schemas.openxmlformats.org/officeDocument/2006/relationships/hyperlink" Target="http://dcicblog.umd.edu/cas/wp-content/uploads/sites/13/2017/06/Lemieux.pdf" TargetMode="External"/><Relationship Id="rId16" Type="http://schemas.openxmlformats.org/officeDocument/2006/relationships/hyperlink" Target="https://www.washingtonpost.com/realestate/does-the-future-of-real-estate-include-blockchain-technology/2018/07/12/0a556a50-7bdf-11e8-aeee-4d04c8ac6158_story.html?utm_term=.212d1f4de620" TargetMode="External"/><Relationship Id="rId5" Type="http://schemas.openxmlformats.org/officeDocument/2006/relationships/hyperlink" Target="https://cassiefindlay.com/2017/06/15/appraisal-blockchain/" TargetMode="External"/><Relationship Id="rId6" Type="http://schemas.openxmlformats.org/officeDocument/2006/relationships/hyperlink" Target="https://dl.acm.org/citation.cfm?id=3053896" TargetMode="External"/><Relationship Id="rId7" Type="http://schemas.openxmlformats.org/officeDocument/2006/relationships/hyperlink" Target="https://www.researchgate.net/publication/321690603_Evaluating_the_Use_of_Blockchain_in_Land_Transactions_An_Archival_Science_Perspective" TargetMode="External"/><Relationship Id="rId8" Type="http://schemas.openxmlformats.org/officeDocument/2006/relationships/hyperlink" Target="https://www.researchgate.net/publication/317433591_Blockchain_and_Distributed_Ledgers_as_Trusted_Recordkeeping_Systems_An_Archival_Theoretic_Evaluation_Framework"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 Id="rId3" Type="http://schemas.openxmlformats.org/officeDocument/2006/relationships/image" Target="../media/image23.png"/><Relationship Id="rId4" Type="http://schemas.openxmlformats.org/officeDocument/2006/relationships/image" Target="../media/image19.jpg"/><Relationship Id="rId10" Type="http://schemas.openxmlformats.org/officeDocument/2006/relationships/image" Target="../media/image1.png"/><Relationship Id="rId9" Type="http://schemas.openxmlformats.org/officeDocument/2006/relationships/image" Target="../media/image6.png"/><Relationship Id="rId5" Type="http://schemas.openxmlformats.org/officeDocument/2006/relationships/image" Target="../media/image22.png"/><Relationship Id="rId6" Type="http://schemas.openxmlformats.org/officeDocument/2006/relationships/image" Target="../media/image5.png"/><Relationship Id="rId7" Type="http://schemas.openxmlformats.org/officeDocument/2006/relationships/image" Target="../media/image8.png"/><Relationship Id="rId8" Type="http://schemas.openxmlformats.org/officeDocument/2006/relationships/image" Target="../media/image3.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 Id="rId3" Type="http://schemas.openxmlformats.org/officeDocument/2006/relationships/image" Target="../media/image12.png"/><Relationship Id="rId4" Type="http://schemas.openxmlformats.org/officeDocument/2006/relationships/image" Target="../media/image17.png"/><Relationship Id="rId5" Type="http://schemas.openxmlformats.org/officeDocument/2006/relationships/image" Target="../media/image9.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 Id="rId3" Type="http://schemas.openxmlformats.org/officeDocument/2006/relationships/image" Target="../media/image10.png"/><Relationship Id="rId4" Type="http://schemas.openxmlformats.org/officeDocument/2006/relationships/image" Target="../media/image18.jp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 Id="rId3" Type="http://schemas.openxmlformats.org/officeDocument/2006/relationships/image" Target="../media/image4.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 Id="rId3" Type="http://schemas.openxmlformats.org/officeDocument/2006/relationships/image" Target="../media/image11.png"/><Relationship Id="rId4" Type="http://schemas.openxmlformats.org/officeDocument/2006/relationships/hyperlink" Target="http://sites.psu.edu/ist110pursel/2018/01/28/blockchain-is-here-to-stay/" TargetMode="Externa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53" name="Shape 53"/>
        <p:cNvGrpSpPr/>
        <p:nvPr/>
      </p:nvGrpSpPr>
      <p:grpSpPr>
        <a:xfrm>
          <a:off x="0" y="0"/>
          <a:ext cx="0" cy="0"/>
          <a:chOff x="0" y="0"/>
          <a:chExt cx="0" cy="0"/>
        </a:xfrm>
      </p:grpSpPr>
      <p:sp>
        <p:nvSpPr>
          <p:cNvPr id="54" name="Google Shape;54;p13"/>
          <p:cNvSpPr txBox="1"/>
          <p:nvPr>
            <p:ph type="ctrTitle"/>
          </p:nvPr>
        </p:nvSpPr>
        <p:spPr>
          <a:xfrm>
            <a:off x="311700" y="1007000"/>
            <a:ext cx="8520600" cy="13077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lang="en">
                <a:latin typeface="Merriweather"/>
                <a:ea typeface="Merriweather"/>
                <a:cs typeface="Merriweather"/>
                <a:sym typeface="Merriweather"/>
              </a:rPr>
              <a:t>Blockchain </a:t>
            </a:r>
            <a:endParaRPr>
              <a:latin typeface="Merriweather"/>
              <a:ea typeface="Merriweather"/>
              <a:cs typeface="Merriweather"/>
              <a:sym typeface="Merriweather"/>
            </a:endParaRPr>
          </a:p>
        </p:txBody>
      </p:sp>
      <p:sp>
        <p:nvSpPr>
          <p:cNvPr id="55" name="Google Shape;55;p13"/>
          <p:cNvSpPr txBox="1"/>
          <p:nvPr>
            <p:ph idx="1" type="subTitle"/>
          </p:nvPr>
        </p:nvSpPr>
        <p:spPr>
          <a:xfrm>
            <a:off x="311700" y="2834125"/>
            <a:ext cx="8520600" cy="7926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sz="3600">
                <a:solidFill>
                  <a:schemeClr val="dk1"/>
                </a:solidFill>
                <a:latin typeface="Source Sans Pro"/>
                <a:ea typeface="Source Sans Pro"/>
                <a:cs typeface="Source Sans Pro"/>
                <a:sym typeface="Source Sans Pro"/>
              </a:rPr>
              <a:t>What is it and why should we care?</a:t>
            </a:r>
            <a:endParaRPr sz="3600">
              <a:latin typeface="Source Sans Pro"/>
              <a:ea typeface="Source Sans Pro"/>
              <a:cs typeface="Source Sans Pro"/>
              <a:sym typeface="Source Sans Pro"/>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36" name="Shape 136"/>
        <p:cNvGrpSpPr/>
        <p:nvPr/>
      </p:nvGrpSpPr>
      <p:grpSpPr>
        <a:xfrm>
          <a:off x="0" y="0"/>
          <a:ext cx="0" cy="0"/>
          <a:chOff x="0" y="0"/>
          <a:chExt cx="0" cy="0"/>
        </a:xfrm>
      </p:grpSpPr>
      <p:sp>
        <p:nvSpPr>
          <p:cNvPr id="137" name="Google Shape;137;p22"/>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b="1" lang="en">
                <a:latin typeface="Merriweather"/>
                <a:ea typeface="Merriweather"/>
                <a:cs typeface="Merriweather"/>
                <a:sym typeface="Merriweather"/>
              </a:rPr>
              <a:t>Blockchain: What is it?</a:t>
            </a:r>
            <a:endParaRPr>
              <a:latin typeface="Merriweather"/>
              <a:ea typeface="Merriweather"/>
              <a:cs typeface="Merriweather"/>
              <a:sym typeface="Merriweather"/>
            </a:endParaRPr>
          </a:p>
        </p:txBody>
      </p:sp>
      <p:sp>
        <p:nvSpPr>
          <p:cNvPr id="138" name="Google Shape;138;p22"/>
          <p:cNvSpPr txBox="1"/>
          <p:nvPr>
            <p:ph idx="1" type="body"/>
          </p:nvPr>
        </p:nvSpPr>
        <p:spPr>
          <a:xfrm>
            <a:off x="311700" y="1152475"/>
            <a:ext cx="8520600" cy="1396200"/>
          </a:xfrm>
          <a:prstGeom prst="rect">
            <a:avLst/>
          </a:prstGeom>
        </p:spPr>
        <p:txBody>
          <a:bodyPr anchorCtr="0" anchor="t" bIns="91425" lIns="91425" spcFirstLastPara="1" rIns="91425" wrap="square" tIns="91425">
            <a:noAutofit/>
          </a:bodyPr>
          <a:lstStyle/>
          <a:p>
            <a:pPr indent="0" lvl="0" marL="457200" rtl="0" algn="l">
              <a:lnSpc>
                <a:spcPct val="100000"/>
              </a:lnSpc>
              <a:spcBef>
                <a:spcPts val="0"/>
              </a:spcBef>
              <a:spcAft>
                <a:spcPts val="0"/>
              </a:spcAft>
              <a:buClr>
                <a:schemeClr val="dk1"/>
              </a:buClr>
              <a:buSzPts val="1100"/>
              <a:buFont typeface="Arial"/>
              <a:buNone/>
            </a:pPr>
            <a:r>
              <a:rPr lang="en">
                <a:solidFill>
                  <a:schemeClr val="dk1"/>
                </a:solidFill>
                <a:latin typeface="Source Sans Pro"/>
                <a:ea typeface="Source Sans Pro"/>
                <a:cs typeface="Source Sans Pro"/>
                <a:sym typeface="Source Sans Pro"/>
              </a:rPr>
              <a:t>3.   </a:t>
            </a:r>
            <a:r>
              <a:rPr lang="en" u="sng">
                <a:solidFill>
                  <a:schemeClr val="dk1"/>
                </a:solidFill>
                <a:latin typeface="Source Sans Pro"/>
                <a:ea typeface="Source Sans Pro"/>
                <a:cs typeface="Source Sans Pro"/>
                <a:sym typeface="Source Sans Pro"/>
              </a:rPr>
              <a:t>Network</a:t>
            </a:r>
            <a:r>
              <a:rPr lang="en">
                <a:solidFill>
                  <a:schemeClr val="dk1"/>
                </a:solidFill>
                <a:latin typeface="Source Sans Pro"/>
                <a:ea typeface="Source Sans Pro"/>
                <a:cs typeface="Source Sans Pro"/>
                <a:sym typeface="Source Sans Pro"/>
              </a:rPr>
              <a:t>: The network is made up of nodes that each contain a complete record of all transactions on a blockchain. No centralized “official copy exists and no node is “trusted more than another.</a:t>
            </a:r>
            <a:endParaRPr>
              <a:solidFill>
                <a:schemeClr val="dk1"/>
              </a:solidFill>
              <a:latin typeface="Source Sans Pro"/>
              <a:ea typeface="Source Sans Pro"/>
              <a:cs typeface="Source Sans Pro"/>
              <a:sym typeface="Source Sans Pro"/>
            </a:endParaRPr>
          </a:p>
          <a:p>
            <a:pPr indent="0" lvl="0" marL="0" rtl="0" algn="l">
              <a:spcBef>
                <a:spcPts val="0"/>
              </a:spcBef>
              <a:spcAft>
                <a:spcPts val="1600"/>
              </a:spcAft>
              <a:buNone/>
            </a:pPr>
            <a:r>
              <a:t/>
            </a:r>
            <a:endParaRPr/>
          </a:p>
        </p:txBody>
      </p:sp>
      <p:pic>
        <p:nvPicPr>
          <p:cNvPr id="139" name="Google Shape;139;p22"/>
          <p:cNvPicPr preferRelativeResize="0"/>
          <p:nvPr/>
        </p:nvPicPr>
        <p:blipFill>
          <a:blip r:embed="rId3">
            <a:alphaModFix/>
          </a:blip>
          <a:stretch>
            <a:fillRect/>
          </a:stretch>
        </p:blipFill>
        <p:spPr>
          <a:xfrm>
            <a:off x="2125500" y="2229275"/>
            <a:ext cx="4586374" cy="2858850"/>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43" name="Shape 143"/>
        <p:cNvGrpSpPr/>
        <p:nvPr/>
      </p:nvGrpSpPr>
      <p:grpSpPr>
        <a:xfrm>
          <a:off x="0" y="0"/>
          <a:ext cx="0" cy="0"/>
          <a:chOff x="0" y="0"/>
          <a:chExt cx="0" cy="0"/>
        </a:xfrm>
      </p:grpSpPr>
      <p:sp>
        <p:nvSpPr>
          <p:cNvPr id="144" name="Google Shape;144;p23"/>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b="1" lang="en">
                <a:latin typeface="Merriweather"/>
                <a:ea typeface="Merriweather"/>
                <a:cs typeface="Merriweather"/>
                <a:sym typeface="Merriweather"/>
              </a:rPr>
              <a:t>Blockchain: What is it?</a:t>
            </a:r>
            <a:endParaRPr>
              <a:latin typeface="Merriweather"/>
              <a:ea typeface="Merriweather"/>
              <a:cs typeface="Merriweather"/>
              <a:sym typeface="Merriweather"/>
            </a:endParaRPr>
          </a:p>
        </p:txBody>
      </p:sp>
      <p:sp>
        <p:nvSpPr>
          <p:cNvPr id="145" name="Google Shape;145;p23"/>
          <p:cNvSpPr txBox="1"/>
          <p:nvPr>
            <p:ph idx="1" type="body"/>
          </p:nvPr>
        </p:nvSpPr>
        <p:spPr>
          <a:xfrm>
            <a:off x="311700" y="1017725"/>
            <a:ext cx="3866100" cy="3610200"/>
          </a:xfrm>
          <a:prstGeom prst="rect">
            <a:avLst/>
          </a:prstGeom>
        </p:spPr>
        <p:txBody>
          <a:bodyPr anchorCtr="0" anchor="t" bIns="91425" lIns="91425" spcFirstLastPara="1" rIns="91425" wrap="square" tIns="91425">
            <a:noAutofit/>
          </a:bodyPr>
          <a:lstStyle/>
          <a:p>
            <a:pPr indent="0" lvl="0" marL="457200" rtl="0" algn="l">
              <a:lnSpc>
                <a:spcPct val="100000"/>
              </a:lnSpc>
              <a:spcBef>
                <a:spcPts val="0"/>
              </a:spcBef>
              <a:spcAft>
                <a:spcPts val="0"/>
              </a:spcAft>
              <a:buClr>
                <a:schemeClr val="dk1"/>
              </a:buClr>
              <a:buSzPts val="1100"/>
              <a:buFont typeface="Arial"/>
              <a:buNone/>
            </a:pPr>
            <a:r>
              <a:t/>
            </a:r>
            <a:endParaRPr>
              <a:solidFill>
                <a:schemeClr val="dk1"/>
              </a:solidFill>
            </a:endParaRPr>
          </a:p>
          <a:p>
            <a:pPr indent="0" lvl="0" marL="0" rtl="0" algn="l">
              <a:lnSpc>
                <a:spcPct val="100000"/>
              </a:lnSpc>
              <a:spcBef>
                <a:spcPts val="0"/>
              </a:spcBef>
              <a:spcAft>
                <a:spcPts val="0"/>
              </a:spcAft>
              <a:buClr>
                <a:schemeClr val="dk1"/>
              </a:buClr>
              <a:buSzPts val="1100"/>
              <a:buFont typeface="Arial"/>
              <a:buNone/>
            </a:pPr>
            <a:r>
              <a:rPr lang="en">
                <a:solidFill>
                  <a:schemeClr val="dk1"/>
                </a:solidFill>
                <a:latin typeface="Source Sans Pro"/>
                <a:ea typeface="Source Sans Pro"/>
                <a:cs typeface="Source Sans Pro"/>
                <a:sym typeface="Source Sans Pro"/>
              </a:rPr>
              <a:t>Types of Blockchain Networks</a:t>
            </a:r>
            <a:br>
              <a:rPr lang="en">
                <a:solidFill>
                  <a:schemeClr val="dk1"/>
                </a:solidFill>
                <a:latin typeface="Source Sans Pro"/>
                <a:ea typeface="Source Sans Pro"/>
                <a:cs typeface="Source Sans Pro"/>
                <a:sym typeface="Source Sans Pro"/>
              </a:rPr>
            </a:br>
            <a:endParaRPr sz="900">
              <a:solidFill>
                <a:schemeClr val="dk1"/>
              </a:solidFill>
              <a:latin typeface="Source Sans Pro"/>
              <a:ea typeface="Source Sans Pro"/>
              <a:cs typeface="Source Sans Pro"/>
              <a:sym typeface="Source Sans Pro"/>
            </a:endParaRPr>
          </a:p>
          <a:p>
            <a:pPr indent="-342900" lvl="0" marL="914400" rtl="0" algn="l">
              <a:lnSpc>
                <a:spcPct val="100000"/>
              </a:lnSpc>
              <a:spcBef>
                <a:spcPts val="0"/>
              </a:spcBef>
              <a:spcAft>
                <a:spcPts val="0"/>
              </a:spcAft>
              <a:buClr>
                <a:schemeClr val="dk1"/>
              </a:buClr>
              <a:buSzPts val="1800"/>
              <a:buFont typeface="Source Sans Pro"/>
              <a:buAutoNum type="arabicPeriod"/>
            </a:pPr>
            <a:r>
              <a:rPr lang="en" u="sng">
                <a:solidFill>
                  <a:schemeClr val="dk1"/>
                </a:solidFill>
                <a:latin typeface="Source Sans Pro"/>
                <a:ea typeface="Source Sans Pro"/>
                <a:cs typeface="Source Sans Pro"/>
                <a:sym typeface="Source Sans Pro"/>
              </a:rPr>
              <a:t>Public</a:t>
            </a:r>
            <a:r>
              <a:rPr lang="en">
                <a:solidFill>
                  <a:schemeClr val="dk1"/>
                </a:solidFill>
                <a:latin typeface="Source Sans Pro"/>
                <a:ea typeface="Source Sans Pro"/>
                <a:cs typeface="Source Sans Pro"/>
                <a:sym typeface="Source Sans Pro"/>
              </a:rPr>
              <a:t>: Large network, anyone participates, generally open sourced</a:t>
            </a:r>
            <a:endParaRPr>
              <a:solidFill>
                <a:schemeClr val="dk1"/>
              </a:solidFill>
              <a:latin typeface="Source Sans Pro"/>
              <a:ea typeface="Source Sans Pro"/>
              <a:cs typeface="Source Sans Pro"/>
              <a:sym typeface="Source Sans Pro"/>
            </a:endParaRPr>
          </a:p>
          <a:p>
            <a:pPr indent="-342900" lvl="0" marL="914400" rtl="0" algn="l">
              <a:lnSpc>
                <a:spcPct val="100000"/>
              </a:lnSpc>
              <a:spcBef>
                <a:spcPts val="0"/>
              </a:spcBef>
              <a:spcAft>
                <a:spcPts val="0"/>
              </a:spcAft>
              <a:buClr>
                <a:schemeClr val="dk1"/>
              </a:buClr>
              <a:buSzPts val="1800"/>
              <a:buFont typeface="Source Sans Pro"/>
              <a:buAutoNum type="arabicPeriod"/>
            </a:pPr>
            <a:r>
              <a:rPr lang="en" u="sng">
                <a:solidFill>
                  <a:schemeClr val="dk1"/>
                </a:solidFill>
                <a:latin typeface="Source Sans Pro"/>
                <a:ea typeface="Source Sans Pro"/>
                <a:cs typeface="Source Sans Pro"/>
                <a:sym typeface="Source Sans Pro"/>
              </a:rPr>
              <a:t>Permissioned</a:t>
            </a:r>
            <a:r>
              <a:rPr lang="en">
                <a:solidFill>
                  <a:schemeClr val="dk1"/>
                </a:solidFill>
                <a:latin typeface="Source Sans Pro"/>
                <a:ea typeface="Source Sans Pro"/>
                <a:cs typeface="Source Sans Pro"/>
                <a:sym typeface="Source Sans Pro"/>
              </a:rPr>
              <a:t>: Large network, which establishes roles for users</a:t>
            </a:r>
            <a:endParaRPr>
              <a:solidFill>
                <a:schemeClr val="dk1"/>
              </a:solidFill>
              <a:latin typeface="Source Sans Pro"/>
              <a:ea typeface="Source Sans Pro"/>
              <a:cs typeface="Source Sans Pro"/>
              <a:sym typeface="Source Sans Pro"/>
            </a:endParaRPr>
          </a:p>
          <a:p>
            <a:pPr indent="-342900" lvl="0" marL="914400" rtl="0" algn="l">
              <a:lnSpc>
                <a:spcPct val="100000"/>
              </a:lnSpc>
              <a:spcBef>
                <a:spcPts val="0"/>
              </a:spcBef>
              <a:spcAft>
                <a:spcPts val="0"/>
              </a:spcAft>
              <a:buClr>
                <a:schemeClr val="dk1"/>
              </a:buClr>
              <a:buSzPts val="1800"/>
              <a:buAutoNum type="arabicPeriod"/>
            </a:pPr>
            <a:r>
              <a:rPr lang="en" u="sng">
                <a:solidFill>
                  <a:schemeClr val="dk1"/>
                </a:solidFill>
                <a:latin typeface="Source Sans Pro"/>
                <a:ea typeface="Source Sans Pro"/>
                <a:cs typeface="Source Sans Pro"/>
                <a:sym typeface="Source Sans Pro"/>
              </a:rPr>
              <a:t>Private</a:t>
            </a:r>
            <a:r>
              <a:rPr lang="en">
                <a:solidFill>
                  <a:schemeClr val="dk1"/>
                </a:solidFill>
                <a:latin typeface="Source Sans Pro"/>
                <a:ea typeface="Source Sans Pro"/>
                <a:cs typeface="Source Sans Pro"/>
                <a:sym typeface="Source Sans Pro"/>
              </a:rPr>
              <a:t>: Smaller network, tightly controlled, trusted entities use it to share confidential information</a:t>
            </a:r>
            <a:br>
              <a:rPr lang="en">
                <a:solidFill>
                  <a:schemeClr val="dk1"/>
                </a:solidFill>
              </a:rPr>
            </a:br>
            <a:endParaRPr/>
          </a:p>
        </p:txBody>
      </p:sp>
      <p:sp>
        <p:nvSpPr>
          <p:cNvPr id="146" name="Google Shape;146;p23"/>
          <p:cNvSpPr/>
          <p:nvPr/>
        </p:nvSpPr>
        <p:spPr>
          <a:xfrm>
            <a:off x="6151625" y="958925"/>
            <a:ext cx="1798200" cy="1718100"/>
          </a:xfrm>
          <a:prstGeom prst="ellipse">
            <a:avLst/>
          </a:prstGeom>
          <a:solidFill>
            <a:srgbClr val="674EA7"/>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a:solidFill>
                  <a:schemeClr val="lt1"/>
                </a:solidFill>
              </a:rPr>
              <a:t>PRIVATE</a:t>
            </a:r>
            <a:r>
              <a:rPr lang="en"/>
              <a:t> </a:t>
            </a:r>
            <a:endParaRPr/>
          </a:p>
        </p:txBody>
      </p:sp>
      <p:sp>
        <p:nvSpPr>
          <p:cNvPr id="147" name="Google Shape;147;p23"/>
          <p:cNvSpPr/>
          <p:nvPr/>
        </p:nvSpPr>
        <p:spPr>
          <a:xfrm>
            <a:off x="5323325" y="2390350"/>
            <a:ext cx="2836200" cy="2505300"/>
          </a:xfrm>
          <a:prstGeom prst="ellipse">
            <a:avLst/>
          </a:prstGeom>
          <a:solidFill>
            <a:srgbClr val="674EA7"/>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a:solidFill>
                  <a:schemeClr val="lt1"/>
                </a:solidFill>
              </a:rPr>
              <a:t>PUBLIC</a:t>
            </a:r>
            <a:endParaRPr>
              <a:solidFill>
                <a:schemeClr val="lt1"/>
              </a:solidFill>
            </a:endParaRPr>
          </a:p>
        </p:txBody>
      </p:sp>
      <p:sp>
        <p:nvSpPr>
          <p:cNvPr id="148" name="Google Shape;148;p23"/>
          <p:cNvSpPr/>
          <p:nvPr/>
        </p:nvSpPr>
        <p:spPr>
          <a:xfrm>
            <a:off x="4270750" y="1196475"/>
            <a:ext cx="2411700" cy="2204100"/>
          </a:xfrm>
          <a:prstGeom prst="ellipse">
            <a:avLst/>
          </a:prstGeom>
          <a:solidFill>
            <a:srgbClr val="674EA7"/>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a:solidFill>
                  <a:schemeClr val="lt1"/>
                </a:solidFill>
              </a:rPr>
              <a:t>PERMISSIONED</a:t>
            </a:r>
            <a:endParaRPr>
              <a:solidFill>
                <a:schemeClr val="lt1"/>
              </a:solidFill>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52" name="Shape 152"/>
        <p:cNvGrpSpPr/>
        <p:nvPr/>
      </p:nvGrpSpPr>
      <p:grpSpPr>
        <a:xfrm>
          <a:off x="0" y="0"/>
          <a:ext cx="0" cy="0"/>
          <a:chOff x="0" y="0"/>
          <a:chExt cx="0" cy="0"/>
        </a:xfrm>
      </p:grpSpPr>
      <p:sp>
        <p:nvSpPr>
          <p:cNvPr id="153" name="Google Shape;153;p24"/>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b="1" lang="en">
                <a:latin typeface="Merriweather"/>
                <a:ea typeface="Merriweather"/>
                <a:cs typeface="Merriweather"/>
                <a:sym typeface="Merriweather"/>
              </a:rPr>
              <a:t>Blockchain: What is it?</a:t>
            </a:r>
            <a:endParaRPr>
              <a:latin typeface="Merriweather"/>
              <a:ea typeface="Merriweather"/>
              <a:cs typeface="Merriweather"/>
              <a:sym typeface="Merriweather"/>
            </a:endParaRPr>
          </a:p>
        </p:txBody>
      </p:sp>
      <p:sp>
        <p:nvSpPr>
          <p:cNvPr id="154" name="Google Shape;154;p24"/>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p>
            <a:pPr indent="0" lvl="0" marL="0" rtl="0" algn="l">
              <a:lnSpc>
                <a:spcPct val="100000"/>
              </a:lnSpc>
              <a:spcBef>
                <a:spcPts val="0"/>
              </a:spcBef>
              <a:spcAft>
                <a:spcPts val="0"/>
              </a:spcAft>
              <a:buNone/>
            </a:pPr>
            <a:r>
              <a:rPr lang="en" sz="2400">
                <a:solidFill>
                  <a:schemeClr val="dk1"/>
                </a:solidFill>
                <a:latin typeface="Source Sans Pro"/>
                <a:ea typeface="Source Sans Pro"/>
                <a:cs typeface="Source Sans Pro"/>
                <a:sym typeface="Source Sans Pro"/>
              </a:rPr>
              <a:t>Blockchain Platforms</a:t>
            </a:r>
            <a:endParaRPr sz="2400">
              <a:solidFill>
                <a:schemeClr val="dk1"/>
              </a:solidFill>
              <a:latin typeface="Source Sans Pro"/>
              <a:ea typeface="Source Sans Pro"/>
              <a:cs typeface="Source Sans Pro"/>
              <a:sym typeface="Source Sans Pro"/>
            </a:endParaRPr>
          </a:p>
          <a:p>
            <a:pPr indent="0" lvl="0" marL="0" rtl="0" algn="l">
              <a:lnSpc>
                <a:spcPct val="100000"/>
              </a:lnSpc>
              <a:spcBef>
                <a:spcPts val="0"/>
              </a:spcBef>
              <a:spcAft>
                <a:spcPts val="0"/>
              </a:spcAft>
              <a:buNone/>
            </a:pPr>
            <a:r>
              <a:rPr lang="en" sz="2400">
                <a:solidFill>
                  <a:schemeClr val="dk1"/>
                </a:solidFill>
                <a:latin typeface="Source Sans Pro"/>
                <a:ea typeface="Source Sans Pro"/>
                <a:cs typeface="Source Sans Pro"/>
                <a:sym typeface="Source Sans Pro"/>
              </a:rPr>
              <a:t>There are a variety of blockchain platforms that can be configured in many ways to serve different purposes. </a:t>
            </a:r>
            <a:endParaRPr sz="2400">
              <a:solidFill>
                <a:schemeClr val="dk1"/>
              </a:solidFill>
              <a:latin typeface="Source Sans Pro"/>
              <a:ea typeface="Source Sans Pro"/>
              <a:cs typeface="Source Sans Pro"/>
              <a:sym typeface="Source Sans Pro"/>
            </a:endParaRPr>
          </a:p>
          <a:p>
            <a:pPr indent="0" lvl="0" marL="0" rtl="0" algn="l">
              <a:lnSpc>
                <a:spcPct val="100000"/>
              </a:lnSpc>
              <a:spcBef>
                <a:spcPts val="0"/>
              </a:spcBef>
              <a:spcAft>
                <a:spcPts val="0"/>
              </a:spcAft>
              <a:buNone/>
            </a:pPr>
            <a:r>
              <a:t/>
            </a:r>
            <a:endParaRPr sz="2400">
              <a:solidFill>
                <a:schemeClr val="dk1"/>
              </a:solidFill>
              <a:latin typeface="Source Sans Pro"/>
              <a:ea typeface="Source Sans Pro"/>
              <a:cs typeface="Source Sans Pro"/>
              <a:sym typeface="Source Sans Pro"/>
            </a:endParaRPr>
          </a:p>
          <a:p>
            <a:pPr indent="0" lvl="0" marL="0" rtl="0" algn="l">
              <a:lnSpc>
                <a:spcPct val="100000"/>
              </a:lnSpc>
              <a:spcBef>
                <a:spcPts val="0"/>
              </a:spcBef>
              <a:spcAft>
                <a:spcPts val="0"/>
              </a:spcAft>
              <a:buNone/>
            </a:pPr>
            <a:r>
              <a:rPr lang="en" sz="2400">
                <a:solidFill>
                  <a:schemeClr val="dk1"/>
                </a:solidFill>
                <a:latin typeface="Source Sans Pro"/>
                <a:ea typeface="Source Sans Pro"/>
                <a:cs typeface="Source Sans Pro"/>
                <a:sym typeface="Source Sans Pro"/>
              </a:rPr>
              <a:t>Examples of existing platforms are:</a:t>
            </a:r>
            <a:endParaRPr sz="2400">
              <a:solidFill>
                <a:schemeClr val="dk1"/>
              </a:solidFill>
              <a:latin typeface="Source Sans Pro"/>
              <a:ea typeface="Source Sans Pro"/>
              <a:cs typeface="Source Sans Pro"/>
              <a:sym typeface="Source Sans Pro"/>
            </a:endParaRPr>
          </a:p>
          <a:p>
            <a:pPr indent="-381000" lvl="0" marL="914400" rtl="0" algn="l">
              <a:lnSpc>
                <a:spcPct val="100000"/>
              </a:lnSpc>
              <a:spcBef>
                <a:spcPts val="0"/>
              </a:spcBef>
              <a:spcAft>
                <a:spcPts val="0"/>
              </a:spcAft>
              <a:buClr>
                <a:schemeClr val="dk1"/>
              </a:buClr>
              <a:buSzPts val="2400"/>
              <a:buFont typeface="Source Sans Pro"/>
              <a:buChar char="•"/>
            </a:pPr>
            <a:r>
              <a:rPr lang="en" sz="2400">
                <a:solidFill>
                  <a:schemeClr val="dk1"/>
                </a:solidFill>
                <a:latin typeface="Source Sans Pro"/>
                <a:ea typeface="Source Sans Pro"/>
                <a:cs typeface="Source Sans Pro"/>
                <a:sym typeface="Source Sans Pro"/>
              </a:rPr>
              <a:t>Bitcoin</a:t>
            </a:r>
            <a:endParaRPr sz="2400">
              <a:solidFill>
                <a:schemeClr val="dk1"/>
              </a:solidFill>
              <a:latin typeface="Source Sans Pro"/>
              <a:ea typeface="Source Sans Pro"/>
              <a:cs typeface="Source Sans Pro"/>
              <a:sym typeface="Source Sans Pro"/>
            </a:endParaRPr>
          </a:p>
          <a:p>
            <a:pPr indent="-381000" lvl="0" marL="914400" rtl="0" algn="l">
              <a:lnSpc>
                <a:spcPct val="100000"/>
              </a:lnSpc>
              <a:spcBef>
                <a:spcPts val="0"/>
              </a:spcBef>
              <a:spcAft>
                <a:spcPts val="0"/>
              </a:spcAft>
              <a:buClr>
                <a:schemeClr val="dk1"/>
              </a:buClr>
              <a:buSzPts val="2400"/>
              <a:buFont typeface="Source Sans Pro"/>
              <a:buChar char="•"/>
            </a:pPr>
            <a:r>
              <a:rPr lang="en" sz="2400">
                <a:solidFill>
                  <a:schemeClr val="dk1"/>
                </a:solidFill>
                <a:latin typeface="Source Sans Pro"/>
                <a:ea typeface="Source Sans Pro"/>
                <a:cs typeface="Source Sans Pro"/>
                <a:sym typeface="Source Sans Pro"/>
              </a:rPr>
              <a:t>Ethereum</a:t>
            </a:r>
            <a:endParaRPr sz="2400">
              <a:solidFill>
                <a:schemeClr val="dk1"/>
              </a:solidFill>
              <a:latin typeface="Source Sans Pro"/>
              <a:ea typeface="Source Sans Pro"/>
              <a:cs typeface="Source Sans Pro"/>
              <a:sym typeface="Source Sans Pro"/>
            </a:endParaRPr>
          </a:p>
          <a:p>
            <a:pPr indent="-381000" lvl="0" marL="914400" rtl="0" algn="l">
              <a:lnSpc>
                <a:spcPct val="100000"/>
              </a:lnSpc>
              <a:spcBef>
                <a:spcPts val="0"/>
              </a:spcBef>
              <a:spcAft>
                <a:spcPts val="0"/>
              </a:spcAft>
              <a:buClr>
                <a:schemeClr val="dk1"/>
              </a:buClr>
              <a:buSzPts val="2400"/>
              <a:buFont typeface="Source Sans Pro"/>
              <a:buChar char="•"/>
            </a:pPr>
            <a:r>
              <a:rPr lang="en" sz="2400">
                <a:solidFill>
                  <a:schemeClr val="dk1"/>
                </a:solidFill>
                <a:latin typeface="Source Sans Pro"/>
                <a:ea typeface="Source Sans Pro"/>
                <a:cs typeface="Source Sans Pro"/>
                <a:sym typeface="Source Sans Pro"/>
              </a:rPr>
              <a:t>Ripple</a:t>
            </a:r>
            <a:endParaRPr sz="2400">
              <a:solidFill>
                <a:schemeClr val="dk1"/>
              </a:solidFill>
              <a:latin typeface="Source Sans Pro"/>
              <a:ea typeface="Source Sans Pro"/>
              <a:cs typeface="Source Sans Pro"/>
              <a:sym typeface="Source Sans Pro"/>
            </a:endParaRPr>
          </a:p>
          <a:p>
            <a:pPr indent="-381000" lvl="0" marL="914400" rtl="0" algn="l">
              <a:lnSpc>
                <a:spcPct val="100000"/>
              </a:lnSpc>
              <a:spcBef>
                <a:spcPts val="0"/>
              </a:spcBef>
              <a:spcAft>
                <a:spcPts val="0"/>
              </a:spcAft>
              <a:buClr>
                <a:schemeClr val="dk1"/>
              </a:buClr>
              <a:buSzPts val="2400"/>
              <a:buFont typeface="Source Sans Pro"/>
              <a:buChar char="•"/>
            </a:pPr>
            <a:r>
              <a:rPr lang="en" sz="2400">
                <a:solidFill>
                  <a:schemeClr val="dk1"/>
                </a:solidFill>
                <a:latin typeface="Source Sans Pro"/>
                <a:ea typeface="Source Sans Pro"/>
                <a:cs typeface="Source Sans Pro"/>
                <a:sym typeface="Source Sans Pro"/>
              </a:rPr>
              <a:t>Hyperledger</a:t>
            </a:r>
            <a:endParaRPr sz="2400">
              <a:solidFill>
                <a:schemeClr val="dk1"/>
              </a:solidFill>
              <a:latin typeface="Source Sans Pro"/>
              <a:ea typeface="Source Sans Pro"/>
              <a:cs typeface="Source Sans Pro"/>
              <a:sym typeface="Source Sans Pro"/>
            </a:endParaRPr>
          </a:p>
          <a:p>
            <a:pPr indent="0" lvl="0" marL="0" rtl="0" algn="ctr">
              <a:lnSpc>
                <a:spcPct val="100000"/>
              </a:lnSpc>
              <a:spcBef>
                <a:spcPts val="0"/>
              </a:spcBef>
              <a:spcAft>
                <a:spcPts val="0"/>
              </a:spcAft>
              <a:buClr>
                <a:schemeClr val="dk1"/>
              </a:buClr>
              <a:buSzPts val="1100"/>
              <a:buFont typeface="Arial"/>
              <a:buNone/>
            </a:pPr>
            <a:r>
              <a:t/>
            </a:r>
            <a:endParaRPr sz="4400">
              <a:solidFill>
                <a:schemeClr val="dk1"/>
              </a:solidFill>
              <a:latin typeface="Calibri"/>
              <a:ea typeface="Calibri"/>
              <a:cs typeface="Calibri"/>
              <a:sym typeface="Calibri"/>
            </a:endParaRPr>
          </a:p>
        </p:txBody>
      </p:sp>
      <p:pic>
        <p:nvPicPr>
          <p:cNvPr id="155" name="Google Shape;155;p24"/>
          <p:cNvPicPr preferRelativeResize="0"/>
          <p:nvPr/>
        </p:nvPicPr>
        <p:blipFill>
          <a:blip r:embed="rId3">
            <a:alphaModFix amt="80000"/>
          </a:blip>
          <a:stretch>
            <a:fillRect/>
          </a:stretch>
        </p:blipFill>
        <p:spPr>
          <a:xfrm>
            <a:off x="6161000" y="2443975"/>
            <a:ext cx="2570775" cy="1582025"/>
          </a:xfrm>
          <a:prstGeom prst="rect">
            <a:avLst/>
          </a:prstGeom>
          <a:noFill/>
          <a:ln>
            <a:noFill/>
          </a:ln>
          <a:effectLst>
            <a:reflection blurRad="0" dir="5400000" dist="38100" endA="0" endPos="30000" fadeDir="5400012" kx="0" rotWithShape="0" algn="bl" stPos="0" sy="-100000" ky="0"/>
          </a:effectLst>
        </p:spPr>
      </p:pic>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59" name="Shape 159"/>
        <p:cNvGrpSpPr/>
        <p:nvPr/>
      </p:nvGrpSpPr>
      <p:grpSpPr>
        <a:xfrm>
          <a:off x="0" y="0"/>
          <a:ext cx="0" cy="0"/>
          <a:chOff x="0" y="0"/>
          <a:chExt cx="0" cy="0"/>
        </a:xfrm>
      </p:grpSpPr>
      <p:sp>
        <p:nvSpPr>
          <p:cNvPr id="160" name="Google Shape;160;p25"/>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b="1" lang="en">
                <a:latin typeface="Merriweather"/>
                <a:ea typeface="Merriweather"/>
                <a:cs typeface="Merriweather"/>
                <a:sym typeface="Merriweather"/>
              </a:rPr>
              <a:t>Blockchain: What is it?</a:t>
            </a:r>
            <a:endParaRPr>
              <a:latin typeface="Merriweather"/>
              <a:ea typeface="Merriweather"/>
              <a:cs typeface="Merriweather"/>
              <a:sym typeface="Merriweather"/>
            </a:endParaRPr>
          </a:p>
        </p:txBody>
      </p:sp>
      <p:sp>
        <p:nvSpPr>
          <p:cNvPr id="161" name="Google Shape;161;p25"/>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p>
            <a:pPr indent="0" lvl="0" marL="0" rtl="0" algn="l">
              <a:lnSpc>
                <a:spcPct val="100000"/>
              </a:lnSpc>
              <a:spcBef>
                <a:spcPts val="0"/>
              </a:spcBef>
              <a:spcAft>
                <a:spcPts val="0"/>
              </a:spcAft>
              <a:buClr>
                <a:schemeClr val="dk1"/>
              </a:buClr>
              <a:buSzPts val="1100"/>
              <a:buFont typeface="Arial"/>
              <a:buNone/>
            </a:pPr>
            <a:r>
              <a:rPr lang="en" sz="2400">
                <a:solidFill>
                  <a:schemeClr val="dk1"/>
                </a:solidFill>
                <a:latin typeface="Source Sans Pro"/>
                <a:ea typeface="Source Sans Pro"/>
                <a:cs typeface="Source Sans Pro"/>
                <a:sym typeface="Source Sans Pro"/>
              </a:rPr>
              <a:t>A Smart Contract is a contract that has been translated into the software language of the blockchain.</a:t>
            </a:r>
            <a:endParaRPr sz="2400">
              <a:solidFill>
                <a:schemeClr val="dk1"/>
              </a:solidFill>
              <a:latin typeface="Source Sans Pro"/>
              <a:ea typeface="Source Sans Pro"/>
              <a:cs typeface="Source Sans Pro"/>
              <a:sym typeface="Source Sans Pro"/>
            </a:endParaRPr>
          </a:p>
          <a:p>
            <a:pPr indent="0" lvl="0" marL="0" rtl="0" algn="l">
              <a:lnSpc>
                <a:spcPct val="100000"/>
              </a:lnSpc>
              <a:spcBef>
                <a:spcPts val="0"/>
              </a:spcBef>
              <a:spcAft>
                <a:spcPts val="0"/>
              </a:spcAft>
              <a:buClr>
                <a:schemeClr val="dk1"/>
              </a:buClr>
              <a:buSzPts val="1100"/>
              <a:buFont typeface="Arial"/>
              <a:buNone/>
            </a:pPr>
            <a:r>
              <a:t/>
            </a:r>
            <a:endParaRPr sz="2400">
              <a:solidFill>
                <a:schemeClr val="dk1"/>
              </a:solidFill>
              <a:latin typeface="Source Sans Pro"/>
              <a:ea typeface="Source Sans Pro"/>
              <a:cs typeface="Source Sans Pro"/>
              <a:sym typeface="Source Sans Pro"/>
            </a:endParaRPr>
          </a:p>
          <a:p>
            <a:pPr indent="-381000" lvl="0" marL="457200" rtl="0" algn="l">
              <a:lnSpc>
                <a:spcPct val="100000"/>
              </a:lnSpc>
              <a:spcBef>
                <a:spcPts val="0"/>
              </a:spcBef>
              <a:spcAft>
                <a:spcPts val="0"/>
              </a:spcAft>
              <a:buClr>
                <a:schemeClr val="dk1"/>
              </a:buClr>
              <a:buSzPts val="2400"/>
              <a:buFont typeface="Source Sans Pro"/>
              <a:buChar char="•"/>
            </a:pPr>
            <a:r>
              <a:rPr lang="en" sz="2400">
                <a:solidFill>
                  <a:schemeClr val="dk1"/>
                </a:solidFill>
                <a:latin typeface="Source Sans Pro"/>
                <a:ea typeface="Source Sans Pro"/>
                <a:cs typeface="Source Sans Pro"/>
                <a:sym typeface="Source Sans Pro"/>
              </a:rPr>
              <a:t>Autonomously executed by a triggering event</a:t>
            </a:r>
            <a:endParaRPr sz="2400">
              <a:solidFill>
                <a:schemeClr val="dk1"/>
              </a:solidFill>
              <a:latin typeface="Source Sans Pro"/>
              <a:ea typeface="Source Sans Pro"/>
              <a:cs typeface="Source Sans Pro"/>
              <a:sym typeface="Source Sans Pro"/>
            </a:endParaRPr>
          </a:p>
          <a:p>
            <a:pPr indent="-381000" lvl="0" marL="457200" rtl="0" algn="l">
              <a:lnSpc>
                <a:spcPct val="100000"/>
              </a:lnSpc>
              <a:spcBef>
                <a:spcPts val="0"/>
              </a:spcBef>
              <a:spcAft>
                <a:spcPts val="0"/>
              </a:spcAft>
              <a:buClr>
                <a:schemeClr val="dk1"/>
              </a:buClr>
              <a:buSzPts val="2400"/>
              <a:buFont typeface="Source Sans Pro"/>
              <a:buChar char="•"/>
            </a:pPr>
            <a:r>
              <a:rPr lang="en" sz="2400">
                <a:solidFill>
                  <a:schemeClr val="dk1"/>
                </a:solidFill>
                <a:latin typeface="Source Sans Pro"/>
                <a:ea typeface="Source Sans Pro"/>
                <a:cs typeface="Source Sans Pro"/>
                <a:sym typeface="Source Sans Pro"/>
              </a:rPr>
              <a:t>Transaction records are stored/shared across </a:t>
            </a:r>
            <a:endParaRPr sz="2400">
              <a:solidFill>
                <a:schemeClr val="dk1"/>
              </a:solidFill>
              <a:latin typeface="Source Sans Pro"/>
              <a:ea typeface="Source Sans Pro"/>
              <a:cs typeface="Source Sans Pro"/>
              <a:sym typeface="Source Sans Pro"/>
            </a:endParaRPr>
          </a:p>
          <a:p>
            <a:pPr indent="0" lvl="0" marL="0" rtl="0" algn="l">
              <a:lnSpc>
                <a:spcPct val="100000"/>
              </a:lnSpc>
              <a:spcBef>
                <a:spcPts val="0"/>
              </a:spcBef>
              <a:spcAft>
                <a:spcPts val="0"/>
              </a:spcAft>
              <a:buClr>
                <a:schemeClr val="dk1"/>
              </a:buClr>
              <a:buSzPts val="1100"/>
              <a:buFont typeface="Arial"/>
              <a:buNone/>
            </a:pPr>
            <a:r>
              <a:rPr lang="en" sz="2400">
                <a:solidFill>
                  <a:schemeClr val="dk1"/>
                </a:solidFill>
                <a:latin typeface="Source Sans Pro"/>
                <a:ea typeface="Source Sans Pro"/>
                <a:cs typeface="Source Sans Pro"/>
                <a:sym typeface="Source Sans Pro"/>
              </a:rPr>
              <a:t>       the blockchain network </a:t>
            </a:r>
            <a:br>
              <a:rPr lang="en" sz="2400">
                <a:solidFill>
                  <a:schemeClr val="dk1"/>
                </a:solidFill>
              </a:rPr>
            </a:br>
            <a:br>
              <a:rPr lang="en" sz="2400">
                <a:solidFill>
                  <a:schemeClr val="dk1"/>
                </a:solidFill>
                <a:latin typeface="Calibri"/>
                <a:ea typeface="Calibri"/>
                <a:cs typeface="Calibri"/>
                <a:sym typeface="Calibri"/>
              </a:rPr>
            </a:br>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65" name="Shape 165"/>
        <p:cNvGrpSpPr/>
        <p:nvPr/>
      </p:nvGrpSpPr>
      <p:grpSpPr>
        <a:xfrm>
          <a:off x="0" y="0"/>
          <a:ext cx="0" cy="0"/>
          <a:chOff x="0" y="0"/>
          <a:chExt cx="0" cy="0"/>
        </a:xfrm>
      </p:grpSpPr>
      <p:sp>
        <p:nvSpPr>
          <p:cNvPr id="166" name="Google Shape;166;p26"/>
          <p:cNvSpPr txBox="1"/>
          <p:nvPr>
            <p:ph type="title"/>
          </p:nvPr>
        </p:nvSpPr>
        <p:spPr>
          <a:xfrm>
            <a:off x="311700" y="2150850"/>
            <a:ext cx="8520600" cy="8418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None/>
            </a:pPr>
            <a:r>
              <a:rPr lang="en" sz="4800">
                <a:latin typeface="Merriweather"/>
                <a:ea typeface="Merriweather"/>
                <a:cs typeface="Merriweather"/>
                <a:sym typeface="Merriweather"/>
              </a:rPr>
              <a:t>Why should we care?</a:t>
            </a:r>
            <a:br>
              <a:rPr lang="en">
                <a:latin typeface="Source Sans Pro"/>
                <a:ea typeface="Source Sans Pro"/>
                <a:cs typeface="Source Sans Pro"/>
                <a:sym typeface="Source Sans Pro"/>
              </a:rPr>
            </a:br>
            <a:endParaRPr>
              <a:latin typeface="Source Sans Pro"/>
              <a:ea typeface="Source Sans Pro"/>
              <a:cs typeface="Source Sans Pro"/>
              <a:sym typeface="Source Sans Pro"/>
            </a:endParaRPr>
          </a:p>
          <a:p>
            <a:pPr indent="0" lvl="0" marL="0" rtl="0" algn="ctr">
              <a:spcBef>
                <a:spcPts val="0"/>
              </a:spcBef>
              <a:spcAft>
                <a:spcPts val="0"/>
              </a:spcAft>
              <a:buNone/>
            </a:pPr>
            <a:r>
              <a:rPr lang="en">
                <a:latin typeface="Source Sans Pro"/>
                <a:ea typeface="Source Sans Pro"/>
                <a:cs typeface="Source Sans Pro"/>
                <a:sym typeface="Source Sans Pro"/>
              </a:rPr>
              <a:t>How does blockchain intersect with recordkeeping and archives?</a:t>
            </a:r>
            <a:r>
              <a:rPr lang="en"/>
              <a:t> </a:t>
            </a:r>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70" name="Shape 170"/>
        <p:cNvGrpSpPr/>
        <p:nvPr/>
      </p:nvGrpSpPr>
      <p:grpSpPr>
        <a:xfrm>
          <a:off x="0" y="0"/>
          <a:ext cx="0" cy="0"/>
          <a:chOff x="0" y="0"/>
          <a:chExt cx="0" cy="0"/>
        </a:xfrm>
      </p:grpSpPr>
      <p:sp>
        <p:nvSpPr>
          <p:cNvPr id="171" name="Google Shape;171;p27"/>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a:latin typeface="Merriweather"/>
                <a:ea typeface="Merriweather"/>
                <a:cs typeface="Merriweather"/>
                <a:sym typeface="Merriweather"/>
              </a:rPr>
              <a:t>Why should we care? </a:t>
            </a:r>
            <a:endParaRPr b="1">
              <a:latin typeface="Merriweather"/>
              <a:ea typeface="Merriweather"/>
              <a:cs typeface="Merriweather"/>
              <a:sym typeface="Merriweather"/>
            </a:endParaRPr>
          </a:p>
        </p:txBody>
      </p:sp>
      <p:sp>
        <p:nvSpPr>
          <p:cNvPr id="172" name="Google Shape;172;p27"/>
          <p:cNvSpPr txBox="1"/>
          <p:nvPr>
            <p:ph idx="1" type="body"/>
          </p:nvPr>
        </p:nvSpPr>
        <p:spPr>
          <a:xfrm>
            <a:off x="311700" y="1152475"/>
            <a:ext cx="3835200" cy="27645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solidFill>
                  <a:srgbClr val="000000"/>
                </a:solidFill>
                <a:latin typeface="Source Sans Pro"/>
                <a:ea typeface="Source Sans Pro"/>
                <a:cs typeface="Source Sans Pro"/>
                <a:sym typeface="Source Sans Pro"/>
              </a:rPr>
              <a:t>Official record keeping</a:t>
            </a:r>
            <a:endParaRPr>
              <a:solidFill>
                <a:srgbClr val="000000"/>
              </a:solidFill>
              <a:latin typeface="Source Sans Pro"/>
              <a:ea typeface="Source Sans Pro"/>
              <a:cs typeface="Source Sans Pro"/>
              <a:sym typeface="Source Sans Pro"/>
            </a:endParaRPr>
          </a:p>
          <a:p>
            <a:pPr indent="-342900" lvl="0" marL="457200" rtl="0" algn="l">
              <a:spcBef>
                <a:spcPts val="1600"/>
              </a:spcBef>
              <a:spcAft>
                <a:spcPts val="0"/>
              </a:spcAft>
              <a:buClr>
                <a:srgbClr val="000000"/>
              </a:buClr>
              <a:buSzPts val="1800"/>
              <a:buFont typeface="Source Sans Pro"/>
              <a:buChar char="●"/>
            </a:pPr>
            <a:r>
              <a:rPr lang="en">
                <a:solidFill>
                  <a:srgbClr val="000000"/>
                </a:solidFill>
                <a:latin typeface="Source Sans Pro"/>
                <a:ea typeface="Source Sans Pro"/>
                <a:cs typeface="Source Sans Pro"/>
                <a:sym typeface="Source Sans Pro"/>
              </a:rPr>
              <a:t>Data validation</a:t>
            </a:r>
            <a:endParaRPr>
              <a:solidFill>
                <a:srgbClr val="000000"/>
              </a:solidFill>
              <a:latin typeface="Source Sans Pro"/>
              <a:ea typeface="Source Sans Pro"/>
              <a:cs typeface="Source Sans Pro"/>
              <a:sym typeface="Source Sans Pro"/>
            </a:endParaRPr>
          </a:p>
          <a:p>
            <a:pPr indent="-317500" lvl="1" marL="914400" rtl="0" algn="l">
              <a:spcBef>
                <a:spcPts val="0"/>
              </a:spcBef>
              <a:spcAft>
                <a:spcPts val="0"/>
              </a:spcAft>
              <a:buClr>
                <a:srgbClr val="000000"/>
              </a:buClr>
              <a:buSzPts val="1400"/>
              <a:buFont typeface="Source Sans Pro"/>
              <a:buChar char="○"/>
            </a:pPr>
            <a:r>
              <a:rPr lang="en">
                <a:solidFill>
                  <a:srgbClr val="000000"/>
                </a:solidFill>
                <a:latin typeface="Source Sans Pro"/>
                <a:ea typeface="Source Sans Pro"/>
                <a:cs typeface="Source Sans Pro"/>
                <a:sym typeface="Source Sans Pro"/>
              </a:rPr>
              <a:t>Vermont Act 157 of 2016</a:t>
            </a:r>
            <a:br>
              <a:rPr lang="en">
                <a:solidFill>
                  <a:srgbClr val="000000"/>
                </a:solidFill>
                <a:latin typeface="Source Sans Pro"/>
                <a:ea typeface="Source Sans Pro"/>
                <a:cs typeface="Source Sans Pro"/>
                <a:sym typeface="Source Sans Pro"/>
              </a:rPr>
            </a:br>
            <a:r>
              <a:rPr lang="en">
                <a:solidFill>
                  <a:srgbClr val="000000"/>
                </a:solidFill>
                <a:latin typeface="Source Sans Pro"/>
                <a:ea typeface="Source Sans Pro"/>
                <a:cs typeface="Source Sans Pro"/>
                <a:sym typeface="Source Sans Pro"/>
              </a:rPr>
              <a:t>Sec. I.1. 12 V.S.A. § 1913</a:t>
            </a:r>
            <a:endParaRPr>
              <a:solidFill>
                <a:srgbClr val="000000"/>
              </a:solidFill>
              <a:latin typeface="Source Sans Pro"/>
              <a:ea typeface="Source Sans Pro"/>
              <a:cs typeface="Source Sans Pro"/>
              <a:sym typeface="Source Sans Pro"/>
            </a:endParaRPr>
          </a:p>
          <a:p>
            <a:pPr indent="-317500" lvl="1" marL="914400" rtl="0" algn="l">
              <a:spcBef>
                <a:spcPts val="0"/>
              </a:spcBef>
              <a:spcAft>
                <a:spcPts val="0"/>
              </a:spcAft>
              <a:buClr>
                <a:srgbClr val="000000"/>
              </a:buClr>
              <a:buSzPts val="1400"/>
              <a:buFont typeface="Source Sans Pro"/>
              <a:buChar char="○"/>
            </a:pPr>
            <a:r>
              <a:rPr lang="en">
                <a:solidFill>
                  <a:srgbClr val="000000"/>
                </a:solidFill>
                <a:latin typeface="Source Sans Pro"/>
                <a:ea typeface="Source Sans Pro"/>
                <a:cs typeface="Source Sans Pro"/>
                <a:sym typeface="Source Sans Pro"/>
              </a:rPr>
              <a:t>Estonian E-Health Foundation</a:t>
            </a:r>
            <a:br>
              <a:rPr lang="en">
                <a:solidFill>
                  <a:srgbClr val="000000"/>
                </a:solidFill>
                <a:latin typeface="Source Sans Pro"/>
                <a:ea typeface="Source Sans Pro"/>
                <a:cs typeface="Source Sans Pro"/>
                <a:sym typeface="Source Sans Pro"/>
              </a:rPr>
            </a:br>
            <a:endParaRPr sz="900">
              <a:solidFill>
                <a:srgbClr val="000000"/>
              </a:solidFill>
              <a:latin typeface="Source Sans Pro"/>
              <a:ea typeface="Source Sans Pro"/>
              <a:cs typeface="Source Sans Pro"/>
              <a:sym typeface="Source Sans Pro"/>
            </a:endParaRPr>
          </a:p>
          <a:p>
            <a:pPr indent="-342900" lvl="0" marL="457200" rtl="0" algn="l">
              <a:spcBef>
                <a:spcPts val="0"/>
              </a:spcBef>
              <a:spcAft>
                <a:spcPts val="0"/>
              </a:spcAft>
              <a:buClr>
                <a:srgbClr val="000000"/>
              </a:buClr>
              <a:buSzPts val="1800"/>
              <a:buFont typeface="Source Sans Pro"/>
              <a:buChar char="●"/>
            </a:pPr>
            <a:r>
              <a:rPr lang="en">
                <a:solidFill>
                  <a:srgbClr val="000000"/>
                </a:solidFill>
                <a:latin typeface="Source Sans Pro"/>
                <a:ea typeface="Source Sans Pro"/>
                <a:cs typeface="Source Sans Pro"/>
                <a:sym typeface="Source Sans Pro"/>
              </a:rPr>
              <a:t>Automated record processing </a:t>
            </a:r>
            <a:endParaRPr>
              <a:solidFill>
                <a:srgbClr val="000000"/>
              </a:solidFill>
              <a:latin typeface="Source Sans Pro"/>
              <a:ea typeface="Source Sans Pro"/>
              <a:cs typeface="Source Sans Pro"/>
              <a:sym typeface="Source Sans Pro"/>
            </a:endParaRPr>
          </a:p>
          <a:p>
            <a:pPr indent="-317500" lvl="1" marL="914400" rtl="0" algn="l">
              <a:spcBef>
                <a:spcPts val="0"/>
              </a:spcBef>
              <a:spcAft>
                <a:spcPts val="0"/>
              </a:spcAft>
              <a:buClr>
                <a:srgbClr val="000000"/>
              </a:buClr>
              <a:buSzPts val="1400"/>
              <a:buFont typeface="Source Sans Pro"/>
              <a:buChar char="○"/>
            </a:pPr>
            <a:r>
              <a:rPr lang="en">
                <a:solidFill>
                  <a:srgbClr val="000000"/>
                </a:solidFill>
                <a:latin typeface="Source Sans Pro"/>
                <a:ea typeface="Source Sans Pro"/>
                <a:cs typeface="Source Sans Pro"/>
                <a:sym typeface="Source Sans Pro"/>
              </a:rPr>
              <a:t>Swedish land transfer pilot (</a:t>
            </a:r>
            <a:r>
              <a:rPr lang="en">
                <a:solidFill>
                  <a:srgbClr val="000000"/>
                </a:solidFill>
                <a:latin typeface="Source Sans Pro"/>
                <a:ea typeface="Source Sans Pro"/>
                <a:cs typeface="Source Sans Pro"/>
                <a:sym typeface="Source Sans Pro"/>
              </a:rPr>
              <a:t>Smart contracts - property/land registration)</a:t>
            </a:r>
            <a:endParaRPr>
              <a:solidFill>
                <a:srgbClr val="000000"/>
              </a:solidFill>
              <a:latin typeface="Source Sans Pro"/>
              <a:ea typeface="Source Sans Pro"/>
              <a:cs typeface="Source Sans Pro"/>
              <a:sym typeface="Source Sans Pro"/>
            </a:endParaRPr>
          </a:p>
        </p:txBody>
      </p:sp>
      <p:pic>
        <p:nvPicPr>
          <p:cNvPr id="173" name="Google Shape;173;p27"/>
          <p:cNvPicPr preferRelativeResize="0"/>
          <p:nvPr/>
        </p:nvPicPr>
        <p:blipFill>
          <a:blip r:embed="rId3">
            <a:alphaModFix/>
          </a:blip>
          <a:stretch>
            <a:fillRect/>
          </a:stretch>
        </p:blipFill>
        <p:spPr>
          <a:xfrm>
            <a:off x="4147000" y="1685875"/>
            <a:ext cx="4685301" cy="2280975"/>
          </a:xfrm>
          <a:prstGeom prst="rect">
            <a:avLst/>
          </a:prstGeom>
          <a:noFill/>
          <a:ln>
            <a:noFill/>
          </a:ln>
        </p:spPr>
      </p:pic>
      <p:sp>
        <p:nvSpPr>
          <p:cNvPr id="174" name="Google Shape;174;p27"/>
          <p:cNvSpPr txBox="1"/>
          <p:nvPr/>
        </p:nvSpPr>
        <p:spPr>
          <a:xfrm>
            <a:off x="321950" y="4077100"/>
            <a:ext cx="8520600" cy="966000"/>
          </a:xfrm>
          <a:prstGeom prst="rect">
            <a:avLst/>
          </a:prstGeom>
          <a:noFill/>
          <a:ln>
            <a:noFill/>
          </a:ln>
        </p:spPr>
        <p:txBody>
          <a:bodyPr anchorCtr="0" anchor="t" bIns="91425" lIns="91425" spcFirstLastPara="1" rIns="91425" wrap="square" tIns="91425">
            <a:noAutofit/>
          </a:bodyPr>
          <a:lstStyle/>
          <a:p>
            <a:pPr indent="-342900" lvl="0" marL="457200" rtl="0" algn="l">
              <a:lnSpc>
                <a:spcPct val="115000"/>
              </a:lnSpc>
              <a:spcBef>
                <a:spcPts val="0"/>
              </a:spcBef>
              <a:spcAft>
                <a:spcPts val="0"/>
              </a:spcAft>
              <a:buClr>
                <a:srgbClr val="000000"/>
              </a:buClr>
              <a:buSzPts val="1800"/>
              <a:buFont typeface="Source Sans Pro"/>
              <a:buChar char="●"/>
            </a:pPr>
            <a:r>
              <a:rPr lang="en" sz="1800">
                <a:latin typeface="Source Sans Pro"/>
                <a:ea typeface="Source Sans Pro"/>
                <a:cs typeface="Source Sans Pro"/>
                <a:sym typeface="Source Sans Pro"/>
              </a:rPr>
              <a:t>Tokenization of assets</a:t>
            </a:r>
            <a:endParaRPr sz="1800">
              <a:latin typeface="Source Sans Pro"/>
              <a:ea typeface="Source Sans Pro"/>
              <a:cs typeface="Source Sans Pro"/>
              <a:sym typeface="Source Sans Pro"/>
            </a:endParaRPr>
          </a:p>
          <a:p>
            <a:pPr indent="-317500" lvl="1" marL="914400" rtl="0" algn="l">
              <a:lnSpc>
                <a:spcPct val="115000"/>
              </a:lnSpc>
              <a:spcBef>
                <a:spcPts val="0"/>
              </a:spcBef>
              <a:spcAft>
                <a:spcPts val="0"/>
              </a:spcAft>
              <a:buClr>
                <a:srgbClr val="000000"/>
              </a:buClr>
              <a:buSzPts val="1400"/>
              <a:buFont typeface="Source Sans Pro"/>
              <a:buChar char="○"/>
            </a:pPr>
            <a:r>
              <a:rPr lang="en">
                <a:latin typeface="Source Sans Pro"/>
                <a:ea typeface="Source Sans Pro"/>
                <a:cs typeface="Source Sans Pro"/>
                <a:sym typeface="Source Sans Pro"/>
              </a:rPr>
              <a:t>Brazilian land registration pilot (University of British Columbia, National Archives of Brazil)</a:t>
            </a:r>
            <a:endParaRPr>
              <a:latin typeface="Source Sans Pro"/>
              <a:ea typeface="Source Sans Pro"/>
              <a:cs typeface="Source Sans Pro"/>
              <a:sym typeface="Source Sans Pro"/>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78" name="Shape 178"/>
        <p:cNvGrpSpPr/>
        <p:nvPr/>
      </p:nvGrpSpPr>
      <p:grpSpPr>
        <a:xfrm>
          <a:off x="0" y="0"/>
          <a:ext cx="0" cy="0"/>
          <a:chOff x="0" y="0"/>
          <a:chExt cx="0" cy="0"/>
        </a:xfrm>
      </p:grpSpPr>
      <p:sp>
        <p:nvSpPr>
          <p:cNvPr id="179" name="Google Shape;179;p28"/>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a:latin typeface="Merriweather"/>
                <a:ea typeface="Merriweather"/>
                <a:cs typeface="Merriweather"/>
                <a:sym typeface="Merriweather"/>
              </a:rPr>
              <a:t>Why should we care? </a:t>
            </a:r>
            <a:endParaRPr b="1">
              <a:latin typeface="Merriweather"/>
              <a:ea typeface="Merriweather"/>
              <a:cs typeface="Merriweather"/>
              <a:sym typeface="Merriweather"/>
            </a:endParaRPr>
          </a:p>
        </p:txBody>
      </p:sp>
      <p:sp>
        <p:nvSpPr>
          <p:cNvPr id="180" name="Google Shape;180;p28"/>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solidFill>
                  <a:srgbClr val="000000"/>
                </a:solidFill>
                <a:latin typeface="Source Sans Pro"/>
                <a:ea typeface="Source Sans Pro"/>
                <a:cs typeface="Source Sans Pro"/>
                <a:sym typeface="Source Sans Pro"/>
              </a:rPr>
              <a:t>Validity and Trust</a:t>
            </a:r>
            <a:endParaRPr>
              <a:solidFill>
                <a:srgbClr val="000000"/>
              </a:solidFill>
              <a:latin typeface="Source Sans Pro"/>
              <a:ea typeface="Source Sans Pro"/>
              <a:cs typeface="Source Sans Pro"/>
              <a:sym typeface="Source Sans Pro"/>
            </a:endParaRPr>
          </a:p>
          <a:p>
            <a:pPr indent="0" lvl="0" marL="0" rtl="0" algn="l">
              <a:spcBef>
                <a:spcPts val="1600"/>
              </a:spcBef>
              <a:spcAft>
                <a:spcPts val="0"/>
              </a:spcAft>
              <a:buNone/>
            </a:pPr>
            <a:r>
              <a:rPr lang="en">
                <a:solidFill>
                  <a:srgbClr val="000000"/>
                </a:solidFill>
                <a:latin typeface="Source Sans Pro"/>
                <a:ea typeface="Source Sans Pro"/>
                <a:cs typeface="Source Sans Pro"/>
                <a:sym typeface="Source Sans Pro"/>
              </a:rPr>
              <a:t>Project Archangel</a:t>
            </a:r>
            <a:endParaRPr>
              <a:solidFill>
                <a:srgbClr val="000000"/>
              </a:solidFill>
              <a:latin typeface="Source Sans Pro"/>
              <a:ea typeface="Source Sans Pro"/>
              <a:cs typeface="Source Sans Pro"/>
              <a:sym typeface="Source Sans Pro"/>
            </a:endParaRPr>
          </a:p>
          <a:p>
            <a:pPr indent="-342900" lvl="0" marL="457200" rtl="0" algn="l">
              <a:spcBef>
                <a:spcPts val="1600"/>
              </a:spcBef>
              <a:spcAft>
                <a:spcPts val="0"/>
              </a:spcAft>
              <a:buClr>
                <a:srgbClr val="000000"/>
              </a:buClr>
              <a:buSzPts val="1800"/>
              <a:buFont typeface="Source Sans Pro"/>
              <a:buChar char="●"/>
            </a:pPr>
            <a:r>
              <a:rPr lang="en">
                <a:solidFill>
                  <a:srgbClr val="000000"/>
                </a:solidFill>
                <a:latin typeface="Source Sans Pro"/>
                <a:ea typeface="Source Sans Pro"/>
                <a:cs typeface="Source Sans Pro"/>
                <a:sym typeface="Source Sans Pro"/>
              </a:rPr>
              <a:t>University of Surrey Digital Ledger</a:t>
            </a:r>
            <a:br>
              <a:rPr lang="en">
                <a:solidFill>
                  <a:srgbClr val="000000"/>
                </a:solidFill>
                <a:latin typeface="Source Sans Pro"/>
                <a:ea typeface="Source Sans Pro"/>
                <a:cs typeface="Source Sans Pro"/>
                <a:sym typeface="Source Sans Pro"/>
              </a:rPr>
            </a:br>
            <a:r>
              <a:rPr lang="en">
                <a:solidFill>
                  <a:srgbClr val="000000"/>
                </a:solidFill>
                <a:latin typeface="Source Sans Pro"/>
                <a:ea typeface="Source Sans Pro"/>
                <a:cs typeface="Source Sans Pro"/>
                <a:sym typeface="Source Sans Pro"/>
              </a:rPr>
              <a:t>Technology testbed</a:t>
            </a:r>
            <a:endParaRPr>
              <a:solidFill>
                <a:srgbClr val="000000"/>
              </a:solidFill>
              <a:latin typeface="Source Sans Pro"/>
              <a:ea typeface="Source Sans Pro"/>
              <a:cs typeface="Source Sans Pro"/>
              <a:sym typeface="Source Sans Pro"/>
            </a:endParaRPr>
          </a:p>
          <a:p>
            <a:pPr indent="-342900" lvl="0" marL="457200" rtl="0" algn="l">
              <a:spcBef>
                <a:spcPts val="0"/>
              </a:spcBef>
              <a:spcAft>
                <a:spcPts val="0"/>
              </a:spcAft>
              <a:buClr>
                <a:srgbClr val="000000"/>
              </a:buClr>
              <a:buSzPts val="1800"/>
              <a:buFont typeface="Source Sans Pro"/>
              <a:buChar char="●"/>
            </a:pPr>
            <a:r>
              <a:rPr lang="en">
                <a:solidFill>
                  <a:srgbClr val="000000"/>
                </a:solidFill>
                <a:latin typeface="Source Sans Pro"/>
                <a:ea typeface="Source Sans Pro"/>
                <a:cs typeface="Source Sans Pro"/>
                <a:sym typeface="Source Sans Pro"/>
              </a:rPr>
              <a:t>The National Archives (United</a:t>
            </a:r>
            <a:br>
              <a:rPr lang="en">
                <a:solidFill>
                  <a:srgbClr val="000000"/>
                </a:solidFill>
                <a:latin typeface="Source Sans Pro"/>
                <a:ea typeface="Source Sans Pro"/>
                <a:cs typeface="Source Sans Pro"/>
                <a:sym typeface="Source Sans Pro"/>
              </a:rPr>
            </a:br>
            <a:r>
              <a:rPr lang="en">
                <a:solidFill>
                  <a:srgbClr val="000000"/>
                </a:solidFill>
                <a:latin typeface="Source Sans Pro"/>
                <a:ea typeface="Source Sans Pro"/>
                <a:cs typeface="Source Sans Pro"/>
                <a:sym typeface="Source Sans Pro"/>
              </a:rPr>
              <a:t>Kingdom)</a:t>
            </a:r>
            <a:endParaRPr>
              <a:solidFill>
                <a:srgbClr val="000000"/>
              </a:solidFill>
              <a:latin typeface="Source Sans Pro"/>
              <a:ea typeface="Source Sans Pro"/>
              <a:cs typeface="Source Sans Pro"/>
              <a:sym typeface="Source Sans Pro"/>
            </a:endParaRPr>
          </a:p>
          <a:p>
            <a:pPr indent="-342900" lvl="0" marL="457200" rtl="0" algn="l">
              <a:spcBef>
                <a:spcPts val="0"/>
              </a:spcBef>
              <a:spcAft>
                <a:spcPts val="0"/>
              </a:spcAft>
              <a:buClr>
                <a:srgbClr val="000000"/>
              </a:buClr>
              <a:buSzPts val="1800"/>
              <a:buFont typeface="Source Sans Pro"/>
              <a:buChar char="●"/>
            </a:pPr>
            <a:r>
              <a:rPr lang="en">
                <a:solidFill>
                  <a:srgbClr val="000000"/>
                </a:solidFill>
                <a:latin typeface="Source Sans Pro"/>
                <a:ea typeface="Source Sans Pro"/>
                <a:cs typeface="Source Sans Pro"/>
                <a:sym typeface="Source Sans Pro"/>
              </a:rPr>
              <a:t>Partnership with multiple archives</a:t>
            </a:r>
            <a:endParaRPr>
              <a:solidFill>
                <a:srgbClr val="000000"/>
              </a:solidFill>
              <a:latin typeface="Source Sans Pro"/>
              <a:ea typeface="Source Sans Pro"/>
              <a:cs typeface="Source Sans Pro"/>
              <a:sym typeface="Source Sans Pro"/>
            </a:endParaRPr>
          </a:p>
          <a:p>
            <a:pPr indent="-342900" lvl="0" marL="457200" rtl="0" algn="l">
              <a:spcBef>
                <a:spcPts val="0"/>
              </a:spcBef>
              <a:spcAft>
                <a:spcPts val="0"/>
              </a:spcAft>
              <a:buClr>
                <a:srgbClr val="000000"/>
              </a:buClr>
              <a:buSzPts val="1800"/>
              <a:buFont typeface="Source Sans Pro"/>
              <a:buChar char="●"/>
            </a:pPr>
            <a:r>
              <a:rPr lang="en">
                <a:solidFill>
                  <a:srgbClr val="000000"/>
                </a:solidFill>
                <a:latin typeface="Source Sans Pro"/>
                <a:ea typeface="Source Sans Pro"/>
                <a:cs typeface="Source Sans Pro"/>
                <a:sym typeface="Source Sans Pro"/>
              </a:rPr>
              <a:t>Provide validation and authentication</a:t>
            </a:r>
            <a:br>
              <a:rPr lang="en">
                <a:solidFill>
                  <a:srgbClr val="000000"/>
                </a:solidFill>
                <a:latin typeface="Source Sans Pro"/>
                <a:ea typeface="Source Sans Pro"/>
                <a:cs typeface="Source Sans Pro"/>
                <a:sym typeface="Source Sans Pro"/>
              </a:rPr>
            </a:br>
            <a:r>
              <a:rPr lang="en">
                <a:solidFill>
                  <a:srgbClr val="000000"/>
                </a:solidFill>
                <a:latin typeface="Source Sans Pro"/>
                <a:ea typeface="Source Sans Pro"/>
                <a:cs typeface="Source Sans Pro"/>
                <a:sym typeface="Source Sans Pro"/>
              </a:rPr>
              <a:t>for archived digital objects</a:t>
            </a:r>
            <a:endParaRPr>
              <a:solidFill>
                <a:srgbClr val="000000"/>
              </a:solidFill>
              <a:latin typeface="Source Sans Pro"/>
              <a:ea typeface="Source Sans Pro"/>
              <a:cs typeface="Source Sans Pro"/>
              <a:sym typeface="Source Sans Pro"/>
            </a:endParaRPr>
          </a:p>
        </p:txBody>
      </p:sp>
      <p:pic>
        <p:nvPicPr>
          <p:cNvPr id="181" name="Google Shape;181;p28"/>
          <p:cNvPicPr preferRelativeResize="0"/>
          <p:nvPr/>
        </p:nvPicPr>
        <p:blipFill>
          <a:blip r:embed="rId3">
            <a:alphaModFix/>
          </a:blip>
          <a:stretch>
            <a:fillRect/>
          </a:stretch>
        </p:blipFill>
        <p:spPr>
          <a:xfrm>
            <a:off x="4629925" y="1755350"/>
            <a:ext cx="3985999" cy="2989499"/>
          </a:xfrm>
          <a:prstGeom prst="rect">
            <a:avLst/>
          </a:prstGeom>
          <a:noFill/>
          <a:ln>
            <a:noFill/>
          </a:ln>
        </p:spPr>
      </p:pic>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85" name="Shape 185"/>
        <p:cNvGrpSpPr/>
        <p:nvPr/>
      </p:nvGrpSpPr>
      <p:grpSpPr>
        <a:xfrm>
          <a:off x="0" y="0"/>
          <a:ext cx="0" cy="0"/>
          <a:chOff x="0" y="0"/>
          <a:chExt cx="0" cy="0"/>
        </a:xfrm>
      </p:grpSpPr>
      <p:sp>
        <p:nvSpPr>
          <p:cNvPr id="186" name="Google Shape;186;p29"/>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a:latin typeface="Merriweather"/>
                <a:ea typeface="Merriweather"/>
                <a:cs typeface="Merriweather"/>
                <a:sym typeface="Merriweather"/>
              </a:rPr>
              <a:t>Why should we care?</a:t>
            </a:r>
            <a:r>
              <a:rPr b="1" lang="en"/>
              <a:t> </a:t>
            </a:r>
            <a:endParaRPr b="1"/>
          </a:p>
        </p:txBody>
      </p:sp>
      <p:sp>
        <p:nvSpPr>
          <p:cNvPr id="187" name="Google Shape;187;p29"/>
          <p:cNvSpPr txBox="1"/>
          <p:nvPr>
            <p:ph idx="1" type="body"/>
          </p:nvPr>
        </p:nvSpPr>
        <p:spPr>
          <a:xfrm>
            <a:off x="311700" y="1152475"/>
            <a:ext cx="4280100" cy="3416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solidFill>
                  <a:srgbClr val="000000"/>
                </a:solidFill>
                <a:latin typeface="Source Sans Pro"/>
                <a:ea typeface="Source Sans Pro"/>
                <a:cs typeface="Source Sans Pro"/>
                <a:sym typeface="Source Sans Pro"/>
              </a:rPr>
              <a:t>“Born Blockchain”</a:t>
            </a:r>
            <a:endParaRPr>
              <a:solidFill>
                <a:srgbClr val="000000"/>
              </a:solidFill>
              <a:latin typeface="Source Sans Pro"/>
              <a:ea typeface="Source Sans Pro"/>
              <a:cs typeface="Source Sans Pro"/>
              <a:sym typeface="Source Sans Pro"/>
            </a:endParaRPr>
          </a:p>
          <a:p>
            <a:pPr indent="-342900" lvl="0" marL="457200" rtl="0" algn="l">
              <a:spcBef>
                <a:spcPts val="1600"/>
              </a:spcBef>
              <a:spcAft>
                <a:spcPts val="0"/>
              </a:spcAft>
              <a:buClr>
                <a:srgbClr val="000000"/>
              </a:buClr>
              <a:buSzPts val="1800"/>
              <a:buFont typeface="Source Sans Pro"/>
              <a:buChar char="●"/>
            </a:pPr>
            <a:r>
              <a:rPr lang="en">
                <a:solidFill>
                  <a:srgbClr val="000000"/>
                </a:solidFill>
                <a:latin typeface="Source Sans Pro"/>
                <a:ea typeface="Source Sans Pro"/>
                <a:cs typeface="Source Sans Pro"/>
                <a:sym typeface="Source Sans Pro"/>
              </a:rPr>
              <a:t>Digital objects created with blockchain</a:t>
            </a:r>
            <a:endParaRPr>
              <a:solidFill>
                <a:srgbClr val="000000"/>
              </a:solidFill>
              <a:latin typeface="Source Sans Pro"/>
              <a:ea typeface="Source Sans Pro"/>
              <a:cs typeface="Source Sans Pro"/>
              <a:sym typeface="Source Sans Pro"/>
            </a:endParaRPr>
          </a:p>
          <a:p>
            <a:pPr indent="-342900" lvl="0" marL="457200" rtl="0" algn="l">
              <a:spcBef>
                <a:spcPts val="0"/>
              </a:spcBef>
              <a:spcAft>
                <a:spcPts val="0"/>
              </a:spcAft>
              <a:buClr>
                <a:srgbClr val="000000"/>
              </a:buClr>
              <a:buSzPts val="1800"/>
              <a:buFont typeface="Source Sans Pro"/>
              <a:buChar char="●"/>
            </a:pPr>
            <a:r>
              <a:rPr lang="en">
                <a:solidFill>
                  <a:srgbClr val="000000"/>
                </a:solidFill>
                <a:latin typeface="Source Sans Pro"/>
                <a:ea typeface="Source Sans Pro"/>
                <a:cs typeface="Source Sans Pro"/>
                <a:sym typeface="Source Sans Pro"/>
              </a:rPr>
              <a:t>Accessioning</a:t>
            </a:r>
            <a:endParaRPr>
              <a:solidFill>
                <a:srgbClr val="000000"/>
              </a:solidFill>
              <a:latin typeface="Source Sans Pro"/>
              <a:ea typeface="Source Sans Pro"/>
              <a:cs typeface="Source Sans Pro"/>
              <a:sym typeface="Source Sans Pro"/>
            </a:endParaRPr>
          </a:p>
          <a:p>
            <a:pPr indent="-317500" lvl="1" marL="914400" rtl="0" algn="l">
              <a:spcBef>
                <a:spcPts val="0"/>
              </a:spcBef>
              <a:spcAft>
                <a:spcPts val="0"/>
              </a:spcAft>
              <a:buClr>
                <a:srgbClr val="000000"/>
              </a:buClr>
              <a:buSzPts val="1400"/>
              <a:buFont typeface="Source Sans Pro"/>
              <a:buChar char="○"/>
            </a:pPr>
            <a:r>
              <a:rPr lang="en">
                <a:solidFill>
                  <a:srgbClr val="000000"/>
                </a:solidFill>
                <a:latin typeface="Source Sans Pro"/>
                <a:ea typeface="Source Sans Pro"/>
                <a:cs typeface="Source Sans Pro"/>
                <a:sym typeface="Source Sans Pro"/>
              </a:rPr>
              <a:t>Uniqueness</a:t>
            </a:r>
            <a:endParaRPr>
              <a:solidFill>
                <a:srgbClr val="000000"/>
              </a:solidFill>
              <a:latin typeface="Source Sans Pro"/>
              <a:ea typeface="Source Sans Pro"/>
              <a:cs typeface="Source Sans Pro"/>
              <a:sym typeface="Source Sans Pro"/>
            </a:endParaRPr>
          </a:p>
          <a:p>
            <a:pPr indent="-317500" lvl="1" marL="914400" rtl="0" algn="l">
              <a:spcBef>
                <a:spcPts val="0"/>
              </a:spcBef>
              <a:spcAft>
                <a:spcPts val="0"/>
              </a:spcAft>
              <a:buClr>
                <a:srgbClr val="000000"/>
              </a:buClr>
              <a:buSzPts val="1400"/>
              <a:buFont typeface="Source Sans Pro"/>
              <a:buChar char="○"/>
            </a:pPr>
            <a:r>
              <a:rPr lang="en">
                <a:solidFill>
                  <a:srgbClr val="000000"/>
                </a:solidFill>
                <a:latin typeface="Source Sans Pro"/>
                <a:ea typeface="Source Sans Pro"/>
                <a:cs typeface="Source Sans Pro"/>
                <a:sym typeface="Source Sans Pro"/>
              </a:rPr>
              <a:t>Forked blockchain</a:t>
            </a:r>
            <a:endParaRPr>
              <a:solidFill>
                <a:srgbClr val="000000"/>
              </a:solidFill>
              <a:latin typeface="Source Sans Pro"/>
              <a:ea typeface="Source Sans Pro"/>
              <a:cs typeface="Source Sans Pro"/>
              <a:sym typeface="Source Sans Pro"/>
            </a:endParaRPr>
          </a:p>
          <a:p>
            <a:pPr indent="-317500" lvl="1" marL="914400" rtl="0" algn="l">
              <a:spcBef>
                <a:spcPts val="0"/>
              </a:spcBef>
              <a:spcAft>
                <a:spcPts val="0"/>
              </a:spcAft>
              <a:buClr>
                <a:srgbClr val="000000"/>
              </a:buClr>
              <a:buSzPts val="1400"/>
              <a:buFont typeface="Source Sans Pro"/>
              <a:buChar char="○"/>
            </a:pPr>
            <a:r>
              <a:rPr lang="en">
                <a:solidFill>
                  <a:srgbClr val="000000"/>
                </a:solidFill>
                <a:latin typeface="Source Sans Pro"/>
                <a:ea typeface="Source Sans Pro"/>
                <a:cs typeface="Source Sans Pro"/>
                <a:sym typeface="Source Sans Pro"/>
              </a:rPr>
              <a:t>Future validation</a:t>
            </a:r>
            <a:endParaRPr>
              <a:solidFill>
                <a:srgbClr val="000000"/>
              </a:solidFill>
              <a:latin typeface="Source Sans Pro"/>
              <a:ea typeface="Source Sans Pro"/>
              <a:cs typeface="Source Sans Pro"/>
              <a:sym typeface="Source Sans Pro"/>
            </a:endParaRPr>
          </a:p>
          <a:p>
            <a:pPr indent="-342900" lvl="0" marL="457200" rtl="0" algn="l">
              <a:spcBef>
                <a:spcPts val="0"/>
              </a:spcBef>
              <a:spcAft>
                <a:spcPts val="0"/>
              </a:spcAft>
              <a:buClr>
                <a:srgbClr val="000000"/>
              </a:buClr>
              <a:buSzPts val="1800"/>
              <a:buFont typeface="Source Sans Pro"/>
              <a:buChar char="●"/>
            </a:pPr>
            <a:r>
              <a:rPr lang="en">
                <a:solidFill>
                  <a:srgbClr val="000000"/>
                </a:solidFill>
                <a:latin typeface="Source Sans Pro"/>
                <a:ea typeface="Source Sans Pro"/>
                <a:cs typeface="Source Sans Pro"/>
                <a:sym typeface="Source Sans Pro"/>
              </a:rPr>
              <a:t>Future technology needs of archives</a:t>
            </a:r>
            <a:endParaRPr>
              <a:solidFill>
                <a:srgbClr val="000000"/>
              </a:solidFill>
              <a:latin typeface="Source Sans Pro"/>
              <a:ea typeface="Source Sans Pro"/>
              <a:cs typeface="Source Sans Pro"/>
              <a:sym typeface="Source Sans Pro"/>
            </a:endParaRPr>
          </a:p>
          <a:p>
            <a:pPr indent="-317500" lvl="1" marL="914400" rtl="0" algn="l">
              <a:spcBef>
                <a:spcPts val="0"/>
              </a:spcBef>
              <a:spcAft>
                <a:spcPts val="0"/>
              </a:spcAft>
              <a:buClr>
                <a:srgbClr val="000000"/>
              </a:buClr>
              <a:buSzPts val="1400"/>
              <a:buFont typeface="Source Sans Pro"/>
              <a:buChar char="○"/>
            </a:pPr>
            <a:r>
              <a:rPr lang="en">
                <a:solidFill>
                  <a:srgbClr val="000000"/>
                </a:solidFill>
                <a:latin typeface="Source Sans Pro"/>
                <a:ea typeface="Source Sans Pro"/>
                <a:cs typeface="Source Sans Pro"/>
                <a:sym typeface="Source Sans Pro"/>
              </a:rPr>
              <a:t>Storage</a:t>
            </a:r>
            <a:endParaRPr>
              <a:solidFill>
                <a:srgbClr val="000000"/>
              </a:solidFill>
              <a:latin typeface="Source Sans Pro"/>
              <a:ea typeface="Source Sans Pro"/>
              <a:cs typeface="Source Sans Pro"/>
              <a:sym typeface="Source Sans Pro"/>
            </a:endParaRPr>
          </a:p>
          <a:p>
            <a:pPr indent="-317500" lvl="1" marL="914400" rtl="0" algn="l">
              <a:spcBef>
                <a:spcPts val="0"/>
              </a:spcBef>
              <a:spcAft>
                <a:spcPts val="0"/>
              </a:spcAft>
              <a:buClr>
                <a:srgbClr val="000000"/>
              </a:buClr>
              <a:buSzPts val="1400"/>
              <a:buFont typeface="Source Sans Pro"/>
              <a:buChar char="○"/>
            </a:pPr>
            <a:r>
              <a:rPr lang="en">
                <a:solidFill>
                  <a:srgbClr val="000000"/>
                </a:solidFill>
                <a:latin typeface="Source Sans Pro"/>
                <a:ea typeface="Source Sans Pro"/>
                <a:cs typeface="Source Sans Pro"/>
                <a:sym typeface="Source Sans Pro"/>
              </a:rPr>
              <a:t>Servers</a:t>
            </a:r>
            <a:endParaRPr>
              <a:solidFill>
                <a:srgbClr val="000000"/>
              </a:solidFill>
              <a:latin typeface="Source Sans Pro"/>
              <a:ea typeface="Source Sans Pro"/>
              <a:cs typeface="Source Sans Pro"/>
              <a:sym typeface="Source Sans Pro"/>
            </a:endParaRPr>
          </a:p>
          <a:p>
            <a:pPr indent="-317500" lvl="1" marL="914400" rtl="0" algn="l">
              <a:spcBef>
                <a:spcPts val="0"/>
              </a:spcBef>
              <a:spcAft>
                <a:spcPts val="0"/>
              </a:spcAft>
              <a:buClr>
                <a:srgbClr val="000000"/>
              </a:buClr>
              <a:buSzPts val="1400"/>
              <a:buFont typeface="Source Sans Pro"/>
              <a:buChar char="○"/>
            </a:pPr>
            <a:r>
              <a:rPr lang="en">
                <a:solidFill>
                  <a:srgbClr val="000000"/>
                </a:solidFill>
                <a:latin typeface="Source Sans Pro"/>
                <a:ea typeface="Source Sans Pro"/>
                <a:cs typeface="Source Sans Pro"/>
                <a:sym typeface="Source Sans Pro"/>
              </a:rPr>
              <a:t>Specialists</a:t>
            </a:r>
            <a:endParaRPr>
              <a:solidFill>
                <a:srgbClr val="000000"/>
              </a:solidFill>
              <a:latin typeface="Source Sans Pro"/>
              <a:ea typeface="Source Sans Pro"/>
              <a:cs typeface="Source Sans Pro"/>
              <a:sym typeface="Source Sans Pro"/>
            </a:endParaRPr>
          </a:p>
        </p:txBody>
      </p:sp>
      <p:pic>
        <p:nvPicPr>
          <p:cNvPr id="188" name="Google Shape;188;p29"/>
          <p:cNvPicPr preferRelativeResize="0"/>
          <p:nvPr/>
        </p:nvPicPr>
        <p:blipFill>
          <a:blip r:embed="rId3">
            <a:alphaModFix/>
          </a:blip>
          <a:stretch>
            <a:fillRect/>
          </a:stretch>
        </p:blipFill>
        <p:spPr>
          <a:xfrm>
            <a:off x="4591675" y="1381125"/>
            <a:ext cx="4176425" cy="2784300"/>
          </a:xfrm>
          <a:prstGeom prst="rect">
            <a:avLst/>
          </a:prstGeom>
          <a:noFill/>
          <a:ln>
            <a:noFill/>
          </a:ln>
        </p:spPr>
      </p:pic>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92" name="Shape 192"/>
        <p:cNvGrpSpPr/>
        <p:nvPr/>
      </p:nvGrpSpPr>
      <p:grpSpPr>
        <a:xfrm>
          <a:off x="0" y="0"/>
          <a:ext cx="0" cy="0"/>
          <a:chOff x="0" y="0"/>
          <a:chExt cx="0" cy="0"/>
        </a:xfrm>
      </p:grpSpPr>
      <p:sp>
        <p:nvSpPr>
          <p:cNvPr id="193" name="Google Shape;193;p30"/>
          <p:cNvSpPr txBox="1"/>
          <p:nvPr>
            <p:ph type="title"/>
          </p:nvPr>
        </p:nvSpPr>
        <p:spPr>
          <a:xfrm>
            <a:off x="311700" y="1928850"/>
            <a:ext cx="8520600" cy="12858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None/>
            </a:pPr>
            <a:r>
              <a:rPr lang="en">
                <a:latin typeface="Merriweather"/>
                <a:ea typeface="Merriweather"/>
                <a:cs typeface="Merriweather"/>
                <a:sym typeface="Merriweather"/>
              </a:rPr>
              <a:t>What does it mean for you?</a:t>
            </a:r>
            <a:br>
              <a:rPr lang="en">
                <a:latin typeface="Merriweather"/>
                <a:ea typeface="Merriweather"/>
                <a:cs typeface="Merriweather"/>
                <a:sym typeface="Merriweather"/>
              </a:rPr>
            </a:br>
            <a:endParaRPr>
              <a:latin typeface="Source Sans Pro"/>
              <a:ea typeface="Source Sans Pro"/>
              <a:cs typeface="Source Sans Pro"/>
              <a:sym typeface="Source Sans Pro"/>
            </a:endParaRPr>
          </a:p>
          <a:p>
            <a:pPr indent="0" lvl="0" marL="0" rtl="0" algn="ctr">
              <a:spcBef>
                <a:spcPts val="0"/>
              </a:spcBef>
              <a:spcAft>
                <a:spcPts val="0"/>
              </a:spcAft>
              <a:buNone/>
            </a:pPr>
            <a:r>
              <a:rPr lang="en">
                <a:latin typeface="Source Sans Pro"/>
                <a:ea typeface="Source Sans Pro"/>
                <a:cs typeface="Source Sans Pro"/>
                <a:sym typeface="Source Sans Pro"/>
              </a:rPr>
              <a:t>Open </a:t>
            </a:r>
            <a:r>
              <a:rPr lang="en">
                <a:latin typeface="Source Sans Pro"/>
                <a:ea typeface="Source Sans Pro"/>
                <a:cs typeface="Source Sans Pro"/>
                <a:sym typeface="Source Sans Pro"/>
              </a:rPr>
              <a:t>Discussion</a:t>
            </a:r>
            <a:endParaRPr>
              <a:latin typeface="Source Sans Pro"/>
              <a:ea typeface="Source Sans Pro"/>
              <a:cs typeface="Source Sans Pro"/>
              <a:sym typeface="Source Sans Pro"/>
            </a:endParaRP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97" name="Shape 197"/>
        <p:cNvGrpSpPr/>
        <p:nvPr/>
      </p:nvGrpSpPr>
      <p:grpSpPr>
        <a:xfrm>
          <a:off x="0" y="0"/>
          <a:ext cx="0" cy="0"/>
          <a:chOff x="0" y="0"/>
          <a:chExt cx="0" cy="0"/>
        </a:xfrm>
      </p:grpSpPr>
      <p:sp>
        <p:nvSpPr>
          <p:cNvPr id="198" name="Google Shape;198;p31"/>
          <p:cNvSpPr txBox="1"/>
          <p:nvPr>
            <p:ph type="title"/>
          </p:nvPr>
        </p:nvSpPr>
        <p:spPr>
          <a:xfrm>
            <a:off x="539275" y="16592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3600">
                <a:latin typeface="Merriweather"/>
                <a:ea typeface="Merriweather"/>
                <a:cs typeface="Merriweather"/>
                <a:sym typeface="Merriweather"/>
              </a:rPr>
              <a:t>How do you think blockchain alters what we’re already doing for digital records? </a:t>
            </a:r>
            <a:endParaRPr b="1" sz="3600">
              <a:latin typeface="Merriweather"/>
              <a:ea typeface="Merriweather"/>
              <a:cs typeface="Merriweather"/>
              <a:sym typeface="Merriweathe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59" name="Shape 59"/>
        <p:cNvGrpSpPr/>
        <p:nvPr/>
      </p:nvGrpSpPr>
      <p:grpSpPr>
        <a:xfrm>
          <a:off x="0" y="0"/>
          <a:ext cx="0" cy="0"/>
          <a:chOff x="0" y="0"/>
          <a:chExt cx="0" cy="0"/>
        </a:xfrm>
      </p:grpSpPr>
      <p:sp>
        <p:nvSpPr>
          <p:cNvPr id="60" name="Google Shape;60;p14"/>
          <p:cNvSpPr txBox="1"/>
          <p:nvPr>
            <p:ph type="title"/>
          </p:nvPr>
        </p:nvSpPr>
        <p:spPr>
          <a:xfrm>
            <a:off x="553925" y="43770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3000">
                <a:latin typeface="Merriweather"/>
                <a:ea typeface="Merriweather"/>
                <a:cs typeface="Merriweather"/>
                <a:sym typeface="Merriweather"/>
              </a:rPr>
              <a:t>Panelists</a:t>
            </a:r>
            <a:endParaRPr sz="3000">
              <a:latin typeface="Merriweather"/>
              <a:ea typeface="Merriweather"/>
              <a:cs typeface="Merriweather"/>
              <a:sym typeface="Merriweather"/>
            </a:endParaRPr>
          </a:p>
        </p:txBody>
      </p:sp>
      <p:grpSp>
        <p:nvGrpSpPr>
          <p:cNvPr id="61" name="Google Shape;61;p14"/>
          <p:cNvGrpSpPr/>
          <p:nvPr/>
        </p:nvGrpSpPr>
        <p:grpSpPr>
          <a:xfrm>
            <a:off x="3677561" y="1394895"/>
            <a:ext cx="1600191" cy="1600209"/>
            <a:chOff x="2564450" y="1687625"/>
            <a:chExt cx="1381500" cy="1308002"/>
          </a:xfrm>
        </p:grpSpPr>
        <p:sp>
          <p:nvSpPr>
            <p:cNvPr id="62" name="Google Shape;62;p14"/>
            <p:cNvSpPr/>
            <p:nvPr/>
          </p:nvSpPr>
          <p:spPr>
            <a:xfrm>
              <a:off x="2564450" y="1687625"/>
              <a:ext cx="1381500" cy="1308000"/>
            </a:xfrm>
            <a:prstGeom prst="rect">
              <a:avLst/>
            </a:prstGeom>
            <a:solidFill>
              <a:schemeClr val="lt2"/>
            </a:solidFill>
            <a:ln cap="flat" cmpd="sng" w="2857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63" name="Google Shape;63;p14"/>
            <p:cNvPicPr preferRelativeResize="0"/>
            <p:nvPr/>
          </p:nvPicPr>
          <p:blipFill rotWithShape="1">
            <a:blip r:embed="rId3">
              <a:alphaModFix/>
            </a:blip>
            <a:srcRect b="27021" l="0" r="0" t="9859"/>
            <a:stretch/>
          </p:blipFill>
          <p:spPr>
            <a:xfrm>
              <a:off x="2564450" y="1687625"/>
              <a:ext cx="1381500" cy="1308002"/>
            </a:xfrm>
            <a:prstGeom prst="rect">
              <a:avLst/>
            </a:prstGeom>
            <a:noFill/>
            <a:ln cap="flat" cmpd="sng" w="28575">
              <a:solidFill>
                <a:schemeClr val="dk2"/>
              </a:solidFill>
              <a:prstDash val="solid"/>
              <a:round/>
              <a:headEnd len="sm" w="sm" type="none"/>
              <a:tailEnd len="sm" w="sm" type="none"/>
            </a:ln>
          </p:spPr>
        </p:pic>
      </p:grpSp>
      <p:grpSp>
        <p:nvGrpSpPr>
          <p:cNvPr id="64" name="Google Shape;64;p14"/>
          <p:cNvGrpSpPr/>
          <p:nvPr/>
        </p:nvGrpSpPr>
        <p:grpSpPr>
          <a:xfrm>
            <a:off x="6334261" y="1394895"/>
            <a:ext cx="1600192" cy="1600209"/>
            <a:chOff x="6763675" y="1687625"/>
            <a:chExt cx="1381501" cy="1308001"/>
          </a:xfrm>
        </p:grpSpPr>
        <p:sp>
          <p:nvSpPr>
            <p:cNvPr id="65" name="Google Shape;65;p14"/>
            <p:cNvSpPr/>
            <p:nvPr/>
          </p:nvSpPr>
          <p:spPr>
            <a:xfrm>
              <a:off x="6763675" y="1687625"/>
              <a:ext cx="1381500" cy="1308000"/>
            </a:xfrm>
            <a:prstGeom prst="rect">
              <a:avLst/>
            </a:prstGeom>
            <a:solidFill>
              <a:schemeClr val="lt2"/>
            </a:solidFill>
            <a:ln cap="flat" cmpd="sng" w="2857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66" name="Google Shape;66;p14"/>
            <p:cNvPicPr preferRelativeResize="0"/>
            <p:nvPr/>
          </p:nvPicPr>
          <p:blipFill rotWithShape="1">
            <a:blip r:embed="rId4">
              <a:alphaModFix/>
            </a:blip>
            <a:srcRect b="26839" l="0" r="0" t="10009"/>
            <a:stretch/>
          </p:blipFill>
          <p:spPr>
            <a:xfrm>
              <a:off x="6763675" y="1687625"/>
              <a:ext cx="1381501" cy="1308001"/>
            </a:xfrm>
            <a:prstGeom prst="rect">
              <a:avLst/>
            </a:prstGeom>
            <a:noFill/>
            <a:ln cap="flat" cmpd="sng" w="28575">
              <a:solidFill>
                <a:schemeClr val="dk2"/>
              </a:solidFill>
              <a:prstDash val="solid"/>
              <a:round/>
              <a:headEnd len="sm" w="sm" type="none"/>
              <a:tailEnd len="sm" w="sm" type="none"/>
            </a:ln>
          </p:spPr>
        </p:pic>
      </p:grpSp>
      <p:pic>
        <p:nvPicPr>
          <p:cNvPr id="67" name="Google Shape;67;p14"/>
          <p:cNvPicPr preferRelativeResize="0"/>
          <p:nvPr/>
        </p:nvPicPr>
        <p:blipFill>
          <a:blip r:embed="rId5">
            <a:alphaModFix/>
          </a:blip>
          <a:stretch>
            <a:fillRect/>
          </a:stretch>
        </p:blipFill>
        <p:spPr>
          <a:xfrm>
            <a:off x="1020850" y="1394900"/>
            <a:ext cx="1600200" cy="1600200"/>
          </a:xfrm>
          <a:prstGeom prst="rect">
            <a:avLst/>
          </a:prstGeom>
          <a:noFill/>
          <a:ln cap="flat" cmpd="sng" w="28575">
            <a:solidFill>
              <a:schemeClr val="dk2"/>
            </a:solidFill>
            <a:prstDash val="solid"/>
            <a:round/>
            <a:headEnd len="sm" w="sm" type="none"/>
            <a:tailEnd len="sm" w="sm" type="none"/>
          </a:ln>
        </p:spPr>
      </p:pic>
      <p:sp>
        <p:nvSpPr>
          <p:cNvPr id="68" name="Google Shape;68;p14"/>
          <p:cNvSpPr txBox="1"/>
          <p:nvPr/>
        </p:nvSpPr>
        <p:spPr>
          <a:xfrm>
            <a:off x="859000" y="3379600"/>
            <a:ext cx="1923900" cy="10053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800">
                <a:latin typeface="Source Sans Pro"/>
                <a:ea typeface="Source Sans Pro"/>
                <a:cs typeface="Source Sans Pro"/>
                <a:sym typeface="Source Sans Pro"/>
              </a:rPr>
              <a:t>Meredith Stewart</a:t>
            </a:r>
            <a:br>
              <a:rPr lang="en">
                <a:latin typeface="Source Sans Pro"/>
                <a:ea typeface="Source Sans Pro"/>
                <a:cs typeface="Source Sans Pro"/>
                <a:sym typeface="Source Sans Pro"/>
              </a:rPr>
            </a:br>
            <a:endParaRPr>
              <a:latin typeface="Source Sans Pro"/>
              <a:ea typeface="Source Sans Pro"/>
              <a:cs typeface="Source Sans Pro"/>
              <a:sym typeface="Source Sans Pro"/>
            </a:endParaRPr>
          </a:p>
          <a:p>
            <a:pPr indent="0" lvl="0" marL="0" rtl="0" algn="ctr">
              <a:spcBef>
                <a:spcPts val="0"/>
              </a:spcBef>
              <a:spcAft>
                <a:spcPts val="0"/>
              </a:spcAft>
              <a:buNone/>
            </a:pPr>
            <a:r>
              <a:rPr lang="en">
                <a:latin typeface="Source Sans Pro"/>
                <a:ea typeface="Source Sans Pro"/>
                <a:cs typeface="Source Sans Pro"/>
                <a:sym typeface="Source Sans Pro"/>
              </a:rPr>
              <a:t>United States </a:t>
            </a:r>
            <a:br>
              <a:rPr lang="en">
                <a:latin typeface="Source Sans Pro"/>
                <a:ea typeface="Source Sans Pro"/>
                <a:cs typeface="Source Sans Pro"/>
                <a:sym typeface="Source Sans Pro"/>
              </a:rPr>
            </a:br>
            <a:r>
              <a:rPr lang="en">
                <a:latin typeface="Source Sans Pro"/>
                <a:ea typeface="Source Sans Pro"/>
                <a:cs typeface="Source Sans Pro"/>
                <a:sym typeface="Source Sans Pro"/>
              </a:rPr>
              <a:t>Digital Service</a:t>
            </a:r>
            <a:endParaRPr>
              <a:latin typeface="Source Sans Pro"/>
              <a:ea typeface="Source Sans Pro"/>
              <a:cs typeface="Source Sans Pro"/>
              <a:sym typeface="Source Sans Pro"/>
            </a:endParaRPr>
          </a:p>
        </p:txBody>
      </p:sp>
      <p:sp>
        <p:nvSpPr>
          <p:cNvPr id="69" name="Google Shape;69;p14"/>
          <p:cNvSpPr txBox="1"/>
          <p:nvPr/>
        </p:nvSpPr>
        <p:spPr>
          <a:xfrm>
            <a:off x="3452400" y="3379600"/>
            <a:ext cx="2239200" cy="10053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800">
                <a:solidFill>
                  <a:schemeClr val="dk1"/>
                </a:solidFill>
                <a:highlight>
                  <a:srgbClr val="FFFFFF"/>
                </a:highlight>
                <a:latin typeface="Source Sans Pro"/>
                <a:ea typeface="Source Sans Pro"/>
                <a:cs typeface="Source Sans Pro"/>
                <a:sym typeface="Source Sans Pro"/>
              </a:rPr>
              <a:t>Sharmila Bhatia</a:t>
            </a:r>
            <a:br>
              <a:rPr lang="en"/>
            </a:br>
            <a:endParaRPr/>
          </a:p>
          <a:p>
            <a:pPr indent="0" lvl="0" marL="0" rtl="0" algn="ctr">
              <a:spcBef>
                <a:spcPts val="0"/>
              </a:spcBef>
              <a:spcAft>
                <a:spcPts val="0"/>
              </a:spcAft>
              <a:buNone/>
            </a:pPr>
            <a:r>
              <a:rPr lang="en">
                <a:latin typeface="Source Sans Pro"/>
                <a:ea typeface="Source Sans Pro"/>
                <a:cs typeface="Source Sans Pro"/>
                <a:sym typeface="Source Sans Pro"/>
              </a:rPr>
              <a:t>National Archives and Records Administration</a:t>
            </a:r>
            <a:endParaRPr>
              <a:latin typeface="Source Sans Pro"/>
              <a:ea typeface="Source Sans Pro"/>
              <a:cs typeface="Source Sans Pro"/>
              <a:sym typeface="Source Sans Pro"/>
            </a:endParaRPr>
          </a:p>
        </p:txBody>
      </p:sp>
      <p:sp>
        <p:nvSpPr>
          <p:cNvPr id="70" name="Google Shape;70;p14"/>
          <p:cNvSpPr txBox="1"/>
          <p:nvPr/>
        </p:nvSpPr>
        <p:spPr>
          <a:xfrm>
            <a:off x="6014750" y="3298150"/>
            <a:ext cx="2239200" cy="11682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800">
                <a:solidFill>
                  <a:schemeClr val="dk1"/>
                </a:solidFill>
                <a:highlight>
                  <a:srgbClr val="FFFFFF"/>
                </a:highlight>
                <a:latin typeface="Source Sans Pro"/>
                <a:ea typeface="Source Sans Pro"/>
                <a:cs typeface="Source Sans Pro"/>
                <a:sym typeface="Source Sans Pro"/>
              </a:rPr>
              <a:t>Anthony</a:t>
            </a:r>
            <a:br>
              <a:rPr lang="en" sz="1800">
                <a:solidFill>
                  <a:schemeClr val="dk1"/>
                </a:solidFill>
                <a:highlight>
                  <a:srgbClr val="FFFFFF"/>
                </a:highlight>
                <a:latin typeface="Source Sans Pro"/>
                <a:ea typeface="Source Sans Pro"/>
                <a:cs typeface="Source Sans Pro"/>
                <a:sym typeface="Source Sans Pro"/>
              </a:rPr>
            </a:br>
            <a:r>
              <a:rPr lang="en" sz="1800">
                <a:solidFill>
                  <a:schemeClr val="dk1"/>
                </a:solidFill>
                <a:highlight>
                  <a:srgbClr val="FFFFFF"/>
                </a:highlight>
                <a:latin typeface="Source Sans Pro"/>
                <a:ea typeface="Source Sans Pro"/>
                <a:cs typeface="Source Sans Pro"/>
                <a:sym typeface="Source Sans Pro"/>
              </a:rPr>
              <a:t>Wright de Hernandez</a:t>
            </a:r>
            <a:br>
              <a:rPr lang="en"/>
            </a:br>
            <a:endParaRPr/>
          </a:p>
          <a:p>
            <a:pPr indent="0" lvl="0" marL="0" rtl="0" algn="ctr">
              <a:spcBef>
                <a:spcPts val="0"/>
              </a:spcBef>
              <a:spcAft>
                <a:spcPts val="0"/>
              </a:spcAft>
              <a:buNone/>
            </a:pPr>
            <a:r>
              <a:rPr lang="en">
                <a:latin typeface="Source Sans Pro"/>
                <a:ea typeface="Source Sans Pro"/>
                <a:cs typeface="Source Sans Pro"/>
                <a:sym typeface="Source Sans Pro"/>
              </a:rPr>
              <a:t>Virginia Tech</a:t>
            </a:r>
            <a:endParaRPr>
              <a:latin typeface="Source Sans Pro"/>
              <a:ea typeface="Source Sans Pro"/>
              <a:cs typeface="Source Sans Pro"/>
              <a:sym typeface="Source Sans Pro"/>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02" name="Shape 202"/>
        <p:cNvGrpSpPr/>
        <p:nvPr/>
      </p:nvGrpSpPr>
      <p:grpSpPr>
        <a:xfrm>
          <a:off x="0" y="0"/>
          <a:ext cx="0" cy="0"/>
          <a:chOff x="0" y="0"/>
          <a:chExt cx="0" cy="0"/>
        </a:xfrm>
      </p:grpSpPr>
      <p:sp>
        <p:nvSpPr>
          <p:cNvPr id="203" name="Google Shape;203;p32"/>
          <p:cNvSpPr txBox="1"/>
          <p:nvPr>
            <p:ph type="title"/>
          </p:nvPr>
        </p:nvSpPr>
        <p:spPr>
          <a:xfrm>
            <a:off x="646700" y="1675800"/>
            <a:ext cx="81105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3600">
                <a:latin typeface="Merriweather"/>
                <a:ea typeface="Merriweather"/>
                <a:cs typeface="Merriweather"/>
                <a:sym typeface="Merriweather"/>
              </a:rPr>
              <a:t>What is a digital object in a blockchain and what are its borders? </a:t>
            </a:r>
            <a:r>
              <a:rPr lang="en" sz="3600">
                <a:latin typeface="Merriweather"/>
                <a:ea typeface="Merriweather"/>
                <a:cs typeface="Merriweather"/>
                <a:sym typeface="Merriweather"/>
              </a:rPr>
              <a:t>   </a:t>
            </a:r>
            <a:endParaRPr b="1" sz="3600">
              <a:latin typeface="Merriweather"/>
              <a:ea typeface="Merriweather"/>
              <a:cs typeface="Merriweather"/>
              <a:sym typeface="Merriweather"/>
            </a:endParaRPr>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07" name="Shape 207"/>
        <p:cNvGrpSpPr/>
        <p:nvPr/>
      </p:nvGrpSpPr>
      <p:grpSpPr>
        <a:xfrm>
          <a:off x="0" y="0"/>
          <a:ext cx="0" cy="0"/>
          <a:chOff x="0" y="0"/>
          <a:chExt cx="0" cy="0"/>
        </a:xfrm>
      </p:grpSpPr>
      <p:sp>
        <p:nvSpPr>
          <p:cNvPr id="208" name="Google Shape;208;p33"/>
          <p:cNvSpPr txBox="1"/>
          <p:nvPr>
            <p:ph idx="1" type="body"/>
          </p:nvPr>
        </p:nvSpPr>
        <p:spPr>
          <a:xfrm>
            <a:off x="520850" y="847675"/>
            <a:ext cx="8311500" cy="3416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2600">
                <a:solidFill>
                  <a:srgbClr val="000000"/>
                </a:solidFill>
                <a:latin typeface="Merriweather"/>
                <a:ea typeface="Merriweather"/>
                <a:cs typeface="Merriweather"/>
                <a:sym typeface="Merriweather"/>
              </a:rPr>
              <a:t>Does blockchain provide needed transparency </a:t>
            </a:r>
            <a:br>
              <a:rPr lang="en" sz="2600">
                <a:solidFill>
                  <a:srgbClr val="000000"/>
                </a:solidFill>
                <a:latin typeface="Merriweather"/>
                <a:ea typeface="Merriweather"/>
                <a:cs typeface="Merriweather"/>
                <a:sym typeface="Merriweather"/>
              </a:rPr>
            </a:br>
            <a:r>
              <a:rPr lang="en" sz="2600">
                <a:solidFill>
                  <a:srgbClr val="000000"/>
                </a:solidFill>
                <a:latin typeface="Merriweather"/>
                <a:ea typeface="Merriweather"/>
                <a:cs typeface="Merriweather"/>
                <a:sym typeface="Merriweather"/>
              </a:rPr>
              <a:t>for communities who may lack trust in institutions?  </a:t>
            </a:r>
            <a:br>
              <a:rPr lang="en" sz="2600">
                <a:solidFill>
                  <a:srgbClr val="000000"/>
                </a:solidFill>
                <a:latin typeface="Merriweather"/>
                <a:ea typeface="Merriweather"/>
                <a:cs typeface="Merriweather"/>
                <a:sym typeface="Merriweather"/>
              </a:rPr>
            </a:br>
            <a:endParaRPr sz="2600">
              <a:solidFill>
                <a:srgbClr val="000000"/>
              </a:solidFill>
              <a:latin typeface="Merriweather"/>
              <a:ea typeface="Merriweather"/>
              <a:cs typeface="Merriweather"/>
              <a:sym typeface="Merriweather"/>
            </a:endParaRPr>
          </a:p>
          <a:p>
            <a:pPr indent="0" lvl="0" marL="0" rtl="0" algn="l">
              <a:spcBef>
                <a:spcPts val="1600"/>
              </a:spcBef>
              <a:spcAft>
                <a:spcPts val="0"/>
              </a:spcAft>
              <a:buNone/>
            </a:pPr>
            <a:r>
              <a:rPr lang="en" sz="2600">
                <a:solidFill>
                  <a:srgbClr val="000000"/>
                </a:solidFill>
                <a:latin typeface="Merriweather"/>
                <a:ea typeface="Merriweather"/>
                <a:cs typeface="Merriweather"/>
                <a:sym typeface="Merriweather"/>
              </a:rPr>
              <a:t>Will blockchain reduce trust in records without the technology? </a:t>
            </a:r>
            <a:endParaRPr sz="2600">
              <a:solidFill>
                <a:srgbClr val="000000"/>
              </a:solidFill>
              <a:latin typeface="Merriweather"/>
              <a:ea typeface="Merriweather"/>
              <a:cs typeface="Merriweather"/>
              <a:sym typeface="Merriweather"/>
            </a:endParaRPr>
          </a:p>
          <a:p>
            <a:pPr indent="0" lvl="0" marL="0" rtl="0" algn="l">
              <a:spcBef>
                <a:spcPts val="1600"/>
              </a:spcBef>
              <a:spcAft>
                <a:spcPts val="1600"/>
              </a:spcAft>
              <a:buClr>
                <a:schemeClr val="dk1"/>
              </a:buClr>
              <a:buSzPts val="1100"/>
              <a:buFont typeface="Arial"/>
              <a:buNone/>
            </a:pPr>
            <a:r>
              <a:t/>
            </a:r>
            <a:endParaRPr>
              <a:solidFill>
                <a:srgbClr val="000000"/>
              </a:solidFill>
              <a:latin typeface="Source Sans Pro"/>
              <a:ea typeface="Source Sans Pro"/>
              <a:cs typeface="Source Sans Pro"/>
              <a:sym typeface="Source Sans Pro"/>
            </a:endParaRPr>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12" name="Shape 212"/>
        <p:cNvGrpSpPr/>
        <p:nvPr/>
      </p:nvGrpSpPr>
      <p:grpSpPr>
        <a:xfrm>
          <a:off x="0" y="0"/>
          <a:ext cx="0" cy="0"/>
          <a:chOff x="0" y="0"/>
          <a:chExt cx="0" cy="0"/>
        </a:xfrm>
      </p:grpSpPr>
      <p:sp>
        <p:nvSpPr>
          <p:cNvPr id="213" name="Google Shape;213;p34"/>
          <p:cNvSpPr txBox="1"/>
          <p:nvPr>
            <p:ph idx="1" type="body"/>
          </p:nvPr>
        </p:nvSpPr>
        <p:spPr>
          <a:xfrm>
            <a:off x="527125" y="1152475"/>
            <a:ext cx="8305200" cy="3416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solidFill>
                <a:srgbClr val="000000"/>
              </a:solidFill>
              <a:latin typeface="Source Sans Pro"/>
              <a:ea typeface="Source Sans Pro"/>
              <a:cs typeface="Source Sans Pro"/>
              <a:sym typeface="Source Sans Pro"/>
            </a:endParaRPr>
          </a:p>
          <a:p>
            <a:pPr indent="0" lvl="0" marL="0" rtl="0" algn="l">
              <a:spcBef>
                <a:spcPts val="1600"/>
              </a:spcBef>
              <a:spcAft>
                <a:spcPts val="0"/>
              </a:spcAft>
              <a:buNone/>
            </a:pPr>
            <a:r>
              <a:t/>
            </a:r>
            <a:endParaRPr>
              <a:solidFill>
                <a:srgbClr val="000000"/>
              </a:solidFill>
              <a:latin typeface="Merriweather"/>
              <a:ea typeface="Merriweather"/>
              <a:cs typeface="Merriweather"/>
              <a:sym typeface="Merriweather"/>
            </a:endParaRPr>
          </a:p>
          <a:p>
            <a:pPr indent="0" lvl="0" marL="0" rtl="0" algn="ctr">
              <a:spcBef>
                <a:spcPts val="1600"/>
              </a:spcBef>
              <a:spcAft>
                <a:spcPts val="1600"/>
              </a:spcAft>
              <a:buNone/>
            </a:pPr>
            <a:r>
              <a:rPr lang="en" sz="3600">
                <a:solidFill>
                  <a:srgbClr val="000000"/>
                </a:solidFill>
                <a:latin typeface="Merriweather"/>
                <a:ea typeface="Merriweather"/>
                <a:cs typeface="Merriweather"/>
                <a:sym typeface="Merriweather"/>
              </a:rPr>
              <a:t>Open Discussion </a:t>
            </a:r>
            <a:endParaRPr sz="3600">
              <a:solidFill>
                <a:srgbClr val="000000"/>
              </a:solidFill>
              <a:latin typeface="Merriweather"/>
              <a:ea typeface="Merriweather"/>
              <a:cs typeface="Merriweather"/>
              <a:sym typeface="Merriweather"/>
            </a:endParaRPr>
          </a:p>
        </p:txBody>
      </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17" name="Shape 217"/>
        <p:cNvGrpSpPr/>
        <p:nvPr/>
      </p:nvGrpSpPr>
      <p:grpSpPr>
        <a:xfrm>
          <a:off x="0" y="0"/>
          <a:ext cx="0" cy="0"/>
          <a:chOff x="0" y="0"/>
          <a:chExt cx="0" cy="0"/>
        </a:xfrm>
      </p:grpSpPr>
      <p:sp>
        <p:nvSpPr>
          <p:cNvPr id="218" name="Google Shape;218;p35"/>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a:latin typeface="Merriweather"/>
                <a:ea typeface="Merriweather"/>
                <a:cs typeface="Merriweather"/>
                <a:sym typeface="Merriweather"/>
              </a:rPr>
              <a:t>Resources </a:t>
            </a:r>
            <a:endParaRPr b="1">
              <a:latin typeface="Merriweather"/>
              <a:ea typeface="Merriweather"/>
              <a:cs typeface="Merriweather"/>
              <a:sym typeface="Merriweather"/>
            </a:endParaRPr>
          </a:p>
        </p:txBody>
      </p:sp>
      <p:sp>
        <p:nvSpPr>
          <p:cNvPr id="219" name="Google Shape;219;p35"/>
          <p:cNvSpPr txBox="1"/>
          <p:nvPr>
            <p:ph idx="1" type="body"/>
          </p:nvPr>
        </p:nvSpPr>
        <p:spPr>
          <a:xfrm>
            <a:off x="284175" y="935150"/>
            <a:ext cx="8520600" cy="4135800"/>
          </a:xfrm>
          <a:prstGeom prst="rect">
            <a:avLst/>
          </a:prstGeom>
        </p:spPr>
        <p:txBody>
          <a:bodyPr anchorCtr="0" anchor="t" bIns="91425" lIns="91425" spcFirstLastPara="1" rIns="91425" wrap="square" tIns="91425">
            <a:noAutofit/>
          </a:bodyPr>
          <a:lstStyle/>
          <a:p>
            <a:pPr indent="0" lvl="0" marL="0" rtl="0" algn="l">
              <a:lnSpc>
                <a:spcPct val="100000"/>
              </a:lnSpc>
              <a:spcBef>
                <a:spcPts val="0"/>
              </a:spcBef>
              <a:spcAft>
                <a:spcPts val="0"/>
              </a:spcAft>
              <a:buNone/>
            </a:pPr>
            <a:r>
              <a:rPr lang="en" sz="1000">
                <a:solidFill>
                  <a:schemeClr val="dk1"/>
                </a:solidFill>
                <a:latin typeface="Source Sans Pro"/>
                <a:ea typeface="Source Sans Pro"/>
                <a:cs typeface="Source Sans Pro"/>
                <a:sym typeface="Source Sans Pro"/>
              </a:rPr>
              <a:t>Introductory Articles</a:t>
            </a:r>
            <a:endParaRPr sz="1000">
              <a:solidFill>
                <a:schemeClr val="dk1"/>
              </a:solidFill>
              <a:latin typeface="Source Sans Pro"/>
              <a:ea typeface="Source Sans Pro"/>
              <a:cs typeface="Source Sans Pro"/>
              <a:sym typeface="Source Sans Pro"/>
            </a:endParaRPr>
          </a:p>
          <a:p>
            <a:pPr indent="-292100" lvl="0" marL="457200" rtl="0" algn="l">
              <a:spcBef>
                <a:spcPts val="1000"/>
              </a:spcBef>
              <a:spcAft>
                <a:spcPts val="0"/>
              </a:spcAft>
              <a:buClr>
                <a:schemeClr val="dk1"/>
              </a:buClr>
              <a:buSzPts val="1000"/>
              <a:buFont typeface="Source Sans Pro"/>
              <a:buChar char="●"/>
            </a:pPr>
            <a:r>
              <a:rPr lang="en" sz="1000" u="sng">
                <a:solidFill>
                  <a:srgbClr val="1155CC"/>
                </a:solidFill>
                <a:latin typeface="Source Sans Pro"/>
                <a:ea typeface="Source Sans Pro"/>
                <a:cs typeface="Source Sans Pro"/>
                <a:sym typeface="Source Sans Pro"/>
                <a:hlinkClick r:id="rId3"/>
              </a:rPr>
              <a:t>Gentle Introduction to Blockchain</a:t>
            </a:r>
            <a:endParaRPr sz="1000">
              <a:solidFill>
                <a:schemeClr val="dk1"/>
              </a:solidFill>
              <a:latin typeface="Source Sans Pro"/>
              <a:ea typeface="Source Sans Pro"/>
              <a:cs typeface="Source Sans Pro"/>
              <a:sym typeface="Source Sans Pro"/>
            </a:endParaRPr>
          </a:p>
          <a:p>
            <a:pPr indent="-292100" lvl="0" marL="457200" rtl="0" algn="l">
              <a:spcBef>
                <a:spcPts val="0"/>
              </a:spcBef>
              <a:spcAft>
                <a:spcPts val="0"/>
              </a:spcAft>
              <a:buClr>
                <a:schemeClr val="dk1"/>
              </a:buClr>
              <a:buSzPts val="1000"/>
              <a:buFont typeface="Source Sans Pro"/>
              <a:buChar char="●"/>
            </a:pPr>
            <a:r>
              <a:rPr lang="en" sz="1000" u="sng">
                <a:solidFill>
                  <a:srgbClr val="1155CC"/>
                </a:solidFill>
                <a:latin typeface="Source Sans Pro"/>
                <a:ea typeface="Source Sans Pro"/>
                <a:cs typeface="Source Sans Pro"/>
                <a:sym typeface="Source Sans Pro"/>
                <a:hlinkClick r:id="rId4"/>
              </a:rPr>
              <a:t>A Brief History of Blockchain</a:t>
            </a:r>
            <a:r>
              <a:rPr lang="en" sz="1000">
                <a:solidFill>
                  <a:schemeClr val="dk1"/>
                </a:solidFill>
                <a:latin typeface="Source Sans Pro"/>
                <a:ea typeface="Source Sans Pro"/>
                <a:cs typeface="Source Sans Pro"/>
                <a:sym typeface="Source Sans Pro"/>
              </a:rPr>
              <a:t> — Harvard Business Review</a:t>
            </a:r>
            <a:endParaRPr sz="1000">
              <a:solidFill>
                <a:schemeClr val="dk1"/>
              </a:solidFill>
              <a:latin typeface="Source Sans Pro"/>
              <a:ea typeface="Source Sans Pro"/>
              <a:cs typeface="Source Sans Pro"/>
              <a:sym typeface="Source Sans Pro"/>
            </a:endParaRPr>
          </a:p>
          <a:p>
            <a:pPr indent="0" lvl="0" marL="457200" rtl="0" algn="l">
              <a:spcBef>
                <a:spcPts val="0"/>
              </a:spcBef>
              <a:spcAft>
                <a:spcPts val="0"/>
              </a:spcAft>
              <a:buNone/>
            </a:pPr>
            <a:r>
              <a:t/>
            </a:r>
            <a:endParaRPr sz="1000">
              <a:solidFill>
                <a:schemeClr val="dk1"/>
              </a:solidFill>
              <a:latin typeface="Source Sans Pro"/>
              <a:ea typeface="Source Sans Pro"/>
              <a:cs typeface="Source Sans Pro"/>
              <a:sym typeface="Source Sans Pro"/>
            </a:endParaRPr>
          </a:p>
          <a:p>
            <a:pPr indent="0" lvl="0" marL="0" rtl="0" algn="l">
              <a:lnSpc>
                <a:spcPct val="100000"/>
              </a:lnSpc>
              <a:spcBef>
                <a:spcPts val="0"/>
              </a:spcBef>
              <a:spcAft>
                <a:spcPts val="0"/>
              </a:spcAft>
              <a:buNone/>
            </a:pPr>
            <a:r>
              <a:rPr lang="en" sz="1000">
                <a:solidFill>
                  <a:schemeClr val="dk1"/>
                </a:solidFill>
                <a:latin typeface="Source Sans Pro"/>
                <a:ea typeface="Source Sans Pro"/>
                <a:cs typeface="Source Sans Pro"/>
                <a:sym typeface="Source Sans Pro"/>
              </a:rPr>
              <a:t>Technical Articles</a:t>
            </a:r>
            <a:endParaRPr sz="1000">
              <a:solidFill>
                <a:schemeClr val="dk1"/>
              </a:solidFill>
              <a:latin typeface="Source Sans Pro"/>
              <a:ea typeface="Source Sans Pro"/>
              <a:cs typeface="Source Sans Pro"/>
              <a:sym typeface="Source Sans Pro"/>
            </a:endParaRPr>
          </a:p>
          <a:p>
            <a:pPr indent="-292100" lvl="0" marL="457200" rtl="0" algn="l">
              <a:spcBef>
                <a:spcPts val="1000"/>
              </a:spcBef>
              <a:spcAft>
                <a:spcPts val="0"/>
              </a:spcAft>
              <a:buClr>
                <a:schemeClr val="dk1"/>
              </a:buClr>
              <a:buSzPts val="1000"/>
              <a:buFont typeface="Source Sans Pro"/>
              <a:buChar char="●"/>
            </a:pPr>
            <a:r>
              <a:rPr lang="en" sz="1000" u="sng">
                <a:solidFill>
                  <a:srgbClr val="1155CC"/>
                </a:solidFill>
                <a:latin typeface="Source Sans Pro"/>
                <a:ea typeface="Source Sans Pro"/>
                <a:cs typeface="Source Sans Pro"/>
                <a:sym typeface="Source Sans Pro"/>
                <a:hlinkClick r:id="rId5"/>
              </a:rPr>
              <a:t>Bitcoin: Introductory article by Satoshi Nakamoto</a:t>
            </a:r>
            <a:endParaRPr b="1" sz="1000">
              <a:solidFill>
                <a:schemeClr val="dk1"/>
              </a:solidFill>
              <a:latin typeface="Source Sans Pro"/>
              <a:ea typeface="Source Sans Pro"/>
              <a:cs typeface="Source Sans Pro"/>
              <a:sym typeface="Source Sans Pro"/>
            </a:endParaRPr>
          </a:p>
          <a:p>
            <a:pPr indent="-292100" lvl="0" marL="457200" rtl="0" algn="l">
              <a:spcBef>
                <a:spcPts val="0"/>
              </a:spcBef>
              <a:spcAft>
                <a:spcPts val="0"/>
              </a:spcAft>
              <a:buClr>
                <a:schemeClr val="dk1"/>
              </a:buClr>
              <a:buSzPts val="1000"/>
              <a:buFont typeface="Source Sans Pro"/>
              <a:buChar char="●"/>
            </a:pPr>
            <a:r>
              <a:rPr lang="en" sz="1000" u="sng">
                <a:solidFill>
                  <a:srgbClr val="1155CC"/>
                </a:solidFill>
                <a:latin typeface="Source Sans Pro"/>
                <a:ea typeface="Source Sans Pro"/>
                <a:cs typeface="Source Sans Pro"/>
                <a:sym typeface="Source Sans Pro"/>
                <a:hlinkClick r:id="rId6"/>
              </a:rPr>
              <a:t>A World Without Middlemen</a:t>
            </a:r>
            <a:r>
              <a:rPr lang="en" sz="1000">
                <a:solidFill>
                  <a:schemeClr val="dk1"/>
                </a:solidFill>
                <a:latin typeface="Source Sans Pro"/>
                <a:ea typeface="Source Sans Pro"/>
                <a:cs typeface="Source Sans Pro"/>
                <a:sym typeface="Source Sans Pro"/>
              </a:rPr>
              <a:t> — Harvard Business Review</a:t>
            </a:r>
            <a:endParaRPr sz="1000">
              <a:solidFill>
                <a:schemeClr val="dk1"/>
              </a:solidFill>
              <a:latin typeface="Source Sans Pro"/>
              <a:ea typeface="Source Sans Pro"/>
              <a:cs typeface="Source Sans Pro"/>
              <a:sym typeface="Source Sans Pro"/>
            </a:endParaRPr>
          </a:p>
          <a:p>
            <a:pPr indent="-292100" lvl="0" marL="457200" rtl="0" algn="l">
              <a:spcBef>
                <a:spcPts val="0"/>
              </a:spcBef>
              <a:spcAft>
                <a:spcPts val="0"/>
              </a:spcAft>
              <a:buClr>
                <a:schemeClr val="dk1"/>
              </a:buClr>
              <a:buSzPts val="1000"/>
              <a:buFont typeface="Source Sans Pro"/>
              <a:buChar char="●"/>
            </a:pPr>
            <a:r>
              <a:rPr lang="en" sz="1000" u="sng">
                <a:solidFill>
                  <a:srgbClr val="1155CC"/>
                </a:solidFill>
                <a:latin typeface="Source Sans Pro"/>
                <a:ea typeface="Source Sans Pro"/>
                <a:cs typeface="Source Sans Pro"/>
                <a:sym typeface="Source Sans Pro"/>
                <a:hlinkClick r:id="rId7"/>
              </a:rPr>
              <a:t>NIST 8202 Draft Blockchain Technology Overview</a:t>
            </a:r>
            <a:endParaRPr sz="1000">
              <a:solidFill>
                <a:schemeClr val="dk1"/>
              </a:solidFill>
              <a:latin typeface="Source Sans Pro"/>
              <a:ea typeface="Source Sans Pro"/>
              <a:cs typeface="Source Sans Pro"/>
              <a:sym typeface="Source Sans Pro"/>
            </a:endParaRPr>
          </a:p>
          <a:p>
            <a:pPr indent="-292100" lvl="0" marL="457200" rtl="0" algn="l">
              <a:spcBef>
                <a:spcPts val="0"/>
              </a:spcBef>
              <a:spcAft>
                <a:spcPts val="0"/>
              </a:spcAft>
              <a:buClr>
                <a:schemeClr val="dk1"/>
              </a:buClr>
              <a:buSzPts val="1000"/>
              <a:buFont typeface="Source Sans Pro"/>
              <a:buChar char="●"/>
            </a:pPr>
            <a:r>
              <a:rPr lang="en" sz="1000" u="sng">
                <a:solidFill>
                  <a:srgbClr val="1155CC"/>
                </a:solidFill>
                <a:latin typeface="Source Sans Pro"/>
                <a:ea typeface="Source Sans Pro"/>
                <a:cs typeface="Source Sans Pro"/>
                <a:sym typeface="Source Sans Pro"/>
                <a:hlinkClick r:id="rId8"/>
              </a:rPr>
              <a:t>Blockchain Underpinnings: Hashing</a:t>
            </a:r>
            <a:endParaRPr sz="1000">
              <a:solidFill>
                <a:schemeClr val="dk1"/>
              </a:solidFill>
              <a:latin typeface="Source Sans Pro"/>
              <a:ea typeface="Source Sans Pro"/>
              <a:cs typeface="Source Sans Pro"/>
              <a:sym typeface="Source Sans Pro"/>
            </a:endParaRPr>
          </a:p>
          <a:p>
            <a:pPr indent="0" lvl="0" marL="0" rtl="0" algn="l">
              <a:spcBef>
                <a:spcPts val="300"/>
              </a:spcBef>
              <a:spcAft>
                <a:spcPts val="0"/>
              </a:spcAft>
              <a:buNone/>
            </a:pPr>
            <a:r>
              <a:t/>
            </a:r>
            <a:endParaRPr sz="1000">
              <a:solidFill>
                <a:schemeClr val="dk1"/>
              </a:solidFill>
              <a:latin typeface="Source Sans Pro"/>
              <a:ea typeface="Source Sans Pro"/>
              <a:cs typeface="Source Sans Pro"/>
              <a:sym typeface="Source Sans Pro"/>
            </a:endParaRPr>
          </a:p>
          <a:p>
            <a:pPr indent="0" lvl="0" marL="0" rtl="0" algn="l">
              <a:spcBef>
                <a:spcPts val="0"/>
              </a:spcBef>
              <a:spcAft>
                <a:spcPts val="0"/>
              </a:spcAft>
              <a:buNone/>
            </a:pPr>
            <a:r>
              <a:rPr lang="en" sz="1000">
                <a:solidFill>
                  <a:schemeClr val="dk1"/>
                </a:solidFill>
                <a:latin typeface="Source Sans Pro"/>
                <a:ea typeface="Source Sans Pro"/>
                <a:cs typeface="Source Sans Pro"/>
                <a:sym typeface="Source Sans Pro"/>
              </a:rPr>
              <a:t>Government Blockchain Implementations</a:t>
            </a:r>
            <a:endParaRPr sz="1000">
              <a:solidFill>
                <a:schemeClr val="dk1"/>
              </a:solidFill>
              <a:latin typeface="Source Sans Pro"/>
              <a:ea typeface="Source Sans Pro"/>
              <a:cs typeface="Source Sans Pro"/>
              <a:sym typeface="Source Sans Pro"/>
            </a:endParaRPr>
          </a:p>
          <a:p>
            <a:pPr indent="-292100" lvl="0" marL="457200" rtl="0" algn="l">
              <a:spcBef>
                <a:spcPts val="0"/>
              </a:spcBef>
              <a:spcAft>
                <a:spcPts val="0"/>
              </a:spcAft>
              <a:buClr>
                <a:srgbClr val="000000"/>
              </a:buClr>
              <a:buSzPts val="1000"/>
              <a:buFont typeface="Source Sans Pro"/>
              <a:buChar char="●"/>
            </a:pPr>
            <a:r>
              <a:rPr lang="en" sz="1000" u="sng">
                <a:solidFill>
                  <a:srgbClr val="1155CC"/>
                </a:solidFill>
                <a:latin typeface="Source Sans Pro"/>
                <a:ea typeface="Source Sans Pro"/>
                <a:cs typeface="Source Sans Pro"/>
                <a:sym typeface="Source Sans Pro"/>
                <a:hlinkClick r:id="rId9"/>
              </a:rPr>
              <a:t>Blockchain - GSA Emerging Citizen Technology</a:t>
            </a:r>
            <a:endParaRPr sz="1000">
              <a:solidFill>
                <a:schemeClr val="dk1"/>
              </a:solidFill>
              <a:latin typeface="Source Sans Pro"/>
              <a:ea typeface="Source Sans Pro"/>
              <a:cs typeface="Source Sans Pro"/>
              <a:sym typeface="Source Sans Pro"/>
            </a:endParaRPr>
          </a:p>
          <a:p>
            <a:pPr indent="-292100" lvl="0" marL="457200" rtl="0" algn="l">
              <a:spcBef>
                <a:spcPts val="0"/>
              </a:spcBef>
              <a:spcAft>
                <a:spcPts val="0"/>
              </a:spcAft>
              <a:buClr>
                <a:srgbClr val="000000"/>
              </a:buClr>
              <a:buSzPts val="1000"/>
              <a:buFont typeface="Source Sans Pro"/>
              <a:buChar char="●"/>
            </a:pPr>
            <a:r>
              <a:rPr lang="en" sz="1000" u="sng">
                <a:solidFill>
                  <a:srgbClr val="1155CC"/>
                </a:solidFill>
                <a:latin typeface="Source Sans Pro"/>
                <a:ea typeface="Source Sans Pro"/>
                <a:cs typeface="Source Sans Pro"/>
                <a:sym typeface="Source Sans Pro"/>
                <a:hlinkClick r:id="rId10"/>
              </a:rPr>
              <a:t>Blockchain Technology: Opportunities and Risks</a:t>
            </a:r>
            <a:r>
              <a:rPr lang="en" sz="1000">
                <a:solidFill>
                  <a:srgbClr val="1155CC"/>
                </a:solidFill>
                <a:latin typeface="Source Sans Pro"/>
                <a:ea typeface="Source Sans Pro"/>
                <a:cs typeface="Source Sans Pro"/>
                <a:sym typeface="Source Sans Pro"/>
              </a:rPr>
              <a:t> (Vermont legislative report)</a:t>
            </a:r>
            <a:endParaRPr b="1" sz="1000">
              <a:solidFill>
                <a:srgbClr val="1155CC"/>
              </a:solidFill>
              <a:latin typeface="Source Sans Pro"/>
              <a:ea typeface="Source Sans Pro"/>
              <a:cs typeface="Source Sans Pro"/>
              <a:sym typeface="Source Sans Pro"/>
            </a:endParaRPr>
          </a:p>
          <a:p>
            <a:pPr indent="-292100" lvl="0" marL="457200" rtl="0" algn="l">
              <a:spcBef>
                <a:spcPts val="0"/>
              </a:spcBef>
              <a:spcAft>
                <a:spcPts val="0"/>
              </a:spcAft>
              <a:buClr>
                <a:srgbClr val="000000"/>
              </a:buClr>
              <a:buSzPts val="1000"/>
              <a:buFont typeface="Source Sans Pro"/>
              <a:buChar char="●"/>
            </a:pPr>
            <a:r>
              <a:rPr lang="en" sz="1000" u="sng">
                <a:solidFill>
                  <a:srgbClr val="1155CC"/>
                </a:solidFill>
                <a:latin typeface="Source Sans Pro"/>
                <a:ea typeface="Source Sans Pro"/>
                <a:cs typeface="Source Sans Pro"/>
                <a:sym typeface="Source Sans Pro"/>
                <a:hlinkClick r:id="rId11"/>
              </a:rPr>
              <a:t>Blockchain in Illinois</a:t>
            </a:r>
            <a:endParaRPr sz="1000">
              <a:solidFill>
                <a:srgbClr val="1155CC"/>
              </a:solidFill>
              <a:latin typeface="Source Sans Pro"/>
              <a:ea typeface="Source Sans Pro"/>
              <a:cs typeface="Source Sans Pro"/>
              <a:sym typeface="Source Sans Pro"/>
            </a:endParaRPr>
          </a:p>
          <a:p>
            <a:pPr indent="-292100" lvl="0" marL="457200" rtl="0" algn="l">
              <a:spcBef>
                <a:spcPts val="0"/>
              </a:spcBef>
              <a:spcAft>
                <a:spcPts val="0"/>
              </a:spcAft>
              <a:buClr>
                <a:srgbClr val="000000"/>
              </a:buClr>
              <a:buSzPts val="1000"/>
              <a:buFont typeface="Source Sans Pro"/>
              <a:buChar char="●"/>
            </a:pPr>
            <a:r>
              <a:rPr lang="en" sz="1000" u="sng">
                <a:solidFill>
                  <a:srgbClr val="1155CC"/>
                </a:solidFill>
                <a:latin typeface="Source Sans Pro"/>
                <a:ea typeface="Source Sans Pro"/>
                <a:cs typeface="Source Sans Pro"/>
                <a:sym typeface="Source Sans Pro"/>
                <a:hlinkClick r:id="rId12"/>
              </a:rPr>
              <a:t>Blockchain in Delaware</a:t>
            </a:r>
            <a:endParaRPr>
              <a:solidFill>
                <a:srgbClr val="1155CC"/>
              </a:solidFill>
              <a:latin typeface="Source Sans Pro"/>
              <a:ea typeface="Source Sans Pro"/>
              <a:cs typeface="Source Sans Pro"/>
              <a:sym typeface="Source Sans Pro"/>
            </a:endParaRPr>
          </a:p>
          <a:p>
            <a:pPr indent="-292100" lvl="0" marL="457200" rtl="0" algn="l">
              <a:spcBef>
                <a:spcPts val="0"/>
              </a:spcBef>
              <a:spcAft>
                <a:spcPts val="0"/>
              </a:spcAft>
              <a:buClr>
                <a:srgbClr val="1155CC"/>
              </a:buClr>
              <a:buSzPts val="1000"/>
              <a:buFont typeface="Source Sans Pro"/>
              <a:buChar char="●"/>
            </a:pPr>
            <a:r>
              <a:rPr lang="en" sz="1000" u="sng">
                <a:solidFill>
                  <a:srgbClr val="1155CC"/>
                </a:solidFill>
                <a:latin typeface="Source Sans Pro"/>
                <a:ea typeface="Source Sans Pro"/>
                <a:cs typeface="Source Sans Pro"/>
                <a:sym typeface="Source Sans Pro"/>
                <a:hlinkClick r:id="rId13"/>
              </a:rPr>
              <a:t>Brazil Blockchain Land Registry Case Study</a:t>
            </a:r>
            <a:endParaRPr sz="1000">
              <a:solidFill>
                <a:srgbClr val="1155CC"/>
              </a:solidFill>
              <a:latin typeface="Source Sans Pro"/>
              <a:ea typeface="Source Sans Pro"/>
              <a:cs typeface="Source Sans Pro"/>
              <a:sym typeface="Source Sans Pro"/>
            </a:endParaRPr>
          </a:p>
          <a:p>
            <a:pPr indent="-292100" lvl="0" marL="457200" rtl="0" algn="l">
              <a:spcBef>
                <a:spcPts val="0"/>
              </a:spcBef>
              <a:spcAft>
                <a:spcPts val="0"/>
              </a:spcAft>
              <a:buClr>
                <a:srgbClr val="000000"/>
              </a:buClr>
              <a:buSzPts val="1000"/>
              <a:buFont typeface="Source Sans Pro"/>
              <a:buChar char="●"/>
            </a:pPr>
            <a:r>
              <a:rPr lang="en" sz="1000" u="sng">
                <a:solidFill>
                  <a:srgbClr val="1155CC"/>
                </a:solidFill>
                <a:latin typeface="Source Sans Pro"/>
                <a:ea typeface="Source Sans Pro"/>
                <a:cs typeface="Source Sans Pro"/>
                <a:sym typeface="Source Sans Pro"/>
                <a:hlinkClick r:id="rId14"/>
              </a:rPr>
              <a:t>Estonian eHealth and the blockchain</a:t>
            </a:r>
            <a:endParaRPr sz="1000">
              <a:solidFill>
                <a:srgbClr val="1155CC"/>
              </a:solidFill>
              <a:latin typeface="Source Sans Pro"/>
              <a:ea typeface="Source Sans Pro"/>
              <a:cs typeface="Source Sans Pro"/>
              <a:sym typeface="Source Sans Pro"/>
            </a:endParaRPr>
          </a:p>
          <a:p>
            <a:pPr indent="-292100" lvl="0" marL="457200" rtl="0" algn="l">
              <a:spcBef>
                <a:spcPts val="0"/>
              </a:spcBef>
              <a:spcAft>
                <a:spcPts val="0"/>
              </a:spcAft>
              <a:buClr>
                <a:srgbClr val="000000"/>
              </a:buClr>
              <a:buSzPts val="1000"/>
              <a:buFont typeface="Source Sans Pro"/>
              <a:buChar char="●"/>
            </a:pPr>
            <a:r>
              <a:rPr lang="en" sz="1000" u="sng">
                <a:solidFill>
                  <a:srgbClr val="1155CC"/>
                </a:solidFill>
                <a:latin typeface="Source Sans Pro"/>
                <a:ea typeface="Source Sans Pro"/>
                <a:cs typeface="Source Sans Pro"/>
                <a:sym typeface="Source Sans Pro"/>
                <a:hlinkClick r:id="rId15"/>
              </a:rPr>
              <a:t>Land Registry in Sweden</a:t>
            </a:r>
            <a:endParaRPr sz="1000">
              <a:solidFill>
                <a:srgbClr val="1155CC"/>
              </a:solidFill>
              <a:latin typeface="Source Sans Pro"/>
              <a:ea typeface="Source Sans Pro"/>
              <a:cs typeface="Source Sans Pro"/>
              <a:sym typeface="Source Sans Pro"/>
            </a:endParaRPr>
          </a:p>
          <a:p>
            <a:pPr indent="-292100" lvl="0" marL="457200" rtl="0" algn="l">
              <a:spcBef>
                <a:spcPts val="0"/>
              </a:spcBef>
              <a:spcAft>
                <a:spcPts val="0"/>
              </a:spcAft>
              <a:buClr>
                <a:srgbClr val="000000"/>
              </a:buClr>
              <a:buSzPts val="1000"/>
              <a:buFont typeface="Source Sans Pro"/>
              <a:buChar char="●"/>
            </a:pPr>
            <a:r>
              <a:rPr lang="en" sz="1000" u="sng">
                <a:solidFill>
                  <a:srgbClr val="1155CC"/>
                </a:solidFill>
                <a:latin typeface="Source Sans Pro"/>
                <a:ea typeface="Source Sans Pro"/>
                <a:cs typeface="Source Sans Pro"/>
                <a:sym typeface="Source Sans Pro"/>
                <a:hlinkClick r:id="rId16"/>
              </a:rPr>
              <a:t>National Association of State CIOs</a:t>
            </a:r>
            <a:endParaRPr sz="1000">
              <a:solidFill>
                <a:srgbClr val="1155CC"/>
              </a:solidFill>
              <a:latin typeface="Source Sans Pro"/>
              <a:ea typeface="Source Sans Pro"/>
              <a:cs typeface="Source Sans Pro"/>
              <a:sym typeface="Source Sans Pro"/>
            </a:endParaRPr>
          </a:p>
          <a:p>
            <a:pPr indent="-292100" lvl="0" marL="457200" rtl="0" algn="l">
              <a:spcBef>
                <a:spcPts val="0"/>
              </a:spcBef>
              <a:spcAft>
                <a:spcPts val="0"/>
              </a:spcAft>
              <a:buClr>
                <a:srgbClr val="000000"/>
              </a:buClr>
              <a:buSzPts val="1000"/>
              <a:buFont typeface="Source Sans Pro"/>
              <a:buChar char="●"/>
            </a:pPr>
            <a:r>
              <a:rPr lang="en" sz="1000" u="sng">
                <a:solidFill>
                  <a:srgbClr val="1155CC"/>
                </a:solidFill>
                <a:latin typeface="Source Sans Pro"/>
                <a:ea typeface="Source Sans Pro"/>
                <a:cs typeface="Source Sans Pro"/>
                <a:sym typeface="Source Sans Pro"/>
                <a:hlinkClick r:id="rId17"/>
              </a:rPr>
              <a:t>World Government Summit: Blockchain</a:t>
            </a:r>
            <a:endParaRPr sz="1000">
              <a:solidFill>
                <a:schemeClr val="dk1"/>
              </a:solidFill>
            </a:endParaRPr>
          </a:p>
          <a:p>
            <a:pPr indent="0" lvl="0" marL="457200" rtl="0" algn="l">
              <a:spcBef>
                <a:spcPts val="0"/>
              </a:spcBef>
              <a:spcAft>
                <a:spcPts val="1600"/>
              </a:spcAft>
              <a:buNone/>
            </a:pPr>
            <a:r>
              <a:t/>
            </a:r>
            <a:endParaRPr/>
          </a:p>
        </p:txBody>
      </p:sp>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23" name="Shape 223"/>
        <p:cNvGrpSpPr/>
        <p:nvPr/>
      </p:nvGrpSpPr>
      <p:grpSpPr>
        <a:xfrm>
          <a:off x="0" y="0"/>
          <a:ext cx="0" cy="0"/>
          <a:chOff x="0" y="0"/>
          <a:chExt cx="0" cy="0"/>
        </a:xfrm>
      </p:grpSpPr>
      <p:sp>
        <p:nvSpPr>
          <p:cNvPr id="224" name="Google Shape;224;p36"/>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b="1" lang="en">
                <a:latin typeface="Merriweather"/>
                <a:ea typeface="Merriweather"/>
                <a:cs typeface="Merriweather"/>
                <a:sym typeface="Merriweather"/>
              </a:rPr>
              <a:t>Resources</a:t>
            </a:r>
            <a:endParaRPr b="1">
              <a:latin typeface="Merriweather"/>
              <a:ea typeface="Merriweather"/>
              <a:cs typeface="Merriweather"/>
              <a:sym typeface="Merriweather"/>
            </a:endParaRPr>
          </a:p>
        </p:txBody>
      </p:sp>
      <p:sp>
        <p:nvSpPr>
          <p:cNvPr id="225" name="Google Shape;225;p36"/>
          <p:cNvSpPr txBox="1"/>
          <p:nvPr>
            <p:ph idx="1" type="body"/>
          </p:nvPr>
        </p:nvSpPr>
        <p:spPr>
          <a:xfrm>
            <a:off x="311700" y="1152475"/>
            <a:ext cx="8520600" cy="3416400"/>
          </a:xfrm>
          <a:prstGeom prst="rect">
            <a:avLst/>
          </a:prstGeom>
          <a:ln>
            <a:noFill/>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sz="1000">
                <a:solidFill>
                  <a:schemeClr val="dk1"/>
                </a:solidFill>
                <a:latin typeface="Source Sans Pro"/>
                <a:ea typeface="Source Sans Pro"/>
                <a:cs typeface="Source Sans Pro"/>
                <a:sym typeface="Source Sans Pro"/>
              </a:rPr>
              <a:t>Smart Contracts</a:t>
            </a:r>
            <a:endParaRPr sz="1000">
              <a:solidFill>
                <a:schemeClr val="dk1"/>
              </a:solidFill>
              <a:latin typeface="Source Sans Pro"/>
              <a:ea typeface="Source Sans Pro"/>
              <a:cs typeface="Source Sans Pro"/>
              <a:sym typeface="Source Sans Pro"/>
            </a:endParaRPr>
          </a:p>
          <a:p>
            <a:pPr indent="-292100" lvl="0" marL="457200" rtl="0" algn="l">
              <a:spcBef>
                <a:spcPts val="0"/>
              </a:spcBef>
              <a:spcAft>
                <a:spcPts val="0"/>
              </a:spcAft>
              <a:buClr>
                <a:schemeClr val="dk1"/>
              </a:buClr>
              <a:buSzPts val="1000"/>
              <a:buFont typeface="Source Sans Pro"/>
              <a:buChar char="●"/>
            </a:pPr>
            <a:r>
              <a:rPr lang="en" sz="1000" u="sng">
                <a:solidFill>
                  <a:srgbClr val="1155CC"/>
                </a:solidFill>
                <a:latin typeface="Source Sans Pro"/>
                <a:ea typeface="Source Sans Pro"/>
                <a:cs typeface="Source Sans Pro"/>
                <a:sym typeface="Source Sans Pro"/>
                <a:hlinkClick r:id="rId3"/>
              </a:rPr>
              <a:t>A gentle introduction to smart contracts</a:t>
            </a:r>
            <a:endParaRPr sz="1000">
              <a:solidFill>
                <a:schemeClr val="dk1"/>
              </a:solidFill>
              <a:latin typeface="Source Sans Pro"/>
              <a:ea typeface="Source Sans Pro"/>
              <a:cs typeface="Source Sans Pro"/>
              <a:sym typeface="Source Sans Pro"/>
            </a:endParaRPr>
          </a:p>
          <a:p>
            <a:pPr indent="-292100" lvl="0" marL="457200" rtl="0" algn="l">
              <a:spcBef>
                <a:spcPts val="0"/>
              </a:spcBef>
              <a:spcAft>
                <a:spcPts val="0"/>
              </a:spcAft>
              <a:buClr>
                <a:schemeClr val="dk1"/>
              </a:buClr>
              <a:buSzPts val="1000"/>
              <a:buFont typeface="Source Sans Pro"/>
              <a:buChar char="●"/>
            </a:pPr>
            <a:r>
              <a:rPr lang="en" sz="1000" u="sng">
                <a:solidFill>
                  <a:srgbClr val="1155CC"/>
                </a:solidFill>
                <a:latin typeface="Source Sans Pro"/>
                <a:ea typeface="Source Sans Pro"/>
                <a:cs typeface="Source Sans Pro"/>
                <a:sym typeface="Source Sans Pro"/>
                <a:hlinkClick r:id="rId4"/>
              </a:rPr>
              <a:t>Three Common Misconceptions about Smart Contracts</a:t>
            </a:r>
            <a:endParaRPr sz="1100">
              <a:solidFill>
                <a:schemeClr val="dk1"/>
              </a:solidFill>
              <a:latin typeface="Source Sans Pro"/>
              <a:ea typeface="Source Sans Pro"/>
              <a:cs typeface="Source Sans Pro"/>
              <a:sym typeface="Source Sans Pro"/>
            </a:endParaRPr>
          </a:p>
          <a:p>
            <a:pPr indent="0" lvl="0" marL="0" rtl="0" algn="l">
              <a:spcBef>
                <a:spcPts val="0"/>
              </a:spcBef>
              <a:spcAft>
                <a:spcPts val="0"/>
              </a:spcAft>
              <a:buNone/>
            </a:pPr>
            <a:r>
              <a:t/>
            </a:r>
            <a:endParaRPr sz="1000">
              <a:solidFill>
                <a:schemeClr val="dk1"/>
              </a:solidFill>
              <a:latin typeface="Source Sans Pro"/>
              <a:ea typeface="Source Sans Pro"/>
              <a:cs typeface="Source Sans Pro"/>
              <a:sym typeface="Source Sans Pro"/>
            </a:endParaRPr>
          </a:p>
          <a:p>
            <a:pPr indent="0" lvl="0" marL="0" rtl="0" algn="l">
              <a:spcBef>
                <a:spcPts val="0"/>
              </a:spcBef>
              <a:spcAft>
                <a:spcPts val="0"/>
              </a:spcAft>
              <a:buClr>
                <a:schemeClr val="dk1"/>
              </a:buClr>
              <a:buSzPts val="1100"/>
              <a:buFont typeface="Arial"/>
              <a:buNone/>
            </a:pPr>
            <a:r>
              <a:rPr lang="en" sz="1000">
                <a:solidFill>
                  <a:schemeClr val="dk1"/>
                </a:solidFill>
                <a:latin typeface="Source Sans Pro"/>
                <a:ea typeface="Source Sans Pro"/>
                <a:cs typeface="Source Sans Pro"/>
                <a:sym typeface="Source Sans Pro"/>
              </a:rPr>
              <a:t>Records Management and Archival Implications</a:t>
            </a:r>
            <a:endParaRPr sz="1000">
              <a:solidFill>
                <a:schemeClr val="dk1"/>
              </a:solidFill>
              <a:latin typeface="Source Sans Pro"/>
              <a:ea typeface="Source Sans Pro"/>
              <a:cs typeface="Source Sans Pro"/>
              <a:sym typeface="Source Sans Pro"/>
            </a:endParaRPr>
          </a:p>
          <a:p>
            <a:pPr indent="-292100" lvl="0" marL="457200" rtl="0" algn="l">
              <a:spcBef>
                <a:spcPts val="0"/>
              </a:spcBef>
              <a:spcAft>
                <a:spcPts val="0"/>
              </a:spcAft>
              <a:buClr>
                <a:schemeClr val="dk1"/>
              </a:buClr>
              <a:buSzPts val="1000"/>
              <a:buFont typeface="Source Sans Pro"/>
              <a:buChar char="●"/>
            </a:pPr>
            <a:r>
              <a:rPr lang="en" sz="1000" u="sng">
                <a:solidFill>
                  <a:srgbClr val="1155CC"/>
                </a:solidFill>
                <a:latin typeface="Source Sans Pro"/>
                <a:ea typeface="Source Sans Pro"/>
                <a:cs typeface="Source Sans Pro"/>
                <a:sym typeface="Source Sans Pro"/>
                <a:hlinkClick r:id="rId5"/>
              </a:rPr>
              <a:t>Ideas on using appraisal techniques on Blockchain technology</a:t>
            </a:r>
            <a:endParaRPr sz="1000">
              <a:solidFill>
                <a:schemeClr val="dk1"/>
              </a:solidFill>
              <a:latin typeface="Source Sans Pro"/>
              <a:ea typeface="Source Sans Pro"/>
              <a:cs typeface="Source Sans Pro"/>
              <a:sym typeface="Source Sans Pro"/>
            </a:endParaRPr>
          </a:p>
          <a:p>
            <a:pPr indent="-292100" lvl="0" marL="457200" rtl="0" algn="l">
              <a:spcBef>
                <a:spcPts val="0"/>
              </a:spcBef>
              <a:spcAft>
                <a:spcPts val="0"/>
              </a:spcAft>
              <a:buClr>
                <a:schemeClr val="dk1"/>
              </a:buClr>
              <a:buSzPts val="1000"/>
              <a:buFont typeface="Source Sans Pro"/>
              <a:buChar char="●"/>
            </a:pPr>
            <a:r>
              <a:rPr lang="en" sz="1000" u="sng">
                <a:solidFill>
                  <a:srgbClr val="1155CC"/>
                </a:solidFill>
                <a:latin typeface="Source Sans Pro"/>
                <a:ea typeface="Source Sans Pro"/>
                <a:cs typeface="Source Sans Pro"/>
                <a:sym typeface="Source Sans Pro"/>
                <a:hlinkClick r:id="rId6"/>
              </a:rPr>
              <a:t>Preserving the Archival Bond in Distributed Ledgers: Data Model and Syntax</a:t>
            </a:r>
            <a:endParaRPr sz="1000">
              <a:solidFill>
                <a:schemeClr val="dk1"/>
              </a:solidFill>
              <a:latin typeface="Source Sans Pro"/>
              <a:ea typeface="Source Sans Pro"/>
              <a:cs typeface="Source Sans Pro"/>
              <a:sym typeface="Source Sans Pro"/>
            </a:endParaRPr>
          </a:p>
          <a:p>
            <a:pPr indent="-292100" lvl="0" marL="457200" rtl="0" algn="l">
              <a:spcBef>
                <a:spcPts val="0"/>
              </a:spcBef>
              <a:spcAft>
                <a:spcPts val="0"/>
              </a:spcAft>
              <a:buClr>
                <a:schemeClr val="dk1"/>
              </a:buClr>
              <a:buSzPts val="1000"/>
              <a:buFont typeface="Source Sans Pro"/>
              <a:buChar char="●"/>
            </a:pPr>
            <a:r>
              <a:rPr lang="en" sz="1000" u="sng">
                <a:solidFill>
                  <a:srgbClr val="1155CC"/>
                </a:solidFill>
                <a:latin typeface="Source Sans Pro"/>
                <a:ea typeface="Source Sans Pro"/>
                <a:cs typeface="Source Sans Pro"/>
                <a:sym typeface="Source Sans Pro"/>
                <a:hlinkClick r:id="rId7"/>
              </a:rPr>
              <a:t>Evaluating the Use of Blockchain in Land Transactions: An Archival Science Perspective</a:t>
            </a:r>
            <a:endParaRPr sz="1000">
              <a:solidFill>
                <a:schemeClr val="dk1"/>
              </a:solidFill>
              <a:latin typeface="Source Sans Pro"/>
              <a:ea typeface="Source Sans Pro"/>
              <a:cs typeface="Source Sans Pro"/>
              <a:sym typeface="Source Sans Pro"/>
            </a:endParaRPr>
          </a:p>
          <a:p>
            <a:pPr indent="-292100" lvl="0" marL="457200" rtl="0" algn="l">
              <a:spcBef>
                <a:spcPts val="0"/>
              </a:spcBef>
              <a:spcAft>
                <a:spcPts val="0"/>
              </a:spcAft>
              <a:buClr>
                <a:schemeClr val="dk1"/>
              </a:buClr>
              <a:buSzPts val="1000"/>
              <a:buFont typeface="Source Sans Pro"/>
              <a:buChar char="●"/>
            </a:pPr>
            <a:r>
              <a:rPr lang="en" sz="1000" u="sng">
                <a:solidFill>
                  <a:srgbClr val="1155CC"/>
                </a:solidFill>
                <a:latin typeface="Source Sans Pro"/>
                <a:ea typeface="Source Sans Pro"/>
                <a:cs typeface="Source Sans Pro"/>
                <a:sym typeface="Source Sans Pro"/>
                <a:hlinkClick r:id="rId8"/>
              </a:rPr>
              <a:t>Blockchain and Distributed Ledgers as Trusted records keeping Systems</a:t>
            </a:r>
            <a:endParaRPr sz="1000">
              <a:solidFill>
                <a:schemeClr val="dk1"/>
              </a:solidFill>
              <a:highlight>
                <a:srgbClr val="FF9900"/>
              </a:highlight>
              <a:latin typeface="Source Sans Pro"/>
              <a:ea typeface="Source Sans Pro"/>
              <a:cs typeface="Source Sans Pro"/>
              <a:sym typeface="Source Sans Pro"/>
            </a:endParaRPr>
          </a:p>
          <a:p>
            <a:pPr indent="-292100" lvl="0" marL="457200" rtl="0" algn="l">
              <a:spcBef>
                <a:spcPts val="0"/>
              </a:spcBef>
              <a:spcAft>
                <a:spcPts val="0"/>
              </a:spcAft>
              <a:buClr>
                <a:schemeClr val="dk1"/>
              </a:buClr>
              <a:buSzPts val="1000"/>
              <a:buFont typeface="Source Sans Pro"/>
              <a:buChar char="●"/>
            </a:pPr>
            <a:r>
              <a:rPr lang="en" sz="1000" u="sng">
                <a:solidFill>
                  <a:srgbClr val="1155CC"/>
                </a:solidFill>
                <a:latin typeface="Source Sans Pro"/>
                <a:ea typeface="Source Sans Pro"/>
                <a:cs typeface="Source Sans Pro"/>
                <a:sym typeface="Source Sans Pro"/>
                <a:hlinkClick r:id="rId9"/>
              </a:rPr>
              <a:t>Trusting records: is Blockchain technology the answer?</a:t>
            </a:r>
            <a:endParaRPr sz="1000">
              <a:solidFill>
                <a:schemeClr val="dk1"/>
              </a:solidFill>
              <a:latin typeface="Source Sans Pro"/>
              <a:ea typeface="Source Sans Pro"/>
              <a:cs typeface="Source Sans Pro"/>
              <a:sym typeface="Source Sans Pro"/>
            </a:endParaRPr>
          </a:p>
          <a:p>
            <a:pPr indent="-292100" lvl="0" marL="457200" rtl="0" algn="l">
              <a:spcBef>
                <a:spcPts val="0"/>
              </a:spcBef>
              <a:spcAft>
                <a:spcPts val="0"/>
              </a:spcAft>
              <a:buClr>
                <a:schemeClr val="dk1"/>
              </a:buClr>
              <a:buSzPts val="1000"/>
              <a:buFont typeface="Source Sans Pro"/>
              <a:buChar char="●"/>
            </a:pPr>
            <a:r>
              <a:rPr lang="en" sz="1000">
                <a:solidFill>
                  <a:schemeClr val="dk1"/>
                </a:solidFill>
                <a:latin typeface="Source Sans Pro"/>
                <a:ea typeface="Source Sans Pro"/>
                <a:cs typeface="Source Sans Pro"/>
                <a:sym typeface="Source Sans Pro"/>
              </a:rPr>
              <a:t>Blog about </a:t>
            </a:r>
            <a:r>
              <a:rPr lang="en" sz="1000" u="sng">
                <a:solidFill>
                  <a:srgbClr val="1155CC"/>
                </a:solidFill>
                <a:latin typeface="Source Sans Pro"/>
                <a:ea typeface="Source Sans Pro"/>
                <a:cs typeface="Source Sans Pro"/>
                <a:sym typeface="Source Sans Pro"/>
                <a:hlinkClick r:id="rId10"/>
              </a:rPr>
              <a:t>Computational Archival Science</a:t>
            </a:r>
            <a:endParaRPr sz="1000">
              <a:solidFill>
                <a:schemeClr val="dk1"/>
              </a:solidFill>
              <a:latin typeface="Source Sans Pro"/>
              <a:ea typeface="Source Sans Pro"/>
              <a:cs typeface="Source Sans Pro"/>
              <a:sym typeface="Source Sans Pro"/>
            </a:endParaRPr>
          </a:p>
          <a:p>
            <a:pPr indent="-292100" lvl="0" marL="457200" rtl="0" algn="l">
              <a:spcBef>
                <a:spcPts val="0"/>
              </a:spcBef>
              <a:spcAft>
                <a:spcPts val="0"/>
              </a:spcAft>
              <a:buClr>
                <a:schemeClr val="dk1"/>
              </a:buClr>
              <a:buSzPts val="1000"/>
              <a:buFont typeface="Source Sans Pro"/>
              <a:buChar char="●"/>
            </a:pPr>
            <a:r>
              <a:rPr lang="en" sz="1000" u="sng">
                <a:solidFill>
                  <a:srgbClr val="1155CC"/>
                </a:solidFill>
                <a:latin typeface="Source Sans Pro"/>
                <a:ea typeface="Source Sans Pro"/>
                <a:cs typeface="Source Sans Pro"/>
                <a:sym typeface="Source Sans Pro"/>
                <a:hlinkClick r:id="rId11"/>
              </a:rPr>
              <a:t>World’s Largest Archive Testing Blockchain for Records Management</a:t>
            </a:r>
            <a:r>
              <a:rPr lang="en" sz="1000">
                <a:solidFill>
                  <a:schemeClr val="dk1"/>
                </a:solidFill>
                <a:latin typeface="Source Sans Pro"/>
                <a:ea typeface="Source Sans Pro"/>
                <a:cs typeface="Source Sans Pro"/>
                <a:sym typeface="Source Sans Pro"/>
              </a:rPr>
              <a:t>, Bitcoin News, 2018</a:t>
            </a:r>
            <a:endParaRPr sz="1000">
              <a:solidFill>
                <a:schemeClr val="dk1"/>
              </a:solidFill>
              <a:latin typeface="Source Sans Pro"/>
              <a:ea typeface="Source Sans Pro"/>
              <a:cs typeface="Source Sans Pro"/>
              <a:sym typeface="Source Sans Pro"/>
            </a:endParaRPr>
          </a:p>
          <a:p>
            <a:pPr indent="-292100" lvl="0" marL="457200" rtl="0" algn="l">
              <a:spcBef>
                <a:spcPts val="0"/>
              </a:spcBef>
              <a:spcAft>
                <a:spcPts val="0"/>
              </a:spcAft>
              <a:buClr>
                <a:schemeClr val="dk1"/>
              </a:buClr>
              <a:buSzPts val="1000"/>
              <a:buFont typeface="Source Sans Pro"/>
              <a:buChar char="●"/>
            </a:pPr>
            <a:r>
              <a:rPr lang="en" sz="1000" u="sng">
                <a:solidFill>
                  <a:srgbClr val="1155CC"/>
                </a:solidFill>
                <a:latin typeface="Source Sans Pro"/>
                <a:ea typeface="Source Sans Pro"/>
                <a:cs typeface="Source Sans Pro"/>
                <a:sym typeface="Source Sans Pro"/>
                <a:hlinkClick r:id="rId12"/>
              </a:rPr>
              <a:t>ARCHANGEL - Trusted Archives of Digital Public Records</a:t>
            </a:r>
            <a:endParaRPr sz="1000">
              <a:solidFill>
                <a:schemeClr val="dk1"/>
              </a:solidFill>
              <a:latin typeface="Source Sans Pro"/>
              <a:ea typeface="Source Sans Pro"/>
              <a:cs typeface="Source Sans Pro"/>
              <a:sym typeface="Source Sans Pro"/>
            </a:endParaRPr>
          </a:p>
          <a:p>
            <a:pPr indent="-292100" lvl="0" marL="457200" rtl="0" algn="l">
              <a:spcBef>
                <a:spcPts val="0"/>
              </a:spcBef>
              <a:spcAft>
                <a:spcPts val="0"/>
              </a:spcAft>
              <a:buClr>
                <a:schemeClr val="dk1"/>
              </a:buClr>
              <a:buSzPts val="1000"/>
              <a:buFont typeface="Source Sans Pro"/>
              <a:buChar char="●"/>
            </a:pPr>
            <a:r>
              <a:rPr lang="en" sz="1000" u="sng">
                <a:solidFill>
                  <a:srgbClr val="1155CC"/>
                </a:solidFill>
                <a:latin typeface="Source Sans Pro"/>
                <a:ea typeface="Source Sans Pro"/>
                <a:cs typeface="Source Sans Pro"/>
                <a:sym typeface="Source Sans Pro"/>
                <a:hlinkClick r:id="rId13"/>
              </a:rPr>
              <a:t>Blockchain Technology for Recordkeeping</a:t>
            </a:r>
            <a:endParaRPr sz="1000">
              <a:solidFill>
                <a:schemeClr val="dk1"/>
              </a:solidFill>
              <a:latin typeface="Source Sans Pro"/>
              <a:ea typeface="Source Sans Pro"/>
              <a:cs typeface="Source Sans Pro"/>
              <a:sym typeface="Source Sans Pro"/>
            </a:endParaRPr>
          </a:p>
          <a:p>
            <a:pPr indent="-292100" lvl="0" marL="457200" rtl="0" algn="l">
              <a:spcBef>
                <a:spcPts val="0"/>
              </a:spcBef>
              <a:spcAft>
                <a:spcPts val="0"/>
              </a:spcAft>
              <a:buClr>
                <a:schemeClr val="dk1"/>
              </a:buClr>
              <a:buSzPts val="1000"/>
              <a:buFont typeface="Source Sans Pro"/>
              <a:buChar char="●"/>
            </a:pPr>
            <a:r>
              <a:rPr lang="en" sz="1000" u="sng">
                <a:solidFill>
                  <a:srgbClr val="1155CC"/>
                </a:solidFill>
                <a:latin typeface="Source Sans Pro"/>
                <a:ea typeface="Source Sans Pro"/>
                <a:cs typeface="Source Sans Pro"/>
                <a:sym typeface="Source Sans Pro"/>
                <a:hlinkClick r:id="rId14"/>
              </a:rPr>
              <a:t>A Typology of Blockchain Recordkeeping Solutions and Some Reflections on their Implications for the Future of Archival Preservation</a:t>
            </a:r>
            <a:r>
              <a:rPr lang="en" sz="1000">
                <a:solidFill>
                  <a:schemeClr val="dk1"/>
                </a:solidFill>
                <a:latin typeface="Source Sans Pro"/>
                <a:ea typeface="Source Sans Pro"/>
                <a:cs typeface="Source Sans Pro"/>
                <a:sym typeface="Source Sans Pro"/>
              </a:rPr>
              <a:t>, Victoria L. Lemieux, 2017</a:t>
            </a:r>
            <a:endParaRPr sz="1000">
              <a:solidFill>
                <a:schemeClr val="dk1"/>
              </a:solidFill>
              <a:latin typeface="Source Sans Pro"/>
              <a:ea typeface="Source Sans Pro"/>
              <a:cs typeface="Source Sans Pro"/>
              <a:sym typeface="Source Sans Pro"/>
            </a:endParaRPr>
          </a:p>
          <a:p>
            <a:pPr indent="-292100" lvl="0" marL="457200" rtl="0" algn="l">
              <a:spcBef>
                <a:spcPts val="0"/>
              </a:spcBef>
              <a:spcAft>
                <a:spcPts val="0"/>
              </a:spcAft>
              <a:buClr>
                <a:schemeClr val="dk1"/>
              </a:buClr>
              <a:buSzPts val="1000"/>
              <a:buFont typeface="Source Sans Pro"/>
              <a:buChar char="●"/>
            </a:pPr>
            <a:r>
              <a:rPr lang="en" sz="1000" u="sng">
                <a:solidFill>
                  <a:srgbClr val="1155CC"/>
                </a:solidFill>
                <a:latin typeface="Source Sans Pro"/>
                <a:ea typeface="Source Sans Pro"/>
                <a:cs typeface="Source Sans Pro"/>
                <a:sym typeface="Source Sans Pro"/>
                <a:hlinkClick r:id="rId15"/>
              </a:rPr>
              <a:t>Blockchain and U.S. State Governments: An Initial Assessment</a:t>
            </a:r>
            <a:r>
              <a:rPr lang="en" sz="1000">
                <a:solidFill>
                  <a:schemeClr val="dk1"/>
                </a:solidFill>
                <a:latin typeface="Source Sans Pro"/>
                <a:ea typeface="Source Sans Pro"/>
                <a:cs typeface="Source Sans Pro"/>
                <a:sym typeface="Source Sans Pro"/>
              </a:rPr>
              <a:t>, Techtank, 2018</a:t>
            </a:r>
            <a:endParaRPr sz="1000">
              <a:solidFill>
                <a:schemeClr val="dk1"/>
              </a:solidFill>
              <a:latin typeface="Source Sans Pro"/>
              <a:ea typeface="Source Sans Pro"/>
              <a:cs typeface="Source Sans Pro"/>
              <a:sym typeface="Source Sans Pro"/>
            </a:endParaRPr>
          </a:p>
          <a:p>
            <a:pPr indent="0" lvl="0" marL="0" rtl="0" algn="l">
              <a:spcBef>
                <a:spcPts val="0"/>
              </a:spcBef>
              <a:spcAft>
                <a:spcPts val="0"/>
              </a:spcAft>
              <a:buNone/>
            </a:pPr>
            <a:r>
              <a:t/>
            </a:r>
            <a:endParaRPr sz="1000">
              <a:solidFill>
                <a:schemeClr val="dk1"/>
              </a:solidFill>
              <a:latin typeface="Source Sans Pro"/>
              <a:ea typeface="Source Sans Pro"/>
              <a:cs typeface="Source Sans Pro"/>
              <a:sym typeface="Source Sans Pro"/>
            </a:endParaRPr>
          </a:p>
          <a:p>
            <a:pPr indent="0" lvl="0" marL="0" rtl="0" algn="l">
              <a:spcBef>
                <a:spcPts val="0"/>
              </a:spcBef>
              <a:spcAft>
                <a:spcPts val="0"/>
              </a:spcAft>
              <a:buNone/>
            </a:pPr>
            <a:r>
              <a:rPr lang="en" sz="1000">
                <a:solidFill>
                  <a:schemeClr val="dk1"/>
                </a:solidFill>
                <a:latin typeface="Source Sans Pro"/>
                <a:ea typeface="Source Sans Pro"/>
                <a:cs typeface="Source Sans Pro"/>
                <a:sym typeface="Source Sans Pro"/>
              </a:rPr>
              <a:t>Business Applications</a:t>
            </a:r>
            <a:endParaRPr sz="1000">
              <a:solidFill>
                <a:schemeClr val="dk1"/>
              </a:solidFill>
              <a:latin typeface="Source Sans Pro"/>
              <a:ea typeface="Source Sans Pro"/>
              <a:cs typeface="Source Sans Pro"/>
              <a:sym typeface="Source Sans Pro"/>
            </a:endParaRPr>
          </a:p>
          <a:p>
            <a:pPr indent="-292100" lvl="0" marL="457200" rtl="0" algn="l">
              <a:spcBef>
                <a:spcPts val="0"/>
              </a:spcBef>
              <a:spcAft>
                <a:spcPts val="0"/>
              </a:spcAft>
              <a:buClr>
                <a:srgbClr val="000000"/>
              </a:buClr>
              <a:buSzPts val="1000"/>
              <a:buFont typeface="Source Sans Pro"/>
              <a:buChar char="●"/>
            </a:pPr>
            <a:r>
              <a:rPr lang="en" sz="1000" u="sng">
                <a:solidFill>
                  <a:srgbClr val="1155CC"/>
                </a:solidFill>
                <a:latin typeface="Source Sans Pro"/>
                <a:ea typeface="Source Sans Pro"/>
                <a:cs typeface="Source Sans Pro"/>
                <a:sym typeface="Source Sans Pro"/>
                <a:hlinkClick r:id="rId16"/>
              </a:rPr>
              <a:t>Does the future of real estate include Blockchain technology?</a:t>
            </a:r>
            <a:r>
              <a:rPr lang="en" sz="1000">
                <a:solidFill>
                  <a:srgbClr val="000000"/>
                </a:solidFill>
                <a:latin typeface="Source Sans Pro"/>
                <a:ea typeface="Source Sans Pro"/>
                <a:cs typeface="Source Sans Pro"/>
                <a:sym typeface="Source Sans Pro"/>
              </a:rPr>
              <a:t>, Washington Post, 2018</a:t>
            </a:r>
            <a:endParaRPr sz="1000">
              <a:solidFill>
                <a:srgbClr val="000000"/>
              </a:solidFill>
              <a:latin typeface="Source Sans Pro"/>
              <a:ea typeface="Source Sans Pro"/>
              <a:cs typeface="Source Sans Pro"/>
              <a:sym typeface="Source Sans Pro"/>
            </a:endParaRPr>
          </a:p>
          <a:p>
            <a:pPr indent="0" lvl="0" marL="0" rtl="0" algn="l">
              <a:spcBef>
                <a:spcPts val="1600"/>
              </a:spcBef>
              <a:spcAft>
                <a:spcPts val="1600"/>
              </a:spcAft>
              <a:buNone/>
            </a:pPr>
            <a:r>
              <a:t/>
            </a:r>
            <a:endParaRPr sz="1000"/>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74" name="Shape 74"/>
        <p:cNvGrpSpPr/>
        <p:nvPr/>
      </p:nvGrpSpPr>
      <p:grpSpPr>
        <a:xfrm>
          <a:off x="0" y="0"/>
          <a:ext cx="0" cy="0"/>
          <a:chOff x="0" y="0"/>
          <a:chExt cx="0" cy="0"/>
        </a:xfrm>
      </p:grpSpPr>
      <p:sp>
        <p:nvSpPr>
          <p:cNvPr id="75" name="Google Shape;75;p15"/>
          <p:cNvSpPr txBox="1"/>
          <p:nvPr>
            <p:ph type="title"/>
          </p:nvPr>
        </p:nvSpPr>
        <p:spPr>
          <a:xfrm>
            <a:off x="282300" y="1988075"/>
            <a:ext cx="8520600" cy="5727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lang="en" sz="4800">
                <a:latin typeface="Merriweather"/>
                <a:ea typeface="Merriweather"/>
                <a:cs typeface="Merriweather"/>
                <a:sym typeface="Merriweather"/>
              </a:rPr>
              <a:t>What is it?</a:t>
            </a:r>
            <a:endParaRPr sz="4800">
              <a:latin typeface="Merriweather"/>
              <a:ea typeface="Merriweather"/>
              <a:cs typeface="Merriweather"/>
              <a:sym typeface="Merriweathe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79" name="Shape 79"/>
        <p:cNvGrpSpPr/>
        <p:nvPr/>
      </p:nvGrpSpPr>
      <p:grpSpPr>
        <a:xfrm>
          <a:off x="0" y="0"/>
          <a:ext cx="0" cy="0"/>
          <a:chOff x="0" y="0"/>
          <a:chExt cx="0" cy="0"/>
        </a:xfrm>
      </p:grpSpPr>
      <p:sp>
        <p:nvSpPr>
          <p:cNvPr id="80" name="Google Shape;80;p16"/>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b="1" lang="en">
                <a:latin typeface="Merriweather"/>
                <a:ea typeface="Merriweather"/>
                <a:cs typeface="Merriweather"/>
                <a:sym typeface="Merriweather"/>
              </a:rPr>
              <a:t>Blockchain: What is it?</a:t>
            </a:r>
            <a:endParaRPr>
              <a:latin typeface="Merriweather"/>
              <a:ea typeface="Merriweather"/>
              <a:cs typeface="Merriweather"/>
              <a:sym typeface="Merriweather"/>
            </a:endParaRPr>
          </a:p>
        </p:txBody>
      </p:sp>
      <p:sp>
        <p:nvSpPr>
          <p:cNvPr id="81" name="Google Shape;81;p16"/>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p>
            <a:pPr indent="0" lvl="0" marL="0" rtl="0" algn="l">
              <a:lnSpc>
                <a:spcPct val="100000"/>
              </a:lnSpc>
              <a:spcBef>
                <a:spcPts val="0"/>
              </a:spcBef>
              <a:spcAft>
                <a:spcPts val="0"/>
              </a:spcAft>
              <a:buNone/>
            </a:pPr>
            <a:r>
              <a:rPr lang="en" sz="3200">
                <a:solidFill>
                  <a:srgbClr val="000000"/>
                </a:solidFill>
                <a:latin typeface="Source Sans Pro"/>
                <a:ea typeface="Source Sans Pro"/>
                <a:cs typeface="Source Sans Pro"/>
                <a:sym typeface="Source Sans Pro"/>
              </a:rPr>
              <a:t>Music on blockchains</a:t>
            </a:r>
            <a:endParaRPr sz="3200">
              <a:solidFill>
                <a:srgbClr val="000000"/>
              </a:solidFill>
              <a:latin typeface="Source Sans Pro"/>
              <a:ea typeface="Source Sans Pro"/>
              <a:cs typeface="Source Sans Pro"/>
              <a:sym typeface="Source Sans Pro"/>
            </a:endParaRPr>
          </a:p>
          <a:p>
            <a:pPr indent="0" lvl="0" marL="0" rtl="0" algn="l">
              <a:spcBef>
                <a:spcPts val="0"/>
              </a:spcBef>
              <a:spcAft>
                <a:spcPts val="1600"/>
              </a:spcAft>
              <a:buNone/>
            </a:pPr>
            <a:r>
              <a:t/>
            </a:r>
            <a:endParaRPr/>
          </a:p>
        </p:txBody>
      </p:sp>
      <p:pic>
        <p:nvPicPr>
          <p:cNvPr id="82" name="Google Shape;82;p16"/>
          <p:cNvPicPr preferRelativeResize="0"/>
          <p:nvPr/>
        </p:nvPicPr>
        <p:blipFill>
          <a:blip r:embed="rId3">
            <a:alphaModFix/>
          </a:blip>
          <a:stretch>
            <a:fillRect/>
          </a:stretch>
        </p:blipFill>
        <p:spPr>
          <a:xfrm>
            <a:off x="4938075" y="1017725"/>
            <a:ext cx="3333750" cy="2000250"/>
          </a:xfrm>
          <a:prstGeom prst="rect">
            <a:avLst/>
          </a:prstGeom>
          <a:noFill/>
          <a:ln>
            <a:noFill/>
          </a:ln>
        </p:spPr>
      </p:pic>
      <p:pic>
        <p:nvPicPr>
          <p:cNvPr descr="Image result for your song name blockchain" id="83" name="Google Shape;83;p16"/>
          <p:cNvPicPr preferRelativeResize="0"/>
          <p:nvPr/>
        </p:nvPicPr>
        <p:blipFill>
          <a:blip r:embed="rId4">
            <a:alphaModFix/>
          </a:blip>
          <a:stretch>
            <a:fillRect/>
          </a:stretch>
        </p:blipFill>
        <p:spPr>
          <a:xfrm>
            <a:off x="448200" y="1768225"/>
            <a:ext cx="4313350" cy="2427025"/>
          </a:xfrm>
          <a:prstGeom prst="rect">
            <a:avLst/>
          </a:prstGeom>
          <a:noFill/>
          <a:ln>
            <a:noFill/>
          </a:ln>
        </p:spPr>
      </p:pic>
      <p:pic>
        <p:nvPicPr>
          <p:cNvPr id="84" name="Google Shape;84;p16"/>
          <p:cNvPicPr preferRelativeResize="0"/>
          <p:nvPr/>
        </p:nvPicPr>
        <p:blipFill>
          <a:blip r:embed="rId5">
            <a:alphaModFix/>
          </a:blip>
          <a:stretch>
            <a:fillRect/>
          </a:stretch>
        </p:blipFill>
        <p:spPr>
          <a:xfrm>
            <a:off x="5021975" y="3219900"/>
            <a:ext cx="936025" cy="936025"/>
          </a:xfrm>
          <a:prstGeom prst="rect">
            <a:avLst/>
          </a:prstGeom>
          <a:noFill/>
          <a:ln>
            <a:noFill/>
          </a:ln>
        </p:spPr>
      </p:pic>
      <p:pic>
        <p:nvPicPr>
          <p:cNvPr id="85" name="Google Shape;85;p16"/>
          <p:cNvPicPr preferRelativeResize="0"/>
          <p:nvPr/>
        </p:nvPicPr>
        <p:blipFill>
          <a:blip r:embed="rId6">
            <a:alphaModFix/>
          </a:blip>
          <a:stretch>
            <a:fillRect/>
          </a:stretch>
        </p:blipFill>
        <p:spPr>
          <a:xfrm>
            <a:off x="4887800" y="4105399"/>
            <a:ext cx="1370100" cy="685050"/>
          </a:xfrm>
          <a:prstGeom prst="rect">
            <a:avLst/>
          </a:prstGeom>
          <a:noFill/>
          <a:ln>
            <a:noFill/>
          </a:ln>
        </p:spPr>
      </p:pic>
      <p:pic>
        <p:nvPicPr>
          <p:cNvPr id="86" name="Google Shape;86;p16"/>
          <p:cNvPicPr preferRelativeResize="0"/>
          <p:nvPr/>
        </p:nvPicPr>
        <p:blipFill>
          <a:blip r:embed="rId7">
            <a:alphaModFix/>
          </a:blip>
          <a:stretch>
            <a:fillRect/>
          </a:stretch>
        </p:blipFill>
        <p:spPr>
          <a:xfrm>
            <a:off x="7676173" y="3361360"/>
            <a:ext cx="860613" cy="572700"/>
          </a:xfrm>
          <a:prstGeom prst="rect">
            <a:avLst/>
          </a:prstGeom>
          <a:noFill/>
          <a:ln>
            <a:noFill/>
          </a:ln>
        </p:spPr>
      </p:pic>
      <p:pic>
        <p:nvPicPr>
          <p:cNvPr id="87" name="Google Shape;87;p16"/>
          <p:cNvPicPr preferRelativeResize="0"/>
          <p:nvPr/>
        </p:nvPicPr>
        <p:blipFill>
          <a:blip r:embed="rId8">
            <a:alphaModFix/>
          </a:blip>
          <a:stretch>
            <a:fillRect/>
          </a:stretch>
        </p:blipFill>
        <p:spPr>
          <a:xfrm>
            <a:off x="6384149" y="4042025"/>
            <a:ext cx="1012925" cy="1012925"/>
          </a:xfrm>
          <a:prstGeom prst="rect">
            <a:avLst/>
          </a:prstGeom>
          <a:noFill/>
          <a:ln>
            <a:noFill/>
          </a:ln>
        </p:spPr>
      </p:pic>
      <p:pic>
        <p:nvPicPr>
          <p:cNvPr id="88" name="Google Shape;88;p16"/>
          <p:cNvPicPr preferRelativeResize="0"/>
          <p:nvPr/>
        </p:nvPicPr>
        <p:blipFill>
          <a:blip r:embed="rId9">
            <a:alphaModFix/>
          </a:blip>
          <a:stretch>
            <a:fillRect/>
          </a:stretch>
        </p:blipFill>
        <p:spPr>
          <a:xfrm>
            <a:off x="7610950" y="4191013"/>
            <a:ext cx="714926" cy="714926"/>
          </a:xfrm>
          <a:prstGeom prst="rect">
            <a:avLst/>
          </a:prstGeom>
          <a:noFill/>
          <a:ln>
            <a:noFill/>
          </a:ln>
        </p:spPr>
      </p:pic>
      <p:pic>
        <p:nvPicPr>
          <p:cNvPr id="89" name="Google Shape;89;p16"/>
          <p:cNvPicPr preferRelativeResize="0"/>
          <p:nvPr/>
        </p:nvPicPr>
        <p:blipFill>
          <a:blip r:embed="rId10">
            <a:alphaModFix/>
          </a:blip>
          <a:stretch>
            <a:fillRect/>
          </a:stretch>
        </p:blipFill>
        <p:spPr>
          <a:xfrm>
            <a:off x="6057000" y="3061988"/>
            <a:ext cx="1667206" cy="936025"/>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93" name="Shape 93"/>
        <p:cNvGrpSpPr/>
        <p:nvPr/>
      </p:nvGrpSpPr>
      <p:grpSpPr>
        <a:xfrm>
          <a:off x="0" y="0"/>
          <a:ext cx="0" cy="0"/>
          <a:chOff x="0" y="0"/>
          <a:chExt cx="0" cy="0"/>
        </a:xfrm>
      </p:grpSpPr>
      <p:sp>
        <p:nvSpPr>
          <p:cNvPr id="94" name="Google Shape;94;p17"/>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a:latin typeface="Merriweather"/>
                <a:ea typeface="Merriweather"/>
                <a:cs typeface="Merriweather"/>
                <a:sym typeface="Merriweather"/>
              </a:rPr>
              <a:t>Blockchain: What is it?</a:t>
            </a:r>
            <a:endParaRPr>
              <a:latin typeface="Merriweather"/>
              <a:ea typeface="Merriweather"/>
              <a:cs typeface="Merriweather"/>
              <a:sym typeface="Merriweather"/>
            </a:endParaRPr>
          </a:p>
        </p:txBody>
      </p:sp>
      <p:sp>
        <p:nvSpPr>
          <p:cNvPr id="95" name="Google Shape;95;p17"/>
          <p:cNvSpPr txBox="1"/>
          <p:nvPr>
            <p:ph idx="1" type="body"/>
          </p:nvPr>
        </p:nvSpPr>
        <p:spPr>
          <a:xfrm>
            <a:off x="311700" y="1280700"/>
            <a:ext cx="5097300" cy="633900"/>
          </a:xfrm>
          <a:prstGeom prst="rect">
            <a:avLst/>
          </a:prstGeom>
        </p:spPr>
        <p:txBody>
          <a:bodyPr anchorCtr="0" anchor="t" bIns="91425" lIns="91425" spcFirstLastPara="1" rIns="91425" wrap="square" tIns="91425">
            <a:noAutofit/>
          </a:bodyPr>
          <a:lstStyle/>
          <a:p>
            <a:pPr indent="0" lvl="0" marL="0" rtl="0" algn="l">
              <a:lnSpc>
                <a:spcPct val="100000"/>
              </a:lnSpc>
              <a:spcBef>
                <a:spcPts val="0"/>
              </a:spcBef>
              <a:spcAft>
                <a:spcPts val="0"/>
              </a:spcAft>
              <a:buNone/>
            </a:pPr>
            <a:r>
              <a:rPr lang="en" sz="3200">
                <a:solidFill>
                  <a:schemeClr val="dk1"/>
                </a:solidFill>
                <a:latin typeface="Source Sans Pro"/>
                <a:ea typeface="Source Sans Pro"/>
                <a:cs typeface="Source Sans Pro"/>
                <a:sym typeface="Source Sans Pro"/>
              </a:rPr>
              <a:t>Real Estate </a:t>
            </a:r>
            <a:r>
              <a:rPr lang="en" sz="3200">
                <a:solidFill>
                  <a:schemeClr val="dk1"/>
                </a:solidFill>
                <a:latin typeface="Source Sans Pro"/>
                <a:ea typeface="Source Sans Pro"/>
                <a:cs typeface="Source Sans Pro"/>
                <a:sym typeface="Source Sans Pro"/>
              </a:rPr>
              <a:t>on blockchains</a:t>
            </a:r>
            <a:endParaRPr sz="1800">
              <a:solidFill>
                <a:schemeClr val="dk1"/>
              </a:solidFill>
              <a:latin typeface="Source Sans Pro"/>
              <a:ea typeface="Source Sans Pro"/>
              <a:cs typeface="Source Sans Pro"/>
              <a:sym typeface="Source Sans Pro"/>
            </a:endParaRPr>
          </a:p>
        </p:txBody>
      </p:sp>
      <p:pic>
        <p:nvPicPr>
          <p:cNvPr id="96" name="Google Shape;96;p17"/>
          <p:cNvPicPr preferRelativeResize="0"/>
          <p:nvPr/>
        </p:nvPicPr>
        <p:blipFill>
          <a:blip r:embed="rId3">
            <a:alphaModFix/>
          </a:blip>
          <a:stretch>
            <a:fillRect/>
          </a:stretch>
        </p:blipFill>
        <p:spPr>
          <a:xfrm>
            <a:off x="311700" y="2038521"/>
            <a:ext cx="2460670" cy="1636130"/>
          </a:xfrm>
          <a:prstGeom prst="rect">
            <a:avLst/>
          </a:prstGeom>
          <a:noFill/>
          <a:ln>
            <a:noFill/>
          </a:ln>
        </p:spPr>
      </p:pic>
      <p:pic>
        <p:nvPicPr>
          <p:cNvPr id="97" name="Google Shape;97;p17"/>
          <p:cNvPicPr preferRelativeResize="0"/>
          <p:nvPr/>
        </p:nvPicPr>
        <p:blipFill>
          <a:blip r:embed="rId4">
            <a:alphaModFix/>
          </a:blip>
          <a:stretch>
            <a:fillRect/>
          </a:stretch>
        </p:blipFill>
        <p:spPr>
          <a:xfrm>
            <a:off x="5029850" y="864750"/>
            <a:ext cx="3398000" cy="2256275"/>
          </a:xfrm>
          <a:prstGeom prst="rect">
            <a:avLst/>
          </a:prstGeom>
          <a:noFill/>
          <a:ln>
            <a:noFill/>
          </a:ln>
        </p:spPr>
      </p:pic>
      <p:pic>
        <p:nvPicPr>
          <p:cNvPr id="98" name="Google Shape;98;p17"/>
          <p:cNvPicPr preferRelativeResize="0"/>
          <p:nvPr/>
        </p:nvPicPr>
        <p:blipFill>
          <a:blip r:embed="rId5">
            <a:alphaModFix/>
          </a:blip>
          <a:stretch>
            <a:fillRect/>
          </a:stretch>
        </p:blipFill>
        <p:spPr>
          <a:xfrm>
            <a:off x="2772375" y="3121013"/>
            <a:ext cx="2761976" cy="1792076"/>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02" name="Shape 102"/>
        <p:cNvGrpSpPr/>
        <p:nvPr/>
      </p:nvGrpSpPr>
      <p:grpSpPr>
        <a:xfrm>
          <a:off x="0" y="0"/>
          <a:ext cx="0" cy="0"/>
          <a:chOff x="0" y="0"/>
          <a:chExt cx="0" cy="0"/>
        </a:xfrm>
      </p:grpSpPr>
      <p:sp>
        <p:nvSpPr>
          <p:cNvPr id="103" name="Google Shape;103;p18"/>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a:latin typeface="Merriweather"/>
                <a:ea typeface="Merriweather"/>
                <a:cs typeface="Merriweather"/>
                <a:sym typeface="Merriweather"/>
              </a:rPr>
              <a:t>Blockchain: What is it?</a:t>
            </a:r>
            <a:endParaRPr>
              <a:latin typeface="Merriweather"/>
              <a:ea typeface="Merriweather"/>
              <a:cs typeface="Merriweather"/>
              <a:sym typeface="Merriweather"/>
            </a:endParaRPr>
          </a:p>
        </p:txBody>
      </p:sp>
      <p:sp>
        <p:nvSpPr>
          <p:cNvPr id="104" name="Google Shape;104;p18"/>
          <p:cNvSpPr txBox="1"/>
          <p:nvPr>
            <p:ph idx="1" type="body"/>
          </p:nvPr>
        </p:nvSpPr>
        <p:spPr>
          <a:xfrm>
            <a:off x="3178700" y="1421450"/>
            <a:ext cx="5382900" cy="3416400"/>
          </a:xfrm>
          <a:prstGeom prst="rect">
            <a:avLst/>
          </a:prstGeom>
        </p:spPr>
        <p:txBody>
          <a:bodyPr anchorCtr="0" anchor="t" bIns="91425" lIns="91425" spcFirstLastPara="1" rIns="91425" wrap="square" tIns="91425">
            <a:noAutofit/>
          </a:bodyPr>
          <a:lstStyle/>
          <a:p>
            <a:pPr indent="-342900" lvl="0" marL="457200" rtl="0" algn="l">
              <a:lnSpc>
                <a:spcPct val="100000"/>
              </a:lnSpc>
              <a:spcBef>
                <a:spcPts val="0"/>
              </a:spcBef>
              <a:spcAft>
                <a:spcPts val="0"/>
              </a:spcAft>
              <a:buClr>
                <a:schemeClr val="dk1"/>
              </a:buClr>
              <a:buSzPts val="1800"/>
              <a:buChar char="•"/>
            </a:pPr>
            <a:r>
              <a:rPr lang="en">
                <a:solidFill>
                  <a:schemeClr val="dk1"/>
                </a:solidFill>
                <a:latin typeface="Source Sans Pro"/>
                <a:ea typeface="Source Sans Pro"/>
                <a:cs typeface="Source Sans Pro"/>
                <a:sym typeface="Source Sans Pro"/>
              </a:rPr>
              <a:t>Blockchain is a peer-to-peer network that timestamps transactions as a way to eliminate third party services.</a:t>
            </a:r>
            <a:r>
              <a:rPr lang="en">
                <a:solidFill>
                  <a:srgbClr val="000000"/>
                </a:solidFill>
                <a:latin typeface="Source Sans Pro"/>
                <a:ea typeface="Source Sans Pro"/>
                <a:cs typeface="Source Sans Pro"/>
                <a:sym typeface="Source Sans Pro"/>
              </a:rPr>
              <a:t> </a:t>
            </a:r>
            <a:endParaRPr>
              <a:solidFill>
                <a:srgbClr val="000000"/>
              </a:solidFill>
              <a:latin typeface="Source Sans Pro"/>
              <a:ea typeface="Source Sans Pro"/>
              <a:cs typeface="Source Sans Pro"/>
              <a:sym typeface="Source Sans Pro"/>
            </a:endParaRPr>
          </a:p>
          <a:p>
            <a:pPr indent="0" lvl="0" marL="0" rtl="0" algn="l">
              <a:lnSpc>
                <a:spcPct val="100000"/>
              </a:lnSpc>
              <a:spcBef>
                <a:spcPts val="0"/>
              </a:spcBef>
              <a:spcAft>
                <a:spcPts val="0"/>
              </a:spcAft>
              <a:buNone/>
            </a:pPr>
            <a:r>
              <a:t/>
            </a:r>
            <a:endParaRPr>
              <a:solidFill>
                <a:srgbClr val="000000"/>
              </a:solidFill>
              <a:latin typeface="Source Sans Pro"/>
              <a:ea typeface="Source Sans Pro"/>
              <a:cs typeface="Source Sans Pro"/>
              <a:sym typeface="Source Sans Pro"/>
            </a:endParaRPr>
          </a:p>
          <a:p>
            <a:pPr indent="-342900" lvl="0" marL="457200" rtl="0" algn="l">
              <a:lnSpc>
                <a:spcPct val="100000"/>
              </a:lnSpc>
              <a:spcBef>
                <a:spcPts val="0"/>
              </a:spcBef>
              <a:spcAft>
                <a:spcPts val="0"/>
              </a:spcAft>
              <a:buClr>
                <a:schemeClr val="dk1"/>
              </a:buClr>
              <a:buSzPts val="1800"/>
              <a:buFont typeface="Source Sans Pro"/>
              <a:buChar char="•"/>
            </a:pPr>
            <a:r>
              <a:rPr lang="en">
                <a:solidFill>
                  <a:schemeClr val="dk1"/>
                </a:solidFill>
                <a:latin typeface="Source Sans Pro"/>
                <a:ea typeface="Source Sans Pro"/>
                <a:cs typeface="Source Sans Pro"/>
                <a:sym typeface="Source Sans Pro"/>
              </a:rPr>
              <a:t>Characteristics of a blockchain network, or “distributed ledger” includes:</a:t>
            </a:r>
            <a:endParaRPr>
              <a:solidFill>
                <a:schemeClr val="dk1"/>
              </a:solidFill>
              <a:latin typeface="Source Sans Pro"/>
              <a:ea typeface="Source Sans Pro"/>
              <a:cs typeface="Source Sans Pro"/>
              <a:sym typeface="Source Sans Pro"/>
            </a:endParaRPr>
          </a:p>
          <a:p>
            <a:pPr indent="-342900" lvl="1" marL="914400" rtl="0" algn="l">
              <a:lnSpc>
                <a:spcPct val="100000"/>
              </a:lnSpc>
              <a:spcBef>
                <a:spcPts val="0"/>
              </a:spcBef>
              <a:spcAft>
                <a:spcPts val="0"/>
              </a:spcAft>
              <a:buClr>
                <a:schemeClr val="dk1"/>
              </a:buClr>
              <a:buSzPts val="1800"/>
              <a:buFont typeface="Source Sans Pro"/>
              <a:buChar char="–"/>
            </a:pPr>
            <a:r>
              <a:rPr lang="en" sz="1800">
                <a:solidFill>
                  <a:schemeClr val="dk1"/>
                </a:solidFill>
                <a:latin typeface="Source Sans Pro"/>
                <a:ea typeface="Source Sans Pro"/>
                <a:cs typeface="Source Sans Pro"/>
                <a:sym typeface="Source Sans Pro"/>
              </a:rPr>
              <a:t>Decentralized transaction record keeping,</a:t>
            </a:r>
            <a:endParaRPr sz="1800">
              <a:solidFill>
                <a:schemeClr val="dk1"/>
              </a:solidFill>
              <a:latin typeface="Source Sans Pro"/>
              <a:ea typeface="Source Sans Pro"/>
              <a:cs typeface="Source Sans Pro"/>
              <a:sym typeface="Source Sans Pro"/>
            </a:endParaRPr>
          </a:p>
          <a:p>
            <a:pPr indent="-342900" lvl="1" marL="914400" rtl="0" algn="l">
              <a:lnSpc>
                <a:spcPct val="100000"/>
              </a:lnSpc>
              <a:spcBef>
                <a:spcPts val="0"/>
              </a:spcBef>
              <a:spcAft>
                <a:spcPts val="0"/>
              </a:spcAft>
              <a:buClr>
                <a:schemeClr val="dk1"/>
              </a:buClr>
              <a:buSzPts val="1800"/>
              <a:buFont typeface="Source Sans Pro"/>
              <a:buChar char="–"/>
            </a:pPr>
            <a:r>
              <a:rPr lang="en" sz="1800">
                <a:solidFill>
                  <a:schemeClr val="dk1"/>
                </a:solidFill>
                <a:latin typeface="Source Sans Pro"/>
                <a:ea typeface="Source Sans Pro"/>
                <a:cs typeface="Source Sans Pro"/>
                <a:sym typeface="Source Sans Pro"/>
              </a:rPr>
              <a:t>Consensus or trust-based transactions, and</a:t>
            </a:r>
            <a:endParaRPr sz="1800">
              <a:solidFill>
                <a:schemeClr val="dk1"/>
              </a:solidFill>
              <a:latin typeface="Source Sans Pro"/>
              <a:ea typeface="Source Sans Pro"/>
              <a:cs typeface="Source Sans Pro"/>
              <a:sym typeface="Source Sans Pro"/>
            </a:endParaRPr>
          </a:p>
          <a:p>
            <a:pPr indent="-342900" lvl="1" marL="914400" rtl="0" algn="l">
              <a:lnSpc>
                <a:spcPct val="100000"/>
              </a:lnSpc>
              <a:spcBef>
                <a:spcPts val="0"/>
              </a:spcBef>
              <a:spcAft>
                <a:spcPts val="0"/>
              </a:spcAft>
              <a:buClr>
                <a:schemeClr val="dk1"/>
              </a:buClr>
              <a:buSzPts val="1800"/>
              <a:buFont typeface="Source Sans Pro"/>
              <a:buChar char="–"/>
            </a:pPr>
            <a:r>
              <a:rPr lang="en" sz="1800">
                <a:solidFill>
                  <a:schemeClr val="dk1"/>
                </a:solidFill>
                <a:latin typeface="Source Sans Pro"/>
                <a:ea typeface="Source Sans Pro"/>
                <a:cs typeface="Source Sans Pro"/>
                <a:sym typeface="Source Sans Pro"/>
              </a:rPr>
              <a:t>Tamper resistance. </a:t>
            </a:r>
            <a:endParaRPr sz="1800">
              <a:solidFill>
                <a:schemeClr val="dk1"/>
              </a:solidFill>
              <a:latin typeface="Source Sans Pro"/>
              <a:ea typeface="Source Sans Pro"/>
              <a:cs typeface="Source Sans Pro"/>
              <a:sym typeface="Source Sans Pro"/>
            </a:endParaRPr>
          </a:p>
        </p:txBody>
      </p:sp>
      <p:pic>
        <p:nvPicPr>
          <p:cNvPr id="105" name="Google Shape;105;p18"/>
          <p:cNvPicPr preferRelativeResize="0"/>
          <p:nvPr/>
        </p:nvPicPr>
        <p:blipFill>
          <a:blip r:embed="rId3">
            <a:alphaModFix/>
          </a:blip>
          <a:stretch>
            <a:fillRect/>
          </a:stretch>
        </p:blipFill>
        <p:spPr>
          <a:xfrm>
            <a:off x="1232725" y="1006425"/>
            <a:ext cx="1869726" cy="1932050"/>
          </a:xfrm>
          <a:prstGeom prst="rect">
            <a:avLst/>
          </a:prstGeom>
          <a:noFill/>
          <a:ln>
            <a:noFill/>
          </a:ln>
        </p:spPr>
      </p:pic>
      <p:pic>
        <p:nvPicPr>
          <p:cNvPr id="106" name="Google Shape;106;p18"/>
          <p:cNvPicPr preferRelativeResize="0"/>
          <p:nvPr/>
        </p:nvPicPr>
        <p:blipFill>
          <a:blip r:embed="rId4">
            <a:alphaModFix/>
          </a:blip>
          <a:stretch>
            <a:fillRect/>
          </a:stretch>
        </p:blipFill>
        <p:spPr>
          <a:xfrm>
            <a:off x="2139562" y="2954713"/>
            <a:ext cx="1122587" cy="1635280"/>
          </a:xfrm>
          <a:prstGeom prst="rect">
            <a:avLst/>
          </a:prstGeom>
          <a:noFill/>
          <a:ln>
            <a:noFill/>
          </a:ln>
        </p:spPr>
      </p:pic>
      <p:sp>
        <p:nvSpPr>
          <p:cNvPr id="107" name="Google Shape;107;p18"/>
          <p:cNvSpPr txBox="1"/>
          <p:nvPr/>
        </p:nvSpPr>
        <p:spPr>
          <a:xfrm>
            <a:off x="1735150" y="4513475"/>
            <a:ext cx="1931400" cy="694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800">
                <a:latin typeface="Source Sans Pro"/>
                <a:ea typeface="Source Sans Pro"/>
                <a:cs typeface="Source Sans Pro"/>
                <a:sym typeface="Source Sans Pro"/>
              </a:rPr>
              <a:t>Freedman’s Saving and Trust Company. Ledger Balances - Commissioners, 1877. NARA ID </a:t>
            </a:r>
            <a:r>
              <a:rPr lang="en" sz="800">
                <a:solidFill>
                  <a:srgbClr val="333333"/>
                </a:solidFill>
                <a:highlight>
                  <a:srgbClr val="FFFFFF"/>
                </a:highlight>
                <a:latin typeface="Source Sans Pro"/>
                <a:ea typeface="Source Sans Pro"/>
                <a:cs typeface="Source Sans Pro"/>
                <a:sym typeface="Source Sans Pro"/>
              </a:rPr>
              <a:t>74893777.</a:t>
            </a:r>
            <a:endParaRPr sz="800">
              <a:latin typeface="Source Sans Pro"/>
              <a:ea typeface="Source Sans Pro"/>
              <a:cs typeface="Source Sans Pro"/>
              <a:sym typeface="Source Sans Pro"/>
            </a:endParaRPr>
          </a:p>
        </p:txBody>
      </p:sp>
      <p:sp>
        <p:nvSpPr>
          <p:cNvPr id="108" name="Google Shape;108;p18"/>
          <p:cNvSpPr txBox="1"/>
          <p:nvPr/>
        </p:nvSpPr>
        <p:spPr>
          <a:xfrm>
            <a:off x="857250" y="3317838"/>
            <a:ext cx="1415100" cy="9090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a:latin typeface="Source Sans Pro"/>
                <a:ea typeface="Source Sans Pro"/>
                <a:cs typeface="Source Sans Pro"/>
                <a:sym typeface="Source Sans Pro"/>
              </a:rPr>
              <a:t>Traditional Ledger </a:t>
            </a:r>
            <a:endParaRPr>
              <a:latin typeface="Source Sans Pro"/>
              <a:ea typeface="Source Sans Pro"/>
              <a:cs typeface="Source Sans Pro"/>
              <a:sym typeface="Source Sans Pro"/>
            </a:endParaRPr>
          </a:p>
        </p:txBody>
      </p:sp>
      <p:sp>
        <p:nvSpPr>
          <p:cNvPr id="109" name="Google Shape;109;p18"/>
          <p:cNvSpPr/>
          <p:nvPr/>
        </p:nvSpPr>
        <p:spPr>
          <a:xfrm>
            <a:off x="1577138" y="3589175"/>
            <a:ext cx="340800" cy="273600"/>
          </a:xfrm>
          <a:prstGeom prst="rightArrow">
            <a:avLst>
              <a:gd fmla="val 50000" name="adj1"/>
              <a:gd fmla="val 50000" name="adj2"/>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0" name="Google Shape;110;p18"/>
          <p:cNvSpPr txBox="1"/>
          <p:nvPr/>
        </p:nvSpPr>
        <p:spPr>
          <a:xfrm>
            <a:off x="92950" y="1167100"/>
            <a:ext cx="1229100" cy="2093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a:latin typeface="Source Sans Pro"/>
                <a:ea typeface="Source Sans Pro"/>
                <a:cs typeface="Source Sans Pro"/>
                <a:sym typeface="Source Sans Pro"/>
              </a:rPr>
              <a:t>Peer to Peer Network /</a:t>
            </a:r>
            <a:endParaRPr>
              <a:latin typeface="Source Sans Pro"/>
              <a:ea typeface="Source Sans Pro"/>
              <a:cs typeface="Source Sans Pro"/>
              <a:sym typeface="Source Sans Pro"/>
            </a:endParaRPr>
          </a:p>
          <a:p>
            <a:pPr indent="0" lvl="0" marL="0" rtl="0" algn="l">
              <a:spcBef>
                <a:spcPts val="0"/>
              </a:spcBef>
              <a:spcAft>
                <a:spcPts val="0"/>
              </a:spcAft>
              <a:buNone/>
            </a:pPr>
            <a:r>
              <a:rPr lang="en">
                <a:latin typeface="Source Sans Pro"/>
                <a:ea typeface="Source Sans Pro"/>
                <a:cs typeface="Source Sans Pro"/>
                <a:sym typeface="Source Sans Pro"/>
              </a:rPr>
              <a:t>Distributed Ledger </a:t>
            </a:r>
            <a:endParaRPr>
              <a:latin typeface="Source Sans Pro"/>
              <a:ea typeface="Source Sans Pro"/>
              <a:cs typeface="Source Sans Pro"/>
              <a:sym typeface="Source Sans Pro"/>
            </a:endParaRPr>
          </a:p>
          <a:p>
            <a:pPr indent="0" lvl="0" marL="0" rtl="0" algn="l">
              <a:spcBef>
                <a:spcPts val="0"/>
              </a:spcBef>
              <a:spcAft>
                <a:spcPts val="0"/>
              </a:spcAft>
              <a:buNone/>
            </a:pPr>
            <a:r>
              <a:t/>
            </a:r>
            <a:endParaRPr>
              <a:latin typeface="Source Sans Pro"/>
              <a:ea typeface="Source Sans Pro"/>
              <a:cs typeface="Source Sans Pro"/>
              <a:sym typeface="Source Sans Pro"/>
            </a:endParaRPr>
          </a:p>
        </p:txBody>
      </p:sp>
      <p:sp>
        <p:nvSpPr>
          <p:cNvPr id="111" name="Google Shape;111;p18"/>
          <p:cNvSpPr/>
          <p:nvPr/>
        </p:nvSpPr>
        <p:spPr>
          <a:xfrm>
            <a:off x="815663" y="1835650"/>
            <a:ext cx="340800" cy="273600"/>
          </a:xfrm>
          <a:prstGeom prst="rightArrow">
            <a:avLst>
              <a:gd fmla="val 50000" name="adj1"/>
              <a:gd fmla="val 50000" name="adj2"/>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15" name="Shape 115"/>
        <p:cNvGrpSpPr/>
        <p:nvPr/>
      </p:nvGrpSpPr>
      <p:grpSpPr>
        <a:xfrm>
          <a:off x="0" y="0"/>
          <a:ext cx="0" cy="0"/>
          <a:chOff x="0" y="0"/>
          <a:chExt cx="0" cy="0"/>
        </a:xfrm>
      </p:grpSpPr>
      <p:sp>
        <p:nvSpPr>
          <p:cNvPr id="116" name="Google Shape;116;p19"/>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b="1" lang="en">
                <a:latin typeface="Merriweather"/>
                <a:ea typeface="Merriweather"/>
                <a:cs typeface="Merriweather"/>
                <a:sym typeface="Merriweather"/>
              </a:rPr>
              <a:t>Blockchain: What is it?</a:t>
            </a:r>
            <a:endParaRPr>
              <a:latin typeface="Merriweather"/>
              <a:ea typeface="Merriweather"/>
              <a:cs typeface="Merriweather"/>
              <a:sym typeface="Merriweather"/>
            </a:endParaRPr>
          </a:p>
        </p:txBody>
      </p:sp>
      <p:sp>
        <p:nvSpPr>
          <p:cNvPr id="117" name="Google Shape;117;p19"/>
          <p:cNvSpPr txBox="1"/>
          <p:nvPr>
            <p:ph idx="1" type="body"/>
          </p:nvPr>
        </p:nvSpPr>
        <p:spPr>
          <a:xfrm>
            <a:off x="311700" y="2428650"/>
            <a:ext cx="8520600" cy="2283900"/>
          </a:xfrm>
          <a:prstGeom prst="rect">
            <a:avLst/>
          </a:prstGeom>
        </p:spPr>
        <p:txBody>
          <a:bodyPr anchorCtr="0" anchor="t" bIns="91425" lIns="91425" spcFirstLastPara="1" rIns="91425" wrap="square" tIns="91425">
            <a:noAutofit/>
          </a:bodyPr>
          <a:lstStyle/>
          <a:p>
            <a:pPr indent="0" lvl="0" marL="0" rtl="0" algn="l">
              <a:lnSpc>
                <a:spcPct val="100000"/>
              </a:lnSpc>
              <a:spcBef>
                <a:spcPts val="0"/>
              </a:spcBef>
              <a:spcAft>
                <a:spcPts val="0"/>
              </a:spcAft>
              <a:buNone/>
            </a:pPr>
            <a:r>
              <a:rPr lang="en">
                <a:solidFill>
                  <a:schemeClr val="dk1"/>
                </a:solidFill>
                <a:latin typeface="Source Sans Pro"/>
                <a:ea typeface="Source Sans Pro"/>
                <a:cs typeface="Source Sans Pro"/>
                <a:sym typeface="Source Sans Pro"/>
              </a:rPr>
              <a:t>Blockchains have three (3) parts</a:t>
            </a:r>
            <a:endParaRPr>
              <a:solidFill>
                <a:schemeClr val="dk1"/>
              </a:solidFill>
              <a:latin typeface="Source Sans Pro"/>
              <a:ea typeface="Source Sans Pro"/>
              <a:cs typeface="Source Sans Pro"/>
              <a:sym typeface="Source Sans Pro"/>
            </a:endParaRPr>
          </a:p>
          <a:p>
            <a:pPr indent="-342900" lvl="0" marL="914400" rtl="0" algn="l">
              <a:lnSpc>
                <a:spcPct val="100000"/>
              </a:lnSpc>
              <a:spcBef>
                <a:spcPts val="0"/>
              </a:spcBef>
              <a:spcAft>
                <a:spcPts val="0"/>
              </a:spcAft>
              <a:buClr>
                <a:schemeClr val="dk1"/>
              </a:buClr>
              <a:buSzPts val="1800"/>
              <a:buFont typeface="Source Sans Pro"/>
              <a:buAutoNum type="arabicPeriod"/>
            </a:pPr>
            <a:r>
              <a:rPr lang="en" u="sng">
                <a:solidFill>
                  <a:schemeClr val="dk1"/>
                </a:solidFill>
                <a:latin typeface="Source Sans Pro"/>
                <a:ea typeface="Source Sans Pro"/>
                <a:cs typeface="Source Sans Pro"/>
                <a:sym typeface="Source Sans Pro"/>
              </a:rPr>
              <a:t>Block</a:t>
            </a:r>
            <a:r>
              <a:rPr lang="en">
                <a:solidFill>
                  <a:schemeClr val="dk1"/>
                </a:solidFill>
                <a:latin typeface="Source Sans Pro"/>
                <a:ea typeface="Source Sans Pro"/>
                <a:cs typeface="Source Sans Pro"/>
                <a:sym typeface="Source Sans Pro"/>
              </a:rPr>
              <a:t>: A list of recorded transactions over a period of time. Transactions can represent virtually any type of activity from registering a land deed to a single purchase.</a:t>
            </a:r>
            <a:endParaRPr>
              <a:solidFill>
                <a:schemeClr val="dk1"/>
              </a:solidFill>
              <a:latin typeface="Source Sans Pro"/>
              <a:ea typeface="Source Sans Pro"/>
              <a:cs typeface="Source Sans Pro"/>
              <a:sym typeface="Source Sans Pro"/>
            </a:endParaRPr>
          </a:p>
          <a:p>
            <a:pPr indent="0" lvl="0" marL="0" rtl="0" algn="l">
              <a:lnSpc>
                <a:spcPct val="100000"/>
              </a:lnSpc>
              <a:spcBef>
                <a:spcPts val="0"/>
              </a:spcBef>
              <a:spcAft>
                <a:spcPts val="0"/>
              </a:spcAft>
              <a:buNone/>
            </a:pPr>
            <a:r>
              <a:t/>
            </a:r>
            <a:endParaRPr>
              <a:solidFill>
                <a:schemeClr val="dk1"/>
              </a:solidFill>
              <a:latin typeface="Source Sans Pro"/>
              <a:ea typeface="Source Sans Pro"/>
              <a:cs typeface="Source Sans Pro"/>
              <a:sym typeface="Source Sans Pro"/>
            </a:endParaRPr>
          </a:p>
          <a:p>
            <a:pPr indent="-342900" lvl="0" marL="914400" rtl="0" algn="l">
              <a:lnSpc>
                <a:spcPct val="100000"/>
              </a:lnSpc>
              <a:spcBef>
                <a:spcPts val="0"/>
              </a:spcBef>
              <a:spcAft>
                <a:spcPts val="0"/>
              </a:spcAft>
              <a:buClr>
                <a:schemeClr val="dk1"/>
              </a:buClr>
              <a:buSzPts val="1800"/>
              <a:buAutoNum type="arabicPeriod"/>
            </a:pPr>
            <a:r>
              <a:rPr lang="en" u="sng">
                <a:solidFill>
                  <a:schemeClr val="dk1"/>
                </a:solidFill>
                <a:latin typeface="Source Sans Pro"/>
                <a:ea typeface="Source Sans Pro"/>
                <a:cs typeface="Source Sans Pro"/>
                <a:sym typeface="Source Sans Pro"/>
              </a:rPr>
              <a:t>Chain</a:t>
            </a:r>
            <a:r>
              <a:rPr lang="en">
                <a:solidFill>
                  <a:schemeClr val="dk1"/>
                </a:solidFill>
                <a:latin typeface="Source Sans Pro"/>
                <a:ea typeface="Source Sans Pro"/>
                <a:cs typeface="Source Sans Pro"/>
                <a:sym typeface="Source Sans Pro"/>
              </a:rPr>
              <a:t>: When the block reaches its maximum size of transactions, it is linked or chained to the preceding block through a </a:t>
            </a:r>
            <a:r>
              <a:rPr b="1" i="1" lang="en">
                <a:solidFill>
                  <a:schemeClr val="dk1"/>
                </a:solidFill>
                <a:latin typeface="Source Sans Pro"/>
                <a:ea typeface="Source Sans Pro"/>
                <a:cs typeface="Source Sans Pro"/>
                <a:sym typeface="Source Sans Pro"/>
              </a:rPr>
              <a:t>hash</a:t>
            </a:r>
            <a:r>
              <a:rPr lang="en">
                <a:solidFill>
                  <a:schemeClr val="dk1"/>
                </a:solidFill>
                <a:latin typeface="Source Sans Pro"/>
                <a:ea typeface="Source Sans Pro"/>
                <a:cs typeface="Source Sans Pro"/>
                <a:sym typeface="Source Sans Pro"/>
              </a:rPr>
              <a:t>. </a:t>
            </a:r>
            <a:endParaRPr>
              <a:latin typeface="Source Sans Pro"/>
              <a:ea typeface="Source Sans Pro"/>
              <a:cs typeface="Source Sans Pro"/>
              <a:sym typeface="Source Sans Pro"/>
            </a:endParaRPr>
          </a:p>
        </p:txBody>
      </p:sp>
      <p:pic>
        <p:nvPicPr>
          <p:cNvPr id="118" name="Google Shape;118;p19"/>
          <p:cNvPicPr preferRelativeResize="0"/>
          <p:nvPr/>
        </p:nvPicPr>
        <p:blipFill>
          <a:blip r:embed="rId3">
            <a:alphaModFix/>
          </a:blip>
          <a:stretch>
            <a:fillRect/>
          </a:stretch>
        </p:blipFill>
        <p:spPr>
          <a:xfrm>
            <a:off x="1879763" y="1017725"/>
            <a:ext cx="5114925" cy="1428750"/>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22" name="Shape 122"/>
        <p:cNvGrpSpPr/>
        <p:nvPr/>
      </p:nvGrpSpPr>
      <p:grpSpPr>
        <a:xfrm>
          <a:off x="0" y="0"/>
          <a:ext cx="0" cy="0"/>
          <a:chOff x="0" y="0"/>
          <a:chExt cx="0" cy="0"/>
        </a:xfrm>
      </p:grpSpPr>
      <p:sp>
        <p:nvSpPr>
          <p:cNvPr id="123" name="Google Shape;123;p20"/>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b="1" lang="en">
                <a:latin typeface="Merriweather"/>
                <a:ea typeface="Merriweather"/>
                <a:cs typeface="Merriweather"/>
                <a:sym typeface="Merriweather"/>
              </a:rPr>
              <a:t>Blockchain: What is it?</a:t>
            </a:r>
            <a:endParaRPr>
              <a:latin typeface="Merriweather"/>
              <a:ea typeface="Merriweather"/>
              <a:cs typeface="Merriweather"/>
              <a:sym typeface="Merriweather"/>
            </a:endParaRPr>
          </a:p>
        </p:txBody>
      </p:sp>
      <p:sp>
        <p:nvSpPr>
          <p:cNvPr id="124" name="Google Shape;124;p20"/>
          <p:cNvSpPr txBox="1"/>
          <p:nvPr>
            <p:ph idx="1" type="body"/>
          </p:nvPr>
        </p:nvSpPr>
        <p:spPr>
          <a:xfrm>
            <a:off x="311700" y="1152475"/>
            <a:ext cx="8520600" cy="1892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2400">
                <a:solidFill>
                  <a:schemeClr val="dk1"/>
                </a:solidFill>
                <a:latin typeface="Source Sans Pro"/>
                <a:ea typeface="Source Sans Pro"/>
                <a:cs typeface="Source Sans Pro"/>
                <a:sym typeface="Source Sans Pro"/>
              </a:rPr>
              <a:t>A </a:t>
            </a:r>
            <a:r>
              <a:rPr b="1" i="1" lang="en" sz="2400">
                <a:solidFill>
                  <a:schemeClr val="dk1"/>
                </a:solidFill>
                <a:latin typeface="Source Sans Pro"/>
                <a:ea typeface="Source Sans Pro"/>
                <a:cs typeface="Source Sans Pro"/>
                <a:sym typeface="Source Sans Pro"/>
              </a:rPr>
              <a:t>hash </a:t>
            </a:r>
            <a:r>
              <a:rPr lang="en" sz="2400">
                <a:solidFill>
                  <a:schemeClr val="dk1"/>
                </a:solidFill>
                <a:latin typeface="Source Sans Pro"/>
                <a:ea typeface="Source Sans Pro"/>
                <a:cs typeface="Source Sans Pro"/>
                <a:sym typeface="Source Sans Pro"/>
              </a:rPr>
              <a:t>is an algorithm that takes a variable string of data and generates a fixed length value. The data about the transactions must be small so that the validity of the transaction can be quickly calculated and distributed. </a:t>
            </a:r>
            <a:endParaRPr sz="2400">
              <a:solidFill>
                <a:schemeClr val="dk1"/>
              </a:solidFill>
              <a:latin typeface="Source Sans Pro"/>
              <a:ea typeface="Source Sans Pro"/>
              <a:cs typeface="Source Sans Pro"/>
              <a:sym typeface="Source Sans Pro"/>
            </a:endParaRPr>
          </a:p>
          <a:p>
            <a:pPr indent="0" lvl="0" marL="0" rtl="0" algn="l">
              <a:lnSpc>
                <a:spcPct val="100000"/>
              </a:lnSpc>
              <a:spcBef>
                <a:spcPts val="0"/>
              </a:spcBef>
              <a:spcAft>
                <a:spcPts val="0"/>
              </a:spcAft>
              <a:buNone/>
            </a:pPr>
            <a:r>
              <a:t/>
            </a:r>
            <a:endParaRPr sz="2400">
              <a:solidFill>
                <a:schemeClr val="dk1"/>
              </a:solidFill>
            </a:endParaRPr>
          </a:p>
          <a:p>
            <a:pPr indent="0" lvl="0" marL="0" rtl="0" algn="l">
              <a:lnSpc>
                <a:spcPct val="100000"/>
              </a:lnSpc>
              <a:spcBef>
                <a:spcPts val="0"/>
              </a:spcBef>
              <a:spcAft>
                <a:spcPts val="0"/>
              </a:spcAft>
              <a:buNone/>
            </a:pPr>
            <a:r>
              <a:t/>
            </a:r>
            <a:endParaRPr>
              <a:solidFill>
                <a:schemeClr val="dk1"/>
              </a:solidFill>
            </a:endParaRPr>
          </a:p>
          <a:p>
            <a:pPr indent="0" lvl="0" marL="0" rtl="0" algn="l">
              <a:spcBef>
                <a:spcPts val="0"/>
              </a:spcBef>
              <a:spcAft>
                <a:spcPts val="1600"/>
              </a:spcAft>
              <a:buNone/>
            </a:pPr>
            <a:r>
              <a:t/>
            </a:r>
            <a:endParaRPr/>
          </a:p>
        </p:txBody>
      </p:sp>
      <p:graphicFrame>
        <p:nvGraphicFramePr>
          <p:cNvPr id="125" name="Google Shape;125;p20"/>
          <p:cNvGraphicFramePr/>
          <p:nvPr/>
        </p:nvGraphicFramePr>
        <p:xfrm>
          <a:off x="1184075" y="3044875"/>
          <a:ext cx="3000000" cy="3000000"/>
        </p:xfrm>
        <a:graphic>
          <a:graphicData uri="http://schemas.openxmlformats.org/drawingml/2006/table">
            <a:tbl>
              <a:tblPr>
                <a:noFill/>
                <a:tableStyleId>{985C2438-B5F0-4589-8B3B-149FBC571C32}</a:tableStyleId>
              </a:tblPr>
              <a:tblGrid>
                <a:gridCol w="1492625"/>
                <a:gridCol w="5161325"/>
              </a:tblGrid>
              <a:tr h="381000">
                <a:tc>
                  <a:txBody>
                    <a:bodyPr>
                      <a:noAutofit/>
                    </a:bodyPr>
                    <a:lstStyle/>
                    <a:p>
                      <a:pPr indent="0" lvl="0" marL="0" rtl="0" algn="l">
                        <a:spcBef>
                          <a:spcPts val="0"/>
                        </a:spcBef>
                        <a:spcAft>
                          <a:spcPts val="0"/>
                        </a:spcAft>
                        <a:buNone/>
                      </a:pPr>
                      <a:r>
                        <a:rPr b="1" lang="en" sz="1100">
                          <a:solidFill>
                            <a:schemeClr val="dk1"/>
                          </a:solidFill>
                        </a:rPr>
                        <a:t>Variable Text String Entry Value</a:t>
                      </a:r>
                      <a:endParaRPr>
                        <a:solidFill>
                          <a:schemeClr val="dk1"/>
                        </a:solidFill>
                      </a:endParaRPr>
                    </a:p>
                  </a:txBody>
                  <a:tcPr marT="91425" marB="91425" marR="91425" marL="91425"/>
                </a:tc>
                <a:tc>
                  <a:txBody>
                    <a:bodyPr>
                      <a:noAutofit/>
                    </a:bodyPr>
                    <a:lstStyle/>
                    <a:p>
                      <a:pPr indent="0" lvl="0" marL="0" rtl="0" algn="l">
                        <a:spcBef>
                          <a:spcPts val="0"/>
                        </a:spcBef>
                        <a:spcAft>
                          <a:spcPts val="0"/>
                        </a:spcAft>
                        <a:buNone/>
                      </a:pPr>
                      <a:r>
                        <a:rPr lang="en">
                          <a:solidFill>
                            <a:schemeClr val="dk1"/>
                          </a:solidFill>
                        </a:rPr>
                        <a:t>Hash Value</a:t>
                      </a:r>
                      <a:endParaRPr>
                        <a:solidFill>
                          <a:schemeClr val="dk1"/>
                        </a:solidFill>
                      </a:endParaRPr>
                    </a:p>
                  </a:txBody>
                  <a:tcPr marT="91425" marB="91425" marR="91425" marL="91425"/>
                </a:tc>
              </a:tr>
              <a:tr h="381000">
                <a:tc>
                  <a:txBody>
                    <a:bodyPr>
                      <a:noAutofit/>
                    </a:bodyPr>
                    <a:lstStyle/>
                    <a:p>
                      <a:pPr indent="0" lvl="0" marL="0" rtl="0" algn="l">
                        <a:spcBef>
                          <a:spcPts val="0"/>
                        </a:spcBef>
                        <a:spcAft>
                          <a:spcPts val="0"/>
                        </a:spcAft>
                        <a:buNone/>
                      </a:pPr>
                      <a:r>
                        <a:rPr lang="en" sz="1100">
                          <a:solidFill>
                            <a:schemeClr val="dk1"/>
                          </a:solidFill>
                        </a:rPr>
                        <a:t>National Archives</a:t>
                      </a:r>
                      <a:endParaRPr>
                        <a:solidFill>
                          <a:schemeClr val="dk1"/>
                        </a:solidFill>
                      </a:endParaRPr>
                    </a:p>
                  </a:txBody>
                  <a:tcPr marT="91425" marB="91425" marR="91425" marL="91425"/>
                </a:tc>
                <a:tc>
                  <a:txBody>
                    <a:bodyPr>
                      <a:noAutofit/>
                    </a:bodyPr>
                    <a:lstStyle/>
                    <a:p>
                      <a:pPr indent="0" lvl="0" marL="0" rtl="0" algn="l">
                        <a:spcBef>
                          <a:spcPts val="0"/>
                        </a:spcBef>
                        <a:spcAft>
                          <a:spcPts val="0"/>
                        </a:spcAft>
                        <a:buNone/>
                      </a:pPr>
                      <a:r>
                        <a:rPr lang="en" sz="1100">
                          <a:solidFill>
                            <a:schemeClr val="dk1"/>
                          </a:solidFill>
                        </a:rPr>
                        <a:t>6429799b9af2d91cbf915cb0290f3a50281193a977b3457d63e4541cc5788c5b</a:t>
                      </a:r>
                      <a:endParaRPr>
                        <a:solidFill>
                          <a:schemeClr val="dk1"/>
                        </a:solidFill>
                      </a:endParaRPr>
                    </a:p>
                  </a:txBody>
                  <a:tcPr marT="91425" marB="91425" marR="91425" marL="91425"/>
                </a:tc>
              </a:tr>
              <a:tr h="381000">
                <a:tc>
                  <a:txBody>
                    <a:bodyPr>
                      <a:noAutofit/>
                    </a:bodyPr>
                    <a:lstStyle/>
                    <a:p>
                      <a:pPr indent="0" lvl="0" marL="0" rtl="0" algn="l">
                        <a:spcBef>
                          <a:spcPts val="0"/>
                        </a:spcBef>
                        <a:spcAft>
                          <a:spcPts val="0"/>
                        </a:spcAft>
                        <a:buNone/>
                      </a:pPr>
                      <a:r>
                        <a:rPr lang="en" sz="1100">
                          <a:solidFill>
                            <a:schemeClr val="dk1"/>
                          </a:solidFill>
                        </a:rPr>
                        <a:t>National  Archives </a:t>
                      </a:r>
                      <a:r>
                        <a:rPr i="1" lang="en" sz="1100">
                          <a:solidFill>
                            <a:schemeClr val="dk1"/>
                          </a:solidFill>
                        </a:rPr>
                        <a:t>(an extra space)</a:t>
                      </a:r>
                      <a:endParaRPr>
                        <a:solidFill>
                          <a:schemeClr val="dk1"/>
                        </a:solidFill>
                      </a:endParaRPr>
                    </a:p>
                  </a:txBody>
                  <a:tcPr marT="91425" marB="91425" marR="91425" marL="91425"/>
                </a:tc>
                <a:tc>
                  <a:txBody>
                    <a:bodyPr>
                      <a:noAutofit/>
                    </a:bodyPr>
                    <a:lstStyle/>
                    <a:p>
                      <a:pPr indent="0" lvl="0" marL="0" rtl="0" algn="l">
                        <a:spcBef>
                          <a:spcPts val="0"/>
                        </a:spcBef>
                        <a:spcAft>
                          <a:spcPts val="0"/>
                        </a:spcAft>
                        <a:buNone/>
                      </a:pPr>
                      <a:r>
                        <a:rPr lang="en" sz="1100">
                          <a:solidFill>
                            <a:schemeClr val="dk1"/>
                          </a:solidFill>
                        </a:rPr>
                        <a:t>d926fe7e72d09b249701dbcde2dad0ccb9b4bb653e053e461a67bbb951dcae0b</a:t>
                      </a:r>
                      <a:endParaRPr>
                        <a:solidFill>
                          <a:schemeClr val="dk1"/>
                        </a:solidFill>
                      </a:endParaRPr>
                    </a:p>
                  </a:txBody>
                  <a:tcPr marT="91425" marB="91425" marR="91425" marL="91425"/>
                </a:tc>
              </a:tr>
              <a:tr h="381000">
                <a:tc>
                  <a:txBody>
                    <a:bodyPr>
                      <a:noAutofit/>
                    </a:bodyPr>
                    <a:lstStyle/>
                    <a:p>
                      <a:pPr indent="0" lvl="0" marL="0" rtl="0" algn="l">
                        <a:spcBef>
                          <a:spcPts val="0"/>
                        </a:spcBef>
                        <a:spcAft>
                          <a:spcPts val="0"/>
                        </a:spcAft>
                        <a:buNone/>
                      </a:pPr>
                      <a:r>
                        <a:rPr lang="en" sz="1100">
                          <a:solidFill>
                            <a:schemeClr val="dk1"/>
                          </a:solidFill>
                        </a:rPr>
                        <a:t>Nati0nal Archives</a:t>
                      </a:r>
                      <a:endParaRPr>
                        <a:solidFill>
                          <a:schemeClr val="dk1"/>
                        </a:solidFill>
                      </a:endParaRPr>
                    </a:p>
                  </a:txBody>
                  <a:tcPr marT="91425" marB="91425" marR="91425" marL="91425"/>
                </a:tc>
                <a:tc>
                  <a:txBody>
                    <a:bodyPr>
                      <a:noAutofit/>
                    </a:bodyPr>
                    <a:lstStyle/>
                    <a:p>
                      <a:pPr indent="0" lvl="0" marL="0" rtl="0" algn="l">
                        <a:spcBef>
                          <a:spcPts val="0"/>
                        </a:spcBef>
                        <a:spcAft>
                          <a:spcPts val="0"/>
                        </a:spcAft>
                        <a:buNone/>
                      </a:pPr>
                      <a:r>
                        <a:rPr lang="en" sz="1100">
                          <a:solidFill>
                            <a:schemeClr val="dk1"/>
                          </a:solidFill>
                        </a:rPr>
                        <a:t>5f2d570fc940d5f8de89310db43f789fdd99f51e89c021e1a50acb7a6fe2cf83</a:t>
                      </a:r>
                      <a:endParaRPr>
                        <a:solidFill>
                          <a:schemeClr val="dk1"/>
                        </a:solidFill>
                      </a:endParaRPr>
                    </a:p>
                  </a:txBody>
                  <a:tcPr marT="91425" marB="91425" marR="91425" marL="91425"/>
                </a:tc>
              </a:tr>
            </a:tbl>
          </a:graphicData>
        </a:graphic>
      </p:graphicFrame>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29" name="Shape 129"/>
        <p:cNvGrpSpPr/>
        <p:nvPr/>
      </p:nvGrpSpPr>
      <p:grpSpPr>
        <a:xfrm>
          <a:off x="0" y="0"/>
          <a:ext cx="0" cy="0"/>
          <a:chOff x="0" y="0"/>
          <a:chExt cx="0" cy="0"/>
        </a:xfrm>
      </p:grpSpPr>
      <p:sp>
        <p:nvSpPr>
          <p:cNvPr id="130" name="Google Shape;130;p21"/>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b="1" lang="en">
                <a:latin typeface="Merriweather"/>
                <a:ea typeface="Merriweather"/>
                <a:cs typeface="Merriweather"/>
                <a:sym typeface="Merriweather"/>
              </a:rPr>
              <a:t>Blockchain: What is it?</a:t>
            </a:r>
            <a:endParaRPr>
              <a:latin typeface="Merriweather"/>
              <a:ea typeface="Merriweather"/>
              <a:cs typeface="Merriweather"/>
              <a:sym typeface="Merriweather"/>
            </a:endParaRPr>
          </a:p>
        </p:txBody>
      </p:sp>
      <p:pic>
        <p:nvPicPr>
          <p:cNvPr id="131" name="Google Shape;131;p21"/>
          <p:cNvPicPr preferRelativeResize="0"/>
          <p:nvPr/>
        </p:nvPicPr>
        <p:blipFill>
          <a:blip r:embed="rId3">
            <a:alphaModFix/>
          </a:blip>
          <a:stretch>
            <a:fillRect/>
          </a:stretch>
        </p:blipFill>
        <p:spPr>
          <a:xfrm>
            <a:off x="1621800" y="1106272"/>
            <a:ext cx="5021474" cy="3708699"/>
          </a:xfrm>
          <a:prstGeom prst="rect">
            <a:avLst/>
          </a:prstGeom>
          <a:noFill/>
          <a:ln>
            <a:noFill/>
          </a:ln>
        </p:spPr>
      </p:pic>
      <p:sp>
        <p:nvSpPr>
          <p:cNvPr id="132" name="Google Shape;132;p21"/>
          <p:cNvSpPr txBox="1"/>
          <p:nvPr/>
        </p:nvSpPr>
        <p:spPr>
          <a:xfrm>
            <a:off x="2243138" y="4702500"/>
            <a:ext cx="3778800" cy="4410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u="sng">
                <a:solidFill>
                  <a:schemeClr val="hlink"/>
                </a:solidFill>
                <a:hlinkClick r:id="rId4"/>
              </a:rPr>
              <a:t>Blockchain is Here to Stay</a:t>
            </a:r>
            <a:r>
              <a:rPr lang="en" sz="1000"/>
              <a:t>, Bart Pursel</a:t>
            </a:r>
            <a:endParaRPr sz="1000"/>
          </a:p>
        </p:txBody>
      </p:sp>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