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308" r:id="rId3"/>
    <p:sldId id="276" r:id="rId4"/>
    <p:sldId id="277" r:id="rId5"/>
    <p:sldId id="278" r:id="rId6"/>
    <p:sldId id="279" r:id="rId7"/>
    <p:sldId id="288" r:id="rId8"/>
    <p:sldId id="280" r:id="rId9"/>
    <p:sldId id="283" r:id="rId10"/>
    <p:sldId id="284" r:id="rId11"/>
    <p:sldId id="285" r:id="rId12"/>
    <p:sldId id="286" r:id="rId13"/>
    <p:sldId id="309" r:id="rId14"/>
    <p:sldId id="310" r:id="rId15"/>
    <p:sldId id="30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0" autoAdjust="0"/>
    <p:restoredTop sz="85025" autoAdjust="0"/>
  </p:normalViewPr>
  <p:slideViewPr>
    <p:cSldViewPr snapToGrid="0" snapToObjects="1">
      <p:cViewPr>
        <p:scale>
          <a:sx n="100" d="100"/>
          <a:sy n="100" d="100"/>
        </p:scale>
        <p:origin x="-1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49FA2-B3CA-794A-8AAD-69B8CC3B559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43A3C-46F5-E147-BF96-DB49AF5A70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25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245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753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7288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227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9D23DCE-4FDA-B34A-A0BA-DD8EB35CB61B}" type="slidenum">
              <a:rPr lang="en-US" sz="1200"/>
              <a:pPr eaLnBrk="1" hangingPunct="1"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33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268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168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543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236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77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13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5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24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122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711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84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0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94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8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2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586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80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31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lib.vt.edu/renovatio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36"/>
            <a:ext cx="9144000" cy="63487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612935"/>
            <a:ext cx="9144000" cy="984885"/>
          </a:xfrm>
          <a:prstGeom prst="rect">
            <a:avLst/>
          </a:prstGeom>
          <a:solidFill>
            <a:srgbClr val="FF6600">
              <a:alpha val="73000"/>
            </a:srgbClr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 LEARNING PLATFORM</a:t>
            </a:r>
            <a:endParaRPr lang="en-US" sz="5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51949"/>
            <a:ext cx="9144000" cy="706051"/>
          </a:xfrm>
          <a:prstGeom prst="rect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153857" y="6257836"/>
            <a:ext cx="9144000" cy="400110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</a:t>
            </a:r>
            <a:r>
              <a:rPr lang="en-US" sz="2000" b="1" baseline="30000" dirty="0" smtClean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nd</a:t>
            </a:r>
            <a:r>
              <a:rPr lang="en-US" sz="2000" b="1" dirty="0" smtClean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Floor, Newman Library, Conceptual Draft #</a:t>
            </a:r>
            <a:r>
              <a:rPr lang="en-US" sz="2000" b="1" dirty="0" smtClean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 (short version)</a:t>
            </a:r>
            <a:endParaRPr lang="en-US" sz="20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8829" y="966605"/>
            <a:ext cx="325918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Virginia Tech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University Libraries</a:t>
            </a:r>
            <a:endParaRPr lang="en-US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5883" y="5874950"/>
            <a:ext cx="2768117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(September 2012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)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9879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info_commons_l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6548"/>
            <a:ext cx="4842864" cy="3244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3917" y="2206548"/>
            <a:ext cx="4900083" cy="324485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KNOWLEDGE PARKS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Focused areas for individuals &amp; small groups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48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CSD-I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867"/>
            <a:ext cx="9144000" cy="711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KNOWLEDGE PARKS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Focused areas for individuals &amp; small groups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715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LEARNING STUDIOS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Reservable group spaces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6547"/>
            <a:ext cx="4088190" cy="2497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03684"/>
            <a:ext cx="4088190" cy="2497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190" y="2206547"/>
            <a:ext cx="5055810" cy="2497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95334" y="4874381"/>
            <a:ext cx="31598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Instructors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Tutors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Teaching Assistants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Librarians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1634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530" y="2129604"/>
            <a:ext cx="4914900" cy="369034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503714" y="18505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21"/>
          <p:cNvSpPr txBox="1">
            <a:spLocks noChangeArrowheads="1"/>
          </p:cNvSpPr>
          <p:nvPr/>
        </p:nvSpPr>
        <p:spPr bwMode="auto">
          <a:xfrm>
            <a:off x="258839" y="2325476"/>
            <a:ext cx="8336794" cy="353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285750" lvl="0" indent="-285750">
              <a:buFont typeface="Arial"/>
              <a:buChar char="•"/>
            </a:pPr>
            <a:r>
              <a:rPr lang="en-US" sz="2800" dirty="0"/>
              <a:t>Canvas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Stage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Gallery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Workshop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Studio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Lab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Discussion Hub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Discovery Center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LEARNING PLATFORM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Experiences &amp; Encounters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9857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84994"/>
            <a:ext cx="9144000" cy="1877437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lvl="1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LIBRARY</a:t>
            </a:r>
            <a:b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TRANSFORMATION</a:t>
            </a:r>
            <a:endParaRPr lang="en-US" sz="5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3222" y="3189110"/>
            <a:ext cx="78330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We are not just updating study space. We are reimagining and reprogramming the learning and research environment.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59256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84994"/>
            <a:ext cx="9144000" cy="1877437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lvl="1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LIBRARY</a:t>
            </a:r>
            <a:b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TRANSFORMATION</a:t>
            </a:r>
            <a:endParaRPr lang="en-US" sz="5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39751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For more information please visit:</a:t>
            </a:r>
            <a:br>
              <a:rPr lang="en-US" sz="4000" dirty="0" smtClean="0"/>
            </a:br>
            <a:r>
              <a:rPr lang="en-US" sz="4000" dirty="0" smtClean="0">
                <a:hlinkClick r:id="rId3"/>
              </a:rPr>
              <a:t>www.lib.vt.edu</a:t>
            </a:r>
            <a:r>
              <a:rPr lang="en-US" sz="4000" dirty="0">
                <a:hlinkClick r:id="rId3"/>
              </a:rPr>
              <a:t>/</a:t>
            </a:r>
            <a:r>
              <a:rPr lang="en-US" sz="4000" dirty="0" smtClean="0">
                <a:hlinkClick r:id="rId3"/>
              </a:rPr>
              <a:t>renovation</a:t>
            </a:r>
            <a:endParaRPr lang="en-US" sz="4000" dirty="0" smtClean="0"/>
          </a:p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69489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1"/>
          <p:cNvSpPr txBox="1">
            <a:spLocks noChangeArrowheads="1"/>
          </p:cNvSpPr>
          <p:nvPr/>
        </p:nvSpPr>
        <p:spPr bwMode="auto">
          <a:xfrm>
            <a:off x="287868" y="2283415"/>
            <a:ext cx="848359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285750" lvl="0" indent="-285750">
              <a:buFont typeface="Arial"/>
              <a:buChar char="•"/>
            </a:pPr>
            <a:r>
              <a:rPr lang="en-US" sz="2800" dirty="0"/>
              <a:t>Knowledge needs have changed and to be effective the library must adapt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Offer a comprehensive and integrated environment for academic support and skill-building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Explore and encourage new literacies and pedagogies as well as active and applied learning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Address shift from information consumption to knowledge production and sharing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Cultivate campus pride in the University </a:t>
            </a:r>
            <a:r>
              <a:rPr lang="en-US" sz="2800" dirty="0" smtClean="0"/>
              <a:t>Libraries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WHY?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More than a renovation, we’re redefining libraries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1800" y="756915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Newman Library, Second Floor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9818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2nd_floo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064419" y="-1334294"/>
            <a:ext cx="7239000" cy="936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77938" y="482600"/>
            <a:ext cx="1573212" cy="1981200"/>
          </a:xfrm>
          <a:prstGeom prst="rect">
            <a:avLst/>
          </a:prstGeom>
          <a:solidFill>
            <a:schemeClr val="accent2">
              <a:alpha val="69000"/>
            </a:schemeClr>
          </a:solidFill>
          <a:ln w="12700" cmpd="sng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HOTEL LOBBY</a:t>
            </a:r>
          </a:p>
        </p:txBody>
      </p:sp>
      <p:sp>
        <p:nvSpPr>
          <p:cNvPr id="8" name="Freeform 7"/>
          <p:cNvSpPr/>
          <p:nvPr/>
        </p:nvSpPr>
        <p:spPr>
          <a:xfrm>
            <a:off x="1476375" y="5160963"/>
            <a:ext cx="3843338" cy="1566862"/>
          </a:xfrm>
          <a:custGeom>
            <a:avLst/>
            <a:gdLst>
              <a:gd name="connsiteX0" fmla="*/ 0 w 3844083"/>
              <a:gd name="connsiteY0" fmla="*/ 0 h 1567543"/>
              <a:gd name="connsiteX1" fmla="*/ 2551281 w 3844083"/>
              <a:gd name="connsiteY1" fmla="*/ 57210 h 1567543"/>
              <a:gd name="connsiteX2" fmla="*/ 3432217 w 3844083"/>
              <a:gd name="connsiteY2" fmla="*/ 526329 h 1567543"/>
              <a:gd name="connsiteX3" fmla="*/ 3844083 w 3844083"/>
              <a:gd name="connsiteY3" fmla="*/ 1006889 h 1567543"/>
              <a:gd name="connsiteX4" fmla="*/ 2539841 w 3844083"/>
              <a:gd name="connsiteY4" fmla="*/ 1567543 h 1567543"/>
              <a:gd name="connsiteX5" fmla="*/ 1029665 w 3844083"/>
              <a:gd name="connsiteY5" fmla="*/ 1086983 h 1567543"/>
              <a:gd name="connsiteX6" fmla="*/ 0 w 3844083"/>
              <a:gd name="connsiteY6" fmla="*/ 0 h 156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44083" h="1567543">
                <a:moveTo>
                  <a:pt x="0" y="0"/>
                </a:moveTo>
                <a:lnTo>
                  <a:pt x="2551281" y="57210"/>
                </a:lnTo>
                <a:lnTo>
                  <a:pt x="3432217" y="526329"/>
                </a:lnTo>
                <a:lnTo>
                  <a:pt x="3844083" y="1006889"/>
                </a:lnTo>
                <a:lnTo>
                  <a:pt x="2539841" y="1567543"/>
                </a:lnTo>
                <a:lnTo>
                  <a:pt x="1029665" y="10869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MARKETPLACE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5000" y="1830388"/>
            <a:ext cx="766704" cy="633412"/>
          </a:xfrm>
          <a:prstGeom prst="rect">
            <a:avLst/>
          </a:prstGeom>
          <a:solidFill>
            <a:schemeClr val="accent5">
              <a:lumMod val="40000"/>
              <a:lumOff val="60000"/>
              <a:alpha val="75000"/>
            </a:schemeClr>
          </a:solidFill>
          <a:ln w="19050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VILLAGES</a:t>
            </a:r>
            <a:endParaRPr lang="en-US" sz="12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16050" y="2463800"/>
            <a:ext cx="647700" cy="2681288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  <a:alpha val="73000"/>
                </a:schemeClr>
              </a:gs>
              <a:gs pos="35000">
                <a:schemeClr val="accent5">
                  <a:tint val="37000"/>
                  <a:satMod val="300000"/>
                  <a:alpha val="73000"/>
                </a:schemeClr>
              </a:gs>
              <a:gs pos="100000">
                <a:schemeClr val="accent5">
                  <a:tint val="15000"/>
                  <a:satMod val="350000"/>
                  <a:alpha val="73000"/>
                </a:schemeClr>
              </a:gs>
            </a:gsLst>
            <a:lin ang="16200000" scaled="1"/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VILLAGES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063750" y="2463800"/>
            <a:ext cx="647700" cy="2681288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NEIGHBORHOODS</a:t>
            </a:r>
          </a:p>
        </p:txBody>
      </p:sp>
      <p:sp>
        <p:nvSpPr>
          <p:cNvPr id="18" name="Rectangle 17"/>
          <p:cNvSpPr/>
          <p:nvPr/>
        </p:nvSpPr>
        <p:spPr>
          <a:xfrm rot="3353727">
            <a:off x="5490988" y="3720160"/>
            <a:ext cx="835025" cy="1117600"/>
          </a:xfrm>
          <a:prstGeom prst="rect">
            <a:avLst/>
          </a:prstGeom>
          <a:solidFill>
            <a:schemeClr val="accent4">
              <a:lumMod val="75000"/>
              <a:alpha val="76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LEARNING</a:t>
            </a:r>
            <a:b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STUDIOS</a:t>
            </a:r>
            <a:endParaRPr lang="en-US" sz="12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59151" y="2463800"/>
            <a:ext cx="2641600" cy="596900"/>
          </a:xfrm>
          <a:prstGeom prst="rect">
            <a:avLst/>
          </a:prstGeom>
          <a:solidFill>
            <a:schemeClr val="accent3">
              <a:lumMod val="50000"/>
              <a:alpha val="57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KNOWLEDGE PARK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74742" y="263525"/>
            <a:ext cx="2794646" cy="707886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>
                <a:solidFill>
                  <a:srgbClr val="800000"/>
                </a:solidFill>
                <a:latin typeface="+mn-lt"/>
              </a:rPr>
              <a:t>HIGH LEVEL CONCEPTS / METAPHORS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711450" y="2441399"/>
            <a:ext cx="647700" cy="2681288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  <a:alpha val="73000"/>
                </a:schemeClr>
              </a:gs>
              <a:gs pos="35000">
                <a:schemeClr val="accent5">
                  <a:tint val="37000"/>
                  <a:satMod val="300000"/>
                  <a:alpha val="73000"/>
                </a:schemeClr>
              </a:gs>
              <a:gs pos="100000">
                <a:schemeClr val="accent5">
                  <a:tint val="15000"/>
                  <a:satMod val="350000"/>
                  <a:alpha val="73000"/>
                </a:schemeClr>
              </a:gs>
            </a:gsLst>
            <a:lin ang="16200000" scaled="1"/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VILLAGES</a:t>
            </a:r>
          </a:p>
        </p:txBody>
      </p:sp>
      <p:sp>
        <p:nvSpPr>
          <p:cNvPr id="23" name="Rectangle 22"/>
          <p:cNvSpPr/>
          <p:nvPr/>
        </p:nvSpPr>
        <p:spPr>
          <a:xfrm rot="3420325">
            <a:off x="4461805" y="4393401"/>
            <a:ext cx="1000125" cy="1136149"/>
          </a:xfrm>
          <a:prstGeom prst="rect">
            <a:avLst/>
          </a:prstGeom>
          <a:solidFill>
            <a:schemeClr val="accent3">
              <a:lumMod val="50000"/>
              <a:alpha val="57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KNOWLEDGE PARK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201460" y="1830388"/>
            <a:ext cx="866316" cy="633412"/>
          </a:xfrm>
          <a:prstGeom prst="rect">
            <a:avLst/>
          </a:prstGeom>
          <a:solidFill>
            <a:schemeClr val="accent4">
              <a:lumMod val="75000"/>
              <a:alpha val="76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LEARNING</a:t>
            </a:r>
            <a:b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STUDIOS</a:t>
            </a:r>
            <a:endParaRPr lang="en-US" sz="12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18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206548"/>
            <a:ext cx="4715919" cy="3272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5918" y="2206549"/>
            <a:ext cx="4785032" cy="327289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HOTEL LOBBY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MEET &amp; GREET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7156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70" y="2206549"/>
            <a:ext cx="4656667" cy="46566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37" y="2206549"/>
            <a:ext cx="3302001" cy="245423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VILLAGES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Flexible brainstorming &amp; sharing spaces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5137" y="4660783"/>
            <a:ext cx="3302001" cy="2240038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577726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6548"/>
            <a:ext cx="5003800" cy="33655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1" y="2206547"/>
            <a:ext cx="4140200" cy="276971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NEIGHBORHOODS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Open group work areas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9207" y="4318000"/>
            <a:ext cx="3156219" cy="279224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50149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GROUP COMMONS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Intersection of villages &amp; neighborhoods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05" y="2206548"/>
            <a:ext cx="8958546" cy="430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00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189" y="2185382"/>
            <a:ext cx="5498734" cy="278228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39"/>
          <a:stretch>
            <a:fillRect/>
          </a:stretch>
        </p:blipFill>
        <p:spPr bwMode="auto">
          <a:xfrm>
            <a:off x="0" y="2206548"/>
            <a:ext cx="4106189" cy="20055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2" descr="DU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2090"/>
            <a:ext cx="4106189" cy="2812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07417" y="5257801"/>
            <a:ext cx="24288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Writing Center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CommLab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Multimedia &amp; Design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Math &amp; Stats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1650" y="5253567"/>
            <a:ext cx="21595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Library Support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IT Support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Languages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GIS &amp; Spatial Data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MARKETPLACE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C</a:t>
            </a: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onvergence of academic support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8515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6165"/>
            <a:ext cx="9144000" cy="60624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MARKETPLACE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 err="1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Coworking</a:t>
            </a: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 </a:t>
            </a: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environment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7891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2205</TotalTime>
  <Words>193</Words>
  <Application>Microsoft Macintosh PowerPoint</Application>
  <PresentationFormat>On-screen Show (4:3)</PresentationFormat>
  <Paragraphs>68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Matthews</dc:creator>
  <cp:lastModifiedBy>Brian Matthews</cp:lastModifiedBy>
  <cp:revision>90</cp:revision>
  <dcterms:created xsi:type="dcterms:W3CDTF">2012-08-24T12:40:08Z</dcterms:created>
  <dcterms:modified xsi:type="dcterms:W3CDTF">2012-10-01T18:48:14Z</dcterms:modified>
</cp:coreProperties>
</file>