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75" d="100"/>
          <a:sy n="175" d="100"/>
        </p:scale>
        <p:origin x="-48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487235771"/>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lib.vt.edu/help/scholar/suggested-links.html" TargetMode="External"/><Relationship Id="rId4" Type="http://schemas.openxmlformats.org/officeDocument/2006/relationships/hyperlink" Target="http://www.lib.vt.edu/help/scholar/persistentlinks.html" TargetMode="External"/><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lib.vt.edu/circ-reserve/reserve-instructors/reserve-copyright.html" TargetMode="External"/><Relationship Id="rId4" Type="http://schemas.openxmlformats.org/officeDocument/2006/relationships/hyperlink" Target="http://scholar.lib.vt.edu/copyright/cprtinstructors.html" TargetMode="External"/><Relationship Id="rId5" Type="http://schemas.openxmlformats.org/officeDocument/2006/relationships/hyperlink" Target="http://www.vt.edu/about/acceptable-use.html" TargetMode="External"/><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stand alone - user paced</a:t>
            </a:r>
          </a:p>
          <a:p>
            <a:pPr rtl="0">
              <a:spcBef>
                <a:spcPts val="0"/>
              </a:spcBef>
              <a:buNone/>
            </a:pPr>
            <a:r>
              <a:rPr lang="en"/>
              <a:t>credit system: badges are an option; certificate; quiz</a:t>
            </a:r>
          </a:p>
          <a:p>
            <a:pPr rtl="0">
              <a:spcBef>
                <a:spcPts val="0"/>
              </a:spcBef>
              <a:buNone/>
            </a:pPr>
            <a:r>
              <a:rPr lang="en"/>
              <a:t>guide on the side</a:t>
            </a:r>
          </a:p>
          <a:p>
            <a:pPr rtl="0">
              <a:spcBef>
                <a:spcPts val="0"/>
              </a:spcBef>
              <a:buNone/>
            </a:pPr>
            <a:r>
              <a:rPr lang="en" sz="1400"/>
              <a:t>videos</a:t>
            </a:r>
          </a:p>
          <a:p>
            <a:pPr rtl="0">
              <a:spcBef>
                <a:spcPts val="0"/>
              </a:spcBef>
              <a:buNone/>
            </a:pPr>
            <a:r>
              <a:rPr lang="en" sz="1400">
                <a:solidFill>
                  <a:schemeClr val="dk1"/>
                </a:solidFill>
              </a:rPr>
              <a:t>interactive</a:t>
            </a:r>
          </a:p>
          <a:p>
            <a:pPr lvl="0" rtl="0">
              <a:spcBef>
                <a:spcPts val="0"/>
              </a:spcBef>
              <a:buNone/>
            </a:pPr>
            <a:r>
              <a:rPr lang="en" sz="1400">
                <a:solidFill>
                  <a:schemeClr val="dk1"/>
                </a:solidFill>
              </a:rPr>
              <a:t>Online workshop - how to session</a:t>
            </a:r>
          </a:p>
          <a:p>
            <a:pPr lvl="0" rtl="0">
              <a:spcBef>
                <a:spcPts val="0"/>
              </a:spcBef>
              <a:buNone/>
            </a:pPr>
            <a:r>
              <a:rPr lang="en" sz="1400">
                <a:solidFill>
                  <a:schemeClr val="dk1"/>
                </a:solidFill>
              </a:rPr>
              <a:t>Great resource</a:t>
            </a:r>
          </a:p>
          <a:p>
            <a:pPr lvl="0" rtl="0">
              <a:spcBef>
                <a:spcPts val="0"/>
              </a:spcBef>
              <a:buNone/>
            </a:pPr>
            <a:r>
              <a:rPr lang="en" sz="1400">
                <a:solidFill>
                  <a:schemeClr val="dk1"/>
                </a:solidFill>
              </a:rPr>
              <a:t>Specific focus</a:t>
            </a:r>
          </a:p>
          <a:p>
            <a:pPr lvl="0" rtl="0">
              <a:spcBef>
                <a:spcPts val="0"/>
              </a:spcBef>
              <a:buNone/>
            </a:pPr>
            <a:r>
              <a:rPr lang="en" sz="1400">
                <a:solidFill>
                  <a:schemeClr val="dk1"/>
                </a:solidFill>
              </a:rPr>
              <a:t>Library research skills</a:t>
            </a:r>
          </a:p>
          <a:p>
            <a:pPr lvl="0" rtl="0">
              <a:spcBef>
                <a:spcPts val="0"/>
              </a:spcBef>
              <a:buNone/>
            </a:pPr>
            <a:r>
              <a:rPr lang="en" sz="1400">
                <a:solidFill>
                  <a:schemeClr val="dk1"/>
                </a:solidFill>
              </a:rPr>
              <a:t>Resource-specific</a:t>
            </a:r>
          </a:p>
          <a:p>
            <a:pPr lvl="0" rtl="0">
              <a:spcBef>
                <a:spcPts val="0"/>
              </a:spcBef>
              <a:buNone/>
            </a:pPr>
            <a:r>
              <a:rPr lang="en" sz="1400">
                <a:solidFill>
                  <a:schemeClr val="dk1"/>
                </a:solidFill>
              </a:rPr>
              <a:t>website</a:t>
            </a:r>
          </a:p>
          <a:p>
            <a:pPr lvl="0" rtl="0">
              <a:spcBef>
                <a:spcPts val="0"/>
              </a:spcBef>
              <a:buNone/>
            </a:pPr>
            <a:r>
              <a:rPr lang="en" sz="1400">
                <a:solidFill>
                  <a:schemeClr val="dk1"/>
                </a:solidFill>
              </a:rPr>
              <a:t>library guide</a:t>
            </a:r>
          </a:p>
          <a:p>
            <a:pPr lvl="0" rtl="0">
              <a:spcBef>
                <a:spcPts val="0"/>
              </a:spcBef>
              <a:buClr>
                <a:schemeClr val="dk1"/>
              </a:buClr>
              <a:buFont typeface="Arial"/>
              <a:buNone/>
            </a:pPr>
            <a:endParaRPr sz="1400">
              <a:solidFill>
                <a:schemeClr val="dk1"/>
              </a:solidFill>
            </a:endParaRPr>
          </a:p>
          <a:p>
            <a:pPr>
              <a:spcBef>
                <a:spcPts val="0"/>
              </a:spcBef>
              <a:buNone/>
            </a:pPr>
            <a:endParaRPr sz="1400">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stand alone - user paced</a:t>
            </a:r>
          </a:p>
          <a:p>
            <a:pPr lvl="0" rtl="0">
              <a:spcBef>
                <a:spcPts val="0"/>
              </a:spcBef>
              <a:buNone/>
            </a:pPr>
            <a:r>
              <a:rPr lang="en"/>
              <a:t>credit system: badges are an option; certificate; quiz</a:t>
            </a:r>
          </a:p>
          <a:p>
            <a:pPr lvl="0" rtl="0">
              <a:spcBef>
                <a:spcPts val="0"/>
              </a:spcBef>
              <a:buNone/>
            </a:pPr>
            <a:r>
              <a:rPr lang="en"/>
              <a:t>guide on the side</a:t>
            </a:r>
          </a:p>
          <a:p>
            <a:pPr lvl="0" rtl="0">
              <a:spcBef>
                <a:spcPts val="0"/>
              </a:spcBef>
              <a:buNone/>
            </a:pPr>
            <a:r>
              <a:rPr lang="en" sz="1400"/>
              <a:t>videos</a:t>
            </a:r>
          </a:p>
          <a:p>
            <a:pPr lvl="0" rtl="0">
              <a:spcBef>
                <a:spcPts val="0"/>
              </a:spcBef>
              <a:buNone/>
            </a:pPr>
            <a:r>
              <a:rPr lang="en" sz="1400">
                <a:solidFill>
                  <a:schemeClr val="dk1"/>
                </a:solidFill>
              </a:rPr>
              <a:t>interactive</a:t>
            </a:r>
          </a:p>
          <a:p>
            <a:pPr lvl="0" rtl="0">
              <a:spcBef>
                <a:spcPts val="0"/>
              </a:spcBef>
              <a:buNone/>
            </a:pPr>
            <a:r>
              <a:rPr lang="en" sz="1400">
                <a:solidFill>
                  <a:schemeClr val="dk1"/>
                </a:solidFill>
              </a:rPr>
              <a:t>Online workshop - how to session</a:t>
            </a:r>
          </a:p>
          <a:p>
            <a:pPr lvl="0" rtl="0">
              <a:spcBef>
                <a:spcPts val="0"/>
              </a:spcBef>
              <a:buNone/>
            </a:pPr>
            <a:r>
              <a:rPr lang="en" sz="1400">
                <a:solidFill>
                  <a:schemeClr val="dk1"/>
                </a:solidFill>
              </a:rPr>
              <a:t>Great resource</a:t>
            </a:r>
          </a:p>
          <a:p>
            <a:pPr lvl="0" rtl="0">
              <a:spcBef>
                <a:spcPts val="0"/>
              </a:spcBef>
              <a:buNone/>
            </a:pPr>
            <a:r>
              <a:rPr lang="en" sz="1400">
                <a:solidFill>
                  <a:schemeClr val="dk1"/>
                </a:solidFill>
              </a:rPr>
              <a:t>Specific focus</a:t>
            </a:r>
          </a:p>
          <a:p>
            <a:pPr lvl="0" rtl="0">
              <a:spcBef>
                <a:spcPts val="0"/>
              </a:spcBef>
              <a:buNone/>
            </a:pPr>
            <a:r>
              <a:rPr lang="en" sz="1400">
                <a:solidFill>
                  <a:schemeClr val="dk1"/>
                </a:solidFill>
              </a:rPr>
              <a:t>Library research skills</a:t>
            </a:r>
          </a:p>
          <a:p>
            <a:pPr lvl="0" rtl="0">
              <a:spcBef>
                <a:spcPts val="0"/>
              </a:spcBef>
              <a:buNone/>
            </a:pPr>
            <a:r>
              <a:rPr lang="en" sz="1400">
                <a:solidFill>
                  <a:schemeClr val="dk1"/>
                </a:solidFill>
              </a:rPr>
              <a:t>Resource-specific</a:t>
            </a:r>
          </a:p>
          <a:p>
            <a:pPr lvl="0" rtl="0">
              <a:spcBef>
                <a:spcPts val="0"/>
              </a:spcBef>
              <a:buNone/>
            </a:pPr>
            <a:r>
              <a:rPr lang="en" sz="1400">
                <a:solidFill>
                  <a:schemeClr val="dk1"/>
                </a:solidFill>
              </a:rPr>
              <a:t>website</a:t>
            </a:r>
          </a:p>
          <a:p>
            <a:pPr lvl="0" rtl="0">
              <a:spcBef>
                <a:spcPts val="0"/>
              </a:spcBef>
              <a:buNone/>
            </a:pPr>
            <a:r>
              <a:rPr lang="en" sz="1400">
                <a:solidFill>
                  <a:schemeClr val="dk1"/>
                </a:solidFill>
              </a:rPr>
              <a:t>library guide</a:t>
            </a:r>
          </a:p>
          <a:p>
            <a:pPr lvl="0" rtl="0">
              <a:spcBef>
                <a:spcPts val="0"/>
              </a:spcBef>
              <a:buClr>
                <a:schemeClr val="dk1"/>
              </a:buClr>
              <a:buFont typeface="Arial"/>
              <a:buNone/>
            </a:pPr>
            <a:endParaRPr sz="1400">
              <a:solidFill>
                <a:schemeClr val="dk1"/>
              </a:solidFill>
            </a:endParaRPr>
          </a:p>
          <a:p>
            <a:pPr lvl="0" rtl="0">
              <a:spcBef>
                <a:spcPts val="0"/>
              </a:spcBef>
              <a:buNone/>
            </a:pPr>
            <a:endParaRPr sz="1400">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stand alone - user paced</a:t>
            </a:r>
          </a:p>
          <a:p>
            <a:pPr lvl="0" rtl="0">
              <a:spcBef>
                <a:spcPts val="0"/>
              </a:spcBef>
              <a:buNone/>
            </a:pPr>
            <a:r>
              <a:rPr lang="en"/>
              <a:t>credit system: badges are an option; certificate; quiz</a:t>
            </a:r>
          </a:p>
          <a:p>
            <a:pPr lvl="0" rtl="0">
              <a:spcBef>
                <a:spcPts val="0"/>
              </a:spcBef>
              <a:buNone/>
            </a:pPr>
            <a:r>
              <a:rPr lang="en"/>
              <a:t>guide on the side</a:t>
            </a:r>
          </a:p>
          <a:p>
            <a:pPr lvl="0" rtl="0">
              <a:spcBef>
                <a:spcPts val="0"/>
              </a:spcBef>
              <a:buNone/>
            </a:pPr>
            <a:r>
              <a:rPr lang="en" sz="1400"/>
              <a:t>videos</a:t>
            </a:r>
          </a:p>
          <a:p>
            <a:pPr lvl="0" rtl="0">
              <a:spcBef>
                <a:spcPts val="0"/>
              </a:spcBef>
              <a:buNone/>
            </a:pPr>
            <a:r>
              <a:rPr lang="en" sz="1400">
                <a:solidFill>
                  <a:schemeClr val="dk1"/>
                </a:solidFill>
              </a:rPr>
              <a:t>interactive</a:t>
            </a:r>
          </a:p>
          <a:p>
            <a:pPr lvl="0" rtl="0">
              <a:spcBef>
                <a:spcPts val="0"/>
              </a:spcBef>
              <a:buNone/>
            </a:pPr>
            <a:r>
              <a:rPr lang="en" sz="1400">
                <a:solidFill>
                  <a:schemeClr val="dk1"/>
                </a:solidFill>
              </a:rPr>
              <a:t>Online workshop - how to session</a:t>
            </a:r>
          </a:p>
          <a:p>
            <a:pPr lvl="0" rtl="0">
              <a:spcBef>
                <a:spcPts val="0"/>
              </a:spcBef>
              <a:buNone/>
            </a:pPr>
            <a:r>
              <a:rPr lang="en" sz="1400">
                <a:solidFill>
                  <a:schemeClr val="dk1"/>
                </a:solidFill>
              </a:rPr>
              <a:t>Great resource</a:t>
            </a:r>
          </a:p>
          <a:p>
            <a:pPr lvl="0" rtl="0">
              <a:spcBef>
                <a:spcPts val="0"/>
              </a:spcBef>
              <a:buNone/>
            </a:pPr>
            <a:r>
              <a:rPr lang="en" sz="1400">
                <a:solidFill>
                  <a:schemeClr val="dk1"/>
                </a:solidFill>
              </a:rPr>
              <a:t>Specific focus</a:t>
            </a:r>
          </a:p>
          <a:p>
            <a:pPr lvl="0" rtl="0">
              <a:spcBef>
                <a:spcPts val="0"/>
              </a:spcBef>
              <a:buNone/>
            </a:pPr>
            <a:r>
              <a:rPr lang="en" sz="1400">
                <a:solidFill>
                  <a:schemeClr val="dk1"/>
                </a:solidFill>
              </a:rPr>
              <a:t>Library research skills</a:t>
            </a:r>
          </a:p>
          <a:p>
            <a:pPr lvl="0" rtl="0">
              <a:spcBef>
                <a:spcPts val="0"/>
              </a:spcBef>
              <a:buNone/>
            </a:pPr>
            <a:r>
              <a:rPr lang="en" sz="1400">
                <a:solidFill>
                  <a:schemeClr val="dk1"/>
                </a:solidFill>
              </a:rPr>
              <a:t>Resource-specific</a:t>
            </a:r>
          </a:p>
          <a:p>
            <a:pPr lvl="0" rtl="0">
              <a:spcBef>
                <a:spcPts val="0"/>
              </a:spcBef>
              <a:buNone/>
            </a:pPr>
            <a:r>
              <a:rPr lang="en" sz="1400">
                <a:solidFill>
                  <a:schemeClr val="dk1"/>
                </a:solidFill>
              </a:rPr>
              <a:t>website</a:t>
            </a:r>
          </a:p>
          <a:p>
            <a:pPr lvl="0" rtl="0">
              <a:spcBef>
                <a:spcPts val="0"/>
              </a:spcBef>
              <a:buNone/>
            </a:pPr>
            <a:r>
              <a:rPr lang="en" sz="1400">
                <a:solidFill>
                  <a:schemeClr val="dk1"/>
                </a:solidFill>
              </a:rPr>
              <a:t>library guide</a:t>
            </a:r>
          </a:p>
          <a:p>
            <a:pPr lvl="0" rtl="0">
              <a:spcBef>
                <a:spcPts val="0"/>
              </a:spcBef>
              <a:buClr>
                <a:schemeClr val="dk1"/>
              </a:buClr>
              <a:buFont typeface="Arial"/>
              <a:buNone/>
            </a:pPr>
            <a:endParaRPr sz="1400">
              <a:solidFill>
                <a:schemeClr val="dk1"/>
              </a:solidFill>
            </a:endParaRPr>
          </a:p>
          <a:p>
            <a:pPr lvl="0" rtl="0">
              <a:spcBef>
                <a:spcPts val="0"/>
              </a:spcBef>
              <a:buNone/>
            </a:pPr>
            <a:endParaRPr sz="1400">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stand alone - user paced</a:t>
            </a:r>
          </a:p>
          <a:p>
            <a:pPr lvl="0" rtl="0">
              <a:spcBef>
                <a:spcPts val="0"/>
              </a:spcBef>
              <a:buNone/>
            </a:pPr>
            <a:r>
              <a:rPr lang="en"/>
              <a:t>credit system: badges are an option; certificate; quiz</a:t>
            </a:r>
          </a:p>
          <a:p>
            <a:pPr lvl="0" rtl="0">
              <a:spcBef>
                <a:spcPts val="0"/>
              </a:spcBef>
              <a:buNone/>
            </a:pPr>
            <a:r>
              <a:rPr lang="en"/>
              <a:t>guide on the side</a:t>
            </a:r>
          </a:p>
          <a:p>
            <a:pPr lvl="0" rtl="0">
              <a:spcBef>
                <a:spcPts val="0"/>
              </a:spcBef>
              <a:buNone/>
            </a:pPr>
            <a:r>
              <a:rPr lang="en" sz="1400"/>
              <a:t>videos</a:t>
            </a:r>
          </a:p>
          <a:p>
            <a:pPr lvl="0" rtl="0">
              <a:spcBef>
                <a:spcPts val="0"/>
              </a:spcBef>
              <a:buNone/>
            </a:pPr>
            <a:r>
              <a:rPr lang="en" sz="1400">
                <a:solidFill>
                  <a:schemeClr val="dk1"/>
                </a:solidFill>
              </a:rPr>
              <a:t>interactive</a:t>
            </a:r>
          </a:p>
          <a:p>
            <a:pPr lvl="0" rtl="0">
              <a:spcBef>
                <a:spcPts val="0"/>
              </a:spcBef>
              <a:buNone/>
            </a:pPr>
            <a:r>
              <a:rPr lang="en" sz="1400">
                <a:solidFill>
                  <a:schemeClr val="dk1"/>
                </a:solidFill>
              </a:rPr>
              <a:t>Online workshop - how to session</a:t>
            </a:r>
          </a:p>
          <a:p>
            <a:pPr lvl="0" rtl="0">
              <a:spcBef>
                <a:spcPts val="0"/>
              </a:spcBef>
              <a:buNone/>
            </a:pPr>
            <a:r>
              <a:rPr lang="en" sz="1400">
                <a:solidFill>
                  <a:schemeClr val="dk1"/>
                </a:solidFill>
              </a:rPr>
              <a:t>Great resource</a:t>
            </a:r>
          </a:p>
          <a:p>
            <a:pPr lvl="0" rtl="0">
              <a:spcBef>
                <a:spcPts val="0"/>
              </a:spcBef>
              <a:buNone/>
            </a:pPr>
            <a:r>
              <a:rPr lang="en" sz="1400">
                <a:solidFill>
                  <a:schemeClr val="dk1"/>
                </a:solidFill>
              </a:rPr>
              <a:t>Specific focus</a:t>
            </a:r>
          </a:p>
          <a:p>
            <a:pPr lvl="0" rtl="0">
              <a:spcBef>
                <a:spcPts val="0"/>
              </a:spcBef>
              <a:buNone/>
            </a:pPr>
            <a:r>
              <a:rPr lang="en" sz="1400">
                <a:solidFill>
                  <a:schemeClr val="dk1"/>
                </a:solidFill>
              </a:rPr>
              <a:t>Library research skills</a:t>
            </a:r>
          </a:p>
          <a:p>
            <a:pPr lvl="0" rtl="0">
              <a:spcBef>
                <a:spcPts val="0"/>
              </a:spcBef>
              <a:buNone/>
            </a:pPr>
            <a:r>
              <a:rPr lang="en" sz="1400">
                <a:solidFill>
                  <a:schemeClr val="dk1"/>
                </a:solidFill>
              </a:rPr>
              <a:t>Resource-specific</a:t>
            </a:r>
          </a:p>
          <a:p>
            <a:pPr lvl="0" rtl="0">
              <a:spcBef>
                <a:spcPts val="0"/>
              </a:spcBef>
              <a:buNone/>
            </a:pPr>
            <a:r>
              <a:rPr lang="en" sz="1400">
                <a:solidFill>
                  <a:schemeClr val="dk1"/>
                </a:solidFill>
              </a:rPr>
              <a:t>website</a:t>
            </a:r>
          </a:p>
          <a:p>
            <a:pPr lvl="0" rtl="0">
              <a:spcBef>
                <a:spcPts val="0"/>
              </a:spcBef>
              <a:buNone/>
            </a:pPr>
            <a:r>
              <a:rPr lang="en" sz="1400">
                <a:solidFill>
                  <a:schemeClr val="dk1"/>
                </a:solidFill>
              </a:rPr>
              <a:t>library guide</a:t>
            </a:r>
          </a:p>
          <a:p>
            <a:pPr lvl="0" rtl="0">
              <a:spcBef>
                <a:spcPts val="0"/>
              </a:spcBef>
              <a:buClr>
                <a:schemeClr val="dk1"/>
              </a:buClr>
              <a:buFont typeface="Arial"/>
              <a:buNone/>
            </a:pPr>
            <a:endParaRPr sz="1400">
              <a:solidFill>
                <a:schemeClr val="dk1"/>
              </a:solidFill>
            </a:endParaRPr>
          </a:p>
          <a:p>
            <a:pPr lvl="0" rtl="0">
              <a:spcBef>
                <a:spcPts val="0"/>
              </a:spcBef>
              <a:buNone/>
            </a:pPr>
            <a:endParaRPr sz="1400">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6" name="Shape 1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library resources</a:t>
            </a:r>
          </a:p>
          <a:p>
            <a:pPr rtl="0">
              <a:spcBef>
                <a:spcPts val="0"/>
              </a:spcBef>
              <a:buNone/>
            </a:pPr>
            <a:r>
              <a:rPr lang="en" u="sng">
                <a:solidFill>
                  <a:schemeClr val="hlink"/>
                </a:solidFill>
                <a:hlinkClick r:id="rId3"/>
              </a:rPr>
              <a:t>http://www.lib.vt.edu/help/scholar/suggested-links.html</a:t>
            </a:r>
            <a:r>
              <a:rPr lang="en"/>
              <a:t> </a:t>
            </a:r>
          </a:p>
          <a:p>
            <a:pPr rtl="0">
              <a:spcBef>
                <a:spcPts val="0"/>
              </a:spcBef>
              <a:buNone/>
            </a:pPr>
            <a:r>
              <a:rPr lang="en" u="sng">
                <a:solidFill>
                  <a:schemeClr val="hlink"/>
                </a:solidFill>
                <a:hlinkClick r:id="rId4"/>
              </a:rPr>
              <a:t>http://www.lib.vt.edu/help/scholar/persistentlinks.html</a:t>
            </a:r>
            <a:r>
              <a:rPr lang="en"/>
              <a:t> </a:t>
            </a:r>
          </a:p>
          <a:p>
            <a:pPr rtl="0">
              <a:spcBef>
                <a:spcPts val="0"/>
              </a:spcBef>
              <a:buNone/>
            </a:pPr>
            <a:endParaRPr/>
          </a:p>
          <a:p>
            <a:pPr rtl="0">
              <a:spcBef>
                <a:spcPts val="0"/>
              </a:spcBef>
              <a:buNone/>
            </a:pPr>
            <a:r>
              <a:rPr lang="en" sz="1400">
                <a:solidFill>
                  <a:schemeClr val="dk1"/>
                </a:solidFill>
              </a:rPr>
              <a:t>Online-useful content - videos (FMG, JOVE, Alexander Street Press…)</a:t>
            </a:r>
          </a:p>
          <a:p>
            <a:pPr rtl="0">
              <a:spcBef>
                <a:spcPts val="0"/>
              </a:spcBef>
              <a:buNone/>
            </a:pPr>
            <a:r>
              <a:rPr lang="en" sz="1400">
                <a:solidFill>
                  <a:schemeClr val="dk1"/>
                </a:solidFill>
              </a:rPr>
              <a:t>copyright</a:t>
            </a:r>
          </a:p>
          <a:p>
            <a:pPr lvl="0" rtl="0">
              <a:spcBef>
                <a:spcPts val="0"/>
              </a:spcBef>
              <a:buClr>
                <a:schemeClr val="dk1"/>
              </a:buClr>
              <a:buSzPct val="78571"/>
              <a:buFont typeface="Arial"/>
              <a:buNone/>
            </a:pPr>
            <a:r>
              <a:rPr lang="en" sz="1400">
                <a:solidFill>
                  <a:schemeClr val="dk1"/>
                </a:solidFill>
              </a:rPr>
              <a:t>LINKING!  B/c licensed!</a:t>
            </a:r>
          </a:p>
          <a:p>
            <a:pPr rtl="0">
              <a:spcBef>
                <a:spcPts val="0"/>
              </a:spcBef>
              <a:buNone/>
            </a:pPr>
            <a:r>
              <a:rPr lang="en" sz="1400">
                <a:solidFill>
                  <a:schemeClr val="dk1"/>
                </a:solidFill>
              </a:rPr>
              <a:t>support faculty / trainers</a:t>
            </a:r>
          </a:p>
          <a:p>
            <a:pPr>
              <a:spcBef>
                <a:spcPts val="0"/>
              </a:spcBef>
              <a:buNone/>
            </a:pPr>
            <a:r>
              <a:rPr lang="en" sz="1400">
                <a:solidFill>
                  <a:schemeClr val="dk1"/>
                </a:solidFill>
              </a:rPr>
              <a:t>library resources / open resources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00"/>
              </a:spcBef>
              <a:buClr>
                <a:schemeClr val="dk1"/>
              </a:buClr>
              <a:buSzPct val="91666"/>
              <a:buFont typeface="Arial"/>
              <a:buNone/>
            </a:pPr>
            <a:r>
              <a:rPr lang="en" sz="1200">
                <a:solidFill>
                  <a:schemeClr val="dk1"/>
                </a:solidFill>
              </a:rPr>
              <a:t>Best practices: include a statement in each online course syllabus, with every item posted using Teach Act, Education, or Fair Use exemptions.</a:t>
            </a:r>
          </a:p>
          <a:p>
            <a:pPr lvl="0" rtl="0">
              <a:spcBef>
                <a:spcPts val="600"/>
              </a:spcBef>
              <a:buNone/>
            </a:pPr>
            <a:r>
              <a:rPr lang="en" sz="1200">
                <a:solidFill>
                  <a:schemeClr val="dk1"/>
                </a:solidFill>
              </a:rPr>
              <a:t>Library and institutional statements on copyright guidelines are also one way to improve your institution’s compliance with copyright law and add to the Fair Use side of the equation when making judgments.</a:t>
            </a:r>
          </a:p>
          <a:p>
            <a:pPr lvl="0" rtl="0">
              <a:spcBef>
                <a:spcPts val="600"/>
              </a:spcBef>
              <a:buNone/>
            </a:pPr>
            <a:r>
              <a:rPr lang="en" sz="1200" u="sng">
                <a:solidFill>
                  <a:schemeClr val="dk1"/>
                </a:solidFill>
                <a:hlinkClick r:id="rId3"/>
              </a:rPr>
              <a:t>https://www.lib.vt.edu/circ-reserve/reserve-instructors/reserve-copyright.html</a:t>
            </a:r>
            <a:r>
              <a:rPr lang="en" sz="1200">
                <a:solidFill>
                  <a:schemeClr val="dk1"/>
                </a:solidFill>
              </a:rPr>
              <a:t> </a:t>
            </a:r>
          </a:p>
          <a:p>
            <a:pPr lvl="0" rtl="0">
              <a:spcBef>
                <a:spcPts val="600"/>
              </a:spcBef>
              <a:buNone/>
            </a:pPr>
            <a:r>
              <a:rPr lang="en" sz="1200" u="sng">
                <a:solidFill>
                  <a:schemeClr val="dk1"/>
                </a:solidFill>
                <a:hlinkClick r:id="rId4"/>
              </a:rPr>
              <a:t>http://scholar.lib.vt.edu/copyright/cprtinstructors.html</a:t>
            </a:r>
            <a:r>
              <a:rPr lang="en" sz="1200">
                <a:solidFill>
                  <a:schemeClr val="dk1"/>
                </a:solidFill>
              </a:rPr>
              <a:t> </a:t>
            </a:r>
          </a:p>
          <a:p>
            <a:pPr lvl="0">
              <a:spcBef>
                <a:spcPts val="600"/>
              </a:spcBef>
              <a:buClr>
                <a:schemeClr val="dk1"/>
              </a:buClr>
              <a:buSzPct val="91666"/>
              <a:buFont typeface="Arial"/>
              <a:buNone/>
            </a:pPr>
            <a:r>
              <a:rPr lang="en" sz="1200" u="sng">
                <a:solidFill>
                  <a:schemeClr val="dk1"/>
                </a:solidFill>
                <a:hlinkClick r:id="rId5"/>
              </a:rPr>
              <a:t>http://www.vt.edu/about/acceptable-use.html</a:t>
            </a:r>
            <a:r>
              <a:rPr lang="en" sz="1200">
                <a:solidFill>
                  <a:schemeClr val="dk1"/>
                </a:solidFill>
              </a:rP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0" name="Shape 1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4" name="Shape 1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0" name="Shape 2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7" name="Shape 2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2" name="Shape 2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30" name="Shape 2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Libraries are often in the know regarding many types of emerging technologies, including those useful for education. This is an area where you might explore how you can play a role in trying out emerging or known ed technologies, sharing best practices and examples of their use, hosting fora or showcase days to share gadgets, tech, and uses, or even provide sofware (conferencing systems), online tools (poll everywhere), or devices (ipads, etc.).</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43" name="Shape 2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Instructor support</a:t>
            </a:r>
          </a:p>
          <a:p>
            <a:pPr rtl="0">
              <a:spcBef>
                <a:spcPts val="0"/>
              </a:spcBef>
              <a:buNone/>
            </a:pPr>
            <a:r>
              <a:rPr lang="en"/>
              <a:t>Library Guides</a:t>
            </a:r>
          </a:p>
          <a:p>
            <a:pPr rtl="0">
              <a:spcBef>
                <a:spcPts val="0"/>
              </a:spcBef>
              <a:buNone/>
            </a:pPr>
            <a:r>
              <a:rPr lang="en"/>
              <a:t>Assignments</a:t>
            </a:r>
          </a:p>
          <a:p>
            <a:pPr>
              <a:spcBef>
                <a:spcPts val="0"/>
              </a:spcBef>
              <a:buNone/>
            </a:pPr>
            <a:r>
              <a:rPr lang="en"/>
              <a:t>Discussion Boards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2" name="Shape 2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scheduled, direct and individualized feedback</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58" name="Shape 2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65" name="Shape 2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Assess whether learning occured</a:t>
            </a:r>
          </a:p>
          <a:p>
            <a:pPr>
              <a:spcBef>
                <a:spcPts val="0"/>
              </a:spcBef>
              <a:buNone/>
            </a:pPr>
            <a:r>
              <a:rPr lang="en"/>
              <a:t>Gather feedback for constant improvement</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Shape 27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1" name="Shape 2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7" name="Shape 2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83" name="Shape 2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90" name="Shape 2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96" name="Shape 2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02" name="Shape 3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Shape 30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08" name="Shape 3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6" name="Shape 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600"/>
              </a:spcBef>
              <a:buClr>
                <a:schemeClr val="dk1"/>
              </a:buClr>
              <a:buFont typeface="Arial"/>
              <a:buNone/>
            </a:pPr>
            <a:endParaRPr sz="14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Clr>
                <a:schemeClr val="dk1"/>
              </a:buClr>
              <a:buSzPct val="78571"/>
              <a:buFont typeface="Arial"/>
              <a:buNone/>
            </a:pPr>
            <a:r>
              <a:rPr lang="en" sz="1400" b="1">
                <a:solidFill>
                  <a:schemeClr val="dk1"/>
                </a:solidFill>
              </a:rPr>
              <a:t>Library Orientation</a:t>
            </a:r>
          </a:p>
          <a:p>
            <a:pPr lvl="0" rtl="0">
              <a:spcBef>
                <a:spcPts val="0"/>
              </a:spcBef>
              <a:buClr>
                <a:schemeClr val="dk1"/>
              </a:buClr>
              <a:buSzPct val="78571"/>
              <a:buFont typeface="Arial"/>
              <a:buNone/>
            </a:pPr>
            <a:r>
              <a:rPr lang="en" sz="1400">
                <a:solidFill>
                  <a:schemeClr val="dk1"/>
                </a:solidFill>
              </a:rPr>
              <a:t>-website page</a:t>
            </a:r>
          </a:p>
          <a:p>
            <a:pPr lvl="0" rtl="0">
              <a:spcBef>
                <a:spcPts val="0"/>
              </a:spcBef>
              <a:buClr>
                <a:schemeClr val="dk1"/>
              </a:buClr>
              <a:buSzPct val="78571"/>
              <a:buFont typeface="Arial"/>
              <a:buNone/>
            </a:pPr>
            <a:r>
              <a:rPr lang="en" sz="1400">
                <a:solidFill>
                  <a:schemeClr val="dk1"/>
                </a:solidFill>
              </a:rPr>
              <a:t>-library guide</a:t>
            </a:r>
          </a:p>
          <a:p>
            <a:pPr lvl="0" rtl="0">
              <a:spcBef>
                <a:spcPts val="0"/>
              </a:spcBef>
              <a:buClr>
                <a:schemeClr val="dk1"/>
              </a:buClr>
              <a:buSzPct val="78571"/>
              <a:buFont typeface="Arial"/>
              <a:buNone/>
            </a:pPr>
            <a:r>
              <a:rPr lang="en" sz="1400">
                <a:solidFill>
                  <a:schemeClr val="dk1"/>
                </a:solidFill>
              </a:rPr>
              <a:t>-widget / section in campus sign in platform</a:t>
            </a:r>
          </a:p>
          <a:p>
            <a:pPr lvl="0" rtl="0">
              <a:spcBef>
                <a:spcPts val="600"/>
              </a:spcBef>
              <a:buNone/>
            </a:pPr>
            <a:endParaRPr sz="1400">
              <a:solidFill>
                <a:schemeClr val="dk1"/>
              </a:solidFill>
            </a:endParaRPr>
          </a:p>
          <a:p>
            <a:pPr lvl="0" rtl="0">
              <a:spcBef>
                <a:spcPts val="600"/>
              </a:spcBef>
              <a:buNone/>
            </a:pPr>
            <a:r>
              <a:rPr lang="en" sz="1400">
                <a:solidFill>
                  <a:schemeClr val="dk1"/>
                </a:solidFill>
              </a:rPr>
              <a:t>Even if you already have this info elsewhere, pulling together into in an area that addresses online learners can help make it obvious - it also makes it easy to provide this information quickly when asked to students, faculty, and others without having to constantly pull information together from separate areas.</a:t>
            </a:r>
          </a:p>
          <a:p>
            <a:pPr lvl="0" rtl="0">
              <a:spcBef>
                <a:spcPts val="600"/>
              </a:spcBef>
              <a:buNone/>
            </a:pPr>
            <a:r>
              <a:rPr lang="en" sz="1400">
                <a:solidFill>
                  <a:schemeClr val="dk1"/>
                </a:solidFill>
              </a:rPr>
              <a:t>Online and Distance-learner oriented discoverable information and assistance</a:t>
            </a:r>
          </a:p>
          <a:p>
            <a:pPr lvl="0" rtl="0">
              <a:spcBef>
                <a:spcPts val="0"/>
              </a:spcBef>
              <a:buClr>
                <a:schemeClr val="dk1"/>
              </a:buClr>
              <a:buSzPct val="78571"/>
              <a:buFont typeface="Arial"/>
              <a:buNone/>
            </a:pPr>
            <a:r>
              <a:rPr lang="en" sz="1400">
                <a:solidFill>
                  <a:schemeClr val="dk1"/>
                </a:solidFill>
              </a:rPr>
              <a:t>Ask for feedback from online learners &amp; others who connect with the library online</a:t>
            </a:r>
          </a:p>
          <a:p>
            <a:pPr lvl="0" rtl="0">
              <a:spcBef>
                <a:spcPts val="600"/>
              </a:spcBef>
              <a:buClr>
                <a:schemeClr val="dk1"/>
              </a:buClr>
              <a:buFont typeface="Arial"/>
              <a:buNone/>
            </a:pPr>
            <a:endParaRPr sz="1400">
              <a:solidFill>
                <a:schemeClr val="dk1"/>
              </a:solidFill>
            </a:endParaRPr>
          </a:p>
          <a:p>
            <a:pPr lvl="0" rtl="0">
              <a:spcBef>
                <a:spcPts val="600"/>
              </a:spcBef>
              <a:buClr>
                <a:schemeClr val="dk1"/>
              </a:buClr>
              <a:buSzPct val="78571"/>
              <a:buFont typeface="Arial"/>
              <a:buNone/>
            </a:pPr>
            <a:r>
              <a:rPr lang="en" sz="1400">
                <a:solidFill>
                  <a:schemeClr val="dk1"/>
                </a:solidFill>
              </a:rPr>
              <a:t>Program and course specific</a:t>
            </a:r>
          </a:p>
          <a:p>
            <a:pPr lvl="0" rtl="0">
              <a:spcBef>
                <a:spcPts val="600"/>
              </a:spcBef>
              <a:buNone/>
            </a:pPr>
            <a:endParaRPr sz="1400">
              <a:solidFill>
                <a:schemeClr val="dk1"/>
              </a:solidFill>
            </a:endParaRPr>
          </a:p>
          <a:p>
            <a:pPr lvl="0" rtl="0">
              <a:spcBef>
                <a:spcPts val="600"/>
              </a:spcBef>
              <a:buNone/>
            </a:pPr>
            <a:r>
              <a:rPr lang="en" sz="1400">
                <a:solidFill>
                  <a:schemeClr val="dk1"/>
                </a:solidFill>
              </a:rPr>
              <a:t>Conversations w/faculty individually, then with program directors, connect with online program heads, connect with instructional designers</a:t>
            </a:r>
          </a:p>
          <a:p>
            <a:pPr lvl="0" rtl="0">
              <a:spcBef>
                <a:spcPts val="600"/>
              </a:spcBef>
              <a:buNone/>
            </a:pPr>
            <a:endParaRPr sz="1400">
              <a:solidFill>
                <a:schemeClr val="dk1"/>
              </a:solidFill>
            </a:endParaRPr>
          </a:p>
          <a:p>
            <a:pPr lvl="0" rtl="0">
              <a:spcBef>
                <a:spcPts val="600"/>
              </a:spcBef>
              <a:buClr>
                <a:schemeClr val="dk1"/>
              </a:buClr>
              <a:buSzPct val="78571"/>
              <a:buFont typeface="Arial"/>
              <a:buNone/>
            </a:pPr>
            <a:r>
              <a:rPr lang="en" sz="1400">
                <a:solidFill>
                  <a:schemeClr val="dk1"/>
                </a:solidFill>
              </a:rPr>
              <a:t>Library information</a:t>
            </a:r>
          </a:p>
          <a:p>
            <a:pPr lvl="0" rtl="0">
              <a:spcBef>
                <a:spcPts val="600"/>
              </a:spcBef>
              <a:buClr>
                <a:schemeClr val="dk1"/>
              </a:buClr>
              <a:buSzPct val="78571"/>
              <a:buFont typeface="Arial"/>
              <a:buNone/>
            </a:pPr>
            <a:r>
              <a:rPr lang="en" sz="1400">
                <a:solidFill>
                  <a:schemeClr val="dk1"/>
                </a:solidFill>
              </a:rPr>
              <a:t>Libraries in th</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Clr>
                <a:schemeClr val="dk1"/>
              </a:buClr>
              <a:buSzPct val="78571"/>
              <a:buFont typeface="Arial"/>
              <a:buNone/>
            </a:pPr>
            <a:r>
              <a:rPr lang="en" sz="1400" b="1">
                <a:solidFill>
                  <a:schemeClr val="dk1"/>
                </a:solidFill>
              </a:rPr>
              <a:t>Library Orientation</a:t>
            </a:r>
          </a:p>
          <a:p>
            <a:pPr lvl="0" rtl="0">
              <a:spcBef>
                <a:spcPts val="0"/>
              </a:spcBef>
              <a:buClr>
                <a:schemeClr val="dk1"/>
              </a:buClr>
              <a:buSzPct val="78571"/>
              <a:buFont typeface="Arial"/>
              <a:buNone/>
            </a:pPr>
            <a:r>
              <a:rPr lang="en" sz="1400">
                <a:solidFill>
                  <a:schemeClr val="dk1"/>
                </a:solidFill>
              </a:rPr>
              <a:t>-website page</a:t>
            </a:r>
          </a:p>
          <a:p>
            <a:pPr lvl="0" rtl="0">
              <a:spcBef>
                <a:spcPts val="0"/>
              </a:spcBef>
              <a:buClr>
                <a:schemeClr val="dk1"/>
              </a:buClr>
              <a:buSzPct val="78571"/>
              <a:buFont typeface="Arial"/>
              <a:buNone/>
            </a:pPr>
            <a:r>
              <a:rPr lang="en" sz="1400">
                <a:solidFill>
                  <a:schemeClr val="dk1"/>
                </a:solidFill>
              </a:rPr>
              <a:t>-library guide</a:t>
            </a:r>
          </a:p>
          <a:p>
            <a:pPr lvl="0" rtl="0">
              <a:spcBef>
                <a:spcPts val="0"/>
              </a:spcBef>
              <a:buClr>
                <a:schemeClr val="dk1"/>
              </a:buClr>
              <a:buSzPct val="78571"/>
              <a:buFont typeface="Arial"/>
              <a:buNone/>
            </a:pPr>
            <a:r>
              <a:rPr lang="en" sz="1400">
                <a:solidFill>
                  <a:schemeClr val="dk1"/>
                </a:solidFill>
              </a:rPr>
              <a:t>-widget / section in campus sign in platform</a:t>
            </a:r>
          </a:p>
          <a:p>
            <a:pPr lvl="0" rtl="0">
              <a:spcBef>
                <a:spcPts val="600"/>
              </a:spcBef>
              <a:buNone/>
            </a:pPr>
            <a:endParaRPr sz="1400">
              <a:solidFill>
                <a:schemeClr val="dk1"/>
              </a:solidFill>
            </a:endParaRPr>
          </a:p>
          <a:p>
            <a:pPr lvl="0" rtl="0">
              <a:spcBef>
                <a:spcPts val="600"/>
              </a:spcBef>
              <a:buNone/>
            </a:pPr>
            <a:r>
              <a:rPr lang="en" sz="1400">
                <a:solidFill>
                  <a:schemeClr val="dk1"/>
                </a:solidFill>
              </a:rPr>
              <a:t>Even if you already have this info elsewhere, pulling together into in an area that addresses online learners can help make it obvious - it also makes it easy to provide this information quickly when asked to students, faculty, and others without having to constantly pull information together from separate areas.</a:t>
            </a:r>
          </a:p>
          <a:p>
            <a:pPr lvl="0" rtl="0">
              <a:spcBef>
                <a:spcPts val="600"/>
              </a:spcBef>
              <a:buNone/>
            </a:pPr>
            <a:r>
              <a:rPr lang="en" sz="1400">
                <a:solidFill>
                  <a:schemeClr val="dk1"/>
                </a:solidFill>
              </a:rPr>
              <a:t>Online and Distance-learner oriented discoverable information and assistance</a:t>
            </a:r>
          </a:p>
          <a:p>
            <a:pPr lvl="0" rtl="0">
              <a:spcBef>
                <a:spcPts val="0"/>
              </a:spcBef>
              <a:buClr>
                <a:schemeClr val="dk1"/>
              </a:buClr>
              <a:buSzPct val="78571"/>
              <a:buFont typeface="Arial"/>
              <a:buNone/>
            </a:pPr>
            <a:r>
              <a:rPr lang="en" sz="1400">
                <a:solidFill>
                  <a:schemeClr val="dk1"/>
                </a:solidFill>
              </a:rPr>
              <a:t>Ask for feedback from online learners &amp; others who connect with the library online</a:t>
            </a:r>
          </a:p>
          <a:p>
            <a:pPr lvl="0" rtl="0">
              <a:spcBef>
                <a:spcPts val="600"/>
              </a:spcBef>
              <a:buClr>
                <a:schemeClr val="dk1"/>
              </a:buClr>
              <a:buFont typeface="Arial"/>
              <a:buNone/>
            </a:pPr>
            <a:endParaRPr sz="1400">
              <a:solidFill>
                <a:schemeClr val="dk1"/>
              </a:solidFill>
            </a:endParaRPr>
          </a:p>
          <a:p>
            <a:pPr lvl="0" rtl="0">
              <a:spcBef>
                <a:spcPts val="600"/>
              </a:spcBef>
              <a:buClr>
                <a:schemeClr val="dk1"/>
              </a:buClr>
              <a:buSzPct val="78571"/>
              <a:buFont typeface="Arial"/>
              <a:buNone/>
            </a:pPr>
            <a:r>
              <a:rPr lang="en" sz="1400">
                <a:solidFill>
                  <a:schemeClr val="dk1"/>
                </a:solidFill>
              </a:rPr>
              <a:t>Program and course specific</a:t>
            </a:r>
          </a:p>
          <a:p>
            <a:pPr lvl="0" rtl="0">
              <a:spcBef>
                <a:spcPts val="600"/>
              </a:spcBef>
              <a:buNone/>
            </a:pPr>
            <a:endParaRPr sz="1400">
              <a:solidFill>
                <a:schemeClr val="dk1"/>
              </a:solidFill>
            </a:endParaRPr>
          </a:p>
          <a:p>
            <a:pPr lvl="0" rtl="0">
              <a:spcBef>
                <a:spcPts val="600"/>
              </a:spcBef>
              <a:buNone/>
            </a:pPr>
            <a:r>
              <a:rPr lang="en" sz="1400">
                <a:solidFill>
                  <a:schemeClr val="dk1"/>
                </a:solidFill>
              </a:rPr>
              <a:t>Conversations w/faculty individually, then with program directors, connect with online program heads, connect with instructional designers</a:t>
            </a:r>
          </a:p>
          <a:p>
            <a:pPr lvl="0" rtl="0">
              <a:spcBef>
                <a:spcPts val="600"/>
              </a:spcBef>
              <a:buNone/>
            </a:pPr>
            <a:endParaRPr sz="1400">
              <a:solidFill>
                <a:schemeClr val="dk1"/>
              </a:solidFill>
            </a:endParaRPr>
          </a:p>
          <a:p>
            <a:pPr lvl="0" rtl="0">
              <a:spcBef>
                <a:spcPts val="600"/>
              </a:spcBef>
              <a:buClr>
                <a:schemeClr val="dk1"/>
              </a:buClr>
              <a:buSzPct val="78571"/>
              <a:buFont typeface="Arial"/>
              <a:buNone/>
            </a:pPr>
            <a:r>
              <a:rPr lang="en" sz="1400">
                <a:solidFill>
                  <a:schemeClr val="dk1"/>
                </a:solidFill>
              </a:rPr>
              <a:t>Library information</a:t>
            </a:r>
          </a:p>
          <a:p>
            <a:pPr lvl="0" rtl="0">
              <a:spcBef>
                <a:spcPts val="600"/>
              </a:spcBef>
              <a:buClr>
                <a:schemeClr val="dk1"/>
              </a:buClr>
              <a:buSzPct val="78571"/>
              <a:buFont typeface="Arial"/>
              <a:buNone/>
            </a:pPr>
            <a:r>
              <a:rPr lang="en" sz="1400">
                <a:solidFill>
                  <a:schemeClr val="dk1"/>
                </a:solidFill>
              </a:rPr>
              <a:t>Libraries in th</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600"/>
              </a:spcBef>
              <a:buNone/>
            </a:pPr>
            <a:r>
              <a:rPr lang="en" sz="1400">
                <a:solidFill>
                  <a:schemeClr val="dk1"/>
                </a:solidFill>
              </a:rPr>
              <a:t>Online and Distance-learner oriented discoverable information and assistance</a:t>
            </a:r>
          </a:p>
          <a:p>
            <a:pPr lvl="0" rtl="0">
              <a:spcBef>
                <a:spcPts val="600"/>
              </a:spcBef>
              <a:buClr>
                <a:schemeClr val="dk1"/>
              </a:buClr>
              <a:buFont typeface="Arial"/>
              <a:buNone/>
            </a:pPr>
            <a:endParaRPr sz="1400">
              <a:solidFill>
                <a:schemeClr val="dk1"/>
              </a:solidFill>
            </a:endParaRPr>
          </a:p>
          <a:p>
            <a:pPr lvl="0" rtl="0">
              <a:spcBef>
                <a:spcPts val="600"/>
              </a:spcBef>
              <a:buClr>
                <a:schemeClr val="dk1"/>
              </a:buClr>
              <a:buSzPct val="78571"/>
              <a:buFont typeface="Arial"/>
              <a:buNone/>
            </a:pPr>
            <a:r>
              <a:rPr lang="en" sz="1400">
                <a:solidFill>
                  <a:schemeClr val="dk1"/>
                </a:solidFill>
              </a:rPr>
              <a:t>Program and course specific</a:t>
            </a:r>
          </a:p>
          <a:p>
            <a:pPr lvl="0" rtl="0">
              <a:spcBef>
                <a:spcPts val="600"/>
              </a:spcBef>
              <a:buNone/>
            </a:pPr>
            <a:endParaRPr sz="1400">
              <a:solidFill>
                <a:schemeClr val="dk1"/>
              </a:solidFill>
            </a:endParaRPr>
          </a:p>
          <a:p>
            <a:pPr lvl="0" rtl="0">
              <a:spcBef>
                <a:spcPts val="600"/>
              </a:spcBef>
              <a:buNone/>
            </a:pPr>
            <a:r>
              <a:rPr lang="en" sz="1400">
                <a:solidFill>
                  <a:schemeClr val="dk1"/>
                </a:solidFill>
              </a:rPr>
              <a:t>Conversations w/faculty individually, then with program directors, connect with online program heads, connect with instructional designers</a:t>
            </a:r>
          </a:p>
          <a:p>
            <a:pPr lvl="0" rtl="0">
              <a:spcBef>
                <a:spcPts val="600"/>
              </a:spcBef>
              <a:buNone/>
            </a:pPr>
            <a:endParaRPr sz="1400">
              <a:solidFill>
                <a:schemeClr val="dk1"/>
              </a:solidFill>
            </a:endParaRPr>
          </a:p>
          <a:p>
            <a:pPr lvl="0" rtl="0">
              <a:spcBef>
                <a:spcPts val="600"/>
              </a:spcBef>
              <a:buClr>
                <a:schemeClr val="dk1"/>
              </a:buClr>
              <a:buFont typeface="Arial"/>
              <a:buNone/>
            </a:pPr>
            <a:endParaRPr sz="1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500"/>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9" name="Shape 9"/>
          <p:cNvSpPr txBox="1">
            <a:spLocks noGrp="1"/>
          </p:cNvSpPr>
          <p:nvPr>
            <p:ph type="subTitle" idx="1"/>
          </p:nvPr>
        </p:nvSpPr>
        <p:spPr>
          <a:xfrm>
            <a:off x="685800" y="3786737"/>
            <a:ext cx="7772400" cy="1046400"/>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2" name="Shape 12"/>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body" idx="1"/>
          </p:nvPr>
        </p:nvSpPr>
        <p:spPr>
          <a:xfrm>
            <a:off x="457200"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6" name="Shape 16"/>
          <p:cNvSpPr txBox="1">
            <a:spLocks noGrp="1"/>
          </p:cNvSpPr>
          <p:nvPr>
            <p:ph type="body" idx="2"/>
          </p:nvPr>
        </p:nvSpPr>
        <p:spPr>
          <a:xfrm>
            <a:off x="4692273"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700"/>
          </a:xfrm>
          <a:prstGeom prst="rect">
            <a:avLst/>
          </a:prstGeom>
        </p:spPr>
        <p:txBody>
          <a:bodyPr lIns="91425" tIns="91425" rIns="91425" bIns="91425" anchor="t" anchorCtr="0"/>
          <a:lstStyle>
            <a:lvl1pPr algn="ctr">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hyperlink" Target="mailto:GinnyP@vt.edu" TargetMode="External"/><Relationship Id="rId6" Type="http://schemas.openxmlformats.org/officeDocument/2006/relationships/image" Target="../media/image3.png"/><Relationship Id="rId7" Type="http://schemas.openxmlformats.org/officeDocument/2006/relationships/hyperlink" Target="http://creativecommons.org/licenses/by/4.0/"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6.jpg"/></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image" Target="../media/image18.jp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hyperlink" Target="http://blendedlibrarian.learningtimes.net/" TargetMode="External"/><Relationship Id="rId4" Type="http://schemas.openxmlformats.org/officeDocument/2006/relationships/hyperlink" Target="http://prezi.com/inilxzumbha-/would-you-watch-it-creating-effective-and-engaging-video-tutorials/" TargetMode="External"/><Relationship Id="rId5" Type="http://schemas.openxmlformats.org/officeDocument/2006/relationships/image" Target="../media/image19.jp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4.jpg"/></Relationships>
</file>

<file path=ppt/slides/_rels/slide22.xml.rels><?xml version="1.0" encoding="UTF-8" standalone="yes"?>
<Relationships xmlns="http://schemas.openxmlformats.org/package/2006/relationships"><Relationship Id="rId3" Type="http://schemas.openxmlformats.org/officeDocument/2006/relationships/hyperlink" Target="http://fairuse.stanford.edu/overview/getting-permission" TargetMode="External"/><Relationship Id="rId4" Type="http://schemas.openxmlformats.org/officeDocument/2006/relationships/image" Target="../media/image25.jp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hyperlink" Target="http://www.doaj.org/" TargetMode="External"/><Relationship Id="rId6" Type="http://schemas.openxmlformats.org/officeDocument/2006/relationships/image" Target="../media/image28.png"/><Relationship Id="rId7" Type="http://schemas.openxmlformats.org/officeDocument/2006/relationships/image" Target="../media/image29.png"/><Relationship Id="rId8" Type="http://schemas.openxmlformats.org/officeDocument/2006/relationships/image" Target="../media/image30.png"/><Relationship Id="rId9" Type="http://schemas.openxmlformats.org/officeDocument/2006/relationships/image" Target="../media/image31.png"/><Relationship Id="rId10" Type="http://schemas.openxmlformats.org/officeDocument/2006/relationships/image" Target="../media/image32.png"/><Relationship Id="rId11" Type="http://schemas.openxmlformats.org/officeDocument/2006/relationships/image" Target="../media/image33.jpg"/><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1" Type="http://schemas.openxmlformats.org/officeDocument/2006/relationships/image" Target="../media/image41.png"/><Relationship Id="rId12" Type="http://schemas.openxmlformats.org/officeDocument/2006/relationships/image" Target="../media/image42.png"/><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4.gif"/><Relationship Id="rId4" Type="http://schemas.openxmlformats.org/officeDocument/2006/relationships/image" Target="../media/image35.jpg"/><Relationship Id="rId5" Type="http://schemas.openxmlformats.org/officeDocument/2006/relationships/image" Target="../media/image36.jpg"/><Relationship Id="rId6" Type="http://schemas.openxmlformats.org/officeDocument/2006/relationships/image" Target="../media/image37.png"/><Relationship Id="rId7" Type="http://schemas.openxmlformats.org/officeDocument/2006/relationships/image" Target="../media/image38.jpg"/><Relationship Id="rId8" Type="http://schemas.openxmlformats.org/officeDocument/2006/relationships/image" Target="../media/image39.png"/><Relationship Id="rId9" Type="http://schemas.openxmlformats.org/officeDocument/2006/relationships/image" Target="../media/image27.png"/><Relationship Id="rId10" Type="http://schemas.openxmlformats.org/officeDocument/2006/relationships/image" Target="../media/image4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jpg"/><Relationship Id="rId5" Type="http://schemas.openxmlformats.org/officeDocument/2006/relationships/image" Target="../media/image45.jp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46.jpg"/><Relationship Id="rId4" Type="http://schemas.openxmlformats.org/officeDocument/2006/relationships/image" Target="../media/image47.jpg"/><Relationship Id="rId5" Type="http://schemas.openxmlformats.org/officeDocument/2006/relationships/image" Target="../media/image48.jpg"/><Relationship Id="rId6" Type="http://schemas.openxmlformats.org/officeDocument/2006/relationships/image" Target="../media/image49.jp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50.jpg"/><Relationship Id="rId4" Type="http://schemas.openxmlformats.org/officeDocument/2006/relationships/image" Target="../media/image51.jp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5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53.png"/></Relationships>
</file>

<file path=ppt/slides/_rels/slide31.xml.rels><?xml version="1.0" encoding="UTF-8" standalone="yes"?>
<Relationships xmlns="http://schemas.openxmlformats.org/package/2006/relationships"><Relationship Id="rId3" Type="http://schemas.openxmlformats.org/officeDocument/2006/relationships/hyperlink" Target="http://pixabay.com/en/boston-public-library-boston-85885/" TargetMode="External"/><Relationship Id="rId4" Type="http://schemas.openxmlformats.org/officeDocument/2006/relationships/hyperlink" Target="http://pixabay.com/en/monitor-isolated-display-white-313011/" TargetMode="External"/><Relationship Id="rId5" Type="http://schemas.openxmlformats.org/officeDocument/2006/relationships/hyperlink" Target="http://pixabay.com/en/book-books-circle-curly-education-2869/" TargetMode="External"/><Relationship Id="rId6" Type="http://schemas.openxmlformats.org/officeDocument/2006/relationships/hyperlink" Target="http://pixabay.com/en/library-formal-pattern-librarian-431445/" TargetMode="External"/><Relationship Id="rId7" Type="http://schemas.openxmlformats.org/officeDocument/2006/relationships/hyperlink" Target="http://pixabay.com/en/copyright-sign-symbol-icon-98570/" TargetMode="External"/><Relationship Id="rId8" Type="http://schemas.openxmlformats.org/officeDocument/2006/relationships/hyperlink" Target="http://pixabay.com/en/ipad-tablet-apple-android-os-153155/" TargetMode="External"/><Relationship Id="rId9" Type="http://schemas.openxmlformats.org/officeDocument/2006/relationships/hyperlink" Target="http://pixabay.com/en/checklist-check-marketing-project-154274/" TargetMode="External"/><Relationship Id="rId10" Type="http://schemas.openxmlformats.org/officeDocument/2006/relationships/hyperlink" Target="http://pixabay.com/en/question-mark-question-characters-452707/" TargetMode="External"/><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54.jpg"/><Relationship Id="rId4" Type="http://schemas.openxmlformats.org/officeDocument/2006/relationships/hyperlink" Target="mailto:GinnyP@vt.edu" TargetMode="External"/><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1" Type="http://schemas.openxmlformats.org/officeDocument/2006/relationships/hyperlink" Target="http://libguides.asu.edu/StreamingVideo" TargetMode="External"/><Relationship Id="rId12" Type="http://schemas.openxmlformats.org/officeDocument/2006/relationships/hyperlink" Target="http://libguides.asu.edu/openaccess" TargetMode="External"/><Relationship Id="rId13" Type="http://schemas.openxmlformats.org/officeDocument/2006/relationships/hyperlink" Target="http://hdl.handle.net/2286/R.I.24440" TargetMode="External"/><Relationship Id="rId14" Type="http://schemas.openxmlformats.org/officeDocument/2006/relationships/hyperlink" Target="http://libguides.asu.edu/content.php?pid=512302&amp;sid=4215451" TargetMode="External"/><Relationship Id="rId15" Type="http://schemas.openxmlformats.org/officeDocument/2006/relationships/hyperlink" Target="http://libguides.asu.edu/HSC210" TargetMode="External"/><Relationship Id="rId16" Type="http://schemas.openxmlformats.org/officeDocument/2006/relationships/hyperlink" Target="http://libguides.asu.edu/content.php?pid=371168&amp;sid=4572666" TargetMode="External"/><Relationship Id="rId17" Type="http://schemas.openxmlformats.org/officeDocument/2006/relationships/hyperlink" Target="http://prezi.com/inilxzumbha-/would-you-watch-it-creating-effective-and-engaging-video-tutorials/" TargetMode="External"/><Relationship Id="rId18" Type="http://schemas.openxmlformats.org/officeDocument/2006/relationships/hyperlink" Target="http://blendedlibrarian.learningtimes.net/" TargetMode="External"/><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hyperlink" Target="http://www.lib.vt.edu/index.html" TargetMode="External"/><Relationship Id="rId4" Type="http://schemas.openxmlformats.org/officeDocument/2006/relationships/hyperlink" Target="http://www.lib.vt.edu/info/distance.html" TargetMode="External"/><Relationship Id="rId5" Type="http://schemas.openxmlformats.org/officeDocument/2006/relationships/hyperlink" Target="http://www.lib.vt.edu/help/scholar/suggested-links.html" TargetMode="External"/><Relationship Id="rId6" Type="http://schemas.openxmlformats.org/officeDocument/2006/relationships/hyperlink" Target="http://www.lib.vt.edu/help/scholar/persistentlinks.html" TargetMode="External"/><Relationship Id="rId7" Type="http://schemas.openxmlformats.org/officeDocument/2006/relationships/hyperlink" Target="https://lib.asu.edu/" TargetMode="External"/><Relationship Id="rId8" Type="http://schemas.openxmlformats.org/officeDocument/2006/relationships/hyperlink" Target="http://libguides.asu.edu/online" TargetMode="External"/><Relationship Id="rId9" Type="http://schemas.openxmlformats.org/officeDocument/2006/relationships/hyperlink" Target="https://lib.asu.edu/tutorials" TargetMode="External"/><Relationship Id="rId10" Type="http://schemas.openxmlformats.org/officeDocument/2006/relationships/hyperlink" Target="https://lib.asu.edu/librarychannel/library-minute" TargetMode="External"/></Relationships>
</file>

<file path=ppt/slides/_rels/slide34.xml.rels><?xml version="1.0" encoding="UTF-8" standalone="yes"?>
<Relationships xmlns="http://schemas.openxmlformats.org/package/2006/relationships"><Relationship Id="rId11" Type="http://schemas.openxmlformats.org/officeDocument/2006/relationships/hyperlink" Target="http://distancelearningsection.wordpress.com/" TargetMode="External"/><Relationship Id="rId12" Type="http://schemas.openxmlformats.org/officeDocument/2006/relationships/hyperlink" Target="https://www.qualitymatters.org/rubric" TargetMode="External"/><Relationship Id="rId13" Type="http://schemas.openxmlformats.org/officeDocument/2006/relationships/hyperlink" Target="http://www.ala.org/acrl/standards/guidelinesdistancelearning" TargetMode="External"/><Relationship Id="rId14" Type="http://schemas.openxmlformats.org/officeDocument/2006/relationships/hyperlink" Target="http://distancelearningsection.wordpress.com/new-standards-for-distance-learning-library-services/" TargetMode="External"/><Relationship Id="rId15" Type="http://schemas.openxmlformats.org/officeDocument/2006/relationships/hyperlink" Target="http://creativecommons.org/licenses/by/4.0/" TargetMode="External"/><Relationship Id="rId16"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hyperlink" Target="http://www.librarycopyright.net/resources/exemptions/" TargetMode="External"/><Relationship Id="rId4" Type="http://schemas.openxmlformats.org/officeDocument/2006/relationships/hyperlink" Target="http://www.librarycopyright.net/resources/fairuse/howitworks.php" TargetMode="External"/><Relationship Id="rId5" Type="http://schemas.openxmlformats.org/officeDocument/2006/relationships/hyperlink" Target="http://fairuse.stanford.edu/overview/getting-permission" TargetMode="External"/><Relationship Id="rId6" Type="http://schemas.openxmlformats.org/officeDocument/2006/relationships/hyperlink" Target="http://emts.mlanet.org/" TargetMode="External"/><Relationship Id="rId7" Type="http://schemas.openxmlformats.org/officeDocument/2006/relationships/hyperlink" Target="http://blendedlibrarian.learningtimes.net/" TargetMode="External"/><Relationship Id="rId8" Type="http://schemas.openxmlformats.org/officeDocument/2006/relationships/hyperlink" Target="http://www.educause.edu/" TargetMode="External"/><Relationship Id="rId9" Type="http://schemas.openxmlformats.org/officeDocument/2006/relationships/hyperlink" Target="http://www.educause.edu/research-and-publications/7-things-you-should-know-about" TargetMode="External"/><Relationship Id="rId10" Type="http://schemas.openxmlformats.org/officeDocument/2006/relationships/hyperlink" Target="http://www.educause.edu/discuss/teaching-and-learning/blended-and-online-learning-constituent-group"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screenr.com/" TargetMode="External"/><Relationship Id="rId4" Type="http://schemas.openxmlformats.org/officeDocument/2006/relationships/hyperlink" Target="http://code.library.arizona.edu/" TargetMode="External"/><Relationship Id="rId5" Type="http://schemas.openxmlformats.org/officeDocument/2006/relationships/hyperlink" Target="http://www.lessonpaths.com/" TargetMode="External"/><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hyperlink" Target="http://pixabay.com/en/" TargetMode="External"/><Relationship Id="rId4" Type="http://schemas.openxmlformats.org/officeDocument/2006/relationships/hyperlink" Target="http://creativecommons.org/publicdomain/zero/1.0/" TargetMode="External"/><Relationship Id="rId5" Type="http://schemas.openxmlformats.org/officeDocument/2006/relationships/hyperlink" Target="http://pixabay.com/en/service/faq/--Images" TargetMode="External"/><Relationship Id="rId6" Type="http://schemas.openxmlformats.org/officeDocument/2006/relationships/hyperlink" Target="http://search.creativecommons.org/" TargetMode="External"/><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hyperlink" Target="http://tinyurl.com/MedImagesOnline-MLAEMTS-Sep14" TargetMode="External"/><Relationship Id="rId4" Type="http://schemas.openxmlformats.org/officeDocument/2006/relationships/hyperlink" Target="http://www.photoshare.org/" TargetMode="External"/><Relationship Id="rId5" Type="http://schemas.openxmlformats.org/officeDocument/2006/relationships/hyperlink" Target="https://imagebank.nih.gov/" TargetMode="External"/><Relationship Id="rId6" Type="http://schemas.openxmlformats.org/officeDocument/2006/relationships/hyperlink" Target="http://www.nih.gov/" TargetMode="External"/><Relationship Id="rId7" Type="http://schemas.openxmlformats.org/officeDocument/2006/relationships/hyperlink" Target="http://library.med.utah.edu/heal/" TargetMode="External"/><Relationship Id="rId8" Type="http://schemas.openxmlformats.org/officeDocument/2006/relationships/hyperlink" Target="http://phil.cdc.gov/Phil/home.asp" TargetMode="External"/><Relationship Id="rId9" Type="http://schemas.openxmlformats.org/officeDocument/2006/relationships/hyperlink" Target="http://lifeinthefastlane.com/" TargetMode="External"/><Relationship Id="rId10" Type="http://schemas.openxmlformats.org/officeDocument/2006/relationships/hyperlink" Target="http://lifeinthefastlane.com/foam/" TargetMode="External"/><Relationship Id="rId11" Type="http://schemas.openxmlformats.org/officeDocument/2006/relationships/hyperlink" Target="https://twitter.com/%23!/search/%23foamed" TargetMode="External"/><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23" name="Shape 23"/>
          <p:cNvPicPr preferRelativeResize="0"/>
          <p:nvPr/>
        </p:nvPicPr>
        <p:blipFill>
          <a:blip r:embed="rId3">
            <a:alphaModFix/>
          </a:blip>
          <a:stretch>
            <a:fillRect/>
          </a:stretch>
        </p:blipFill>
        <p:spPr>
          <a:xfrm>
            <a:off x="5352975" y="3291649"/>
            <a:ext cx="3567150" cy="2558324"/>
          </a:xfrm>
          <a:prstGeom prst="rect">
            <a:avLst/>
          </a:prstGeom>
          <a:noFill/>
          <a:ln>
            <a:noFill/>
          </a:ln>
        </p:spPr>
      </p:pic>
      <p:sp>
        <p:nvSpPr>
          <p:cNvPr id="24" name="Shape 24"/>
          <p:cNvSpPr txBox="1">
            <a:spLocks noGrp="1"/>
          </p:cNvSpPr>
          <p:nvPr>
            <p:ph type="ctrTitle"/>
          </p:nvPr>
        </p:nvSpPr>
        <p:spPr>
          <a:xfrm>
            <a:off x="743025" y="467224"/>
            <a:ext cx="7772400" cy="1855499"/>
          </a:xfrm>
          <a:prstGeom prst="rect">
            <a:avLst/>
          </a:prstGeom>
        </p:spPr>
        <p:txBody>
          <a:bodyPr lIns="91425" tIns="91425" rIns="91425" bIns="91425" anchor="b" anchorCtr="0">
            <a:noAutofit/>
          </a:bodyPr>
          <a:lstStyle/>
          <a:p>
            <a:pPr rtl="0">
              <a:spcBef>
                <a:spcPts val="0"/>
              </a:spcBef>
              <a:buNone/>
            </a:pPr>
            <a:r>
              <a:rPr lang="en" sz="4000"/>
              <a:t>Integrating the Library into Online and Distance </a:t>
            </a:r>
          </a:p>
          <a:p>
            <a:pPr>
              <a:spcBef>
                <a:spcPts val="0"/>
              </a:spcBef>
              <a:buNone/>
            </a:pPr>
            <a:r>
              <a:rPr lang="en" sz="4000"/>
              <a:t>Learning Environments</a:t>
            </a:r>
          </a:p>
        </p:txBody>
      </p:sp>
      <p:pic>
        <p:nvPicPr>
          <p:cNvPr id="25" name="Shape 25"/>
          <p:cNvPicPr preferRelativeResize="0"/>
          <p:nvPr/>
        </p:nvPicPr>
        <p:blipFill>
          <a:blip r:embed="rId4">
            <a:alphaModFix/>
          </a:blip>
          <a:stretch>
            <a:fillRect/>
          </a:stretch>
        </p:blipFill>
        <p:spPr>
          <a:xfrm>
            <a:off x="453725" y="2577375"/>
            <a:ext cx="4074475" cy="3055850"/>
          </a:xfrm>
          <a:prstGeom prst="rect">
            <a:avLst/>
          </a:prstGeom>
          <a:noFill/>
          <a:ln>
            <a:noFill/>
          </a:ln>
        </p:spPr>
      </p:pic>
      <p:sp>
        <p:nvSpPr>
          <p:cNvPr id="26" name="Shape 26"/>
          <p:cNvSpPr/>
          <p:nvPr/>
        </p:nvSpPr>
        <p:spPr>
          <a:xfrm>
            <a:off x="4894325" y="4046375"/>
            <a:ext cx="937200" cy="766200"/>
          </a:xfrm>
          <a:prstGeom prst="rightArrow">
            <a:avLst>
              <a:gd name="adj1" fmla="val 50000"/>
              <a:gd name="adj2" fmla="val 50000"/>
            </a:avLst>
          </a:prstGeom>
          <a:solidFill>
            <a:schemeClr val="accent3"/>
          </a:solidFill>
          <a:ln w="19050" cap="flat">
            <a:solidFill>
              <a:schemeClr val="accent3"/>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7" name="Shape 27"/>
          <p:cNvSpPr txBox="1"/>
          <p:nvPr/>
        </p:nvSpPr>
        <p:spPr>
          <a:xfrm>
            <a:off x="2561475" y="5749725"/>
            <a:ext cx="4135499" cy="892500"/>
          </a:xfrm>
          <a:prstGeom prst="rect">
            <a:avLst/>
          </a:prstGeom>
          <a:noFill/>
          <a:ln>
            <a:noFill/>
          </a:ln>
        </p:spPr>
        <p:txBody>
          <a:bodyPr lIns="91425" tIns="91425" rIns="91425" bIns="91425" anchor="t" anchorCtr="0">
            <a:noAutofit/>
          </a:bodyPr>
          <a:lstStyle/>
          <a:p>
            <a:pPr lvl="0" algn="ctr" rtl="0">
              <a:spcBef>
                <a:spcPts val="0"/>
              </a:spcBef>
              <a:buNone/>
            </a:pPr>
            <a:r>
              <a:rPr lang="en" sz="1200"/>
              <a:t>Ginny Pannabecker</a:t>
            </a:r>
          </a:p>
          <a:p>
            <a:pPr lvl="0" algn="ctr" rtl="0">
              <a:spcBef>
                <a:spcPts val="0"/>
              </a:spcBef>
              <a:buNone/>
            </a:pPr>
            <a:r>
              <a:rPr lang="en" sz="1200"/>
              <a:t>Life Science &amp; Scholarly Communication Librarian</a:t>
            </a:r>
          </a:p>
          <a:p>
            <a:pPr lvl="0" algn="ctr" rtl="0">
              <a:spcBef>
                <a:spcPts val="0"/>
              </a:spcBef>
              <a:buNone/>
            </a:pPr>
            <a:r>
              <a:rPr lang="en" sz="1200"/>
              <a:t>Virginia Tech, University Librarires</a:t>
            </a:r>
          </a:p>
          <a:p>
            <a:pPr lvl="0" algn="ctr" rtl="0">
              <a:spcBef>
                <a:spcPts val="0"/>
              </a:spcBef>
              <a:buNone/>
            </a:pPr>
            <a:r>
              <a:rPr lang="en" sz="1200" u="sng">
                <a:solidFill>
                  <a:schemeClr val="hlink"/>
                </a:solidFill>
                <a:hlinkClick r:id="rId5"/>
              </a:rPr>
              <a:t>GinnyP@vt.edu</a:t>
            </a:r>
            <a:r>
              <a:rPr lang="en" sz="1200"/>
              <a:t> </a:t>
            </a:r>
          </a:p>
        </p:txBody>
      </p:sp>
      <p:pic>
        <p:nvPicPr>
          <p:cNvPr id="28" name="Shape 28"/>
          <p:cNvPicPr preferRelativeResize="0"/>
          <p:nvPr/>
        </p:nvPicPr>
        <p:blipFill>
          <a:blip r:embed="rId6">
            <a:alphaModFix/>
          </a:blip>
          <a:stretch>
            <a:fillRect/>
          </a:stretch>
        </p:blipFill>
        <p:spPr>
          <a:xfrm>
            <a:off x="8047250" y="6080200"/>
            <a:ext cx="657299" cy="231550"/>
          </a:xfrm>
          <a:prstGeom prst="rect">
            <a:avLst/>
          </a:prstGeom>
          <a:noFill/>
          <a:ln>
            <a:noFill/>
          </a:ln>
        </p:spPr>
      </p:pic>
      <p:sp>
        <p:nvSpPr>
          <p:cNvPr id="29" name="Shape 29"/>
          <p:cNvSpPr txBox="1"/>
          <p:nvPr/>
        </p:nvSpPr>
        <p:spPr>
          <a:xfrm>
            <a:off x="7530900" y="6368625"/>
            <a:ext cx="1285800" cy="197400"/>
          </a:xfrm>
          <a:prstGeom prst="rect">
            <a:avLst/>
          </a:prstGeom>
          <a:noFill/>
          <a:ln>
            <a:noFill/>
          </a:ln>
        </p:spPr>
        <p:txBody>
          <a:bodyPr lIns="91425" tIns="91425" rIns="91425" bIns="91425" anchor="ctr" anchorCtr="0">
            <a:noAutofit/>
          </a:bodyPr>
          <a:lstStyle/>
          <a:p>
            <a:pPr algn="r" rtl="0">
              <a:spcBef>
                <a:spcPts val="0"/>
              </a:spcBef>
              <a:buNone/>
            </a:pPr>
            <a:r>
              <a:rPr lang="en" sz="900"/>
              <a:t>This presentation is </a:t>
            </a:r>
          </a:p>
          <a:p>
            <a:pPr algn="r">
              <a:spcBef>
                <a:spcPts val="0"/>
              </a:spcBef>
              <a:buNone/>
            </a:pPr>
            <a:r>
              <a:rPr lang="en" sz="900"/>
              <a:t>licensed </a:t>
            </a:r>
            <a:r>
              <a:rPr lang="en" sz="900" u="sng">
                <a:solidFill>
                  <a:schemeClr val="hlink"/>
                </a:solidFill>
                <a:hlinkClick r:id="rId7"/>
              </a:rPr>
              <a:t>CC-BY 4.0</a:t>
            </a:r>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380900" y="329275"/>
            <a:ext cx="3413399" cy="5798100"/>
          </a:xfrm>
          <a:prstGeom prst="rect">
            <a:avLst/>
          </a:prstGeom>
        </p:spPr>
        <p:txBody>
          <a:bodyPr lIns="91425" tIns="91425" rIns="91425" bIns="91425" anchor="ctr" anchorCtr="0">
            <a:noAutofit/>
          </a:bodyPr>
          <a:lstStyle/>
          <a:p>
            <a:pPr rtl="0">
              <a:spcBef>
                <a:spcPts val="0"/>
              </a:spcBef>
              <a:buNone/>
            </a:pPr>
            <a:r>
              <a:rPr lang="en" sz="3300"/>
              <a:t>Institutional </a:t>
            </a:r>
          </a:p>
          <a:p>
            <a:pPr rtl="0">
              <a:spcBef>
                <a:spcPts val="0"/>
              </a:spcBef>
              <a:buNone/>
            </a:pPr>
            <a:r>
              <a:rPr lang="en" sz="3300"/>
              <a:t>Pathways </a:t>
            </a:r>
          </a:p>
          <a:p>
            <a:pPr lvl="0" rtl="0">
              <a:spcBef>
                <a:spcPts val="0"/>
              </a:spcBef>
              <a:buNone/>
            </a:pPr>
            <a:r>
              <a:rPr lang="en" sz="3300"/>
              <a:t> </a:t>
            </a:r>
          </a:p>
          <a:p>
            <a:pPr rtl="0">
              <a:spcBef>
                <a:spcPts val="0"/>
              </a:spcBef>
              <a:buNone/>
            </a:pPr>
            <a:r>
              <a:rPr lang="en" sz="3300"/>
              <a:t>Library </a:t>
            </a:r>
          </a:p>
          <a:p>
            <a:pPr rtl="0">
              <a:spcBef>
                <a:spcPts val="0"/>
              </a:spcBef>
              <a:buNone/>
            </a:pPr>
            <a:r>
              <a:rPr lang="en" sz="3300"/>
              <a:t>Resources &amp; Services in</a:t>
            </a:r>
          </a:p>
          <a:p>
            <a:pPr rtl="0">
              <a:spcBef>
                <a:spcPts val="0"/>
              </a:spcBef>
              <a:buNone/>
            </a:pPr>
            <a:endParaRPr sz="3300"/>
          </a:p>
          <a:p>
            <a:pPr lvl="0" rtl="0">
              <a:spcBef>
                <a:spcPts val="0"/>
              </a:spcBef>
              <a:buNone/>
            </a:pPr>
            <a:r>
              <a:rPr lang="en" sz="3300"/>
              <a:t>Course Management Systems</a:t>
            </a:r>
          </a:p>
        </p:txBody>
      </p:sp>
      <p:pic>
        <p:nvPicPr>
          <p:cNvPr id="102" name="Shape 102"/>
          <p:cNvPicPr preferRelativeResize="0"/>
          <p:nvPr/>
        </p:nvPicPr>
        <p:blipFill>
          <a:blip r:embed="rId3">
            <a:alphaModFix/>
          </a:blip>
          <a:stretch>
            <a:fillRect/>
          </a:stretch>
        </p:blipFill>
        <p:spPr>
          <a:xfrm>
            <a:off x="3794299" y="329275"/>
            <a:ext cx="4744750" cy="5922525"/>
          </a:xfrm>
          <a:prstGeom prst="rect">
            <a:avLst/>
          </a:prstGeom>
          <a:noFill/>
          <a:ln>
            <a:noFill/>
          </a:ln>
        </p:spPr>
      </p:pic>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271875" y="198450"/>
            <a:ext cx="8668499" cy="1273499"/>
          </a:xfrm>
          <a:prstGeom prst="rect">
            <a:avLst/>
          </a:prstGeom>
        </p:spPr>
        <p:txBody>
          <a:bodyPr lIns="91425" tIns="91425" rIns="91425" bIns="91425" anchor="ctr" anchorCtr="0">
            <a:noAutofit/>
          </a:bodyPr>
          <a:lstStyle/>
          <a:p>
            <a:pPr lvl="0" rtl="0">
              <a:spcBef>
                <a:spcPts val="0"/>
              </a:spcBef>
              <a:buNone/>
            </a:pPr>
            <a:r>
              <a:rPr lang="en" sz="3300"/>
              <a:t>Institutional Pathways </a:t>
            </a:r>
          </a:p>
          <a:p>
            <a:pPr lvl="0" rtl="0">
              <a:spcBef>
                <a:spcPts val="0"/>
              </a:spcBef>
              <a:buNone/>
            </a:pPr>
            <a:r>
              <a:rPr lang="en" sz="3300"/>
              <a:t>Course Management Systems</a:t>
            </a:r>
          </a:p>
        </p:txBody>
      </p:sp>
      <p:pic>
        <p:nvPicPr>
          <p:cNvPr id="108" name="Shape 108"/>
          <p:cNvPicPr preferRelativeResize="0"/>
          <p:nvPr/>
        </p:nvPicPr>
        <p:blipFill>
          <a:blip r:embed="rId3">
            <a:alphaModFix/>
          </a:blip>
          <a:stretch>
            <a:fillRect/>
          </a:stretch>
        </p:blipFill>
        <p:spPr>
          <a:xfrm>
            <a:off x="1396799" y="1555000"/>
            <a:ext cx="7315598" cy="5029474"/>
          </a:xfrm>
          <a:prstGeom prst="rect">
            <a:avLst/>
          </a:prstGeom>
          <a:noFill/>
          <a:ln>
            <a:noFill/>
          </a:ln>
        </p:spPr>
      </p:pic>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spcBef>
                <a:spcPts val="0"/>
              </a:spcBef>
              <a:buNone/>
            </a:pPr>
            <a:r>
              <a:rPr lang="en"/>
              <a:t>Tutorials</a:t>
            </a:r>
          </a:p>
        </p:txBody>
      </p:sp>
      <p:pic>
        <p:nvPicPr>
          <p:cNvPr id="114" name="Shape 114"/>
          <p:cNvPicPr preferRelativeResize="0"/>
          <p:nvPr/>
        </p:nvPicPr>
        <p:blipFill rotWithShape="1">
          <a:blip r:embed="rId3">
            <a:alphaModFix/>
          </a:blip>
          <a:srcRect r="704" b="11150"/>
          <a:stretch/>
        </p:blipFill>
        <p:spPr>
          <a:xfrm>
            <a:off x="3230150" y="744099"/>
            <a:ext cx="5145050" cy="5440351"/>
          </a:xfrm>
          <a:prstGeom prst="rect">
            <a:avLst/>
          </a:prstGeom>
          <a:noFill/>
          <a:ln>
            <a:noFill/>
          </a:ln>
        </p:spPr>
      </p:pic>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lvl="0" rtl="0">
              <a:spcBef>
                <a:spcPts val="0"/>
              </a:spcBef>
              <a:buNone/>
            </a:pPr>
            <a:r>
              <a:rPr lang="en"/>
              <a:t>Tutorials</a:t>
            </a:r>
          </a:p>
        </p:txBody>
      </p:sp>
      <p:pic>
        <p:nvPicPr>
          <p:cNvPr id="120" name="Shape 120"/>
          <p:cNvPicPr preferRelativeResize="0"/>
          <p:nvPr/>
        </p:nvPicPr>
        <p:blipFill>
          <a:blip r:embed="rId3">
            <a:alphaModFix/>
          </a:blip>
          <a:stretch>
            <a:fillRect/>
          </a:stretch>
        </p:blipFill>
        <p:spPr>
          <a:xfrm>
            <a:off x="301049" y="1298724"/>
            <a:ext cx="4578399" cy="5168650"/>
          </a:xfrm>
          <a:prstGeom prst="rect">
            <a:avLst/>
          </a:prstGeom>
          <a:noFill/>
          <a:ln>
            <a:noFill/>
          </a:ln>
        </p:spPr>
      </p:pic>
      <p:pic>
        <p:nvPicPr>
          <p:cNvPr id="121" name="Shape 121"/>
          <p:cNvPicPr preferRelativeResize="0"/>
          <p:nvPr/>
        </p:nvPicPr>
        <p:blipFill>
          <a:blip r:embed="rId4">
            <a:alphaModFix/>
          </a:blip>
          <a:stretch>
            <a:fillRect/>
          </a:stretch>
        </p:blipFill>
        <p:spPr>
          <a:xfrm>
            <a:off x="4603550" y="274648"/>
            <a:ext cx="4415174" cy="4861575"/>
          </a:xfrm>
          <a:prstGeom prst="rect">
            <a:avLst/>
          </a:prstGeom>
          <a:noFill/>
          <a:ln>
            <a:noFill/>
          </a:ln>
        </p:spPr>
      </p:pic>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lvl="0" rtl="0">
              <a:spcBef>
                <a:spcPts val="0"/>
              </a:spcBef>
              <a:buNone/>
            </a:pPr>
            <a:r>
              <a:rPr lang="en"/>
              <a:t>Tutorials</a:t>
            </a:r>
          </a:p>
        </p:txBody>
      </p:sp>
      <p:pic>
        <p:nvPicPr>
          <p:cNvPr id="127" name="Shape 127"/>
          <p:cNvPicPr preferRelativeResize="0"/>
          <p:nvPr/>
        </p:nvPicPr>
        <p:blipFill>
          <a:blip r:embed="rId3">
            <a:alphaModFix/>
          </a:blip>
          <a:stretch>
            <a:fillRect/>
          </a:stretch>
        </p:blipFill>
        <p:spPr>
          <a:xfrm>
            <a:off x="608149" y="1551000"/>
            <a:ext cx="7927699" cy="4128074"/>
          </a:xfrm>
          <a:prstGeom prst="rect">
            <a:avLst/>
          </a:prstGeom>
          <a:noFill/>
          <a:ln>
            <a:noFill/>
          </a:ln>
        </p:spPr>
      </p:pic>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162512"/>
            <a:ext cx="8229600" cy="1143000"/>
          </a:xfrm>
          <a:prstGeom prst="rect">
            <a:avLst/>
          </a:prstGeom>
        </p:spPr>
        <p:txBody>
          <a:bodyPr lIns="91425" tIns="91425" rIns="91425" bIns="91425" anchor="ctr" anchorCtr="0">
            <a:noAutofit/>
          </a:bodyPr>
          <a:lstStyle/>
          <a:p>
            <a:pPr lvl="0" rtl="0">
              <a:spcBef>
                <a:spcPts val="0"/>
              </a:spcBef>
              <a:buNone/>
            </a:pPr>
            <a:r>
              <a:rPr lang="en"/>
              <a:t>Tutorials</a:t>
            </a:r>
          </a:p>
        </p:txBody>
      </p:sp>
      <p:pic>
        <p:nvPicPr>
          <p:cNvPr id="133" name="Shape 133"/>
          <p:cNvPicPr preferRelativeResize="0"/>
          <p:nvPr/>
        </p:nvPicPr>
        <p:blipFill>
          <a:blip r:embed="rId3">
            <a:alphaModFix/>
          </a:blip>
          <a:stretch>
            <a:fillRect/>
          </a:stretch>
        </p:blipFill>
        <p:spPr>
          <a:xfrm>
            <a:off x="457200" y="1252000"/>
            <a:ext cx="4967825" cy="4877224"/>
          </a:xfrm>
          <a:prstGeom prst="rect">
            <a:avLst/>
          </a:prstGeom>
          <a:noFill/>
          <a:ln>
            <a:noFill/>
          </a:ln>
        </p:spPr>
      </p:pic>
      <p:pic>
        <p:nvPicPr>
          <p:cNvPr id="134" name="Shape 134"/>
          <p:cNvPicPr preferRelativeResize="0"/>
          <p:nvPr/>
        </p:nvPicPr>
        <p:blipFill>
          <a:blip r:embed="rId4">
            <a:alphaModFix/>
          </a:blip>
          <a:stretch>
            <a:fillRect/>
          </a:stretch>
        </p:blipFill>
        <p:spPr>
          <a:xfrm>
            <a:off x="3718646" y="4123825"/>
            <a:ext cx="5278950" cy="2382700"/>
          </a:xfrm>
          <a:prstGeom prst="rect">
            <a:avLst/>
          </a:prstGeom>
          <a:noFill/>
          <a:ln>
            <a:noFill/>
          </a:ln>
        </p:spPr>
      </p:pic>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457200" y="274648"/>
            <a:ext cx="8229600" cy="1005299"/>
          </a:xfrm>
          <a:prstGeom prst="rect">
            <a:avLst/>
          </a:prstGeom>
        </p:spPr>
        <p:txBody>
          <a:bodyPr lIns="91425" tIns="91425" rIns="91425" bIns="91425" anchor="ctr" anchorCtr="0">
            <a:noAutofit/>
          </a:bodyPr>
          <a:lstStyle/>
          <a:p>
            <a:pPr>
              <a:spcBef>
                <a:spcPts val="0"/>
              </a:spcBef>
              <a:buNone/>
            </a:pPr>
            <a:r>
              <a:rPr lang="en"/>
              <a:t>Tutorials: webinar recommendation</a:t>
            </a:r>
          </a:p>
        </p:txBody>
      </p:sp>
      <p:sp>
        <p:nvSpPr>
          <p:cNvPr id="140" name="Shape 140"/>
          <p:cNvSpPr txBox="1">
            <a:spLocks noGrp="1"/>
          </p:cNvSpPr>
          <p:nvPr>
            <p:ph type="body" idx="1"/>
          </p:nvPr>
        </p:nvSpPr>
        <p:spPr>
          <a:xfrm>
            <a:off x="288150" y="1046375"/>
            <a:ext cx="8567700" cy="1641899"/>
          </a:xfrm>
          <a:prstGeom prst="rect">
            <a:avLst/>
          </a:prstGeom>
        </p:spPr>
        <p:txBody>
          <a:bodyPr lIns="91425" tIns="91425" rIns="91425" bIns="91425" anchor="t" anchorCtr="0">
            <a:noAutofit/>
          </a:bodyPr>
          <a:lstStyle/>
          <a:p>
            <a:pPr rtl="0">
              <a:spcBef>
                <a:spcPts val="0"/>
              </a:spcBef>
              <a:buNone/>
            </a:pPr>
            <a:r>
              <a:rPr lang="en" sz="2600" b="1" u="sng">
                <a:solidFill>
                  <a:schemeClr val="hlink"/>
                </a:solidFill>
                <a:hlinkClick r:id="rId3"/>
              </a:rPr>
              <a:t>Blended Librarians Online Learning Community</a:t>
            </a:r>
            <a:r>
              <a:rPr lang="en" sz="2600"/>
              <a:t> hosted this useful overview of tutorial creation tools and best practices by Nicole Martin and Ross Martin - </a:t>
            </a:r>
            <a:r>
              <a:rPr lang="en" sz="2600" u="sng">
                <a:solidFill>
                  <a:schemeClr val="hlink"/>
                </a:solidFill>
                <a:hlinkClick r:id="rId4"/>
              </a:rPr>
              <a:t>Prezi version available</a:t>
            </a:r>
            <a:r>
              <a:rPr lang="en" sz="2600"/>
              <a:t>.</a:t>
            </a:r>
          </a:p>
          <a:p>
            <a:pPr rtl="0">
              <a:spcBef>
                <a:spcPts val="0"/>
              </a:spcBef>
              <a:buNone/>
            </a:pPr>
            <a:endParaRPr sz="2600"/>
          </a:p>
          <a:p>
            <a:pPr>
              <a:spcBef>
                <a:spcPts val="0"/>
              </a:spcBef>
              <a:buNone/>
            </a:pPr>
            <a:endParaRPr sz="2600"/>
          </a:p>
        </p:txBody>
      </p:sp>
      <p:pic>
        <p:nvPicPr>
          <p:cNvPr id="141" name="Shape 141"/>
          <p:cNvPicPr preferRelativeResize="0"/>
          <p:nvPr/>
        </p:nvPicPr>
        <p:blipFill>
          <a:blip r:embed="rId5">
            <a:alphaModFix/>
          </a:blip>
          <a:stretch>
            <a:fillRect/>
          </a:stretch>
        </p:blipFill>
        <p:spPr>
          <a:xfrm>
            <a:off x="1095662" y="3169575"/>
            <a:ext cx="6952673" cy="3313274"/>
          </a:xfrm>
          <a:prstGeom prst="rect">
            <a:avLst/>
          </a:prstGeom>
          <a:noFill/>
          <a:ln>
            <a:noFill/>
          </a:ln>
        </p:spPr>
      </p:pic>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p:nvPr/>
        </p:nvSpPr>
        <p:spPr>
          <a:xfrm>
            <a:off x="764550" y="915600"/>
            <a:ext cx="7614900" cy="5026800"/>
          </a:xfrm>
          <a:prstGeom prst="roundRect">
            <a:avLst>
              <a:gd name="adj" fmla="val 16667"/>
            </a:avLst>
          </a:prstGeom>
          <a:solidFill>
            <a:schemeClr val="accent3"/>
          </a:solidFill>
          <a:ln w="19050" cap="flat">
            <a:solidFill>
              <a:schemeClr val="accent3"/>
            </a:solidFill>
            <a:prstDash val="solid"/>
            <a:round/>
            <a:headEnd type="none" w="med" len="med"/>
            <a:tailEnd type="none" w="med" len="med"/>
          </a:ln>
        </p:spPr>
        <p:txBody>
          <a:bodyPr lIns="91425" tIns="91425" rIns="91425" bIns="91425" anchor="ctr" anchorCtr="0">
            <a:noAutofit/>
          </a:bodyPr>
          <a:lstStyle/>
          <a:p>
            <a:pPr rtl="0">
              <a:spcBef>
                <a:spcPts val="0"/>
              </a:spcBef>
              <a:buNone/>
            </a:pPr>
            <a:r>
              <a:rPr lang="en" sz="4400">
                <a:solidFill>
                  <a:srgbClr val="FFFFFF"/>
                </a:solidFill>
              </a:rPr>
              <a:t>Content &amp; Copyright</a:t>
            </a:r>
          </a:p>
          <a:p>
            <a:pPr rtl="0">
              <a:spcBef>
                <a:spcPts val="0"/>
              </a:spcBef>
              <a:buNone/>
            </a:pPr>
            <a:endParaRPr sz="4200">
              <a:solidFill>
                <a:srgbClr val="FFFFFF"/>
              </a:solidFill>
            </a:endParaRPr>
          </a:p>
          <a:p>
            <a:pPr>
              <a:spcBef>
                <a:spcPts val="0"/>
              </a:spcBef>
              <a:buNone/>
            </a:pPr>
            <a:r>
              <a:rPr lang="en" sz="4200">
                <a:solidFill>
                  <a:srgbClr val="FFFFFF"/>
                </a:solidFill>
              </a:rPr>
              <a:t>What is available for teachers &amp; trainers?</a:t>
            </a:r>
          </a:p>
        </p:txBody>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457200" y="148324"/>
            <a:ext cx="8229600" cy="699900"/>
          </a:xfrm>
          <a:prstGeom prst="rect">
            <a:avLst/>
          </a:prstGeom>
        </p:spPr>
        <p:txBody>
          <a:bodyPr lIns="91425" tIns="91425" rIns="91425" bIns="91425" anchor="ctr" anchorCtr="0">
            <a:noAutofit/>
          </a:bodyPr>
          <a:lstStyle/>
          <a:p>
            <a:pPr>
              <a:spcBef>
                <a:spcPts val="0"/>
              </a:spcBef>
              <a:buNone/>
            </a:pPr>
            <a:r>
              <a:rPr lang="en" sz="3200"/>
              <a:t>Content Sources: Library Resources</a:t>
            </a:r>
          </a:p>
        </p:txBody>
      </p:sp>
      <p:pic>
        <p:nvPicPr>
          <p:cNvPr id="152" name="Shape 152"/>
          <p:cNvPicPr preferRelativeResize="0"/>
          <p:nvPr/>
        </p:nvPicPr>
        <p:blipFill>
          <a:blip r:embed="rId3">
            <a:alphaModFix/>
          </a:blip>
          <a:stretch>
            <a:fillRect/>
          </a:stretch>
        </p:blipFill>
        <p:spPr>
          <a:xfrm>
            <a:off x="252675" y="794075"/>
            <a:ext cx="6375350" cy="4922899"/>
          </a:xfrm>
          <a:prstGeom prst="rect">
            <a:avLst/>
          </a:prstGeom>
          <a:noFill/>
          <a:ln>
            <a:noFill/>
          </a:ln>
        </p:spPr>
      </p:pic>
      <p:pic>
        <p:nvPicPr>
          <p:cNvPr id="153" name="Shape 153"/>
          <p:cNvPicPr preferRelativeResize="0"/>
          <p:nvPr/>
        </p:nvPicPr>
        <p:blipFill>
          <a:blip r:embed="rId4">
            <a:alphaModFix/>
          </a:blip>
          <a:stretch>
            <a:fillRect/>
          </a:stretch>
        </p:blipFill>
        <p:spPr>
          <a:xfrm>
            <a:off x="3683250" y="2896600"/>
            <a:ext cx="4964350" cy="3780925"/>
          </a:xfrm>
          <a:prstGeom prst="rect">
            <a:avLst/>
          </a:prstGeom>
          <a:noFill/>
          <a:ln>
            <a:noFill/>
          </a:ln>
        </p:spPr>
      </p:pic>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457200" y="274646"/>
            <a:ext cx="8229600" cy="804600"/>
          </a:xfrm>
          <a:prstGeom prst="rect">
            <a:avLst/>
          </a:prstGeom>
        </p:spPr>
        <p:txBody>
          <a:bodyPr lIns="91425" tIns="91425" rIns="91425" bIns="91425" anchor="ctr" anchorCtr="0">
            <a:noAutofit/>
          </a:bodyPr>
          <a:lstStyle/>
          <a:p>
            <a:pPr lvl="0" rtl="0">
              <a:spcBef>
                <a:spcPts val="0"/>
              </a:spcBef>
              <a:buNone/>
            </a:pPr>
            <a:r>
              <a:rPr lang="en"/>
              <a:t>Copyright</a:t>
            </a:r>
          </a:p>
        </p:txBody>
      </p:sp>
      <p:sp>
        <p:nvSpPr>
          <p:cNvPr id="159" name="Shape 159"/>
          <p:cNvSpPr txBox="1">
            <a:spLocks noGrp="1"/>
          </p:cNvSpPr>
          <p:nvPr>
            <p:ph type="body" idx="1"/>
          </p:nvPr>
        </p:nvSpPr>
        <p:spPr>
          <a:xfrm>
            <a:off x="369550" y="4097275"/>
            <a:ext cx="8229600" cy="2475899"/>
          </a:xfrm>
          <a:prstGeom prst="rect">
            <a:avLst/>
          </a:prstGeom>
        </p:spPr>
        <p:txBody>
          <a:bodyPr lIns="91425" tIns="91425" rIns="91425" bIns="91425" anchor="t" anchorCtr="0">
            <a:noAutofit/>
          </a:bodyPr>
          <a:lstStyle/>
          <a:p>
            <a:pPr rtl="0">
              <a:spcBef>
                <a:spcPts val="0"/>
              </a:spcBef>
              <a:buNone/>
            </a:pPr>
            <a:r>
              <a:rPr lang="en" sz="2400"/>
              <a:t>Best Practices:</a:t>
            </a:r>
          </a:p>
          <a:p>
            <a:pPr marL="457200" lvl="0" indent="-381000" rtl="0">
              <a:spcBef>
                <a:spcPts val="0"/>
              </a:spcBef>
              <a:buClr>
                <a:schemeClr val="dk1"/>
              </a:buClr>
              <a:buSzPct val="100000"/>
              <a:buFont typeface="Arial"/>
              <a:buChar char="●"/>
            </a:pPr>
            <a:r>
              <a:rPr lang="en" sz="2400"/>
              <a:t>Institutional and Library Copyright guidelines for teaching and education</a:t>
            </a:r>
          </a:p>
          <a:p>
            <a:pPr marL="457200" lvl="0" indent="-381000" rtl="0">
              <a:spcBef>
                <a:spcPts val="0"/>
              </a:spcBef>
              <a:buClr>
                <a:schemeClr val="dk1"/>
              </a:buClr>
              <a:buSzPct val="100000"/>
              <a:buFont typeface="Arial"/>
              <a:buChar char="●"/>
            </a:pPr>
            <a:r>
              <a:rPr lang="en" sz="2400"/>
              <a:t>Copyright for Instructors information</a:t>
            </a:r>
          </a:p>
          <a:p>
            <a:pPr marL="457200" lvl="0" indent="-381000" rtl="0">
              <a:spcBef>
                <a:spcPts val="0"/>
              </a:spcBef>
              <a:buClr>
                <a:schemeClr val="dk1"/>
              </a:buClr>
              <a:buSzPct val="100000"/>
              <a:buFont typeface="Arial"/>
              <a:buChar char="●"/>
            </a:pPr>
            <a:r>
              <a:rPr lang="en" sz="2400"/>
              <a:t>Copyright guidelines and restrictions statements in online course sites</a:t>
            </a:r>
          </a:p>
        </p:txBody>
      </p:sp>
      <p:pic>
        <p:nvPicPr>
          <p:cNvPr id="160" name="Shape 160"/>
          <p:cNvPicPr preferRelativeResize="0"/>
          <p:nvPr/>
        </p:nvPicPr>
        <p:blipFill>
          <a:blip r:embed="rId3">
            <a:alphaModFix/>
          </a:blip>
          <a:stretch>
            <a:fillRect/>
          </a:stretch>
        </p:blipFill>
        <p:spPr>
          <a:xfrm>
            <a:off x="2944250" y="841775"/>
            <a:ext cx="3255500" cy="3255500"/>
          </a:xfrm>
          <a:prstGeom prst="rect">
            <a:avLst/>
          </a:prstGeom>
          <a:noFill/>
          <a:ln>
            <a:noFill/>
          </a:ln>
        </p:spPr>
      </p:pic>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pic>
        <p:nvPicPr>
          <p:cNvPr id="34" name="Shape 34"/>
          <p:cNvPicPr preferRelativeResize="0"/>
          <p:nvPr/>
        </p:nvPicPr>
        <p:blipFill>
          <a:blip r:embed="rId3">
            <a:alphaModFix/>
          </a:blip>
          <a:stretch>
            <a:fillRect/>
          </a:stretch>
        </p:blipFill>
        <p:spPr>
          <a:xfrm>
            <a:off x="271500" y="274650"/>
            <a:ext cx="8601000" cy="6450750"/>
          </a:xfrm>
          <a:prstGeom prst="rect">
            <a:avLst/>
          </a:prstGeom>
          <a:noFill/>
          <a:ln>
            <a:noFill/>
          </a:ln>
        </p:spPr>
      </p:pic>
      <p:sp>
        <p:nvSpPr>
          <p:cNvPr id="35" name="Shape 35"/>
          <p:cNvSpPr txBox="1">
            <a:spLocks noGrp="1"/>
          </p:cNvSpPr>
          <p:nvPr>
            <p:ph type="body" idx="1"/>
          </p:nvPr>
        </p:nvSpPr>
        <p:spPr>
          <a:xfrm>
            <a:off x="942525" y="1630950"/>
            <a:ext cx="7363499" cy="4427700"/>
          </a:xfrm>
          <a:prstGeom prst="rect">
            <a:avLst/>
          </a:prstGeom>
          <a:solidFill>
            <a:srgbClr val="F3F3F3">
              <a:alpha val="92310"/>
            </a:srgbClr>
          </a:solidFill>
        </p:spPr>
        <p:txBody>
          <a:bodyPr lIns="91425" tIns="91425" rIns="91425" bIns="91425" anchor="t" anchorCtr="0">
            <a:noAutofit/>
          </a:bodyPr>
          <a:lstStyle/>
          <a:p>
            <a:pPr rtl="0">
              <a:spcBef>
                <a:spcPts val="0"/>
              </a:spcBef>
              <a:buNone/>
            </a:pPr>
            <a:r>
              <a:rPr lang="en" sz="2400" b="1"/>
              <a:t>Outreach &amp; Placement</a:t>
            </a:r>
          </a:p>
          <a:p>
            <a:pPr rtl="0">
              <a:spcBef>
                <a:spcPts val="0"/>
              </a:spcBef>
              <a:buNone/>
            </a:pPr>
            <a:r>
              <a:rPr lang="en" sz="2400"/>
              <a:t>What’s available for learners &amp; researchers?</a:t>
            </a:r>
          </a:p>
          <a:p>
            <a:pPr rtl="0">
              <a:spcBef>
                <a:spcPts val="0"/>
              </a:spcBef>
              <a:buNone/>
            </a:pPr>
            <a:endParaRPr sz="2400"/>
          </a:p>
          <a:p>
            <a:pPr rtl="0">
              <a:spcBef>
                <a:spcPts val="0"/>
              </a:spcBef>
              <a:buNone/>
            </a:pPr>
            <a:r>
              <a:rPr lang="en" sz="2400" b="1"/>
              <a:t>Content &amp; Copyright</a:t>
            </a:r>
          </a:p>
          <a:p>
            <a:pPr rtl="0">
              <a:spcBef>
                <a:spcPts val="0"/>
              </a:spcBef>
              <a:buNone/>
            </a:pPr>
            <a:r>
              <a:rPr lang="en" sz="2400"/>
              <a:t>What is available for teachers &amp; trainers?</a:t>
            </a:r>
          </a:p>
          <a:p>
            <a:pPr rtl="0">
              <a:spcBef>
                <a:spcPts val="0"/>
              </a:spcBef>
              <a:buNone/>
            </a:pPr>
            <a:endParaRPr sz="2400"/>
          </a:p>
          <a:p>
            <a:pPr rtl="0">
              <a:spcBef>
                <a:spcPts val="0"/>
              </a:spcBef>
              <a:buNone/>
            </a:pPr>
            <a:r>
              <a:rPr lang="en" sz="2400" b="1"/>
              <a:t>Teaching &amp; Learning</a:t>
            </a:r>
          </a:p>
          <a:p>
            <a:pPr rtl="0">
              <a:spcBef>
                <a:spcPts val="0"/>
              </a:spcBef>
              <a:buNone/>
            </a:pPr>
            <a:r>
              <a:rPr lang="en" sz="2400"/>
              <a:t>How can content &amp; teaching research skills be integrated within courses/programs?</a:t>
            </a:r>
          </a:p>
          <a:p>
            <a:pPr>
              <a:spcBef>
                <a:spcPts val="0"/>
              </a:spcBef>
              <a:buNone/>
            </a:pPr>
            <a:endParaRPr sz="2400"/>
          </a:p>
        </p:txBody>
      </p:sp>
      <p:sp>
        <p:nvSpPr>
          <p:cNvPr id="36" name="Shape 36"/>
          <p:cNvSpPr txBox="1">
            <a:spLocks noGrp="1"/>
          </p:cNvSpPr>
          <p:nvPr>
            <p:ph type="title"/>
          </p:nvPr>
        </p:nvSpPr>
        <p:spPr>
          <a:xfrm>
            <a:off x="457200" y="274637"/>
            <a:ext cx="8229600" cy="1143000"/>
          </a:xfrm>
          <a:prstGeom prst="rect">
            <a:avLst/>
          </a:prstGeom>
          <a:solidFill>
            <a:srgbClr val="EFEFEF">
              <a:alpha val="80000"/>
            </a:srgbClr>
          </a:solidFill>
        </p:spPr>
        <p:txBody>
          <a:bodyPr lIns="91425" tIns="91425" rIns="91425" bIns="91425" anchor="ctr" anchorCtr="0">
            <a:noAutofit/>
          </a:bodyPr>
          <a:lstStyle/>
          <a:p>
            <a:pPr>
              <a:spcBef>
                <a:spcPts val="0"/>
              </a:spcBef>
              <a:buNone/>
            </a:pPr>
            <a:r>
              <a:rPr lang="en"/>
              <a:t>Library Roles in Distance Ed</a:t>
            </a:r>
          </a:p>
        </p:txBody>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457200" y="274646"/>
            <a:ext cx="8229600" cy="804600"/>
          </a:xfrm>
          <a:prstGeom prst="rect">
            <a:avLst/>
          </a:prstGeom>
        </p:spPr>
        <p:txBody>
          <a:bodyPr lIns="91425" tIns="91425" rIns="91425" bIns="91425" anchor="ctr" anchorCtr="0">
            <a:noAutofit/>
          </a:bodyPr>
          <a:lstStyle/>
          <a:p>
            <a:pPr>
              <a:spcBef>
                <a:spcPts val="0"/>
              </a:spcBef>
              <a:buNone/>
            </a:pPr>
            <a:r>
              <a:rPr lang="en"/>
              <a:t>Copyright</a:t>
            </a:r>
          </a:p>
        </p:txBody>
      </p:sp>
      <p:sp>
        <p:nvSpPr>
          <p:cNvPr id="166" name="Shape 166"/>
          <p:cNvSpPr txBox="1">
            <a:spLocks noGrp="1"/>
          </p:cNvSpPr>
          <p:nvPr>
            <p:ph type="body" idx="1"/>
          </p:nvPr>
        </p:nvSpPr>
        <p:spPr>
          <a:xfrm>
            <a:off x="457200" y="1079250"/>
            <a:ext cx="8229600" cy="722100"/>
          </a:xfrm>
          <a:prstGeom prst="rect">
            <a:avLst/>
          </a:prstGeom>
        </p:spPr>
        <p:txBody>
          <a:bodyPr lIns="91425" tIns="91425" rIns="91425" bIns="91425" anchor="t" anchorCtr="0">
            <a:noAutofit/>
          </a:bodyPr>
          <a:lstStyle/>
          <a:p>
            <a:pPr>
              <a:spcBef>
                <a:spcPts val="0"/>
              </a:spcBef>
              <a:buNone/>
            </a:pPr>
            <a:r>
              <a:rPr lang="en"/>
              <a:t>Great, interactive tool to weigh educational use:</a:t>
            </a:r>
          </a:p>
        </p:txBody>
      </p:sp>
      <p:pic>
        <p:nvPicPr>
          <p:cNvPr id="167" name="Shape 167"/>
          <p:cNvPicPr preferRelativeResize="0"/>
          <p:nvPr/>
        </p:nvPicPr>
        <p:blipFill>
          <a:blip r:embed="rId3">
            <a:alphaModFix/>
          </a:blip>
          <a:stretch>
            <a:fillRect/>
          </a:stretch>
        </p:blipFill>
        <p:spPr>
          <a:xfrm>
            <a:off x="1910625" y="2093375"/>
            <a:ext cx="5687899" cy="4428699"/>
          </a:xfrm>
          <a:prstGeom prst="rect">
            <a:avLst/>
          </a:prstGeom>
          <a:noFill/>
          <a:ln>
            <a:noFill/>
          </a:ln>
        </p:spPr>
      </p:pic>
    </p:spTree>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457200" y="274646"/>
            <a:ext cx="8229600" cy="804600"/>
          </a:xfrm>
          <a:prstGeom prst="rect">
            <a:avLst/>
          </a:prstGeom>
        </p:spPr>
        <p:txBody>
          <a:bodyPr lIns="91425" tIns="91425" rIns="91425" bIns="91425" anchor="ctr" anchorCtr="0">
            <a:noAutofit/>
          </a:bodyPr>
          <a:lstStyle/>
          <a:p>
            <a:pPr lvl="0" rtl="0">
              <a:spcBef>
                <a:spcPts val="0"/>
              </a:spcBef>
              <a:buNone/>
            </a:pPr>
            <a:r>
              <a:rPr lang="en"/>
              <a:t>Copyright</a:t>
            </a:r>
          </a:p>
        </p:txBody>
      </p:sp>
      <p:sp>
        <p:nvSpPr>
          <p:cNvPr id="173" name="Shape 173"/>
          <p:cNvSpPr txBox="1">
            <a:spLocks noGrp="1"/>
          </p:cNvSpPr>
          <p:nvPr>
            <p:ph type="body" idx="1"/>
          </p:nvPr>
        </p:nvSpPr>
        <p:spPr>
          <a:xfrm>
            <a:off x="457200" y="1079250"/>
            <a:ext cx="8229600" cy="722100"/>
          </a:xfrm>
          <a:prstGeom prst="rect">
            <a:avLst/>
          </a:prstGeom>
        </p:spPr>
        <p:txBody>
          <a:bodyPr lIns="91425" tIns="91425" rIns="91425" bIns="91425" anchor="t" anchorCtr="0">
            <a:noAutofit/>
          </a:bodyPr>
          <a:lstStyle/>
          <a:p>
            <a:pPr lvl="0" rtl="0">
              <a:spcBef>
                <a:spcPts val="0"/>
              </a:spcBef>
              <a:buNone/>
            </a:pPr>
            <a:r>
              <a:rPr lang="en"/>
              <a:t>Interactive tool to weigh fair use:</a:t>
            </a:r>
          </a:p>
        </p:txBody>
      </p:sp>
      <p:pic>
        <p:nvPicPr>
          <p:cNvPr id="174" name="Shape 174"/>
          <p:cNvPicPr preferRelativeResize="0"/>
          <p:nvPr/>
        </p:nvPicPr>
        <p:blipFill>
          <a:blip r:embed="rId3">
            <a:alphaModFix/>
          </a:blip>
          <a:stretch>
            <a:fillRect/>
          </a:stretch>
        </p:blipFill>
        <p:spPr>
          <a:xfrm>
            <a:off x="457199" y="1942586"/>
            <a:ext cx="8229600" cy="4217490"/>
          </a:xfrm>
          <a:prstGeom prst="rect">
            <a:avLst/>
          </a:prstGeom>
          <a:noFill/>
          <a:ln>
            <a:noFill/>
          </a:ln>
        </p:spPr>
      </p:pic>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457200" y="274649"/>
            <a:ext cx="8229600" cy="717899"/>
          </a:xfrm>
          <a:prstGeom prst="rect">
            <a:avLst/>
          </a:prstGeom>
        </p:spPr>
        <p:txBody>
          <a:bodyPr lIns="91425" tIns="91425" rIns="91425" bIns="91425" anchor="ctr" anchorCtr="0">
            <a:noAutofit/>
          </a:bodyPr>
          <a:lstStyle/>
          <a:p>
            <a:pPr>
              <a:spcBef>
                <a:spcPts val="0"/>
              </a:spcBef>
              <a:buNone/>
            </a:pPr>
            <a:r>
              <a:rPr lang="en"/>
              <a:t>Copyright</a:t>
            </a:r>
          </a:p>
        </p:txBody>
      </p:sp>
      <p:sp>
        <p:nvSpPr>
          <p:cNvPr id="180" name="Shape 180"/>
          <p:cNvSpPr txBox="1">
            <a:spLocks noGrp="1"/>
          </p:cNvSpPr>
          <p:nvPr>
            <p:ph type="body" idx="1"/>
          </p:nvPr>
        </p:nvSpPr>
        <p:spPr>
          <a:xfrm>
            <a:off x="457200" y="992550"/>
            <a:ext cx="8422199" cy="911399"/>
          </a:xfrm>
          <a:prstGeom prst="rect">
            <a:avLst/>
          </a:prstGeom>
        </p:spPr>
        <p:txBody>
          <a:bodyPr lIns="91425" tIns="91425" rIns="91425" bIns="91425" anchor="ctr" anchorCtr="0">
            <a:noAutofit/>
          </a:bodyPr>
          <a:lstStyle/>
          <a:p>
            <a:pPr rtl="0">
              <a:spcBef>
                <a:spcPts val="0"/>
              </a:spcBef>
              <a:buNone/>
            </a:pPr>
            <a:r>
              <a:rPr lang="en" sz="2400" u="sng">
                <a:solidFill>
                  <a:schemeClr val="hlink"/>
                </a:solidFill>
                <a:hlinkClick r:id="rId3"/>
              </a:rPr>
              <a:t>The Basics of Getting Permission</a:t>
            </a:r>
            <a:r>
              <a:rPr lang="en" sz="2400"/>
              <a:t> </a:t>
            </a:r>
          </a:p>
          <a:p>
            <a:pPr>
              <a:spcBef>
                <a:spcPts val="0"/>
              </a:spcBef>
              <a:buNone/>
            </a:pPr>
            <a:r>
              <a:rPr lang="en" sz="2400"/>
              <a:t>- Stanford University Libraries</a:t>
            </a:r>
          </a:p>
        </p:txBody>
      </p:sp>
      <p:pic>
        <p:nvPicPr>
          <p:cNvPr id="181" name="Shape 181"/>
          <p:cNvPicPr preferRelativeResize="0"/>
          <p:nvPr/>
        </p:nvPicPr>
        <p:blipFill>
          <a:blip r:embed="rId4">
            <a:alphaModFix/>
          </a:blip>
          <a:stretch>
            <a:fillRect/>
          </a:stretch>
        </p:blipFill>
        <p:spPr>
          <a:xfrm>
            <a:off x="1606225" y="2102575"/>
            <a:ext cx="5215675" cy="4416549"/>
          </a:xfrm>
          <a:prstGeom prst="rect">
            <a:avLst/>
          </a:prstGeom>
          <a:noFill/>
          <a:ln>
            <a:noFill/>
          </a:ln>
        </p:spPr>
      </p:pic>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186" name="Shape 186"/>
          <p:cNvPicPr preferRelativeResize="0"/>
          <p:nvPr/>
        </p:nvPicPr>
        <p:blipFill>
          <a:blip r:embed="rId3">
            <a:alphaModFix/>
          </a:blip>
          <a:stretch>
            <a:fillRect/>
          </a:stretch>
        </p:blipFill>
        <p:spPr>
          <a:xfrm>
            <a:off x="100625" y="2740003"/>
            <a:ext cx="3003250" cy="1104122"/>
          </a:xfrm>
          <a:prstGeom prst="rect">
            <a:avLst/>
          </a:prstGeom>
          <a:noFill/>
          <a:ln>
            <a:noFill/>
          </a:ln>
        </p:spPr>
      </p:pic>
      <p:sp>
        <p:nvSpPr>
          <p:cNvPr id="187" name="Shape 187"/>
          <p:cNvSpPr txBox="1"/>
          <p:nvPr/>
        </p:nvSpPr>
        <p:spPr>
          <a:xfrm>
            <a:off x="0" y="0"/>
            <a:ext cx="2473799" cy="2289900"/>
          </a:xfrm>
          <a:prstGeom prst="rect">
            <a:avLst/>
          </a:prstGeom>
          <a:noFill/>
          <a:ln>
            <a:noFill/>
          </a:ln>
        </p:spPr>
        <p:txBody>
          <a:bodyPr lIns="91425" tIns="91425" rIns="91425" bIns="91425" anchor="ctr" anchorCtr="0">
            <a:noAutofit/>
          </a:bodyPr>
          <a:lstStyle/>
          <a:p>
            <a:pPr lvl="0" algn="ctr" rtl="0">
              <a:spcBef>
                <a:spcPts val="0"/>
              </a:spcBef>
              <a:buNone/>
            </a:pPr>
            <a:r>
              <a:rPr lang="en" sz="3000" b="1">
                <a:solidFill>
                  <a:schemeClr val="dk1"/>
                </a:solidFill>
              </a:rPr>
              <a:t>Open Access</a:t>
            </a:r>
          </a:p>
          <a:p>
            <a:pPr lvl="0" algn="ctr" rtl="0">
              <a:spcBef>
                <a:spcPts val="0"/>
              </a:spcBef>
              <a:buNone/>
            </a:pPr>
            <a:r>
              <a:rPr lang="en" sz="3000" b="1">
                <a:solidFill>
                  <a:schemeClr val="dk1"/>
                </a:solidFill>
              </a:rPr>
              <a:t>Resources</a:t>
            </a:r>
          </a:p>
        </p:txBody>
      </p:sp>
      <p:sp>
        <p:nvSpPr>
          <p:cNvPr id="188" name="Shape 188"/>
          <p:cNvSpPr txBox="1"/>
          <p:nvPr/>
        </p:nvSpPr>
        <p:spPr>
          <a:xfrm>
            <a:off x="2753125" y="241700"/>
            <a:ext cx="2591399" cy="3011100"/>
          </a:xfrm>
          <a:prstGeom prst="rect">
            <a:avLst/>
          </a:prstGeom>
          <a:noFill/>
          <a:ln w="9525" cap="flat">
            <a:solidFill>
              <a:srgbClr val="000000"/>
            </a:solidFill>
            <a:prstDash val="solid"/>
            <a:round/>
            <a:headEnd type="none" w="med" len="med"/>
            <a:tailEnd type="none" w="med" len="med"/>
          </a:ln>
        </p:spPr>
        <p:txBody>
          <a:bodyPr lIns="91425" tIns="91425" rIns="91425" bIns="91425" anchor="t" anchorCtr="0">
            <a:noAutofit/>
          </a:bodyPr>
          <a:lstStyle/>
          <a:p>
            <a:pPr lvl="0" rtl="0">
              <a:spcBef>
                <a:spcPts val="0"/>
              </a:spcBef>
              <a:buNone/>
            </a:pPr>
            <a:endParaRPr/>
          </a:p>
        </p:txBody>
      </p:sp>
      <p:pic>
        <p:nvPicPr>
          <p:cNvPr id="189" name="Shape 189"/>
          <p:cNvPicPr preferRelativeResize="0"/>
          <p:nvPr/>
        </p:nvPicPr>
        <p:blipFill>
          <a:blip r:embed="rId4">
            <a:alphaModFix/>
          </a:blip>
          <a:stretch>
            <a:fillRect/>
          </a:stretch>
        </p:blipFill>
        <p:spPr>
          <a:xfrm>
            <a:off x="3103875" y="364300"/>
            <a:ext cx="2028199" cy="1015999"/>
          </a:xfrm>
          <a:prstGeom prst="rect">
            <a:avLst/>
          </a:prstGeom>
          <a:noFill/>
          <a:ln>
            <a:noFill/>
          </a:ln>
        </p:spPr>
      </p:pic>
      <p:sp>
        <p:nvSpPr>
          <p:cNvPr id="190" name="Shape 190"/>
          <p:cNvSpPr txBox="1"/>
          <p:nvPr/>
        </p:nvSpPr>
        <p:spPr>
          <a:xfrm>
            <a:off x="3049275" y="1288500"/>
            <a:ext cx="2235599" cy="1964399"/>
          </a:xfrm>
          <a:prstGeom prst="rect">
            <a:avLst/>
          </a:prstGeom>
          <a:noFill/>
          <a:ln>
            <a:noFill/>
          </a:ln>
        </p:spPr>
        <p:txBody>
          <a:bodyPr lIns="91425" tIns="91425" rIns="91425" bIns="91425" anchor="t" anchorCtr="0">
            <a:noAutofit/>
          </a:bodyPr>
          <a:lstStyle/>
          <a:p>
            <a:pPr lvl="0" rtl="0">
              <a:spcBef>
                <a:spcPts val="0"/>
              </a:spcBef>
              <a:buNone/>
            </a:pPr>
            <a:r>
              <a:rPr lang="en" sz="1800"/>
              <a:t>Open Access </a:t>
            </a:r>
          </a:p>
          <a:p>
            <a:pPr lvl="0" rtl="0">
              <a:spcBef>
                <a:spcPts val="0"/>
              </a:spcBef>
              <a:buNone/>
            </a:pPr>
            <a:r>
              <a:rPr lang="en" sz="1800"/>
              <a:t>Library Guide</a:t>
            </a:r>
          </a:p>
          <a:p>
            <a:pPr lvl="0" rtl="0">
              <a:spcBef>
                <a:spcPts val="0"/>
              </a:spcBef>
              <a:buNone/>
            </a:pPr>
            <a:endParaRPr sz="600"/>
          </a:p>
          <a:p>
            <a:pPr lvl="0" rtl="0">
              <a:spcBef>
                <a:spcPts val="0"/>
              </a:spcBef>
              <a:buNone/>
            </a:pPr>
            <a:r>
              <a:rPr lang="en" sz="1800" b="1"/>
              <a:t>libguides.asu.edu/openaccess</a:t>
            </a:r>
          </a:p>
        </p:txBody>
      </p:sp>
      <p:sp>
        <p:nvSpPr>
          <p:cNvPr id="191" name="Shape 191"/>
          <p:cNvSpPr txBox="1"/>
          <p:nvPr/>
        </p:nvSpPr>
        <p:spPr>
          <a:xfrm>
            <a:off x="5860350" y="621366"/>
            <a:ext cx="3235800" cy="938100"/>
          </a:xfrm>
          <a:prstGeom prst="rect">
            <a:avLst/>
          </a:prstGeom>
          <a:noFill/>
          <a:ln>
            <a:noFill/>
          </a:ln>
        </p:spPr>
        <p:txBody>
          <a:bodyPr lIns="91425" tIns="91425" rIns="91425" bIns="91425" anchor="ctr" anchorCtr="0">
            <a:noAutofit/>
          </a:bodyPr>
          <a:lstStyle/>
          <a:p>
            <a:pPr lvl="0" rtl="0">
              <a:spcBef>
                <a:spcPts val="0"/>
              </a:spcBef>
              <a:buNone/>
            </a:pPr>
            <a:r>
              <a:rPr lang="en" sz="1600">
                <a:solidFill>
                  <a:srgbClr val="292934"/>
                </a:solidFill>
              </a:rPr>
              <a:t>Directory of Open Access Journals (DOAJ): </a:t>
            </a:r>
            <a:r>
              <a:rPr lang="en" sz="1600" b="1" u="sng">
                <a:solidFill>
                  <a:srgbClr val="0000FF"/>
                </a:solidFill>
                <a:hlinkClick r:id="rId5"/>
              </a:rPr>
              <a:t>http://www.doaj.org/</a:t>
            </a:r>
          </a:p>
        </p:txBody>
      </p:sp>
      <p:pic>
        <p:nvPicPr>
          <p:cNvPr id="192" name="Shape 192"/>
          <p:cNvPicPr preferRelativeResize="0"/>
          <p:nvPr/>
        </p:nvPicPr>
        <p:blipFill>
          <a:blip r:embed="rId6">
            <a:alphaModFix/>
          </a:blip>
          <a:stretch>
            <a:fillRect/>
          </a:stretch>
        </p:blipFill>
        <p:spPr>
          <a:xfrm>
            <a:off x="5623850" y="1811433"/>
            <a:ext cx="3325500" cy="922250"/>
          </a:xfrm>
          <a:prstGeom prst="rect">
            <a:avLst/>
          </a:prstGeom>
          <a:noFill/>
          <a:ln>
            <a:noFill/>
          </a:ln>
        </p:spPr>
      </p:pic>
      <p:pic>
        <p:nvPicPr>
          <p:cNvPr id="193" name="Shape 193"/>
          <p:cNvPicPr preferRelativeResize="0"/>
          <p:nvPr/>
        </p:nvPicPr>
        <p:blipFill>
          <a:blip r:embed="rId7">
            <a:alphaModFix/>
          </a:blip>
          <a:stretch>
            <a:fillRect/>
          </a:stretch>
        </p:blipFill>
        <p:spPr>
          <a:xfrm>
            <a:off x="5819300" y="3499433"/>
            <a:ext cx="3130049" cy="1780790"/>
          </a:xfrm>
          <a:prstGeom prst="rect">
            <a:avLst/>
          </a:prstGeom>
          <a:noFill/>
          <a:ln>
            <a:noFill/>
          </a:ln>
        </p:spPr>
      </p:pic>
      <p:pic>
        <p:nvPicPr>
          <p:cNvPr id="194" name="Shape 194"/>
          <p:cNvPicPr preferRelativeResize="0"/>
          <p:nvPr/>
        </p:nvPicPr>
        <p:blipFill>
          <a:blip r:embed="rId8">
            <a:alphaModFix/>
          </a:blip>
          <a:stretch>
            <a:fillRect/>
          </a:stretch>
        </p:blipFill>
        <p:spPr>
          <a:xfrm>
            <a:off x="199637" y="5383066"/>
            <a:ext cx="3724275" cy="952500"/>
          </a:xfrm>
          <a:prstGeom prst="rect">
            <a:avLst/>
          </a:prstGeom>
          <a:noFill/>
          <a:ln>
            <a:noFill/>
          </a:ln>
        </p:spPr>
      </p:pic>
      <p:pic>
        <p:nvPicPr>
          <p:cNvPr id="195" name="Shape 195"/>
          <p:cNvPicPr preferRelativeResize="0"/>
          <p:nvPr/>
        </p:nvPicPr>
        <p:blipFill>
          <a:blip r:embed="rId9">
            <a:alphaModFix/>
          </a:blip>
          <a:stretch>
            <a:fillRect/>
          </a:stretch>
        </p:blipFill>
        <p:spPr>
          <a:xfrm>
            <a:off x="199650" y="4438783"/>
            <a:ext cx="4090510" cy="538225"/>
          </a:xfrm>
          <a:prstGeom prst="rect">
            <a:avLst/>
          </a:prstGeom>
          <a:noFill/>
          <a:ln>
            <a:noFill/>
          </a:ln>
        </p:spPr>
      </p:pic>
      <p:pic>
        <p:nvPicPr>
          <p:cNvPr id="196" name="Shape 196"/>
          <p:cNvPicPr preferRelativeResize="0"/>
          <p:nvPr/>
        </p:nvPicPr>
        <p:blipFill>
          <a:blip r:embed="rId10">
            <a:alphaModFix/>
          </a:blip>
          <a:stretch>
            <a:fillRect/>
          </a:stretch>
        </p:blipFill>
        <p:spPr>
          <a:xfrm>
            <a:off x="4578475" y="3609366"/>
            <a:ext cx="952500" cy="952500"/>
          </a:xfrm>
          <a:prstGeom prst="rect">
            <a:avLst/>
          </a:prstGeom>
          <a:noFill/>
          <a:ln>
            <a:noFill/>
          </a:ln>
        </p:spPr>
      </p:pic>
      <p:pic>
        <p:nvPicPr>
          <p:cNvPr id="197" name="Shape 197"/>
          <p:cNvPicPr preferRelativeResize="0"/>
          <p:nvPr/>
        </p:nvPicPr>
        <p:blipFill>
          <a:blip r:embed="rId11">
            <a:alphaModFix/>
          </a:blip>
          <a:stretch>
            <a:fillRect/>
          </a:stretch>
        </p:blipFill>
        <p:spPr>
          <a:xfrm>
            <a:off x="4290152" y="5403233"/>
            <a:ext cx="1429496" cy="922249"/>
          </a:xfrm>
          <a:prstGeom prst="rect">
            <a:avLst/>
          </a:prstGeom>
          <a:noFill/>
          <a:ln>
            <a:noFill/>
          </a:ln>
        </p:spPr>
      </p:pic>
    </p:spTree>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Shape 202"/>
          <p:cNvPicPr preferRelativeResize="0"/>
          <p:nvPr/>
        </p:nvPicPr>
        <p:blipFill>
          <a:blip r:embed="rId3">
            <a:alphaModFix/>
          </a:blip>
          <a:stretch>
            <a:fillRect/>
          </a:stretch>
        </p:blipFill>
        <p:spPr>
          <a:xfrm>
            <a:off x="2275700" y="4797733"/>
            <a:ext cx="1864350" cy="762000"/>
          </a:xfrm>
          <a:prstGeom prst="rect">
            <a:avLst/>
          </a:prstGeom>
          <a:noFill/>
          <a:ln>
            <a:noFill/>
          </a:ln>
        </p:spPr>
      </p:pic>
      <p:pic>
        <p:nvPicPr>
          <p:cNvPr id="203" name="Shape 203"/>
          <p:cNvPicPr preferRelativeResize="0"/>
          <p:nvPr/>
        </p:nvPicPr>
        <p:blipFill>
          <a:blip r:embed="rId4">
            <a:alphaModFix/>
          </a:blip>
          <a:stretch>
            <a:fillRect/>
          </a:stretch>
        </p:blipFill>
        <p:spPr>
          <a:xfrm>
            <a:off x="4286748" y="4438133"/>
            <a:ext cx="2769902" cy="1192225"/>
          </a:xfrm>
          <a:prstGeom prst="rect">
            <a:avLst/>
          </a:prstGeom>
          <a:noFill/>
          <a:ln>
            <a:noFill/>
          </a:ln>
        </p:spPr>
      </p:pic>
      <p:sp>
        <p:nvSpPr>
          <p:cNvPr id="204" name="Shape 204"/>
          <p:cNvSpPr txBox="1"/>
          <p:nvPr/>
        </p:nvSpPr>
        <p:spPr>
          <a:xfrm>
            <a:off x="0" y="0"/>
            <a:ext cx="2473799" cy="2289900"/>
          </a:xfrm>
          <a:prstGeom prst="rect">
            <a:avLst/>
          </a:prstGeom>
          <a:noFill/>
          <a:ln>
            <a:noFill/>
          </a:ln>
        </p:spPr>
        <p:txBody>
          <a:bodyPr lIns="91425" tIns="91425" rIns="91425" bIns="91425" anchor="ctr" anchorCtr="0">
            <a:noAutofit/>
          </a:bodyPr>
          <a:lstStyle/>
          <a:p>
            <a:pPr lvl="0" algn="ctr" rtl="0">
              <a:spcBef>
                <a:spcPts val="0"/>
              </a:spcBef>
              <a:buNone/>
            </a:pPr>
            <a:r>
              <a:rPr lang="en" sz="3000" b="1">
                <a:solidFill>
                  <a:schemeClr val="dk1"/>
                </a:solidFill>
              </a:rPr>
              <a:t>Open Educational Resources</a:t>
            </a:r>
          </a:p>
        </p:txBody>
      </p:sp>
      <p:pic>
        <p:nvPicPr>
          <p:cNvPr id="205" name="Shape 205"/>
          <p:cNvPicPr preferRelativeResize="0"/>
          <p:nvPr/>
        </p:nvPicPr>
        <p:blipFill>
          <a:blip r:embed="rId5">
            <a:alphaModFix/>
          </a:blip>
          <a:stretch>
            <a:fillRect/>
          </a:stretch>
        </p:blipFill>
        <p:spPr>
          <a:xfrm>
            <a:off x="6168075" y="2402599"/>
            <a:ext cx="2591449" cy="1668730"/>
          </a:xfrm>
          <a:prstGeom prst="rect">
            <a:avLst/>
          </a:prstGeom>
          <a:noFill/>
          <a:ln>
            <a:noFill/>
          </a:ln>
        </p:spPr>
      </p:pic>
      <p:pic>
        <p:nvPicPr>
          <p:cNvPr id="206" name="Shape 206"/>
          <p:cNvPicPr preferRelativeResize="0"/>
          <p:nvPr/>
        </p:nvPicPr>
        <p:blipFill>
          <a:blip r:embed="rId6">
            <a:alphaModFix/>
          </a:blip>
          <a:stretch>
            <a:fillRect/>
          </a:stretch>
        </p:blipFill>
        <p:spPr>
          <a:xfrm>
            <a:off x="522346" y="4885133"/>
            <a:ext cx="1190149" cy="1192225"/>
          </a:xfrm>
          <a:prstGeom prst="rect">
            <a:avLst/>
          </a:prstGeom>
          <a:noFill/>
          <a:ln>
            <a:noFill/>
          </a:ln>
        </p:spPr>
      </p:pic>
      <p:pic>
        <p:nvPicPr>
          <p:cNvPr id="207" name="Shape 207"/>
          <p:cNvPicPr preferRelativeResize="0"/>
          <p:nvPr/>
        </p:nvPicPr>
        <p:blipFill>
          <a:blip r:embed="rId7">
            <a:alphaModFix/>
          </a:blip>
          <a:stretch>
            <a:fillRect/>
          </a:stretch>
        </p:blipFill>
        <p:spPr>
          <a:xfrm>
            <a:off x="237225" y="3582825"/>
            <a:ext cx="1177412" cy="1192225"/>
          </a:xfrm>
          <a:prstGeom prst="rect">
            <a:avLst/>
          </a:prstGeom>
          <a:noFill/>
          <a:ln>
            <a:noFill/>
          </a:ln>
        </p:spPr>
      </p:pic>
      <p:pic>
        <p:nvPicPr>
          <p:cNvPr id="208" name="Shape 208"/>
          <p:cNvPicPr preferRelativeResize="0"/>
          <p:nvPr/>
        </p:nvPicPr>
        <p:blipFill>
          <a:blip r:embed="rId8">
            <a:alphaModFix/>
          </a:blip>
          <a:stretch>
            <a:fillRect/>
          </a:stretch>
        </p:blipFill>
        <p:spPr>
          <a:xfrm>
            <a:off x="5910045" y="1217000"/>
            <a:ext cx="2917804" cy="952875"/>
          </a:xfrm>
          <a:prstGeom prst="rect">
            <a:avLst/>
          </a:prstGeom>
          <a:noFill/>
          <a:ln>
            <a:noFill/>
          </a:ln>
        </p:spPr>
      </p:pic>
      <p:sp>
        <p:nvSpPr>
          <p:cNvPr id="209" name="Shape 209"/>
          <p:cNvSpPr txBox="1"/>
          <p:nvPr/>
        </p:nvSpPr>
        <p:spPr>
          <a:xfrm>
            <a:off x="3103875" y="1288500"/>
            <a:ext cx="2235599" cy="2025599"/>
          </a:xfrm>
          <a:prstGeom prst="rect">
            <a:avLst/>
          </a:prstGeom>
          <a:noFill/>
          <a:ln>
            <a:noFill/>
          </a:ln>
        </p:spPr>
        <p:txBody>
          <a:bodyPr lIns="91425" tIns="91425" rIns="91425" bIns="91425" anchor="t" anchorCtr="0">
            <a:noAutofit/>
          </a:bodyPr>
          <a:lstStyle/>
          <a:p>
            <a:pPr lvl="0" rtl="0">
              <a:spcBef>
                <a:spcPts val="0"/>
              </a:spcBef>
              <a:buNone/>
            </a:pPr>
            <a:r>
              <a:rPr lang="en" sz="1800"/>
              <a:t>Open Education </a:t>
            </a:r>
          </a:p>
          <a:p>
            <a:pPr lvl="0" rtl="0">
              <a:spcBef>
                <a:spcPts val="0"/>
              </a:spcBef>
              <a:buNone/>
            </a:pPr>
            <a:r>
              <a:rPr lang="en" sz="1800"/>
              <a:t>Library Guide</a:t>
            </a:r>
          </a:p>
          <a:p>
            <a:pPr lvl="0" rtl="0">
              <a:spcBef>
                <a:spcPts val="0"/>
              </a:spcBef>
              <a:buNone/>
            </a:pPr>
            <a:endParaRPr sz="600"/>
          </a:p>
          <a:p>
            <a:pPr lvl="0" rtl="0">
              <a:spcBef>
                <a:spcPts val="0"/>
              </a:spcBef>
              <a:buNone/>
            </a:pPr>
            <a:r>
              <a:rPr lang="en" sz="1800" b="1"/>
              <a:t>libguides.asu.edu/OpenEducation</a:t>
            </a:r>
          </a:p>
        </p:txBody>
      </p:sp>
      <p:pic>
        <p:nvPicPr>
          <p:cNvPr id="210" name="Shape 210"/>
          <p:cNvPicPr preferRelativeResize="0"/>
          <p:nvPr/>
        </p:nvPicPr>
        <p:blipFill>
          <a:blip r:embed="rId9">
            <a:alphaModFix/>
          </a:blip>
          <a:stretch>
            <a:fillRect/>
          </a:stretch>
        </p:blipFill>
        <p:spPr>
          <a:xfrm>
            <a:off x="3103875" y="364300"/>
            <a:ext cx="2028199" cy="1015999"/>
          </a:xfrm>
          <a:prstGeom prst="rect">
            <a:avLst/>
          </a:prstGeom>
          <a:noFill/>
          <a:ln>
            <a:noFill/>
          </a:ln>
        </p:spPr>
      </p:pic>
      <p:pic>
        <p:nvPicPr>
          <p:cNvPr id="211" name="Shape 211"/>
          <p:cNvPicPr preferRelativeResize="0"/>
          <p:nvPr/>
        </p:nvPicPr>
        <p:blipFill>
          <a:blip r:embed="rId10">
            <a:alphaModFix/>
          </a:blip>
          <a:stretch>
            <a:fillRect/>
          </a:stretch>
        </p:blipFill>
        <p:spPr>
          <a:xfrm>
            <a:off x="2793875" y="4172875"/>
            <a:ext cx="1375599" cy="458236"/>
          </a:xfrm>
          <a:prstGeom prst="rect">
            <a:avLst/>
          </a:prstGeom>
          <a:noFill/>
          <a:ln>
            <a:noFill/>
          </a:ln>
        </p:spPr>
      </p:pic>
      <p:pic>
        <p:nvPicPr>
          <p:cNvPr id="212" name="Shape 212"/>
          <p:cNvPicPr preferRelativeResize="0"/>
          <p:nvPr/>
        </p:nvPicPr>
        <p:blipFill>
          <a:blip r:embed="rId11">
            <a:alphaModFix/>
          </a:blip>
          <a:stretch>
            <a:fillRect/>
          </a:stretch>
        </p:blipFill>
        <p:spPr>
          <a:xfrm>
            <a:off x="2464554" y="6068233"/>
            <a:ext cx="4214893" cy="514399"/>
          </a:xfrm>
          <a:prstGeom prst="rect">
            <a:avLst/>
          </a:prstGeom>
          <a:noFill/>
          <a:ln>
            <a:noFill/>
          </a:ln>
        </p:spPr>
      </p:pic>
      <p:sp>
        <p:nvSpPr>
          <p:cNvPr id="213" name="Shape 213"/>
          <p:cNvSpPr txBox="1"/>
          <p:nvPr/>
        </p:nvSpPr>
        <p:spPr>
          <a:xfrm>
            <a:off x="2876775" y="364300"/>
            <a:ext cx="2591399" cy="3011100"/>
          </a:xfrm>
          <a:prstGeom prst="rect">
            <a:avLst/>
          </a:prstGeom>
          <a:noFill/>
          <a:ln w="9525" cap="flat">
            <a:solidFill>
              <a:srgbClr val="000000"/>
            </a:solidFill>
            <a:prstDash val="solid"/>
            <a:round/>
            <a:headEnd type="none" w="med" len="med"/>
            <a:tailEnd type="none" w="med" len="med"/>
          </a:ln>
        </p:spPr>
        <p:txBody>
          <a:bodyPr lIns="91425" tIns="91425" rIns="91425" bIns="91425" anchor="t" anchorCtr="0">
            <a:noAutofit/>
          </a:bodyPr>
          <a:lstStyle/>
          <a:p>
            <a:pPr>
              <a:spcBef>
                <a:spcPts val="0"/>
              </a:spcBef>
              <a:buNone/>
            </a:pPr>
            <a:endParaRPr/>
          </a:p>
        </p:txBody>
      </p:sp>
      <p:pic>
        <p:nvPicPr>
          <p:cNvPr id="214" name="Shape 214"/>
          <p:cNvPicPr preferRelativeResize="0"/>
          <p:nvPr/>
        </p:nvPicPr>
        <p:blipFill>
          <a:blip r:embed="rId12">
            <a:alphaModFix/>
          </a:blip>
          <a:stretch>
            <a:fillRect/>
          </a:stretch>
        </p:blipFill>
        <p:spPr>
          <a:xfrm>
            <a:off x="237230" y="2566833"/>
            <a:ext cx="1558119" cy="762000"/>
          </a:xfrm>
          <a:prstGeom prst="rect">
            <a:avLst/>
          </a:prstGeom>
          <a:noFill/>
          <a:ln>
            <a:noFill/>
          </a:ln>
        </p:spPr>
      </p:pic>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p:nvPr/>
        </p:nvSpPr>
        <p:spPr>
          <a:xfrm>
            <a:off x="822225" y="840900"/>
            <a:ext cx="7689599" cy="5176199"/>
          </a:xfrm>
          <a:prstGeom prst="roundRect">
            <a:avLst>
              <a:gd name="adj" fmla="val 16667"/>
            </a:avLst>
          </a:prstGeom>
          <a:solidFill>
            <a:schemeClr val="accent1"/>
          </a:solidFill>
          <a:ln w="19050" cap="flat">
            <a:solidFill>
              <a:schemeClr val="accent1"/>
            </a:solidFill>
            <a:prstDash val="solid"/>
            <a:round/>
            <a:headEnd type="none" w="med" len="med"/>
            <a:tailEnd type="none" w="med" len="med"/>
          </a:ln>
        </p:spPr>
        <p:txBody>
          <a:bodyPr lIns="91425" tIns="91425" rIns="91425" bIns="91425" anchor="ctr" anchorCtr="0">
            <a:noAutofit/>
          </a:bodyPr>
          <a:lstStyle/>
          <a:p>
            <a:pPr lvl="0" rtl="0">
              <a:spcBef>
                <a:spcPts val="600"/>
              </a:spcBef>
              <a:buNone/>
            </a:pPr>
            <a:r>
              <a:rPr lang="en" sz="4400" b="1">
                <a:solidFill>
                  <a:srgbClr val="FFFFFF"/>
                </a:solidFill>
              </a:rPr>
              <a:t>Teaching &amp; Learning</a:t>
            </a:r>
          </a:p>
          <a:p>
            <a:pPr lvl="0" rtl="0">
              <a:spcBef>
                <a:spcPts val="600"/>
              </a:spcBef>
              <a:buClr>
                <a:schemeClr val="dk1"/>
              </a:buClr>
              <a:buFont typeface="Arial"/>
              <a:buNone/>
            </a:pPr>
            <a:endParaRPr sz="4400" b="1">
              <a:solidFill>
                <a:srgbClr val="FFFFFF"/>
              </a:solidFill>
            </a:endParaRPr>
          </a:p>
          <a:p>
            <a:pPr lvl="0" rtl="0">
              <a:spcBef>
                <a:spcPts val="600"/>
              </a:spcBef>
              <a:buClr>
                <a:schemeClr val="dk1"/>
              </a:buClr>
              <a:buSzPct val="26190"/>
              <a:buFont typeface="Arial"/>
              <a:buNone/>
            </a:pPr>
            <a:r>
              <a:rPr lang="en" sz="4200">
                <a:solidFill>
                  <a:srgbClr val="FFFFFF"/>
                </a:solidFill>
              </a:rPr>
              <a:t>How can content &amp; teaching research skills be integrated within courses/programs?</a:t>
            </a:r>
          </a:p>
        </p:txBody>
      </p:sp>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rtl="0">
              <a:spcBef>
                <a:spcPts val="0"/>
              </a:spcBef>
              <a:buNone/>
            </a:pPr>
            <a:r>
              <a:rPr lang="en"/>
              <a:t>Ed Tech &amp; </a:t>
            </a:r>
          </a:p>
          <a:p>
            <a:pPr>
              <a:spcBef>
                <a:spcPts val="0"/>
              </a:spcBef>
              <a:buNone/>
            </a:pPr>
            <a:r>
              <a:rPr lang="en"/>
              <a:t>Emerging Interactive Ed Techniques</a:t>
            </a:r>
          </a:p>
        </p:txBody>
      </p:sp>
      <p:pic>
        <p:nvPicPr>
          <p:cNvPr id="225" name="Shape 225"/>
          <p:cNvPicPr preferRelativeResize="0"/>
          <p:nvPr/>
        </p:nvPicPr>
        <p:blipFill>
          <a:blip r:embed="rId3">
            <a:alphaModFix/>
          </a:blip>
          <a:stretch>
            <a:fillRect/>
          </a:stretch>
        </p:blipFill>
        <p:spPr>
          <a:xfrm>
            <a:off x="555000" y="1671850"/>
            <a:ext cx="3391275" cy="2426874"/>
          </a:xfrm>
          <a:prstGeom prst="rect">
            <a:avLst/>
          </a:prstGeom>
          <a:noFill/>
          <a:ln>
            <a:noFill/>
          </a:ln>
        </p:spPr>
      </p:pic>
      <p:pic>
        <p:nvPicPr>
          <p:cNvPr id="226" name="Shape 226"/>
          <p:cNvPicPr preferRelativeResize="0"/>
          <p:nvPr/>
        </p:nvPicPr>
        <p:blipFill>
          <a:blip r:embed="rId4">
            <a:alphaModFix/>
          </a:blip>
          <a:stretch>
            <a:fillRect/>
          </a:stretch>
        </p:blipFill>
        <p:spPr>
          <a:xfrm>
            <a:off x="1347400" y="4430503"/>
            <a:ext cx="5472749" cy="2028199"/>
          </a:xfrm>
          <a:prstGeom prst="rect">
            <a:avLst/>
          </a:prstGeom>
          <a:noFill/>
          <a:ln>
            <a:noFill/>
          </a:ln>
        </p:spPr>
      </p:pic>
      <p:pic>
        <p:nvPicPr>
          <p:cNvPr id="227" name="Shape 227"/>
          <p:cNvPicPr preferRelativeResize="0"/>
          <p:nvPr/>
        </p:nvPicPr>
        <p:blipFill>
          <a:blip r:embed="rId5">
            <a:alphaModFix/>
          </a:blip>
          <a:stretch>
            <a:fillRect/>
          </a:stretch>
        </p:blipFill>
        <p:spPr>
          <a:xfrm>
            <a:off x="4500775" y="1735565"/>
            <a:ext cx="4267274" cy="2552758"/>
          </a:xfrm>
          <a:prstGeom prst="rect">
            <a:avLst/>
          </a:prstGeom>
          <a:noFill/>
          <a:ln>
            <a:noFill/>
          </a:ln>
        </p:spPr>
      </p:pic>
    </p:spTree>
  </p:cSld>
  <p:clrMapOvr>
    <a:masterClrMapping/>
  </p:clrMapOvr>
  <p:transition xmlns:p14="http://schemas.microsoft.com/office/powerpoint/2010/mai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spcBef>
                <a:spcPts val="0"/>
              </a:spcBef>
              <a:buNone/>
            </a:pPr>
            <a:r>
              <a:rPr lang="en"/>
              <a:t>Integration with Courses</a:t>
            </a:r>
          </a:p>
        </p:txBody>
      </p:sp>
      <p:sp>
        <p:nvSpPr>
          <p:cNvPr id="233" name="Shape 233"/>
          <p:cNvSpPr/>
          <p:nvPr/>
        </p:nvSpPr>
        <p:spPr>
          <a:xfrm>
            <a:off x="390700" y="1502325"/>
            <a:ext cx="1318500" cy="1324199"/>
          </a:xfrm>
          <a:prstGeom prst="roundRect">
            <a:avLst>
              <a:gd name="adj" fmla="val 16667"/>
            </a:avLst>
          </a:prstGeom>
          <a:solidFill>
            <a:schemeClr val="accent1"/>
          </a:solidFill>
          <a:ln w="19050" cap="flat">
            <a:solidFill>
              <a:schemeClr val="accent1"/>
            </a:solidFill>
            <a:prstDash val="solid"/>
            <a:round/>
            <a:headEnd type="none" w="med" len="med"/>
            <a:tailEnd type="none" w="med" len="med"/>
          </a:ln>
        </p:spPr>
        <p:txBody>
          <a:bodyPr lIns="91425" tIns="91425" rIns="91425" bIns="91425" anchor="ctr" anchorCtr="0">
            <a:noAutofit/>
          </a:bodyPr>
          <a:lstStyle/>
          <a:p>
            <a:pPr lvl="0" algn="ctr" rtl="0">
              <a:spcBef>
                <a:spcPts val="0"/>
              </a:spcBef>
              <a:buClr>
                <a:schemeClr val="dk1"/>
              </a:buClr>
              <a:buSzPct val="78571"/>
              <a:buFont typeface="Arial"/>
              <a:buNone/>
            </a:pPr>
            <a:r>
              <a:rPr lang="en">
                <a:solidFill>
                  <a:srgbClr val="FFFFFF"/>
                </a:solidFill>
              </a:rPr>
              <a:t>Instructor</a:t>
            </a:r>
          </a:p>
          <a:p>
            <a:pPr lvl="0" algn="ctr" rtl="0">
              <a:spcBef>
                <a:spcPts val="0"/>
              </a:spcBef>
              <a:buClr>
                <a:schemeClr val="dk1"/>
              </a:buClr>
              <a:buSzPct val="78571"/>
              <a:buFont typeface="Arial"/>
              <a:buNone/>
            </a:pPr>
            <a:r>
              <a:rPr lang="en">
                <a:solidFill>
                  <a:srgbClr val="FFFFFF"/>
                </a:solidFill>
              </a:rPr>
              <a:t>Support:</a:t>
            </a:r>
          </a:p>
          <a:p>
            <a:pPr lvl="0" algn="ctr" rtl="0">
              <a:spcBef>
                <a:spcPts val="0"/>
              </a:spcBef>
              <a:buClr>
                <a:schemeClr val="dk1"/>
              </a:buClr>
              <a:buFont typeface="Arial"/>
              <a:buNone/>
            </a:pPr>
            <a:endParaRPr>
              <a:solidFill>
                <a:srgbClr val="FFFFFF"/>
              </a:solidFill>
            </a:endParaRPr>
          </a:p>
          <a:p>
            <a:pPr lvl="0" algn="ctr" rtl="0">
              <a:spcBef>
                <a:spcPts val="0"/>
              </a:spcBef>
              <a:buClr>
                <a:schemeClr val="dk1"/>
              </a:buClr>
              <a:buSzPct val="78571"/>
              <a:buFont typeface="Arial"/>
              <a:buNone/>
            </a:pPr>
            <a:r>
              <a:rPr lang="en">
                <a:solidFill>
                  <a:srgbClr val="FFFFFF"/>
                </a:solidFill>
              </a:rPr>
              <a:t>Assignment </a:t>
            </a:r>
          </a:p>
          <a:p>
            <a:pPr lvl="0" algn="ctr" rtl="0">
              <a:spcBef>
                <a:spcPts val="0"/>
              </a:spcBef>
              <a:buClr>
                <a:schemeClr val="dk1"/>
              </a:buClr>
              <a:buSzPct val="78571"/>
              <a:buFont typeface="Arial"/>
              <a:buNone/>
            </a:pPr>
            <a:r>
              <a:rPr lang="en">
                <a:solidFill>
                  <a:srgbClr val="FFFFFF"/>
                </a:solidFill>
              </a:rPr>
              <a:t>Design</a:t>
            </a:r>
          </a:p>
        </p:txBody>
      </p:sp>
      <p:sp>
        <p:nvSpPr>
          <p:cNvPr id="234" name="Shape 234"/>
          <p:cNvSpPr/>
          <p:nvPr/>
        </p:nvSpPr>
        <p:spPr>
          <a:xfrm>
            <a:off x="2603350" y="1502325"/>
            <a:ext cx="1243200" cy="1324199"/>
          </a:xfrm>
          <a:prstGeom prst="roundRect">
            <a:avLst>
              <a:gd name="adj" fmla="val 16667"/>
            </a:avLst>
          </a:prstGeom>
          <a:solidFill>
            <a:schemeClr val="accent1"/>
          </a:solidFill>
          <a:ln w="19050" cap="flat">
            <a:solidFill>
              <a:schemeClr val="accent1"/>
            </a:solidFill>
            <a:prstDash val="solid"/>
            <a:round/>
            <a:headEnd type="none" w="med" len="med"/>
            <a:tailEnd type="none" w="med" len="med"/>
          </a:ln>
        </p:spPr>
        <p:txBody>
          <a:bodyPr lIns="91425" tIns="91425" rIns="91425" bIns="91425" anchor="ctr" anchorCtr="0">
            <a:noAutofit/>
          </a:bodyPr>
          <a:lstStyle/>
          <a:p>
            <a:pPr lvl="0" algn="ctr" rtl="0">
              <a:spcBef>
                <a:spcPts val="0"/>
              </a:spcBef>
              <a:buClr>
                <a:schemeClr val="dk1"/>
              </a:buClr>
              <a:buSzPct val="78571"/>
              <a:buFont typeface="Arial"/>
              <a:buNone/>
            </a:pPr>
            <a:r>
              <a:rPr lang="en">
                <a:solidFill>
                  <a:srgbClr val="FFFFFF"/>
                </a:solidFill>
              </a:rPr>
              <a:t>Course </a:t>
            </a:r>
          </a:p>
          <a:p>
            <a:pPr lvl="0" algn="ctr" rtl="0">
              <a:spcBef>
                <a:spcPts val="0"/>
              </a:spcBef>
              <a:buClr>
                <a:schemeClr val="dk1"/>
              </a:buClr>
              <a:buSzPct val="78571"/>
              <a:buFont typeface="Arial"/>
              <a:buNone/>
            </a:pPr>
            <a:r>
              <a:rPr lang="en">
                <a:solidFill>
                  <a:srgbClr val="FFFFFF"/>
                </a:solidFill>
              </a:rPr>
              <a:t>Guides</a:t>
            </a:r>
          </a:p>
        </p:txBody>
      </p:sp>
      <p:sp>
        <p:nvSpPr>
          <p:cNvPr id="235" name="Shape 235"/>
          <p:cNvSpPr/>
          <p:nvPr/>
        </p:nvSpPr>
        <p:spPr>
          <a:xfrm>
            <a:off x="4589350" y="1502325"/>
            <a:ext cx="1173600" cy="1324199"/>
          </a:xfrm>
          <a:prstGeom prst="roundRect">
            <a:avLst>
              <a:gd name="adj" fmla="val 16667"/>
            </a:avLst>
          </a:prstGeom>
          <a:solidFill>
            <a:schemeClr val="accent1"/>
          </a:solidFill>
          <a:ln w="19050" cap="flat">
            <a:solidFill>
              <a:schemeClr val="accent1"/>
            </a:solidFill>
            <a:prstDash val="solid"/>
            <a:round/>
            <a:headEnd type="none" w="med" len="med"/>
            <a:tailEnd type="none" w="med" len="med"/>
          </a:ln>
        </p:spPr>
        <p:txBody>
          <a:bodyPr lIns="91425" tIns="91425" rIns="91425" bIns="91425" anchor="ctr" anchorCtr="0">
            <a:noAutofit/>
          </a:bodyPr>
          <a:lstStyle/>
          <a:p>
            <a:pPr lvl="0" algn="ctr" rtl="0">
              <a:spcBef>
                <a:spcPts val="0"/>
              </a:spcBef>
              <a:buClr>
                <a:schemeClr val="dk1"/>
              </a:buClr>
              <a:buSzPct val="78571"/>
              <a:buFont typeface="Arial"/>
              <a:buNone/>
            </a:pPr>
            <a:r>
              <a:rPr lang="en">
                <a:solidFill>
                  <a:srgbClr val="FFFFFF"/>
                </a:solidFill>
              </a:rPr>
              <a:t>Discussion </a:t>
            </a:r>
          </a:p>
          <a:p>
            <a:pPr lvl="0" algn="ctr" rtl="0">
              <a:spcBef>
                <a:spcPts val="0"/>
              </a:spcBef>
              <a:buClr>
                <a:schemeClr val="dk1"/>
              </a:buClr>
              <a:buSzPct val="78571"/>
              <a:buFont typeface="Arial"/>
              <a:buNone/>
            </a:pPr>
            <a:r>
              <a:rPr lang="en">
                <a:solidFill>
                  <a:srgbClr val="FFFFFF"/>
                </a:solidFill>
              </a:rPr>
              <a:t>Boards</a:t>
            </a:r>
          </a:p>
        </p:txBody>
      </p:sp>
      <p:sp>
        <p:nvSpPr>
          <p:cNvPr id="236" name="Shape 236"/>
          <p:cNvSpPr/>
          <p:nvPr/>
        </p:nvSpPr>
        <p:spPr>
          <a:xfrm>
            <a:off x="6828200" y="706450"/>
            <a:ext cx="1725600" cy="1512599"/>
          </a:xfrm>
          <a:prstGeom prst="roundRect">
            <a:avLst>
              <a:gd name="adj" fmla="val 16667"/>
            </a:avLst>
          </a:prstGeom>
          <a:solidFill>
            <a:schemeClr val="accent1"/>
          </a:solidFill>
          <a:ln w="19050" cap="flat">
            <a:solidFill>
              <a:schemeClr val="accent1"/>
            </a:solidFill>
            <a:prstDash val="solid"/>
            <a:round/>
            <a:headEnd type="none" w="med" len="med"/>
            <a:tailEnd type="none" w="med" len="med"/>
          </a:ln>
        </p:spPr>
        <p:txBody>
          <a:bodyPr lIns="91425" tIns="91425" rIns="91425" bIns="91425" anchor="ctr" anchorCtr="0">
            <a:noAutofit/>
          </a:bodyPr>
          <a:lstStyle/>
          <a:p>
            <a:pPr lvl="0" algn="ctr" rtl="0">
              <a:spcBef>
                <a:spcPts val="0"/>
              </a:spcBef>
              <a:buClr>
                <a:schemeClr val="dk1"/>
              </a:buClr>
              <a:buSzPct val="78571"/>
              <a:buFont typeface="Arial"/>
              <a:buNone/>
            </a:pPr>
            <a:r>
              <a:rPr lang="en">
                <a:solidFill>
                  <a:srgbClr val="FFFFFF"/>
                </a:solidFill>
              </a:rPr>
              <a:t>Course-Specific</a:t>
            </a:r>
          </a:p>
          <a:p>
            <a:pPr lvl="0" algn="ctr" rtl="0">
              <a:spcBef>
                <a:spcPts val="0"/>
              </a:spcBef>
              <a:buClr>
                <a:schemeClr val="dk1"/>
              </a:buClr>
              <a:buSzPct val="78571"/>
              <a:buFont typeface="Arial"/>
              <a:buNone/>
            </a:pPr>
            <a:r>
              <a:rPr lang="en">
                <a:solidFill>
                  <a:srgbClr val="FFFFFF"/>
                </a:solidFill>
              </a:rPr>
              <a:t>Interactive</a:t>
            </a:r>
          </a:p>
          <a:p>
            <a:pPr lvl="0" algn="ctr" rtl="0">
              <a:spcBef>
                <a:spcPts val="0"/>
              </a:spcBef>
              <a:buClr>
                <a:schemeClr val="dk1"/>
              </a:buClr>
              <a:buSzPct val="78571"/>
              <a:buFont typeface="Arial"/>
              <a:buNone/>
            </a:pPr>
            <a:r>
              <a:rPr lang="en">
                <a:solidFill>
                  <a:srgbClr val="FFFFFF"/>
                </a:solidFill>
              </a:rPr>
              <a:t>Library</a:t>
            </a:r>
          </a:p>
          <a:p>
            <a:pPr lvl="0" algn="ctr" rtl="0">
              <a:spcBef>
                <a:spcPts val="0"/>
              </a:spcBef>
              <a:buClr>
                <a:schemeClr val="dk1"/>
              </a:buClr>
              <a:buSzPct val="78571"/>
              <a:buFont typeface="Arial"/>
              <a:buNone/>
            </a:pPr>
            <a:r>
              <a:rPr lang="en">
                <a:solidFill>
                  <a:srgbClr val="FFFFFF"/>
                </a:solidFill>
              </a:rPr>
              <a:t>Assignments or Tutorials</a:t>
            </a:r>
          </a:p>
        </p:txBody>
      </p:sp>
      <p:pic>
        <p:nvPicPr>
          <p:cNvPr id="237" name="Shape 237"/>
          <p:cNvPicPr preferRelativeResize="0"/>
          <p:nvPr/>
        </p:nvPicPr>
        <p:blipFill rotWithShape="1">
          <a:blip r:embed="rId3">
            <a:alphaModFix/>
          </a:blip>
          <a:srcRect t="6437"/>
          <a:stretch/>
        </p:blipFill>
        <p:spPr>
          <a:xfrm>
            <a:off x="6044150" y="2380225"/>
            <a:ext cx="2895549" cy="4217473"/>
          </a:xfrm>
          <a:prstGeom prst="rect">
            <a:avLst/>
          </a:prstGeom>
          <a:noFill/>
          <a:ln>
            <a:noFill/>
          </a:ln>
        </p:spPr>
      </p:pic>
      <p:pic>
        <p:nvPicPr>
          <p:cNvPr id="238" name="Shape 238"/>
          <p:cNvPicPr preferRelativeResize="0"/>
          <p:nvPr/>
        </p:nvPicPr>
        <p:blipFill>
          <a:blip r:embed="rId4">
            <a:alphaModFix/>
          </a:blip>
          <a:stretch>
            <a:fillRect/>
          </a:stretch>
        </p:blipFill>
        <p:spPr>
          <a:xfrm>
            <a:off x="217425" y="3099600"/>
            <a:ext cx="2668049" cy="2186825"/>
          </a:xfrm>
          <a:prstGeom prst="rect">
            <a:avLst/>
          </a:prstGeom>
          <a:noFill/>
          <a:ln>
            <a:noFill/>
          </a:ln>
        </p:spPr>
      </p:pic>
      <p:pic>
        <p:nvPicPr>
          <p:cNvPr id="239" name="Shape 239"/>
          <p:cNvPicPr preferRelativeResize="0"/>
          <p:nvPr/>
        </p:nvPicPr>
        <p:blipFill>
          <a:blip r:embed="rId5">
            <a:alphaModFix/>
          </a:blip>
          <a:stretch>
            <a:fillRect/>
          </a:stretch>
        </p:blipFill>
        <p:spPr>
          <a:xfrm>
            <a:off x="513247" y="4791173"/>
            <a:ext cx="2856975" cy="1746974"/>
          </a:xfrm>
          <a:prstGeom prst="rect">
            <a:avLst/>
          </a:prstGeom>
          <a:noFill/>
          <a:ln>
            <a:noFill/>
          </a:ln>
        </p:spPr>
      </p:pic>
      <p:pic>
        <p:nvPicPr>
          <p:cNvPr id="240" name="Shape 240"/>
          <p:cNvPicPr preferRelativeResize="0"/>
          <p:nvPr/>
        </p:nvPicPr>
        <p:blipFill rotWithShape="1">
          <a:blip r:embed="rId6">
            <a:alphaModFix/>
          </a:blip>
          <a:srcRect r="21966"/>
          <a:stretch/>
        </p:blipFill>
        <p:spPr>
          <a:xfrm>
            <a:off x="2994450" y="3235625"/>
            <a:ext cx="2717975" cy="2714900"/>
          </a:xfrm>
          <a:prstGeom prst="rect">
            <a:avLst/>
          </a:prstGeom>
          <a:noFill/>
          <a:ln>
            <a:noFill/>
          </a:ln>
        </p:spPr>
      </p:pic>
    </p:spTree>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title"/>
          </p:nvPr>
        </p:nvSpPr>
        <p:spPr>
          <a:xfrm>
            <a:off x="457200" y="274648"/>
            <a:ext cx="8229600" cy="968400"/>
          </a:xfrm>
          <a:prstGeom prst="rect">
            <a:avLst/>
          </a:prstGeom>
        </p:spPr>
        <p:txBody>
          <a:bodyPr lIns="91425" tIns="91425" rIns="91425" bIns="91425" anchor="ctr" anchorCtr="0">
            <a:noAutofit/>
          </a:bodyPr>
          <a:lstStyle/>
          <a:p>
            <a:pPr>
              <a:spcBef>
                <a:spcPts val="0"/>
              </a:spcBef>
              <a:buNone/>
            </a:pPr>
            <a:r>
              <a:rPr lang="en"/>
              <a:t>Library Course / Modules</a:t>
            </a:r>
          </a:p>
        </p:txBody>
      </p:sp>
      <p:pic>
        <p:nvPicPr>
          <p:cNvPr id="246" name="Shape 246"/>
          <p:cNvPicPr preferRelativeResize="0"/>
          <p:nvPr/>
        </p:nvPicPr>
        <p:blipFill>
          <a:blip r:embed="rId3">
            <a:alphaModFix/>
          </a:blip>
          <a:stretch>
            <a:fillRect/>
          </a:stretch>
        </p:blipFill>
        <p:spPr>
          <a:xfrm>
            <a:off x="203325" y="1473628"/>
            <a:ext cx="6067400" cy="4255374"/>
          </a:xfrm>
          <a:prstGeom prst="rect">
            <a:avLst/>
          </a:prstGeom>
          <a:noFill/>
          <a:ln w="19050" cap="flat">
            <a:solidFill>
              <a:srgbClr val="666666"/>
            </a:solidFill>
            <a:prstDash val="solid"/>
            <a:round/>
            <a:headEnd type="none" w="med" len="med"/>
            <a:tailEnd type="none" w="med" len="med"/>
          </a:ln>
        </p:spPr>
      </p:pic>
      <p:pic>
        <p:nvPicPr>
          <p:cNvPr id="247" name="Shape 247"/>
          <p:cNvPicPr preferRelativeResize="0"/>
          <p:nvPr/>
        </p:nvPicPr>
        <p:blipFill rotWithShape="1">
          <a:blip r:embed="rId4">
            <a:alphaModFix/>
          </a:blip>
          <a:srcRect r="1117"/>
          <a:stretch/>
        </p:blipFill>
        <p:spPr>
          <a:xfrm>
            <a:off x="4286975" y="1183550"/>
            <a:ext cx="4206425" cy="5310876"/>
          </a:xfrm>
          <a:prstGeom prst="rect">
            <a:avLst/>
          </a:prstGeom>
          <a:noFill/>
          <a:ln w="19050" cap="flat">
            <a:solidFill>
              <a:srgbClr val="666666"/>
            </a:solidFill>
            <a:prstDash val="solid"/>
            <a:round/>
            <a:headEnd type="none" w="med" len="med"/>
            <a:tailEnd type="none" w="med" len="med"/>
          </a:ln>
        </p:spPr>
      </p:pic>
      <p:sp>
        <p:nvSpPr>
          <p:cNvPr id="248" name="Shape 248"/>
          <p:cNvSpPr/>
          <p:nvPr/>
        </p:nvSpPr>
        <p:spPr>
          <a:xfrm>
            <a:off x="5482325" y="5041450"/>
            <a:ext cx="3011100" cy="136200"/>
          </a:xfrm>
          <a:prstGeom prst="roundRect">
            <a:avLst>
              <a:gd name="adj" fmla="val 16667"/>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49" name="Shape 249"/>
          <p:cNvSpPr/>
          <p:nvPr/>
        </p:nvSpPr>
        <p:spPr>
          <a:xfrm>
            <a:off x="5538100" y="6306900"/>
            <a:ext cx="2955299" cy="187500"/>
          </a:xfrm>
          <a:prstGeom prst="roundRect">
            <a:avLst>
              <a:gd name="adj" fmla="val 16667"/>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xmlns:p14="http://schemas.microsoft.com/office/powerpoint/2010/mai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Shape 254"/>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spcBef>
                <a:spcPts val="0"/>
              </a:spcBef>
              <a:buNone/>
            </a:pPr>
            <a:r>
              <a:rPr lang="en"/>
              <a:t>Library Course / Modules</a:t>
            </a:r>
          </a:p>
        </p:txBody>
      </p:sp>
      <p:pic>
        <p:nvPicPr>
          <p:cNvPr id="255" name="Shape 255"/>
          <p:cNvPicPr preferRelativeResize="0"/>
          <p:nvPr/>
        </p:nvPicPr>
        <p:blipFill>
          <a:blip r:embed="rId3">
            <a:alphaModFix/>
          </a:blip>
          <a:stretch>
            <a:fillRect/>
          </a:stretch>
        </p:blipFill>
        <p:spPr>
          <a:xfrm>
            <a:off x="862825" y="1669350"/>
            <a:ext cx="7519999" cy="4185099"/>
          </a:xfrm>
          <a:prstGeom prst="rect">
            <a:avLst/>
          </a:prstGeom>
          <a:noFill/>
          <a:ln>
            <a:noFill/>
          </a:ln>
        </p:spPr>
      </p:pic>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p:nvPr/>
        </p:nvSpPr>
        <p:spPr>
          <a:xfrm>
            <a:off x="943675" y="635350"/>
            <a:ext cx="7166399" cy="5587200"/>
          </a:xfrm>
          <a:prstGeom prst="roundRect">
            <a:avLst>
              <a:gd name="adj" fmla="val 16667"/>
            </a:avLst>
          </a:prstGeom>
          <a:solidFill>
            <a:schemeClr val="accent2"/>
          </a:solidFill>
          <a:ln w="19050" cap="flat">
            <a:solidFill>
              <a:schemeClr val="accent2"/>
            </a:solidFill>
            <a:prstDash val="solid"/>
            <a:round/>
            <a:headEnd type="none" w="med" len="med"/>
            <a:tailEnd type="none" w="med" len="med"/>
          </a:ln>
        </p:spPr>
        <p:txBody>
          <a:bodyPr lIns="91425" tIns="91425" rIns="91425" bIns="91425" anchor="ctr" anchorCtr="0">
            <a:noAutofit/>
          </a:bodyPr>
          <a:lstStyle/>
          <a:p>
            <a:pPr lvl="0" rtl="0">
              <a:spcBef>
                <a:spcPts val="600"/>
              </a:spcBef>
              <a:buNone/>
            </a:pPr>
            <a:r>
              <a:rPr lang="en" sz="4400" b="1">
                <a:solidFill>
                  <a:srgbClr val="FFFFFF"/>
                </a:solidFill>
              </a:rPr>
              <a:t>Outreach &amp; Placement</a:t>
            </a:r>
          </a:p>
          <a:p>
            <a:pPr lvl="0" rtl="0">
              <a:spcBef>
                <a:spcPts val="600"/>
              </a:spcBef>
              <a:buClr>
                <a:schemeClr val="dk1"/>
              </a:buClr>
              <a:buFont typeface="Arial"/>
              <a:buNone/>
            </a:pPr>
            <a:endParaRPr sz="4400" b="1">
              <a:solidFill>
                <a:srgbClr val="FFFFFF"/>
              </a:solidFill>
            </a:endParaRPr>
          </a:p>
          <a:p>
            <a:pPr lvl="0" rtl="0">
              <a:spcBef>
                <a:spcPts val="600"/>
              </a:spcBef>
              <a:buNone/>
            </a:pPr>
            <a:r>
              <a:rPr lang="en" sz="4200">
                <a:solidFill>
                  <a:srgbClr val="FFFFFF"/>
                </a:solidFill>
              </a:rPr>
              <a:t>What is available for </a:t>
            </a:r>
          </a:p>
          <a:p>
            <a:pPr lvl="0" rtl="0">
              <a:spcBef>
                <a:spcPts val="600"/>
              </a:spcBef>
              <a:buClr>
                <a:schemeClr val="dk1"/>
              </a:buClr>
              <a:buSzPct val="26190"/>
              <a:buFont typeface="Arial"/>
              <a:buNone/>
            </a:pPr>
            <a:r>
              <a:rPr lang="en" sz="4200">
                <a:solidFill>
                  <a:srgbClr val="FFFFFF"/>
                </a:solidFill>
              </a:rPr>
              <a:t>distance learners &amp; researchers?</a:t>
            </a:r>
          </a:p>
        </p:txBody>
      </p:sp>
    </p:spTree>
  </p:cSld>
  <p:clrMapOvr>
    <a:masterClrMapping/>
  </p:clrMapOvr>
  <p:transition xmlns:p14="http://schemas.microsoft.com/office/powerpoint/2010/mai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spcBef>
                <a:spcPts val="0"/>
              </a:spcBef>
              <a:buNone/>
            </a:pPr>
            <a:r>
              <a:rPr lang="en"/>
              <a:t>Assessments &amp; Feedback</a:t>
            </a:r>
          </a:p>
        </p:txBody>
      </p:sp>
      <p:sp>
        <p:nvSpPr>
          <p:cNvPr id="261" name="Shape 26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rtl="0">
              <a:spcBef>
                <a:spcPts val="0"/>
              </a:spcBef>
              <a:buNone/>
            </a:pPr>
            <a:r>
              <a:rPr lang="en"/>
              <a:t>Quizzes</a:t>
            </a:r>
          </a:p>
          <a:p>
            <a:pPr rtl="0">
              <a:spcBef>
                <a:spcPts val="0"/>
              </a:spcBef>
              <a:buNone/>
            </a:pPr>
            <a:r>
              <a:rPr lang="en"/>
              <a:t>Surveys</a:t>
            </a:r>
          </a:p>
          <a:p>
            <a:pPr rtl="0">
              <a:spcBef>
                <a:spcPts val="0"/>
              </a:spcBef>
              <a:buNone/>
            </a:pPr>
            <a:r>
              <a:rPr lang="en"/>
              <a:t>Comments</a:t>
            </a:r>
          </a:p>
          <a:p>
            <a:pPr rtl="0">
              <a:spcBef>
                <a:spcPts val="0"/>
              </a:spcBef>
              <a:buNone/>
            </a:pPr>
            <a:r>
              <a:rPr lang="en"/>
              <a:t>Course-specific assignments</a:t>
            </a:r>
          </a:p>
          <a:p>
            <a:pPr rtl="0">
              <a:spcBef>
                <a:spcPts val="0"/>
              </a:spcBef>
              <a:buNone/>
            </a:pPr>
            <a:endParaRPr/>
          </a:p>
          <a:p>
            <a:pPr rtl="0">
              <a:spcBef>
                <a:spcPts val="0"/>
              </a:spcBef>
              <a:buNone/>
            </a:pPr>
            <a:r>
              <a:rPr lang="en"/>
              <a:t>Online forms with embeddable options</a:t>
            </a:r>
          </a:p>
          <a:p>
            <a:pPr rtl="0">
              <a:spcBef>
                <a:spcPts val="0"/>
              </a:spcBef>
              <a:buNone/>
            </a:pPr>
            <a:r>
              <a:rPr lang="en"/>
              <a:t>Quiz tools in tutorial software or course sites</a:t>
            </a:r>
          </a:p>
          <a:p>
            <a:pPr>
              <a:spcBef>
                <a:spcPts val="0"/>
              </a:spcBef>
              <a:buNone/>
            </a:pPr>
            <a:r>
              <a:rPr lang="en"/>
              <a:t>Course site dropbox for lengthier assignments</a:t>
            </a:r>
          </a:p>
        </p:txBody>
      </p:sp>
      <p:pic>
        <p:nvPicPr>
          <p:cNvPr id="262" name="Shape 262"/>
          <p:cNvPicPr preferRelativeResize="0"/>
          <p:nvPr/>
        </p:nvPicPr>
        <p:blipFill>
          <a:blip r:embed="rId3">
            <a:alphaModFix/>
          </a:blip>
          <a:stretch>
            <a:fillRect/>
          </a:stretch>
        </p:blipFill>
        <p:spPr>
          <a:xfrm>
            <a:off x="6064900" y="1526525"/>
            <a:ext cx="1939575" cy="2482649"/>
          </a:xfrm>
          <a:prstGeom prst="rect">
            <a:avLst/>
          </a:prstGeom>
          <a:noFill/>
          <a:ln>
            <a:noFill/>
          </a:ln>
        </p:spPr>
      </p:pic>
    </p:spTree>
  </p:cSld>
  <p:clrMapOvr>
    <a:masterClrMapping/>
  </p:clrMapOvr>
  <p:transition xmlns:p14="http://schemas.microsoft.com/office/powerpoint/2010/mai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spcBef>
                <a:spcPts val="0"/>
              </a:spcBef>
              <a:buNone/>
            </a:pPr>
            <a:r>
              <a:rPr lang="en"/>
              <a:t>Image Sources</a:t>
            </a:r>
          </a:p>
        </p:txBody>
      </p:sp>
      <p:sp>
        <p:nvSpPr>
          <p:cNvPr id="268" name="Shape 268"/>
          <p:cNvSpPr txBox="1">
            <a:spLocks noGrp="1"/>
          </p:cNvSpPr>
          <p:nvPr>
            <p:ph type="body" idx="1"/>
          </p:nvPr>
        </p:nvSpPr>
        <p:spPr>
          <a:xfrm>
            <a:off x="457200" y="1676400"/>
            <a:ext cx="8229600" cy="4967700"/>
          </a:xfrm>
          <a:prstGeom prst="rect">
            <a:avLst/>
          </a:prstGeom>
        </p:spPr>
        <p:txBody>
          <a:bodyPr lIns="91425" tIns="91425" rIns="91425" bIns="91425" anchor="t" anchorCtr="0">
            <a:noAutofit/>
          </a:bodyPr>
          <a:lstStyle/>
          <a:p>
            <a:pPr marL="457200" lvl="0" indent="-317500" rtl="0">
              <a:spcBef>
                <a:spcPts val="0"/>
              </a:spcBef>
              <a:buClr>
                <a:schemeClr val="dk1"/>
              </a:buClr>
              <a:buSzPct val="100000"/>
              <a:buFont typeface="Arial"/>
              <a:buChar char="●"/>
            </a:pPr>
            <a:r>
              <a:rPr lang="en" sz="1400"/>
              <a:t>All screenshots taken by Ginny Pannabecker using the Mac Grab utility application.</a:t>
            </a:r>
          </a:p>
          <a:p>
            <a:pPr rtl="0">
              <a:spcBef>
                <a:spcPts val="0"/>
              </a:spcBef>
              <a:buNone/>
            </a:pPr>
            <a:endParaRPr sz="1400"/>
          </a:p>
          <a:p>
            <a:pPr marL="457200" lvl="0" indent="-317500" rtl="0">
              <a:spcBef>
                <a:spcPts val="0"/>
              </a:spcBef>
              <a:buClr>
                <a:schemeClr val="dk1"/>
              </a:buClr>
              <a:buSzPct val="100000"/>
              <a:buFont typeface="Arial"/>
              <a:buChar char="●"/>
            </a:pPr>
            <a:r>
              <a:rPr lang="en" sz="1400"/>
              <a:t>Additional photo and image sources*</a:t>
            </a:r>
          </a:p>
          <a:p>
            <a:pPr marL="914400" lvl="1" indent="-317500" rtl="0">
              <a:spcBef>
                <a:spcPts val="0"/>
              </a:spcBef>
              <a:buClr>
                <a:schemeClr val="dk1"/>
              </a:buClr>
              <a:buSzPct val="100000"/>
              <a:buFont typeface="Courier New"/>
              <a:buChar char="o"/>
            </a:pPr>
            <a:r>
              <a:rPr lang="en" sz="1400" u="sng">
                <a:solidFill>
                  <a:schemeClr val="hlink"/>
                </a:solidFill>
                <a:hlinkClick r:id="rId3"/>
              </a:rPr>
              <a:t>http://pixabay.com/en/boston-public-library-boston-85885/</a:t>
            </a:r>
            <a:r>
              <a:rPr lang="en" sz="1400"/>
              <a:t> </a:t>
            </a:r>
          </a:p>
          <a:p>
            <a:pPr marL="914400" lvl="1" indent="-317500" rtl="0">
              <a:spcBef>
                <a:spcPts val="0"/>
              </a:spcBef>
              <a:buClr>
                <a:schemeClr val="dk1"/>
              </a:buClr>
              <a:buSzPct val="100000"/>
              <a:buFont typeface="Courier New"/>
              <a:buChar char="o"/>
            </a:pPr>
            <a:r>
              <a:rPr lang="en" sz="1400" u="sng">
                <a:solidFill>
                  <a:schemeClr val="hlink"/>
                </a:solidFill>
                <a:hlinkClick r:id="rId4"/>
              </a:rPr>
              <a:t>http://pixabay.com/en/monitor-isolated-display-white-313011/</a:t>
            </a:r>
            <a:r>
              <a:rPr lang="en" sz="1400"/>
              <a:t> </a:t>
            </a:r>
          </a:p>
          <a:p>
            <a:pPr marL="914400" lvl="1" indent="-317500" rtl="0">
              <a:spcBef>
                <a:spcPts val="0"/>
              </a:spcBef>
              <a:buClr>
                <a:schemeClr val="dk1"/>
              </a:buClr>
              <a:buSzPct val="100000"/>
              <a:buFont typeface="Courier New"/>
              <a:buChar char="o"/>
            </a:pPr>
            <a:r>
              <a:rPr lang="en" sz="1400" u="sng">
                <a:solidFill>
                  <a:schemeClr val="hlink"/>
                </a:solidFill>
                <a:hlinkClick r:id="rId5"/>
              </a:rPr>
              <a:t>http://pixabay.com/en/book-books-circle-curly-education-2869/</a:t>
            </a:r>
            <a:r>
              <a:rPr lang="en" sz="1400"/>
              <a:t> </a:t>
            </a:r>
          </a:p>
          <a:p>
            <a:pPr marL="914400" lvl="1" indent="-317500" rtl="0">
              <a:spcBef>
                <a:spcPts val="0"/>
              </a:spcBef>
              <a:buClr>
                <a:schemeClr val="dk1"/>
              </a:buClr>
              <a:buSzPct val="100000"/>
              <a:buFont typeface="Courier New"/>
              <a:buChar char="o"/>
            </a:pPr>
            <a:r>
              <a:rPr lang="en" sz="1400" u="sng">
                <a:solidFill>
                  <a:schemeClr val="hlink"/>
                </a:solidFill>
                <a:hlinkClick r:id="rId6"/>
              </a:rPr>
              <a:t>http://pixabay.com/en/library-formal-pattern-librarian-431445/</a:t>
            </a:r>
            <a:r>
              <a:rPr lang="en" sz="1400"/>
              <a:t> </a:t>
            </a:r>
          </a:p>
          <a:p>
            <a:pPr marL="914400" lvl="1" indent="-317500" rtl="0">
              <a:spcBef>
                <a:spcPts val="0"/>
              </a:spcBef>
              <a:buClr>
                <a:schemeClr val="dk1"/>
              </a:buClr>
              <a:buSzPct val="100000"/>
              <a:buFont typeface="Courier New"/>
              <a:buChar char="o"/>
            </a:pPr>
            <a:r>
              <a:rPr lang="en" sz="1400" u="sng">
                <a:solidFill>
                  <a:schemeClr val="hlink"/>
                </a:solidFill>
                <a:hlinkClick r:id="rId7"/>
              </a:rPr>
              <a:t>http://pixabay.com/en/copyright-sign-symbol-icon-98570/</a:t>
            </a:r>
            <a:r>
              <a:rPr lang="en" sz="1400"/>
              <a:t> </a:t>
            </a:r>
          </a:p>
          <a:p>
            <a:pPr marL="914400" lvl="1" indent="-317500" rtl="0">
              <a:spcBef>
                <a:spcPts val="0"/>
              </a:spcBef>
              <a:buClr>
                <a:schemeClr val="dk1"/>
              </a:buClr>
              <a:buSzPct val="100000"/>
              <a:buFont typeface="Courier New"/>
              <a:buChar char="o"/>
            </a:pPr>
            <a:r>
              <a:rPr lang="en" sz="1400" u="sng">
                <a:solidFill>
                  <a:schemeClr val="hlink"/>
                </a:solidFill>
                <a:hlinkClick r:id="rId8"/>
              </a:rPr>
              <a:t>http://pixabay.com/en/ipad-tablet-apple-android-os-153155/</a:t>
            </a:r>
            <a:r>
              <a:rPr lang="en" sz="1400"/>
              <a:t> </a:t>
            </a:r>
          </a:p>
          <a:p>
            <a:pPr marL="914400" lvl="1" indent="-317500" rtl="0">
              <a:spcBef>
                <a:spcPts val="0"/>
              </a:spcBef>
              <a:buClr>
                <a:schemeClr val="dk1"/>
              </a:buClr>
              <a:buSzPct val="100000"/>
              <a:buFont typeface="Courier New"/>
              <a:buChar char="o"/>
            </a:pPr>
            <a:r>
              <a:rPr lang="en" sz="1400" u="sng">
                <a:solidFill>
                  <a:schemeClr val="hlink"/>
                </a:solidFill>
                <a:hlinkClick r:id="rId9"/>
              </a:rPr>
              <a:t>http://pixabay.com/en/checklist-check-marketing-project-154274/</a:t>
            </a:r>
          </a:p>
          <a:p>
            <a:pPr marL="914400" lvl="1" indent="-317500" rtl="0">
              <a:spcBef>
                <a:spcPts val="0"/>
              </a:spcBef>
              <a:buClr>
                <a:schemeClr val="dk1"/>
              </a:buClr>
              <a:buSzPct val="100000"/>
              <a:buFont typeface="Courier New"/>
              <a:buChar char="o"/>
            </a:pPr>
            <a:r>
              <a:rPr lang="en" sz="1400" u="sng">
                <a:solidFill>
                  <a:schemeClr val="hlink"/>
                </a:solidFill>
                <a:hlinkClick r:id="rId10"/>
              </a:rPr>
              <a:t>http://pixabay.com/en/question-mark-question-characters-452707/</a:t>
            </a:r>
            <a:r>
              <a:rPr lang="en" sz="1400"/>
              <a:t>  </a:t>
            </a:r>
          </a:p>
          <a:p>
            <a:pPr rtl="0">
              <a:spcBef>
                <a:spcPts val="0"/>
              </a:spcBef>
              <a:buNone/>
            </a:pPr>
            <a:endParaRPr sz="1400"/>
          </a:p>
          <a:p>
            <a:pPr>
              <a:spcBef>
                <a:spcPts val="0"/>
              </a:spcBef>
              <a:buNone/>
            </a:pPr>
            <a:r>
              <a:rPr lang="en" sz="1400"/>
              <a:t>*All photos and images are public domain. They are linked here as examples of openly licensed online materials.</a:t>
            </a:r>
          </a:p>
        </p:txBody>
      </p:sp>
    </p:spTree>
  </p:cSld>
  <p:clrMapOvr>
    <a:masterClrMapping/>
  </p:clrMapOvr>
  <p:transition xmlns:p14="http://schemas.microsoft.com/office/powerpoint/2010/mai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Shape 273"/>
          <p:cNvPicPr preferRelativeResize="0"/>
          <p:nvPr/>
        </p:nvPicPr>
        <p:blipFill>
          <a:blip r:embed="rId3">
            <a:alphaModFix/>
          </a:blip>
          <a:stretch>
            <a:fillRect/>
          </a:stretch>
        </p:blipFill>
        <p:spPr>
          <a:xfrm>
            <a:off x="1553775" y="958700"/>
            <a:ext cx="6096000" cy="3810000"/>
          </a:xfrm>
          <a:prstGeom prst="rect">
            <a:avLst/>
          </a:prstGeom>
          <a:noFill/>
          <a:ln>
            <a:noFill/>
          </a:ln>
        </p:spPr>
      </p:pic>
      <p:sp>
        <p:nvSpPr>
          <p:cNvPr id="274" name="Shape 274"/>
          <p:cNvSpPr txBox="1"/>
          <p:nvPr/>
        </p:nvSpPr>
        <p:spPr>
          <a:xfrm>
            <a:off x="2534025" y="5005900"/>
            <a:ext cx="4265100" cy="1256999"/>
          </a:xfrm>
          <a:prstGeom prst="rect">
            <a:avLst/>
          </a:prstGeom>
          <a:noFill/>
          <a:ln>
            <a:noFill/>
          </a:ln>
        </p:spPr>
        <p:txBody>
          <a:bodyPr lIns="91425" tIns="91425" rIns="91425" bIns="91425" anchor="t" anchorCtr="0">
            <a:noAutofit/>
          </a:bodyPr>
          <a:lstStyle/>
          <a:p>
            <a:pPr algn="ctr" rtl="0">
              <a:spcBef>
                <a:spcPts val="0"/>
              </a:spcBef>
              <a:buNone/>
            </a:pPr>
            <a:r>
              <a:rPr lang="en"/>
              <a:t>Ginny Pannabecker</a:t>
            </a:r>
          </a:p>
          <a:p>
            <a:pPr algn="ctr" rtl="0">
              <a:spcBef>
                <a:spcPts val="0"/>
              </a:spcBef>
              <a:buNone/>
            </a:pPr>
            <a:r>
              <a:rPr lang="en"/>
              <a:t>Life Science &amp; Scholarly Communication Librarian</a:t>
            </a:r>
          </a:p>
          <a:p>
            <a:pPr algn="ctr" rtl="0">
              <a:spcBef>
                <a:spcPts val="0"/>
              </a:spcBef>
              <a:buNone/>
            </a:pPr>
            <a:r>
              <a:rPr lang="en"/>
              <a:t>Virginia Tech, University Librarires</a:t>
            </a:r>
          </a:p>
          <a:p>
            <a:pPr algn="ctr">
              <a:spcBef>
                <a:spcPts val="0"/>
              </a:spcBef>
              <a:buNone/>
            </a:pPr>
            <a:r>
              <a:rPr lang="en" u="sng">
                <a:solidFill>
                  <a:schemeClr val="hlink"/>
                </a:solidFill>
                <a:hlinkClick r:id="rId4"/>
              </a:rPr>
              <a:t>GinnyP@vt.edu</a:t>
            </a:r>
            <a:r>
              <a:rPr lang="en"/>
              <a:t> </a:t>
            </a:r>
          </a:p>
        </p:txBody>
      </p:sp>
    </p:spTree>
  </p:cSld>
  <p:clrMapOvr>
    <a:masterClrMapping/>
  </p:clrMapOvr>
  <p:transition xmlns:p14="http://schemas.microsoft.com/office/powerpoint/2010/mai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title"/>
          </p:nvPr>
        </p:nvSpPr>
        <p:spPr>
          <a:xfrm>
            <a:off x="381000" y="158975"/>
            <a:ext cx="8305799" cy="541800"/>
          </a:xfrm>
          <a:prstGeom prst="rect">
            <a:avLst/>
          </a:prstGeom>
        </p:spPr>
        <p:txBody>
          <a:bodyPr lIns="91425" tIns="91425" rIns="91425" bIns="91425" anchor="ctr" anchorCtr="0">
            <a:noAutofit/>
          </a:bodyPr>
          <a:lstStyle/>
          <a:p>
            <a:pPr>
              <a:spcBef>
                <a:spcPts val="0"/>
              </a:spcBef>
              <a:buNone/>
            </a:pPr>
            <a:r>
              <a:rPr lang="en" sz="3200"/>
              <a:t>References</a:t>
            </a:r>
          </a:p>
        </p:txBody>
      </p:sp>
      <p:sp>
        <p:nvSpPr>
          <p:cNvPr id="280" name="Shape 280"/>
          <p:cNvSpPr txBox="1">
            <a:spLocks noGrp="1"/>
          </p:cNvSpPr>
          <p:nvPr>
            <p:ph type="body" idx="1"/>
          </p:nvPr>
        </p:nvSpPr>
        <p:spPr>
          <a:xfrm>
            <a:off x="381000" y="700775"/>
            <a:ext cx="8463599" cy="5952900"/>
          </a:xfrm>
          <a:prstGeom prst="rect">
            <a:avLst/>
          </a:prstGeom>
        </p:spPr>
        <p:txBody>
          <a:bodyPr lIns="91425" tIns="91425" rIns="91425" bIns="91425" anchor="t" anchorCtr="0">
            <a:noAutofit/>
          </a:bodyPr>
          <a:lstStyle/>
          <a:p>
            <a:pPr rtl="0">
              <a:spcBef>
                <a:spcPts val="0"/>
              </a:spcBef>
              <a:buNone/>
            </a:pPr>
            <a:r>
              <a:rPr lang="en" sz="1100" b="1"/>
              <a:t>Distance-Learner Oriented Library page examples</a:t>
            </a:r>
          </a:p>
          <a:p>
            <a:pPr lvl="0" rtl="0">
              <a:spcBef>
                <a:spcPts val="0"/>
              </a:spcBef>
              <a:buClr>
                <a:schemeClr val="dk1"/>
              </a:buClr>
              <a:buSzPct val="100000"/>
              <a:buFont typeface="Arial"/>
              <a:buNone/>
            </a:pPr>
            <a:r>
              <a:rPr lang="en" sz="1100"/>
              <a:t>Virginia Tech University Libraries - </a:t>
            </a:r>
            <a:r>
              <a:rPr lang="en" sz="1100" u="sng">
                <a:solidFill>
                  <a:schemeClr val="hlink"/>
                </a:solidFill>
                <a:hlinkClick r:id="rId3"/>
              </a:rPr>
              <a:t>http://www.lib.vt.edu/index.html</a:t>
            </a:r>
            <a:r>
              <a:rPr lang="en" sz="1100"/>
              <a:t> </a:t>
            </a:r>
          </a:p>
          <a:p>
            <a:pPr marL="457200" lvl="0" indent="-298450" rtl="0">
              <a:spcBef>
                <a:spcPts val="0"/>
              </a:spcBef>
              <a:buClr>
                <a:schemeClr val="dk1"/>
              </a:buClr>
              <a:buSzPct val="100000"/>
              <a:buFont typeface="Arial"/>
              <a:buChar char="●"/>
            </a:pPr>
            <a:r>
              <a:rPr lang="en" sz="1100"/>
              <a:t>Info for Distance Learners: </a:t>
            </a:r>
            <a:r>
              <a:rPr lang="en" sz="1100" u="sng">
                <a:solidFill>
                  <a:schemeClr val="hlink"/>
                </a:solidFill>
                <a:hlinkClick r:id="rId4"/>
              </a:rPr>
              <a:t>http://www.lib.vt.edu/info/distance.html</a:t>
            </a:r>
            <a:r>
              <a:rPr lang="en" sz="1100"/>
              <a:t> </a:t>
            </a:r>
          </a:p>
          <a:p>
            <a:pPr marL="457200" lvl="0" indent="-298450" rtl="0">
              <a:spcBef>
                <a:spcPts val="0"/>
              </a:spcBef>
              <a:buClr>
                <a:schemeClr val="dk1"/>
              </a:buClr>
              <a:buSzPct val="100000"/>
              <a:buFont typeface="Arial"/>
              <a:buChar char="●"/>
            </a:pPr>
            <a:r>
              <a:rPr lang="en" sz="1100"/>
              <a:t>Tutorials &amp; other resources for course integration: </a:t>
            </a:r>
            <a:r>
              <a:rPr lang="en" sz="1100" u="sng">
                <a:solidFill>
                  <a:schemeClr val="hlink"/>
                </a:solidFill>
                <a:hlinkClick r:id="rId5"/>
              </a:rPr>
              <a:t>http://www.lib.vt.edu/help/scholar/suggested-links.html</a:t>
            </a:r>
            <a:r>
              <a:rPr lang="en" sz="1100"/>
              <a:t> </a:t>
            </a:r>
          </a:p>
          <a:p>
            <a:pPr marL="457200" lvl="0" indent="-298450" rtl="0">
              <a:spcBef>
                <a:spcPts val="0"/>
              </a:spcBef>
              <a:buClr>
                <a:schemeClr val="dk1"/>
              </a:buClr>
              <a:buSzPct val="100000"/>
              <a:buFont typeface="Arial"/>
              <a:buChar char="●"/>
            </a:pPr>
            <a:r>
              <a:rPr lang="en" sz="1100"/>
              <a:t>Creating Persistent Links for course integration: </a:t>
            </a:r>
            <a:r>
              <a:rPr lang="en" sz="1100" u="sng">
                <a:solidFill>
                  <a:schemeClr val="hlink"/>
                </a:solidFill>
                <a:hlinkClick r:id="rId6"/>
              </a:rPr>
              <a:t>http://www.lib.vt.edu/help/scholar/persistentlinks.html</a:t>
            </a:r>
            <a:r>
              <a:rPr lang="en" sz="1100"/>
              <a:t> </a:t>
            </a:r>
          </a:p>
          <a:p>
            <a:pPr rtl="0">
              <a:spcBef>
                <a:spcPts val="0"/>
              </a:spcBef>
              <a:buNone/>
            </a:pPr>
            <a:r>
              <a:rPr lang="en" sz="1100"/>
              <a:t>ASU Libraries - </a:t>
            </a:r>
            <a:r>
              <a:rPr lang="en" sz="1100" u="sng">
                <a:solidFill>
                  <a:schemeClr val="hlink"/>
                </a:solidFill>
                <a:hlinkClick r:id="rId7"/>
              </a:rPr>
              <a:t>https://lib.asu.edu/</a:t>
            </a:r>
            <a:r>
              <a:rPr lang="en" sz="1100"/>
              <a:t> </a:t>
            </a:r>
          </a:p>
          <a:p>
            <a:pPr marL="457200" lvl="0" indent="-298450" rtl="0">
              <a:spcBef>
                <a:spcPts val="0"/>
              </a:spcBef>
              <a:buClr>
                <a:schemeClr val="dk1"/>
              </a:buClr>
              <a:buSzPct val="100000"/>
              <a:buFont typeface="Arial"/>
              <a:buChar char="●"/>
            </a:pPr>
            <a:r>
              <a:rPr lang="en" sz="1100"/>
              <a:t>Resources for Online Students library guide: </a:t>
            </a:r>
            <a:r>
              <a:rPr lang="en" sz="1100" u="sng">
                <a:solidFill>
                  <a:schemeClr val="hlink"/>
                </a:solidFill>
                <a:hlinkClick r:id="rId8"/>
              </a:rPr>
              <a:t>http://libguides.asu.edu/online</a:t>
            </a:r>
            <a:r>
              <a:rPr lang="en" sz="1100"/>
              <a:t> </a:t>
            </a:r>
          </a:p>
          <a:p>
            <a:pPr marL="457200" lvl="0" indent="-298450" rtl="0">
              <a:spcBef>
                <a:spcPts val="0"/>
              </a:spcBef>
              <a:buClr>
                <a:schemeClr val="dk1"/>
              </a:buClr>
              <a:buSzPct val="100000"/>
              <a:buFont typeface="Arial"/>
              <a:buChar char="●"/>
            </a:pPr>
            <a:r>
              <a:rPr lang="en" sz="1100"/>
              <a:t>Tutorials page: </a:t>
            </a:r>
            <a:r>
              <a:rPr lang="en" sz="1100" u="sng">
                <a:solidFill>
                  <a:schemeClr val="hlink"/>
                </a:solidFill>
                <a:hlinkClick r:id="rId9"/>
              </a:rPr>
              <a:t>https://lib.asu.edu/tutorials</a:t>
            </a:r>
            <a:r>
              <a:rPr lang="en" sz="1100"/>
              <a:t> </a:t>
            </a:r>
          </a:p>
          <a:p>
            <a:pPr marL="457200" lvl="0" indent="-298450" rtl="0">
              <a:spcBef>
                <a:spcPts val="0"/>
              </a:spcBef>
              <a:buClr>
                <a:schemeClr val="dk1"/>
              </a:buClr>
              <a:buSzPct val="100000"/>
              <a:buFont typeface="Arial"/>
              <a:buChar char="●"/>
            </a:pPr>
            <a:r>
              <a:rPr lang="en" sz="1100"/>
              <a:t>Library Minute video series: </a:t>
            </a:r>
            <a:r>
              <a:rPr lang="en" sz="1100" u="sng">
                <a:solidFill>
                  <a:schemeClr val="hlink"/>
                </a:solidFill>
                <a:hlinkClick r:id="rId10"/>
              </a:rPr>
              <a:t>https://lib.asu.edu/librarychannel/library-minute</a:t>
            </a:r>
            <a:r>
              <a:rPr lang="en" sz="1100"/>
              <a:t> </a:t>
            </a:r>
          </a:p>
          <a:p>
            <a:pPr marL="457200" lvl="0" indent="-298450" rtl="0">
              <a:spcBef>
                <a:spcPts val="0"/>
              </a:spcBef>
              <a:buClr>
                <a:schemeClr val="dk1"/>
              </a:buClr>
              <a:buSzPct val="100000"/>
              <a:buFont typeface="Arial"/>
              <a:buChar char="●"/>
            </a:pPr>
            <a:r>
              <a:rPr lang="en" sz="1100"/>
              <a:t>Streaming Video library guide: </a:t>
            </a:r>
            <a:r>
              <a:rPr lang="en" sz="1100" u="sng">
                <a:solidFill>
                  <a:schemeClr val="hlink"/>
                </a:solidFill>
                <a:hlinkClick r:id="rId11"/>
              </a:rPr>
              <a:t>http://libguides.asu.edu/StreamingVideo</a:t>
            </a:r>
            <a:r>
              <a:rPr lang="en" sz="1100"/>
              <a:t> </a:t>
            </a:r>
          </a:p>
          <a:p>
            <a:pPr marL="457200" lvl="0" indent="-298450" rtl="0">
              <a:spcBef>
                <a:spcPts val="0"/>
              </a:spcBef>
              <a:buClr>
                <a:schemeClr val="dk1"/>
              </a:buClr>
              <a:buSzPct val="100000"/>
              <a:buFont typeface="Arial"/>
              <a:buChar char="●"/>
            </a:pPr>
            <a:r>
              <a:rPr lang="en" sz="1100"/>
              <a:t>Open Access resources library guide: </a:t>
            </a:r>
            <a:r>
              <a:rPr lang="en" sz="1100" u="sng">
                <a:solidFill>
                  <a:schemeClr val="hlink"/>
                </a:solidFill>
                <a:hlinkClick r:id="rId12"/>
              </a:rPr>
              <a:t>http://libguides.asu.edu/openaccess</a:t>
            </a:r>
            <a:r>
              <a:rPr lang="en" sz="1100"/>
              <a:t> </a:t>
            </a:r>
          </a:p>
          <a:p>
            <a:pPr rtl="0">
              <a:spcBef>
                <a:spcPts val="0"/>
              </a:spcBef>
              <a:buNone/>
            </a:pPr>
            <a:endParaRPr sz="600"/>
          </a:p>
          <a:p>
            <a:pPr rtl="0">
              <a:spcBef>
                <a:spcPts val="0"/>
              </a:spcBef>
              <a:buNone/>
            </a:pPr>
            <a:r>
              <a:rPr lang="en" sz="1100" b="1"/>
              <a:t>Open Educational Resources - General and for Health Sciences</a:t>
            </a:r>
          </a:p>
          <a:p>
            <a:pPr marL="457200" lvl="0" indent="-298450" rtl="0">
              <a:spcBef>
                <a:spcPts val="0"/>
              </a:spcBef>
              <a:buClr>
                <a:schemeClr val="dk1"/>
              </a:buClr>
              <a:buSzPct val="100000"/>
              <a:buFont typeface="Arial"/>
              <a:buChar char="●"/>
            </a:pPr>
            <a:r>
              <a:rPr lang="en" sz="1100"/>
              <a:t>Open Educational resources for health sciences (previous MLA 2014 presentation w/5 min video and reference list): </a:t>
            </a:r>
            <a:r>
              <a:rPr lang="en" sz="1100" u="sng">
                <a:solidFill>
                  <a:schemeClr val="hlink"/>
                </a:solidFill>
                <a:hlinkClick r:id="rId13"/>
              </a:rPr>
              <a:t>http://hdl.handle.net/2286/R.I.24440</a:t>
            </a:r>
            <a:r>
              <a:rPr lang="en" sz="1100"/>
              <a:t> </a:t>
            </a:r>
          </a:p>
          <a:p>
            <a:pPr lvl="0" rtl="0">
              <a:spcBef>
                <a:spcPts val="0"/>
              </a:spcBef>
              <a:buNone/>
            </a:pPr>
            <a:endParaRPr sz="600"/>
          </a:p>
          <a:p>
            <a:pPr rtl="0">
              <a:spcBef>
                <a:spcPts val="0"/>
              </a:spcBef>
              <a:buNone/>
            </a:pPr>
            <a:r>
              <a:rPr lang="en" sz="1100" b="1"/>
              <a:t>Course Supporting and Integrated Assignments and Library Course Guide examples</a:t>
            </a:r>
          </a:p>
          <a:p>
            <a:pPr marL="457200" lvl="0" indent="-298450" rtl="0">
              <a:spcBef>
                <a:spcPts val="0"/>
              </a:spcBef>
              <a:buClr>
                <a:schemeClr val="dk1"/>
              </a:buClr>
              <a:buSzPct val="100000"/>
              <a:buFont typeface="Arial"/>
              <a:buChar char="●"/>
            </a:pPr>
            <a:r>
              <a:rPr lang="en" sz="1100"/>
              <a:t>NTR 340 library course guide - nutrition EBP videos and overview: </a:t>
            </a:r>
            <a:r>
              <a:rPr lang="en" sz="1100" u="sng">
                <a:solidFill>
                  <a:schemeClr val="hlink"/>
                </a:solidFill>
                <a:hlinkClick r:id="rId14"/>
              </a:rPr>
              <a:t>http://libguides.asu.edu/content.php?pid=512302&amp;sid=4215451</a:t>
            </a:r>
            <a:r>
              <a:rPr lang="en" sz="1100"/>
              <a:t> </a:t>
            </a:r>
          </a:p>
          <a:p>
            <a:pPr marL="457200" lvl="0" indent="-298450" rtl="0">
              <a:spcBef>
                <a:spcPts val="0"/>
              </a:spcBef>
              <a:buClr>
                <a:schemeClr val="dk1"/>
              </a:buClr>
              <a:buSzPct val="100000"/>
              <a:buFont typeface="Arial"/>
              <a:buChar char="●"/>
            </a:pPr>
            <a:r>
              <a:rPr lang="en" sz="1100"/>
              <a:t>HSC 210 library course guide - all online course resources for research: </a:t>
            </a:r>
            <a:r>
              <a:rPr lang="en" sz="1100" u="sng">
                <a:solidFill>
                  <a:schemeClr val="hlink"/>
                </a:solidFill>
                <a:hlinkClick r:id="rId15"/>
              </a:rPr>
              <a:t>http://libguides.asu.edu/HSC210</a:t>
            </a:r>
            <a:r>
              <a:rPr lang="en" sz="1100"/>
              <a:t> </a:t>
            </a:r>
          </a:p>
          <a:p>
            <a:pPr marL="457200" lvl="0" indent="-298450" rtl="0">
              <a:spcBef>
                <a:spcPts val="0"/>
              </a:spcBef>
              <a:buClr>
                <a:schemeClr val="dk1"/>
              </a:buClr>
              <a:buSzPct val="100000"/>
              <a:buFont typeface="Arial"/>
              <a:buChar char="●"/>
            </a:pPr>
            <a:r>
              <a:rPr lang="en" sz="1100"/>
              <a:t>NTR 351 library course guide - self-paced step by step online assignment for research skills and library overview: </a:t>
            </a:r>
            <a:r>
              <a:rPr lang="en" sz="1100" u="sng">
                <a:solidFill>
                  <a:schemeClr val="hlink"/>
                </a:solidFill>
                <a:hlinkClick r:id="rId16"/>
              </a:rPr>
              <a:t>http://libguides.asu.edu/content.php?pid=371168&amp;sid=4572666</a:t>
            </a:r>
            <a:r>
              <a:rPr lang="en" sz="1100"/>
              <a:t> </a:t>
            </a:r>
          </a:p>
          <a:p>
            <a:pPr lvl="0" rtl="0">
              <a:spcBef>
                <a:spcPts val="0"/>
              </a:spcBef>
              <a:buNone/>
            </a:pPr>
            <a:endParaRPr sz="600"/>
          </a:p>
          <a:p>
            <a:pPr rtl="0">
              <a:spcBef>
                <a:spcPts val="0"/>
              </a:spcBef>
              <a:buNone/>
            </a:pPr>
            <a:r>
              <a:rPr lang="en" sz="1100" b="1"/>
              <a:t>Tutorial webinar recommendation </a:t>
            </a:r>
          </a:p>
          <a:p>
            <a:pPr rtl="0">
              <a:spcBef>
                <a:spcPts val="0"/>
              </a:spcBef>
              <a:buNone/>
            </a:pPr>
            <a:r>
              <a:rPr lang="en" sz="1100"/>
              <a:t>Would you watch it? Creating effective and engaging video tutorials</a:t>
            </a:r>
          </a:p>
          <a:p>
            <a:pPr marL="457200" lvl="0" indent="-298450" rtl="0">
              <a:spcBef>
                <a:spcPts val="0"/>
              </a:spcBef>
              <a:buClr>
                <a:schemeClr val="dk1"/>
              </a:buClr>
              <a:buSzPct val="100000"/>
              <a:buFont typeface="Arial"/>
              <a:buChar char="●"/>
            </a:pPr>
            <a:r>
              <a:rPr lang="en" sz="1100"/>
              <a:t>Prezi: </a:t>
            </a:r>
            <a:r>
              <a:rPr lang="en" sz="1100" u="sng">
                <a:solidFill>
                  <a:schemeClr val="hlink"/>
                </a:solidFill>
                <a:hlinkClick r:id="rId17"/>
              </a:rPr>
              <a:t>http://prezi.com/inilxzumbha-/would-you-watch-it-creating-effective-and-engaging-video-tutorials/</a:t>
            </a:r>
            <a:r>
              <a:rPr lang="en" sz="1100"/>
              <a:t> </a:t>
            </a:r>
          </a:p>
          <a:p>
            <a:pPr marL="457200" lvl="0" indent="-298450" rtl="0">
              <a:spcBef>
                <a:spcPts val="0"/>
              </a:spcBef>
              <a:buClr>
                <a:schemeClr val="dk1"/>
              </a:buClr>
              <a:buSzPct val="100000"/>
              <a:buFont typeface="Arial"/>
              <a:buChar char="●"/>
            </a:pPr>
            <a:r>
              <a:rPr lang="en" sz="1100"/>
              <a:t>Recording soon to be posted at: </a:t>
            </a:r>
            <a:r>
              <a:rPr lang="en" sz="1100" u="sng">
                <a:solidFill>
                  <a:schemeClr val="hlink"/>
                </a:solidFill>
                <a:hlinkClick r:id="rId18"/>
              </a:rPr>
              <a:t>http://blendedlibrarian.learningtimes.net/</a:t>
            </a:r>
            <a:r>
              <a:rPr lang="en" sz="1100"/>
              <a:t> </a:t>
            </a:r>
          </a:p>
          <a:p>
            <a:pPr rtl="0">
              <a:spcBef>
                <a:spcPts val="0"/>
              </a:spcBef>
              <a:buNone/>
            </a:pPr>
            <a:endParaRPr sz="600"/>
          </a:p>
          <a:p>
            <a:pPr>
              <a:spcBef>
                <a:spcPts val="0"/>
              </a:spcBef>
              <a:buNone/>
            </a:pPr>
            <a:endParaRPr sz="1200"/>
          </a:p>
        </p:txBody>
      </p:sp>
    </p:spTree>
  </p:cSld>
  <p:clrMapOvr>
    <a:masterClrMapping/>
  </p:clrMapOvr>
  <p:transition xmlns:p14="http://schemas.microsoft.com/office/powerpoint/2010/mai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title"/>
          </p:nvPr>
        </p:nvSpPr>
        <p:spPr>
          <a:xfrm>
            <a:off x="457200" y="274649"/>
            <a:ext cx="8229600" cy="568200"/>
          </a:xfrm>
          <a:prstGeom prst="rect">
            <a:avLst/>
          </a:prstGeom>
        </p:spPr>
        <p:txBody>
          <a:bodyPr lIns="91425" tIns="91425" rIns="91425" bIns="91425" anchor="ctr" anchorCtr="0">
            <a:noAutofit/>
          </a:bodyPr>
          <a:lstStyle/>
          <a:p>
            <a:pPr lvl="0" rtl="0">
              <a:spcBef>
                <a:spcPts val="0"/>
              </a:spcBef>
              <a:buNone/>
            </a:pPr>
            <a:r>
              <a:rPr lang="en" sz="3200"/>
              <a:t>References</a:t>
            </a:r>
          </a:p>
        </p:txBody>
      </p:sp>
      <p:sp>
        <p:nvSpPr>
          <p:cNvPr id="286" name="Shape 286"/>
          <p:cNvSpPr txBox="1">
            <a:spLocks noGrp="1"/>
          </p:cNvSpPr>
          <p:nvPr>
            <p:ph type="body" idx="1"/>
          </p:nvPr>
        </p:nvSpPr>
        <p:spPr>
          <a:xfrm>
            <a:off x="457200" y="842850"/>
            <a:ext cx="8229600" cy="5529899"/>
          </a:xfrm>
          <a:prstGeom prst="rect">
            <a:avLst/>
          </a:prstGeom>
        </p:spPr>
        <p:txBody>
          <a:bodyPr lIns="91425" tIns="91425" rIns="91425" bIns="91425" anchor="t" anchorCtr="0">
            <a:noAutofit/>
          </a:bodyPr>
          <a:lstStyle/>
          <a:p>
            <a:pPr lvl="0" rtl="0">
              <a:spcBef>
                <a:spcPts val="0"/>
              </a:spcBef>
              <a:buNone/>
            </a:pPr>
            <a:r>
              <a:rPr lang="en" sz="1200" b="1"/>
              <a:t>Copyright</a:t>
            </a:r>
          </a:p>
          <a:p>
            <a:pPr marL="457200" lvl="0" indent="-304800" rtl="0">
              <a:spcBef>
                <a:spcPts val="0"/>
              </a:spcBef>
              <a:buClr>
                <a:schemeClr val="dk1"/>
              </a:buClr>
              <a:buSzPct val="100000"/>
              <a:buFont typeface="Arial"/>
              <a:buChar char="●"/>
            </a:pPr>
            <a:r>
              <a:rPr lang="en" sz="1200"/>
              <a:t>Interactive tool - Exceptions for Instructors in U.S. Copyright Law: </a:t>
            </a:r>
            <a:r>
              <a:rPr lang="en" sz="1200" u="sng">
                <a:solidFill>
                  <a:schemeClr val="hlink"/>
                </a:solidFill>
                <a:hlinkClick r:id="rId3"/>
              </a:rPr>
              <a:t>http://www.librarycopyright.net/resources/exemptions/</a:t>
            </a:r>
            <a:r>
              <a:rPr lang="en" sz="1200"/>
              <a:t> </a:t>
            </a:r>
          </a:p>
          <a:p>
            <a:pPr marL="457200" lvl="0" indent="-304800" rtl="0">
              <a:spcBef>
                <a:spcPts val="0"/>
              </a:spcBef>
              <a:buClr>
                <a:schemeClr val="dk1"/>
              </a:buClr>
              <a:buSzPct val="100000"/>
              <a:buFont typeface="Arial"/>
              <a:buChar char="●"/>
            </a:pPr>
            <a:r>
              <a:rPr lang="en" sz="1200"/>
              <a:t>Fair Use Evaluator: </a:t>
            </a:r>
            <a:r>
              <a:rPr lang="en" sz="1200" u="sng">
                <a:solidFill>
                  <a:schemeClr val="hlink"/>
                </a:solidFill>
                <a:hlinkClick r:id="rId4"/>
              </a:rPr>
              <a:t>http://www.librarycopyright.net/resources/fairuse/howitworks.php</a:t>
            </a:r>
            <a:r>
              <a:rPr lang="en" sz="1200"/>
              <a:t> </a:t>
            </a:r>
          </a:p>
          <a:p>
            <a:pPr marL="457200" lvl="0" indent="-304800" rtl="0">
              <a:spcBef>
                <a:spcPts val="0"/>
              </a:spcBef>
              <a:buClr>
                <a:schemeClr val="dk1"/>
              </a:buClr>
              <a:buSzPct val="100000"/>
              <a:buFont typeface="Arial"/>
              <a:buChar char="●"/>
            </a:pPr>
            <a:r>
              <a:rPr lang="en" sz="1200"/>
              <a:t>Basics of Getting Permission: </a:t>
            </a:r>
            <a:r>
              <a:rPr lang="en" sz="1200" u="sng">
                <a:solidFill>
                  <a:schemeClr val="hlink"/>
                </a:solidFill>
                <a:hlinkClick r:id="rId5"/>
              </a:rPr>
              <a:t>http://fairuse.stanford.edu/overview/getting-permission</a:t>
            </a:r>
            <a:r>
              <a:rPr lang="en" sz="1200"/>
              <a:t> </a:t>
            </a:r>
          </a:p>
          <a:p>
            <a:pPr lvl="0" rtl="0">
              <a:spcBef>
                <a:spcPts val="0"/>
              </a:spcBef>
              <a:buNone/>
            </a:pPr>
            <a:endParaRPr sz="600" b="1"/>
          </a:p>
          <a:p>
            <a:pPr lvl="0" rtl="0">
              <a:spcBef>
                <a:spcPts val="0"/>
              </a:spcBef>
              <a:buClr>
                <a:schemeClr val="dk1"/>
              </a:buClr>
              <a:buSzPct val="91666"/>
              <a:buFont typeface="Arial"/>
              <a:buNone/>
            </a:pPr>
            <a:r>
              <a:rPr lang="en" sz="1200" b="1"/>
              <a:t>Networking, Training, and Discussion Resources</a:t>
            </a:r>
          </a:p>
          <a:p>
            <a:pPr lvl="0" rtl="0">
              <a:spcBef>
                <a:spcPts val="0"/>
              </a:spcBef>
              <a:buClr>
                <a:schemeClr val="dk1"/>
              </a:buClr>
              <a:buSzPct val="91666"/>
              <a:buFont typeface="Arial"/>
              <a:buNone/>
            </a:pPr>
            <a:r>
              <a:rPr lang="en" sz="1200"/>
              <a:t>EMTS (Educational Media and Technology Section) of MLA: </a:t>
            </a:r>
            <a:r>
              <a:rPr lang="en" sz="1200" u="sng">
                <a:solidFill>
                  <a:schemeClr val="hlink"/>
                </a:solidFill>
                <a:hlinkClick r:id="rId6"/>
              </a:rPr>
              <a:t>http://emts.mlanet.org/</a:t>
            </a:r>
            <a:r>
              <a:rPr lang="en" sz="1200"/>
              <a:t> </a:t>
            </a:r>
          </a:p>
          <a:p>
            <a:pPr lvl="0" rtl="0">
              <a:spcBef>
                <a:spcPts val="0"/>
              </a:spcBef>
              <a:buClr>
                <a:schemeClr val="dk1"/>
              </a:buClr>
              <a:buSzPct val="91666"/>
              <a:buFont typeface="Arial"/>
              <a:buNone/>
            </a:pPr>
            <a:r>
              <a:rPr lang="en" sz="1200"/>
              <a:t>Blended librarians: </a:t>
            </a:r>
            <a:r>
              <a:rPr lang="en" sz="1200" u="sng">
                <a:solidFill>
                  <a:schemeClr val="hlink"/>
                </a:solidFill>
                <a:hlinkClick r:id="rId7"/>
              </a:rPr>
              <a:t>http://blendedlibrarian.learningtimes.net/</a:t>
            </a:r>
            <a:r>
              <a:rPr lang="en" sz="1200"/>
              <a:t> </a:t>
            </a:r>
          </a:p>
          <a:p>
            <a:pPr lvl="0" rtl="0">
              <a:spcBef>
                <a:spcPts val="0"/>
              </a:spcBef>
              <a:buClr>
                <a:schemeClr val="dk1"/>
              </a:buClr>
              <a:buSzPct val="91666"/>
              <a:buFont typeface="Arial"/>
              <a:buNone/>
            </a:pPr>
            <a:r>
              <a:rPr lang="en" sz="1200"/>
              <a:t>EDUCAUSE: </a:t>
            </a:r>
            <a:r>
              <a:rPr lang="en" sz="1200" u="sng">
                <a:solidFill>
                  <a:schemeClr val="hlink"/>
                </a:solidFill>
                <a:hlinkClick r:id="rId8"/>
              </a:rPr>
              <a:t>http://www.educause.edu/</a:t>
            </a:r>
            <a:r>
              <a:rPr lang="en" sz="1200"/>
              <a:t> </a:t>
            </a:r>
          </a:p>
          <a:p>
            <a:pPr marL="457200" lvl="0" indent="-304800" rtl="0">
              <a:spcBef>
                <a:spcPts val="0"/>
              </a:spcBef>
              <a:buClr>
                <a:schemeClr val="dk1"/>
              </a:buClr>
              <a:buSzPct val="100000"/>
              <a:buFont typeface="Arial"/>
              <a:buChar char="●"/>
            </a:pPr>
            <a:r>
              <a:rPr lang="en" sz="1200"/>
              <a:t>7 Things You Should Know (or ask) (when trying a new technology): </a:t>
            </a:r>
            <a:r>
              <a:rPr lang="en" sz="1200" u="sng">
                <a:solidFill>
                  <a:schemeClr val="hlink"/>
                </a:solidFill>
                <a:hlinkClick r:id="rId9"/>
              </a:rPr>
              <a:t>http://www.educause.edu/research-and-publications/7-things-you-should-know-about</a:t>
            </a:r>
            <a:r>
              <a:rPr lang="en" sz="1200"/>
              <a:t> </a:t>
            </a:r>
          </a:p>
          <a:p>
            <a:pPr marL="457200" lvl="0" indent="-304800" rtl="0">
              <a:spcBef>
                <a:spcPts val="0"/>
              </a:spcBef>
              <a:buClr>
                <a:schemeClr val="dk1"/>
              </a:buClr>
              <a:buSzPct val="100000"/>
              <a:buFont typeface="Arial"/>
              <a:buChar char="●"/>
            </a:pPr>
            <a:r>
              <a:rPr lang="en" sz="1200"/>
              <a:t>Blended and Online Learning Constituent Group: </a:t>
            </a:r>
            <a:r>
              <a:rPr lang="en" sz="1200" u="sng">
                <a:solidFill>
                  <a:schemeClr val="hlink"/>
                </a:solidFill>
                <a:hlinkClick r:id="rId10"/>
              </a:rPr>
              <a:t>http://www.educause.edu/discuss/teaching-and-learning/blended-and-online-learning-constituent-group</a:t>
            </a:r>
            <a:r>
              <a:rPr lang="en" sz="1200"/>
              <a:t> </a:t>
            </a:r>
          </a:p>
          <a:p>
            <a:pPr lvl="0" rtl="0">
              <a:spcBef>
                <a:spcPts val="0"/>
              </a:spcBef>
              <a:buClr>
                <a:schemeClr val="dk1"/>
              </a:buClr>
              <a:buSzPct val="91666"/>
              <a:buFont typeface="Arial"/>
              <a:buNone/>
            </a:pPr>
            <a:r>
              <a:rPr lang="en" sz="1200"/>
              <a:t>ACRL Distance Learning Section: </a:t>
            </a:r>
            <a:r>
              <a:rPr lang="en" sz="1200" u="sng">
                <a:solidFill>
                  <a:schemeClr val="hlink"/>
                </a:solidFill>
                <a:hlinkClick r:id="rId11"/>
              </a:rPr>
              <a:t>http://distancelearningsection.wordpress.com/</a:t>
            </a:r>
            <a:r>
              <a:rPr lang="en" sz="1200"/>
              <a:t> </a:t>
            </a:r>
          </a:p>
          <a:p>
            <a:pPr lvl="0" rtl="0">
              <a:spcBef>
                <a:spcPts val="0"/>
              </a:spcBef>
              <a:buClr>
                <a:schemeClr val="dk1"/>
              </a:buClr>
              <a:buFont typeface="Arial"/>
              <a:buNone/>
            </a:pPr>
            <a:endParaRPr sz="600"/>
          </a:p>
          <a:p>
            <a:pPr lvl="0" rtl="0">
              <a:spcBef>
                <a:spcPts val="0"/>
              </a:spcBef>
              <a:buClr>
                <a:schemeClr val="dk1"/>
              </a:buClr>
              <a:buSzPct val="91666"/>
              <a:buFont typeface="Arial"/>
              <a:buNone/>
            </a:pPr>
            <a:r>
              <a:rPr lang="en" sz="1200" b="1"/>
              <a:t>Online and Distance Learning Standards</a:t>
            </a:r>
          </a:p>
          <a:p>
            <a:pPr lvl="0" rtl="0">
              <a:spcBef>
                <a:spcPts val="0"/>
              </a:spcBef>
              <a:buClr>
                <a:schemeClr val="dk1"/>
              </a:buClr>
              <a:buSzPct val="91666"/>
              <a:buFont typeface="Arial"/>
              <a:buNone/>
            </a:pPr>
            <a:r>
              <a:rPr lang="en" sz="1200"/>
              <a:t>Quality Matters Rubric </a:t>
            </a:r>
          </a:p>
          <a:p>
            <a:pPr marL="457200" lvl="0" indent="-304800" rtl="0">
              <a:spcBef>
                <a:spcPts val="0"/>
              </a:spcBef>
              <a:buClr>
                <a:schemeClr val="dk1"/>
              </a:buClr>
              <a:buSzPct val="100000"/>
              <a:buFont typeface="Arial"/>
              <a:buChar char="●"/>
            </a:pPr>
            <a:r>
              <a:rPr lang="en" sz="1200"/>
              <a:t>Online course design guidelines: </a:t>
            </a:r>
            <a:r>
              <a:rPr lang="en" sz="1200" u="sng">
                <a:solidFill>
                  <a:schemeClr val="hlink"/>
                </a:solidFill>
                <a:hlinkClick r:id="rId12"/>
              </a:rPr>
              <a:t>https://www.qualitymatters.org/rubric</a:t>
            </a:r>
            <a:r>
              <a:rPr lang="en" sz="1200"/>
              <a:t> </a:t>
            </a:r>
          </a:p>
          <a:p>
            <a:pPr lvl="0" rtl="0">
              <a:spcBef>
                <a:spcPts val="0"/>
              </a:spcBef>
              <a:buClr>
                <a:schemeClr val="dk1"/>
              </a:buClr>
              <a:buSzPct val="91666"/>
              <a:buFont typeface="Arial"/>
              <a:buNone/>
            </a:pPr>
            <a:r>
              <a:rPr lang="en" sz="1200"/>
              <a:t>ACRL Standards for Distance Learning Services</a:t>
            </a:r>
          </a:p>
          <a:p>
            <a:pPr marL="457200" lvl="0" indent="-304800" rtl="0">
              <a:spcBef>
                <a:spcPts val="0"/>
              </a:spcBef>
              <a:buClr>
                <a:schemeClr val="dk1"/>
              </a:buClr>
              <a:buSzPct val="100000"/>
              <a:buFont typeface="Arial"/>
              <a:buChar char="●"/>
            </a:pPr>
            <a:r>
              <a:rPr lang="en" sz="1200"/>
              <a:t>Current: </a:t>
            </a:r>
            <a:r>
              <a:rPr lang="en" sz="1200" u="sng">
                <a:solidFill>
                  <a:schemeClr val="hlink"/>
                </a:solidFill>
                <a:hlinkClick r:id="rId13"/>
              </a:rPr>
              <a:t>http://www.ala.org/acrl/standards/guidelinesdistancelearning</a:t>
            </a:r>
            <a:r>
              <a:rPr lang="en" sz="1200"/>
              <a:t> </a:t>
            </a:r>
          </a:p>
          <a:p>
            <a:pPr marL="457200" lvl="0" indent="-304800" rtl="0">
              <a:spcBef>
                <a:spcPts val="0"/>
              </a:spcBef>
              <a:buClr>
                <a:schemeClr val="dk1"/>
              </a:buClr>
              <a:buSzPct val="100000"/>
              <a:buFont typeface="Arial"/>
              <a:buChar char="●"/>
            </a:pPr>
            <a:r>
              <a:rPr lang="en" sz="1200"/>
              <a:t>Draft: </a:t>
            </a:r>
            <a:r>
              <a:rPr lang="en" sz="1200" u="sng">
                <a:solidFill>
                  <a:schemeClr val="hlink"/>
                </a:solidFill>
                <a:hlinkClick r:id="rId14"/>
              </a:rPr>
              <a:t>http://distancelearningsection.wordpress.com/new-standards-for-distance-learning-library-services/</a:t>
            </a:r>
            <a:r>
              <a:rPr lang="en" sz="1200"/>
              <a:t> </a:t>
            </a:r>
          </a:p>
          <a:p>
            <a:pPr rtl="0">
              <a:spcBef>
                <a:spcPts val="0"/>
              </a:spcBef>
              <a:buNone/>
            </a:pPr>
            <a:endParaRPr sz="600" b="1"/>
          </a:p>
          <a:p>
            <a:pPr rtl="0">
              <a:spcBef>
                <a:spcPts val="0"/>
              </a:spcBef>
              <a:buNone/>
            </a:pPr>
            <a:r>
              <a:rPr lang="en" sz="1200" b="1"/>
              <a:t>This Presentation is licensed with a CC-BY 4.0 open license: </a:t>
            </a:r>
          </a:p>
          <a:p>
            <a:pPr lvl="0" rtl="0">
              <a:spcBef>
                <a:spcPts val="0"/>
              </a:spcBef>
              <a:buNone/>
            </a:pPr>
            <a:r>
              <a:rPr lang="en" sz="1000" b="1" u="sng">
                <a:solidFill>
                  <a:schemeClr val="hlink"/>
                </a:solidFill>
                <a:hlinkClick r:id="rId15"/>
              </a:rPr>
              <a:t>http://creativecommons.org/licenses/by/4.0/</a:t>
            </a:r>
            <a:r>
              <a:rPr lang="en" sz="1000" b="1"/>
              <a:t> </a:t>
            </a:r>
          </a:p>
          <a:p>
            <a:pPr lvl="0" rtl="0">
              <a:spcBef>
                <a:spcPts val="0"/>
              </a:spcBef>
              <a:buNone/>
            </a:pPr>
            <a:endParaRPr sz="1200"/>
          </a:p>
          <a:p>
            <a:pPr lvl="0" rtl="0">
              <a:spcBef>
                <a:spcPts val="0"/>
              </a:spcBef>
              <a:buNone/>
            </a:pPr>
            <a:endParaRPr sz="1200"/>
          </a:p>
        </p:txBody>
      </p:sp>
      <p:pic>
        <p:nvPicPr>
          <p:cNvPr id="287" name="Shape 287"/>
          <p:cNvPicPr preferRelativeResize="0"/>
          <p:nvPr/>
        </p:nvPicPr>
        <p:blipFill>
          <a:blip r:embed="rId16">
            <a:alphaModFix/>
          </a:blip>
          <a:stretch>
            <a:fillRect/>
          </a:stretch>
        </p:blipFill>
        <p:spPr>
          <a:xfrm>
            <a:off x="8029500" y="6372750"/>
            <a:ext cx="657299" cy="231550"/>
          </a:xfrm>
          <a:prstGeom prst="rect">
            <a:avLst/>
          </a:prstGeom>
          <a:noFill/>
          <a:ln>
            <a:noFill/>
          </a:ln>
        </p:spPr>
      </p:pic>
    </p:spTree>
  </p:cSld>
  <p:clrMapOvr>
    <a:masterClrMapping/>
  </p:clrMapOvr>
  <p:transition xmlns:p14="http://schemas.microsoft.com/office/powerpoint/2010/mai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Shape 292"/>
          <p:cNvSpPr txBox="1">
            <a:spLocks noGrp="1"/>
          </p:cNvSpPr>
          <p:nvPr>
            <p:ph type="title"/>
          </p:nvPr>
        </p:nvSpPr>
        <p:spPr>
          <a:xfrm>
            <a:off x="457200" y="220487"/>
            <a:ext cx="8229600" cy="1143000"/>
          </a:xfrm>
          <a:prstGeom prst="rect">
            <a:avLst/>
          </a:prstGeom>
        </p:spPr>
        <p:txBody>
          <a:bodyPr lIns="91425" tIns="91425" rIns="91425" bIns="91425" anchor="ctr" anchorCtr="0">
            <a:noAutofit/>
          </a:bodyPr>
          <a:lstStyle/>
          <a:p>
            <a:pPr>
              <a:spcBef>
                <a:spcPts val="0"/>
              </a:spcBef>
              <a:buNone/>
            </a:pPr>
            <a:r>
              <a:rPr lang="en"/>
              <a:t>Tools</a:t>
            </a:r>
          </a:p>
        </p:txBody>
      </p:sp>
      <p:sp>
        <p:nvSpPr>
          <p:cNvPr id="293" name="Shape 293"/>
          <p:cNvSpPr txBox="1">
            <a:spLocks noGrp="1"/>
          </p:cNvSpPr>
          <p:nvPr>
            <p:ph type="body" idx="1"/>
          </p:nvPr>
        </p:nvSpPr>
        <p:spPr>
          <a:xfrm>
            <a:off x="457200" y="1308425"/>
            <a:ext cx="8229600" cy="5259600"/>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Char char="●"/>
            </a:pPr>
            <a:r>
              <a:rPr lang="en" sz="2400"/>
              <a:t>Screenshots</a:t>
            </a:r>
          </a:p>
          <a:p>
            <a:pPr marL="914400" lvl="1" indent="-381000" rtl="0">
              <a:spcBef>
                <a:spcPts val="0"/>
              </a:spcBef>
              <a:buClr>
                <a:schemeClr val="dk1"/>
              </a:buClr>
              <a:buSzPct val="80000"/>
              <a:buFont typeface="Arial"/>
              <a:buChar char="○"/>
            </a:pPr>
            <a:r>
              <a:rPr lang="en"/>
              <a:t>Grab, Snippy, Snagit </a:t>
            </a:r>
          </a:p>
          <a:p>
            <a:pPr lvl="0" rtl="0">
              <a:spcBef>
                <a:spcPts val="0"/>
              </a:spcBef>
              <a:buClr>
                <a:schemeClr val="dk1"/>
              </a:buClr>
              <a:buFont typeface="Arial"/>
              <a:buNone/>
            </a:pPr>
            <a:endParaRPr sz="1000"/>
          </a:p>
          <a:p>
            <a:pPr marL="457200" lvl="0" indent="-381000" rtl="0">
              <a:spcBef>
                <a:spcPts val="0"/>
              </a:spcBef>
              <a:buClr>
                <a:schemeClr val="dk1"/>
              </a:buClr>
              <a:buSzPct val="100000"/>
              <a:buFont typeface="Arial"/>
              <a:buChar char="●"/>
            </a:pPr>
            <a:r>
              <a:rPr lang="en" sz="2400"/>
              <a:t>Image editor </a:t>
            </a:r>
          </a:p>
          <a:p>
            <a:pPr marL="914400" lvl="1" indent="-381000" rtl="0">
              <a:spcBef>
                <a:spcPts val="0"/>
              </a:spcBef>
              <a:buClr>
                <a:schemeClr val="dk1"/>
              </a:buClr>
              <a:buSzPct val="80000"/>
              <a:buFont typeface="Arial"/>
              <a:buChar char="○"/>
            </a:pPr>
            <a:r>
              <a:rPr lang="en"/>
              <a:t>Photoshop, Paint, Awesomescreenshot</a:t>
            </a:r>
          </a:p>
          <a:p>
            <a:pPr lvl="0" rtl="0">
              <a:spcBef>
                <a:spcPts val="0"/>
              </a:spcBef>
              <a:buClr>
                <a:schemeClr val="dk1"/>
              </a:buClr>
              <a:buFont typeface="Arial"/>
              <a:buNone/>
            </a:pPr>
            <a:endParaRPr sz="1000"/>
          </a:p>
          <a:p>
            <a:pPr marL="457200" lvl="0" indent="-381000" rtl="0">
              <a:spcBef>
                <a:spcPts val="0"/>
              </a:spcBef>
              <a:buClr>
                <a:schemeClr val="dk1"/>
              </a:buClr>
              <a:buSzPct val="100000"/>
              <a:buFont typeface="Arial"/>
              <a:buChar char="●"/>
            </a:pPr>
            <a:r>
              <a:rPr lang="en" sz="2400"/>
              <a:t>Tutorial creation </a:t>
            </a:r>
          </a:p>
          <a:p>
            <a:pPr marL="914400" lvl="1" indent="-381000" rtl="0">
              <a:spcBef>
                <a:spcPts val="0"/>
              </a:spcBef>
              <a:buClr>
                <a:schemeClr val="dk1"/>
              </a:buClr>
              <a:buSzPct val="80000"/>
              <a:buFont typeface="Arial"/>
              <a:buChar char="○"/>
            </a:pPr>
            <a:r>
              <a:rPr lang="en"/>
              <a:t>Screenr: </a:t>
            </a:r>
            <a:r>
              <a:rPr lang="en" u="sng">
                <a:solidFill>
                  <a:schemeClr val="hlink"/>
                </a:solidFill>
                <a:hlinkClick r:id="rId3"/>
              </a:rPr>
              <a:t>https://www.screenr.com/</a:t>
            </a:r>
            <a:r>
              <a:rPr lang="en"/>
              <a:t> </a:t>
            </a:r>
          </a:p>
          <a:p>
            <a:pPr marL="914400" lvl="1" indent="-381000" rtl="0">
              <a:spcBef>
                <a:spcPts val="0"/>
              </a:spcBef>
              <a:buClr>
                <a:schemeClr val="dk1"/>
              </a:buClr>
              <a:buSzPct val="80000"/>
              <a:buFont typeface="Arial"/>
              <a:buChar char="○"/>
            </a:pPr>
            <a:r>
              <a:rPr lang="en"/>
              <a:t>Guide on the Side: </a:t>
            </a:r>
            <a:r>
              <a:rPr lang="en" u="sng">
                <a:solidFill>
                  <a:schemeClr val="hlink"/>
                </a:solidFill>
                <a:hlinkClick r:id="rId4"/>
              </a:rPr>
              <a:t>http://code.library.arizona.edu/</a:t>
            </a:r>
            <a:r>
              <a:rPr lang="en"/>
              <a:t> </a:t>
            </a:r>
          </a:p>
          <a:p>
            <a:pPr marL="914400" lvl="1" indent="-381000" rtl="0">
              <a:spcBef>
                <a:spcPts val="0"/>
              </a:spcBef>
              <a:buClr>
                <a:schemeClr val="dk1"/>
              </a:buClr>
              <a:buSzPct val="80000"/>
              <a:buFont typeface="Arial"/>
              <a:buChar char="○"/>
            </a:pPr>
            <a:r>
              <a:rPr lang="en"/>
              <a:t>LessonPaths: </a:t>
            </a:r>
            <a:r>
              <a:rPr lang="en" u="sng">
                <a:solidFill>
                  <a:schemeClr val="hlink"/>
                </a:solidFill>
                <a:hlinkClick r:id="rId5"/>
              </a:rPr>
              <a:t>http://www.lessonpaths.com/</a:t>
            </a:r>
            <a:r>
              <a:rPr lang="en"/>
              <a:t> </a:t>
            </a:r>
          </a:p>
          <a:p>
            <a:pPr lvl="0" rtl="0">
              <a:spcBef>
                <a:spcPts val="0"/>
              </a:spcBef>
              <a:buClr>
                <a:schemeClr val="dk1"/>
              </a:buClr>
              <a:buFont typeface="Arial"/>
              <a:buNone/>
            </a:pPr>
            <a:endParaRPr sz="1000"/>
          </a:p>
          <a:p>
            <a:pPr marL="457200" lvl="0" indent="-381000" rtl="0">
              <a:spcBef>
                <a:spcPts val="0"/>
              </a:spcBef>
              <a:buClr>
                <a:schemeClr val="dk1"/>
              </a:buClr>
              <a:buSzPct val="100000"/>
              <a:buFont typeface="Arial"/>
              <a:buChar char="●"/>
            </a:pPr>
            <a:r>
              <a:rPr lang="en" sz="2400"/>
              <a:t>Surveys </a:t>
            </a:r>
          </a:p>
          <a:p>
            <a:pPr marL="914400" lvl="1" indent="-381000" rtl="0">
              <a:spcBef>
                <a:spcPts val="0"/>
              </a:spcBef>
              <a:buClr>
                <a:schemeClr val="dk1"/>
              </a:buClr>
              <a:buSzPct val="80000"/>
              <a:buFont typeface="Arial"/>
              <a:buChar char="○"/>
            </a:pPr>
            <a:r>
              <a:rPr lang="en"/>
              <a:t>Google Forms, SurveyMonkey, LibGuides tools</a:t>
            </a:r>
          </a:p>
          <a:p>
            <a:pPr lvl="0" rtl="0">
              <a:spcBef>
                <a:spcPts val="0"/>
              </a:spcBef>
              <a:buClr>
                <a:schemeClr val="dk1"/>
              </a:buClr>
              <a:buFont typeface="Arial"/>
              <a:buNone/>
            </a:pPr>
            <a:endParaRPr sz="1000"/>
          </a:p>
          <a:p>
            <a:pPr marL="457200" lvl="0" indent="-381000" rtl="0">
              <a:spcBef>
                <a:spcPts val="0"/>
              </a:spcBef>
              <a:buClr>
                <a:schemeClr val="dk1"/>
              </a:buClr>
              <a:buSzPct val="100000"/>
              <a:buFont typeface="Arial"/>
              <a:buChar char="●"/>
            </a:pPr>
            <a:r>
              <a:rPr lang="en" sz="2400"/>
              <a:t>Platform </a:t>
            </a:r>
          </a:p>
          <a:p>
            <a:pPr marL="914400" lvl="1" indent="-381000" rtl="0">
              <a:spcBef>
                <a:spcPts val="0"/>
              </a:spcBef>
              <a:buClr>
                <a:schemeClr val="dk1"/>
              </a:buClr>
              <a:buSzPct val="80000"/>
              <a:buFont typeface="Arial"/>
              <a:buChar char="○"/>
            </a:pPr>
            <a:r>
              <a:rPr lang="en"/>
              <a:t>Library Guide, Course Management system, Wiki</a:t>
            </a:r>
          </a:p>
          <a:p>
            <a:pPr>
              <a:spcBef>
                <a:spcPts val="0"/>
              </a:spcBef>
              <a:buNone/>
            </a:pPr>
            <a:endParaRPr/>
          </a:p>
        </p:txBody>
      </p:sp>
    </p:spTree>
  </p:cSld>
  <p:clrMapOvr>
    <a:masterClrMapping/>
  </p:clrMapOvr>
  <p:transition xmlns:p14="http://schemas.microsoft.com/office/powerpoint/2010/mai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Shape 298"/>
          <p:cNvSpPr txBox="1">
            <a:spLocks noGrp="1"/>
          </p:cNvSpPr>
          <p:nvPr>
            <p:ph type="title"/>
          </p:nvPr>
        </p:nvSpPr>
        <p:spPr>
          <a:xfrm>
            <a:off x="457200" y="274648"/>
            <a:ext cx="8229600" cy="1004400"/>
          </a:xfrm>
          <a:prstGeom prst="rect">
            <a:avLst/>
          </a:prstGeom>
        </p:spPr>
        <p:txBody>
          <a:bodyPr lIns="91425" tIns="91425" rIns="91425" bIns="91425" anchor="ctr" anchorCtr="0">
            <a:noAutofit/>
          </a:bodyPr>
          <a:lstStyle/>
          <a:p>
            <a:pPr>
              <a:spcBef>
                <a:spcPts val="0"/>
              </a:spcBef>
              <a:buNone/>
            </a:pPr>
            <a:r>
              <a:rPr lang="en"/>
              <a:t>Images for use in online settings </a:t>
            </a:r>
          </a:p>
        </p:txBody>
      </p:sp>
      <p:sp>
        <p:nvSpPr>
          <p:cNvPr id="299" name="Shape 299"/>
          <p:cNvSpPr txBox="1">
            <a:spLocks noGrp="1"/>
          </p:cNvSpPr>
          <p:nvPr>
            <p:ph type="body" idx="1"/>
          </p:nvPr>
        </p:nvSpPr>
        <p:spPr>
          <a:xfrm>
            <a:off x="494400" y="1317550"/>
            <a:ext cx="8229600" cy="4967700"/>
          </a:xfrm>
          <a:prstGeom prst="rect">
            <a:avLst/>
          </a:prstGeom>
        </p:spPr>
        <p:txBody>
          <a:bodyPr lIns="91425" tIns="91425" rIns="91425" bIns="91425" anchor="t" anchorCtr="0">
            <a:noAutofit/>
          </a:bodyPr>
          <a:lstStyle/>
          <a:p>
            <a:pPr lvl="0" rtl="0">
              <a:spcBef>
                <a:spcPts val="0"/>
              </a:spcBef>
              <a:buClr>
                <a:schemeClr val="dk1"/>
              </a:buClr>
              <a:buSzPct val="100000"/>
              <a:buFont typeface="Arial"/>
              <a:buNone/>
            </a:pPr>
            <a:r>
              <a:rPr lang="en" sz="1100" b="1">
                <a:solidFill>
                  <a:srgbClr val="222222"/>
                </a:solidFill>
              </a:rPr>
              <a:t>Gene</a:t>
            </a:r>
            <a:r>
              <a:rPr lang="en" sz="1100" b="1"/>
              <a:t>ral image search options that will lead to creative commons licensed / public domain images for use in online courses, presentations, websites, and other online environments.</a:t>
            </a:r>
          </a:p>
          <a:p>
            <a:pPr lvl="0" rtl="0">
              <a:spcBef>
                <a:spcPts val="0"/>
              </a:spcBef>
              <a:buNone/>
            </a:pPr>
            <a:endParaRPr sz="1100">
              <a:solidFill>
                <a:srgbClr val="222222"/>
              </a:solidFill>
            </a:endParaRPr>
          </a:p>
          <a:p>
            <a:pPr lvl="0" rtl="0">
              <a:spcBef>
                <a:spcPts val="0"/>
              </a:spcBef>
              <a:buNone/>
            </a:pPr>
            <a:r>
              <a:rPr lang="en" sz="1100" b="1">
                <a:solidFill>
                  <a:srgbClr val="222222"/>
                </a:solidFill>
              </a:rPr>
              <a:t>Pixabay</a:t>
            </a:r>
          </a:p>
          <a:p>
            <a:pPr lvl="0" rtl="0">
              <a:spcBef>
                <a:spcPts val="0"/>
              </a:spcBef>
              <a:buNone/>
            </a:pPr>
            <a:r>
              <a:rPr lang="en" sz="1100" u="sng">
                <a:solidFill>
                  <a:srgbClr val="1155CC"/>
                </a:solidFill>
                <a:hlinkClick r:id="rId3"/>
              </a:rPr>
              <a:t>http://pixabay.com/en/</a:t>
            </a:r>
          </a:p>
          <a:p>
            <a:pPr lvl="0" rtl="0">
              <a:spcBef>
                <a:spcPts val="0"/>
              </a:spcBef>
              <a:buNone/>
            </a:pPr>
            <a:r>
              <a:rPr lang="en" sz="1100">
                <a:solidFill>
                  <a:srgbClr val="222222"/>
                </a:solidFill>
              </a:rPr>
              <a:t>-- Per Pixabay's FAQ, "On Pixabay you may find and share images free of copyrights. All pictures are published under Creative Commons public domain deed CC0&lt;</a:t>
            </a:r>
            <a:r>
              <a:rPr lang="en" sz="1100" u="sng">
                <a:solidFill>
                  <a:srgbClr val="1155CC"/>
                </a:solidFill>
                <a:hlinkClick r:id="rId4"/>
              </a:rPr>
              <a:t>http://creativecommons.org/publicdomain/zero/1.0/</a:t>
            </a:r>
            <a:r>
              <a:rPr lang="en" sz="1100">
                <a:solidFill>
                  <a:srgbClr val="222222"/>
                </a:solidFill>
              </a:rPr>
              <a:t>&gt;."</a:t>
            </a:r>
            <a:r>
              <a:rPr lang="en" sz="1100" u="sng">
                <a:solidFill>
                  <a:srgbClr val="1155CC"/>
                </a:solidFill>
                <a:hlinkClick r:id="rId5"/>
              </a:rPr>
              <a:t>http://pixabay.com/en/service/faq/</a:t>
            </a:r>
          </a:p>
          <a:p>
            <a:pPr lvl="0" rtl="0">
              <a:spcBef>
                <a:spcPts val="0"/>
              </a:spcBef>
              <a:buNone/>
            </a:pPr>
            <a:r>
              <a:rPr lang="en" sz="1100" u="sng">
                <a:solidFill>
                  <a:srgbClr val="1155CC"/>
                </a:solidFill>
                <a:hlinkClick r:id="rId5"/>
              </a:rPr>
              <a:t>--Images</a:t>
            </a:r>
            <a:r>
              <a:rPr lang="en" sz="1100">
                <a:solidFill>
                  <a:srgbClr val="222222"/>
                </a:solidFill>
              </a:rPr>
              <a:t> from this site often come up in a Creative Commons Search (next option) since they are licensed for free re-use by anyone.  Sometimes you can't use the largest file size unless you sign up, but that's not usually a problem for me.</a:t>
            </a:r>
          </a:p>
          <a:p>
            <a:pPr lvl="0" rtl="0">
              <a:spcBef>
                <a:spcPts val="0"/>
              </a:spcBef>
              <a:buNone/>
            </a:pPr>
            <a:r>
              <a:rPr lang="en" sz="1100">
                <a:solidFill>
                  <a:srgbClr val="222222"/>
                </a:solidFill>
              </a:rPr>
              <a:t>--Pixabay images do not even require attribution as they are made available under the most free version of Creative Commons licensing.</a:t>
            </a:r>
          </a:p>
          <a:p>
            <a:pPr lvl="0" rtl="0">
              <a:spcBef>
                <a:spcPts val="0"/>
              </a:spcBef>
              <a:buNone/>
            </a:pPr>
            <a:endParaRPr sz="1100">
              <a:solidFill>
                <a:srgbClr val="222222"/>
              </a:solidFill>
            </a:endParaRPr>
          </a:p>
          <a:p>
            <a:pPr lvl="0" rtl="0">
              <a:spcBef>
                <a:spcPts val="0"/>
              </a:spcBef>
              <a:buNone/>
            </a:pPr>
            <a:r>
              <a:rPr lang="en" sz="1100" b="1">
                <a:solidFill>
                  <a:srgbClr val="222222"/>
                </a:solidFill>
              </a:rPr>
              <a:t>Creative Commons Search</a:t>
            </a:r>
          </a:p>
          <a:p>
            <a:pPr lvl="0" rtl="0">
              <a:spcBef>
                <a:spcPts val="0"/>
              </a:spcBef>
              <a:buNone/>
            </a:pPr>
            <a:r>
              <a:rPr lang="en" sz="1100" u="sng">
                <a:solidFill>
                  <a:srgbClr val="1155CC"/>
                </a:solidFill>
                <a:hlinkClick r:id="rId6"/>
              </a:rPr>
              <a:t>http://search.creativecommons.org/</a:t>
            </a:r>
          </a:p>
          <a:p>
            <a:pPr lvl="0" rtl="0">
              <a:spcBef>
                <a:spcPts val="0"/>
              </a:spcBef>
              <a:buNone/>
            </a:pPr>
            <a:r>
              <a:rPr lang="en" sz="1100">
                <a:solidFill>
                  <a:srgbClr val="222222"/>
                </a:solidFill>
              </a:rPr>
              <a:t>--Search any topic you like and click on the provider you prefer - the results are filtered to include all or mostly items that have a creative commons license for re-use (usually just with attribution - such as a link to the image file in small print at the bottom right of the image, or in a credit note)</a:t>
            </a:r>
          </a:p>
          <a:p>
            <a:pPr lvl="0" rtl="0">
              <a:spcBef>
                <a:spcPts val="0"/>
              </a:spcBef>
              <a:buNone/>
            </a:pPr>
            <a:r>
              <a:rPr lang="en" sz="1100">
                <a:solidFill>
                  <a:srgbClr val="222222"/>
                </a:solidFill>
              </a:rPr>
              <a:t>a. I prefer using this search with Flickr or Wikimedia Commons first because they include explicit rights on eachimage file and they use creative commons licensing so that you know the images are okay to reuse</a:t>
            </a:r>
          </a:p>
          <a:p>
            <a:pPr lvl="0" rtl="0">
              <a:spcBef>
                <a:spcPts val="0"/>
              </a:spcBef>
              <a:buNone/>
            </a:pPr>
            <a:r>
              <a:rPr lang="en" sz="1100">
                <a:solidFill>
                  <a:srgbClr val="222222"/>
                </a:solidFill>
              </a:rPr>
              <a:t>b. Google Images is often good as well (and better via this Creative Commons filter), but occasionally takes a little time to find an image that is definitely licensed for re-use</a:t>
            </a:r>
          </a:p>
          <a:p>
            <a:pPr lvl="0" rtl="0">
              <a:spcBef>
                <a:spcPts val="0"/>
              </a:spcBef>
              <a:buClr>
                <a:schemeClr val="dk1"/>
              </a:buClr>
              <a:buFont typeface="Arial"/>
              <a:buNone/>
            </a:pPr>
            <a:endParaRPr sz="1000">
              <a:solidFill>
                <a:srgbClr val="222222"/>
              </a:solidFill>
            </a:endParaRPr>
          </a:p>
          <a:p>
            <a:pPr lvl="0" rtl="0">
              <a:spcBef>
                <a:spcPts val="0"/>
              </a:spcBef>
              <a:buClr>
                <a:schemeClr val="dk1"/>
              </a:buClr>
              <a:buFont typeface="Arial"/>
              <a:buNone/>
            </a:pPr>
            <a:endParaRPr sz="1000">
              <a:solidFill>
                <a:srgbClr val="222222"/>
              </a:solidFill>
            </a:endParaRPr>
          </a:p>
          <a:p>
            <a:pPr lvl="0" rtl="0">
              <a:spcBef>
                <a:spcPts val="0"/>
              </a:spcBef>
              <a:buClr>
                <a:schemeClr val="dk1"/>
              </a:buClr>
              <a:buFont typeface="Arial"/>
              <a:buNone/>
            </a:pPr>
            <a:endParaRPr sz="1000">
              <a:solidFill>
                <a:srgbClr val="222222"/>
              </a:solidFill>
            </a:endParaRPr>
          </a:p>
          <a:p>
            <a:pPr>
              <a:spcBef>
                <a:spcPts val="0"/>
              </a:spcBef>
              <a:buNone/>
            </a:pPr>
            <a:endParaRPr/>
          </a:p>
        </p:txBody>
      </p:sp>
    </p:spTree>
  </p:cSld>
  <p:clrMapOvr>
    <a:masterClrMapping/>
  </p:clrMapOvr>
  <p:transition xmlns:p14="http://schemas.microsoft.com/office/powerpoint/2010/mai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a:spLocks noGrp="1"/>
          </p:cNvSpPr>
          <p:nvPr>
            <p:ph type="title"/>
          </p:nvPr>
        </p:nvSpPr>
        <p:spPr>
          <a:xfrm>
            <a:off x="457200" y="274647"/>
            <a:ext cx="8229600" cy="929699"/>
          </a:xfrm>
          <a:prstGeom prst="rect">
            <a:avLst/>
          </a:prstGeom>
        </p:spPr>
        <p:txBody>
          <a:bodyPr lIns="91425" tIns="91425" rIns="91425" bIns="91425" anchor="ctr" anchorCtr="0">
            <a:noAutofit/>
          </a:bodyPr>
          <a:lstStyle/>
          <a:p>
            <a:pPr>
              <a:spcBef>
                <a:spcPts val="0"/>
              </a:spcBef>
              <a:buNone/>
            </a:pPr>
            <a:r>
              <a:rPr lang="en"/>
              <a:t>Medical Images</a:t>
            </a:r>
          </a:p>
        </p:txBody>
      </p:sp>
      <p:sp>
        <p:nvSpPr>
          <p:cNvPr id="305" name="Shape 305"/>
          <p:cNvSpPr txBox="1">
            <a:spLocks noGrp="1"/>
          </p:cNvSpPr>
          <p:nvPr>
            <p:ph type="body" idx="1"/>
          </p:nvPr>
        </p:nvSpPr>
        <p:spPr>
          <a:xfrm>
            <a:off x="305100" y="1247800"/>
            <a:ext cx="8381700" cy="5378999"/>
          </a:xfrm>
          <a:prstGeom prst="rect">
            <a:avLst/>
          </a:prstGeom>
        </p:spPr>
        <p:txBody>
          <a:bodyPr lIns="91425" tIns="91425" rIns="91425" bIns="91425" anchor="t" anchorCtr="0">
            <a:noAutofit/>
          </a:bodyPr>
          <a:lstStyle/>
          <a:p>
            <a:pPr lvl="0" rtl="0">
              <a:lnSpc>
                <a:spcPct val="115000"/>
              </a:lnSpc>
              <a:spcBef>
                <a:spcPts val="0"/>
              </a:spcBef>
              <a:buNone/>
            </a:pPr>
            <a:r>
              <a:rPr lang="en" sz="1000">
                <a:solidFill>
                  <a:srgbClr val="222222"/>
                </a:solidFill>
              </a:rPr>
              <a:t>Free and online, but check for usage restrictions/statements on each site - (most images offered by government agencies are public domain unless special circumstances apply and are stated)</a:t>
            </a:r>
          </a:p>
          <a:p>
            <a:pPr lvl="0" rtl="0">
              <a:lnSpc>
                <a:spcPct val="115000"/>
              </a:lnSpc>
              <a:spcBef>
                <a:spcPts val="0"/>
              </a:spcBef>
              <a:buNone/>
            </a:pPr>
            <a:endParaRPr sz="1000">
              <a:solidFill>
                <a:srgbClr val="222222"/>
              </a:solidFill>
            </a:endParaRPr>
          </a:p>
          <a:p>
            <a:pPr lvl="0" rtl="0">
              <a:lnSpc>
                <a:spcPct val="115000"/>
              </a:lnSpc>
              <a:spcBef>
                <a:spcPts val="0"/>
              </a:spcBef>
              <a:buClr>
                <a:schemeClr val="dk1"/>
              </a:buClr>
              <a:buSzPct val="100000"/>
              <a:buFont typeface="Arial"/>
              <a:buNone/>
            </a:pPr>
            <a:r>
              <a:rPr lang="en" sz="1100" b="1">
                <a:solidFill>
                  <a:srgbClr val="222222"/>
                </a:solidFill>
              </a:rPr>
              <a:t>More Medical Image Sources in Shared Google Doc</a:t>
            </a:r>
            <a:r>
              <a:rPr lang="en" sz="1100">
                <a:solidFill>
                  <a:srgbClr val="222222"/>
                </a:solidFill>
              </a:rPr>
              <a:t>:</a:t>
            </a:r>
          </a:p>
          <a:p>
            <a:pPr lvl="0" rtl="0">
              <a:lnSpc>
                <a:spcPct val="115000"/>
              </a:lnSpc>
              <a:spcBef>
                <a:spcPts val="0"/>
              </a:spcBef>
              <a:buClr>
                <a:schemeClr val="dk1"/>
              </a:buClr>
              <a:buSzPct val="100000"/>
              <a:buFont typeface="Arial"/>
              <a:buNone/>
            </a:pPr>
            <a:r>
              <a:rPr lang="en" sz="1100" b="1" u="sng">
                <a:solidFill>
                  <a:schemeClr val="hlink"/>
                </a:solidFill>
                <a:hlinkClick r:id="rId3"/>
              </a:rPr>
              <a:t>http://tinyurl.com/MedImagesOnline-MLAEMTS-Sep14</a:t>
            </a:r>
            <a:r>
              <a:rPr lang="en" sz="1100" b="1"/>
              <a:t> </a:t>
            </a:r>
          </a:p>
          <a:p>
            <a:pPr lvl="0" rtl="0">
              <a:lnSpc>
                <a:spcPct val="115000"/>
              </a:lnSpc>
              <a:spcBef>
                <a:spcPts val="0"/>
              </a:spcBef>
              <a:buClr>
                <a:schemeClr val="dk1"/>
              </a:buClr>
              <a:buFont typeface="Arial"/>
              <a:buNone/>
            </a:pPr>
            <a:endParaRPr sz="1000">
              <a:solidFill>
                <a:srgbClr val="222222"/>
              </a:solidFill>
            </a:endParaRPr>
          </a:p>
          <a:p>
            <a:pPr lvl="0" rtl="0">
              <a:lnSpc>
                <a:spcPct val="115000"/>
              </a:lnSpc>
              <a:spcBef>
                <a:spcPts val="0"/>
              </a:spcBef>
              <a:buClr>
                <a:schemeClr val="dk1"/>
              </a:buClr>
              <a:buSzPct val="110000"/>
              <a:buFont typeface="Arial"/>
              <a:buNone/>
            </a:pPr>
            <a:r>
              <a:rPr lang="en" sz="1000" u="sng">
                <a:solidFill>
                  <a:srgbClr val="1155CC"/>
                </a:solidFill>
                <a:hlinkClick r:id="rId4"/>
              </a:rPr>
              <a:t>http://www.photoshare.org/</a:t>
            </a:r>
            <a:r>
              <a:rPr lang="en" sz="1000">
                <a:solidFill>
                  <a:srgbClr val="222222"/>
                </a:solidFill>
              </a:rPr>
              <a:t> - </a:t>
            </a:r>
            <a:r>
              <a:rPr lang="en" sz="1000" b="1">
                <a:solidFill>
                  <a:srgbClr val="222222"/>
                </a:solidFill>
              </a:rPr>
              <a:t>Photoshare</a:t>
            </a:r>
            <a:r>
              <a:rPr lang="en" sz="1000">
                <a:solidFill>
                  <a:srgbClr val="222222"/>
                </a:solidFill>
              </a:rPr>
              <a:t>, "Thousands of International Health and Development Images, Free for nonprofit and educational use." - supported by Johns Hopkins University</a:t>
            </a:r>
          </a:p>
          <a:p>
            <a:pPr lvl="0" rtl="0">
              <a:lnSpc>
                <a:spcPct val="115000"/>
              </a:lnSpc>
              <a:spcBef>
                <a:spcPts val="0"/>
              </a:spcBef>
              <a:buClr>
                <a:schemeClr val="dk1"/>
              </a:buClr>
              <a:buFont typeface="Arial"/>
              <a:buNone/>
            </a:pPr>
            <a:endParaRPr sz="1000">
              <a:solidFill>
                <a:srgbClr val="222222"/>
              </a:solidFill>
            </a:endParaRPr>
          </a:p>
          <a:p>
            <a:pPr lvl="0" rtl="0">
              <a:lnSpc>
                <a:spcPct val="115000"/>
              </a:lnSpc>
              <a:spcBef>
                <a:spcPts val="0"/>
              </a:spcBef>
              <a:buClr>
                <a:schemeClr val="dk1"/>
              </a:buClr>
              <a:buSzPct val="110000"/>
              <a:buFont typeface="Arial"/>
              <a:buNone/>
            </a:pPr>
            <a:r>
              <a:rPr lang="en" sz="1000" u="sng">
                <a:solidFill>
                  <a:srgbClr val="1155CC"/>
                </a:solidFill>
                <a:hlinkClick r:id="rId5"/>
              </a:rPr>
              <a:t>https://imagebank.nih.gov/</a:t>
            </a:r>
            <a:r>
              <a:rPr lang="en" sz="1000">
                <a:solidFill>
                  <a:srgbClr val="222222"/>
                </a:solidFill>
              </a:rPr>
              <a:t> - </a:t>
            </a:r>
            <a:r>
              <a:rPr lang="en" sz="1000" b="1">
                <a:solidFill>
                  <a:srgbClr val="222222"/>
                </a:solidFill>
              </a:rPr>
              <a:t>NIH Image Bank</a:t>
            </a:r>
            <a:r>
              <a:rPr lang="en" sz="1000">
                <a:solidFill>
                  <a:srgbClr val="222222"/>
                </a:solidFill>
              </a:rPr>
              <a:t>, "The NIH Image Bank contains images from the collections of the 27 Institutes and Centers that comprise the National Institutes of Health&lt;</a:t>
            </a:r>
            <a:r>
              <a:rPr lang="en" sz="1000" u="sng">
                <a:solidFill>
                  <a:srgbClr val="1155CC"/>
                </a:solidFill>
                <a:hlinkClick r:id="rId6"/>
              </a:rPr>
              <a:t>http://www.nih.gov/</a:t>
            </a:r>
            <a:r>
              <a:rPr lang="en" sz="1000">
                <a:solidFill>
                  <a:srgbClr val="222222"/>
                </a:solidFill>
              </a:rPr>
              <a:t>&gt;. Contents include general biomedical and science-related images, clinicians, computers, patient care-related images, microscopyimages, and various exterior images."</a:t>
            </a:r>
          </a:p>
          <a:p>
            <a:pPr lvl="0" rtl="0">
              <a:lnSpc>
                <a:spcPct val="115000"/>
              </a:lnSpc>
              <a:spcBef>
                <a:spcPts val="0"/>
              </a:spcBef>
              <a:buClr>
                <a:schemeClr val="dk1"/>
              </a:buClr>
              <a:buSzPct val="110000"/>
              <a:buFont typeface="Arial"/>
              <a:buNone/>
            </a:pPr>
            <a:r>
              <a:rPr lang="en" sz="1000">
                <a:solidFill>
                  <a:srgbClr val="222222"/>
                </a:solidFill>
              </a:rPr>
              <a:t>Copyright Statement (Public Domain for most/all): "No fee is charged for using the images. However, credit MUST be given to the National Institutes of Health/Department of Health and Human Services unless otherwise instructed to give credit to the photographer or other source. NIH images are in the public domain and CANNOT be copyrighted. Images may be used, linked, or reproduced without further permission from NIH."</a:t>
            </a:r>
          </a:p>
          <a:p>
            <a:pPr lvl="0" rtl="0">
              <a:lnSpc>
                <a:spcPct val="115000"/>
              </a:lnSpc>
              <a:spcBef>
                <a:spcPts val="0"/>
              </a:spcBef>
              <a:buClr>
                <a:schemeClr val="dk1"/>
              </a:buClr>
              <a:buFont typeface="Arial"/>
              <a:buNone/>
            </a:pPr>
            <a:endParaRPr sz="1000">
              <a:solidFill>
                <a:srgbClr val="222222"/>
              </a:solidFill>
            </a:endParaRPr>
          </a:p>
          <a:p>
            <a:pPr lvl="0" rtl="0">
              <a:lnSpc>
                <a:spcPct val="115000"/>
              </a:lnSpc>
              <a:spcBef>
                <a:spcPts val="0"/>
              </a:spcBef>
              <a:buClr>
                <a:schemeClr val="dk1"/>
              </a:buClr>
              <a:buSzPct val="110000"/>
              <a:buFont typeface="Arial"/>
              <a:buNone/>
            </a:pPr>
            <a:r>
              <a:rPr lang="en" sz="1000" u="sng">
                <a:solidFill>
                  <a:srgbClr val="1155CC"/>
                </a:solidFill>
                <a:hlinkClick r:id="rId7"/>
              </a:rPr>
              <a:t>http://library.med.utah.edu/heal/</a:t>
            </a:r>
            <a:r>
              <a:rPr lang="en" sz="1000">
                <a:solidFill>
                  <a:srgbClr val="222222"/>
                </a:solidFill>
              </a:rPr>
              <a:t> - </a:t>
            </a:r>
            <a:r>
              <a:rPr lang="en" sz="1000" b="1">
                <a:solidFill>
                  <a:srgbClr val="222222"/>
                </a:solidFill>
              </a:rPr>
              <a:t>HEAL - Health Education Assets Library</a:t>
            </a:r>
            <a:r>
              <a:rPr lang="en" sz="1000">
                <a:solidFill>
                  <a:srgbClr val="222222"/>
                </a:solidFill>
              </a:rPr>
              <a:t> - "The Health Education Assets Library (HEAL) is a collection of over 22,000 freely available digital materials for health sciences education. The collection is now housed at the University of Utah J. Willard Marriott Digital Library."</a:t>
            </a:r>
          </a:p>
          <a:p>
            <a:pPr lvl="0" rtl="0">
              <a:lnSpc>
                <a:spcPct val="115000"/>
              </a:lnSpc>
              <a:spcBef>
                <a:spcPts val="0"/>
              </a:spcBef>
              <a:buNone/>
            </a:pPr>
            <a:r>
              <a:rPr lang="en" sz="1000">
                <a:solidFill>
                  <a:srgbClr val="222222"/>
                </a:solidFill>
              </a:rPr>
              <a:t>Copyright: Unrestricted use for educational purposes</a:t>
            </a:r>
          </a:p>
          <a:p>
            <a:pPr lvl="0" rtl="0">
              <a:lnSpc>
                <a:spcPct val="115000"/>
              </a:lnSpc>
              <a:spcBef>
                <a:spcPts val="0"/>
              </a:spcBef>
              <a:buClr>
                <a:schemeClr val="dk1"/>
              </a:buClr>
              <a:buFont typeface="Arial"/>
              <a:buNone/>
            </a:pPr>
            <a:endParaRPr sz="1000">
              <a:solidFill>
                <a:srgbClr val="222222"/>
              </a:solidFill>
            </a:endParaRPr>
          </a:p>
          <a:p>
            <a:pPr lvl="0" rtl="0">
              <a:lnSpc>
                <a:spcPct val="115000"/>
              </a:lnSpc>
              <a:spcBef>
                <a:spcPts val="0"/>
              </a:spcBef>
              <a:buClr>
                <a:schemeClr val="dk1"/>
              </a:buClr>
              <a:buSzPct val="110000"/>
              <a:buFont typeface="Arial"/>
              <a:buNone/>
            </a:pPr>
            <a:r>
              <a:rPr lang="en" sz="1000" u="sng">
                <a:solidFill>
                  <a:srgbClr val="1155CC"/>
                </a:solidFill>
                <a:hlinkClick r:id="rId8"/>
              </a:rPr>
              <a:t>http://phil.cdc.gov/Phil/home.asp</a:t>
            </a:r>
            <a:r>
              <a:rPr lang="en" sz="1000">
                <a:solidFill>
                  <a:srgbClr val="222222"/>
                </a:solidFill>
              </a:rPr>
              <a:t> - </a:t>
            </a:r>
            <a:r>
              <a:rPr lang="en" sz="1000" b="1">
                <a:solidFill>
                  <a:srgbClr val="222222"/>
                </a:solidFill>
              </a:rPr>
              <a:t>Public Health Image Library</a:t>
            </a:r>
            <a:r>
              <a:rPr lang="en" sz="1000">
                <a:solidFill>
                  <a:srgbClr val="222222"/>
                </a:solidFill>
              </a:rPr>
              <a:t> - images from the CDC</a:t>
            </a:r>
          </a:p>
          <a:p>
            <a:pPr lvl="0" rtl="0">
              <a:lnSpc>
                <a:spcPct val="115000"/>
              </a:lnSpc>
              <a:spcBef>
                <a:spcPts val="0"/>
              </a:spcBef>
              <a:buClr>
                <a:schemeClr val="dk1"/>
              </a:buClr>
              <a:buSzPct val="110000"/>
              <a:buFont typeface="Arial"/>
              <a:buNone/>
            </a:pPr>
            <a:r>
              <a:rPr lang="en" sz="1000">
                <a:solidFill>
                  <a:srgbClr val="222222"/>
                </a:solidFill>
              </a:rPr>
              <a:t>Copyright: Public Domain</a:t>
            </a:r>
          </a:p>
          <a:p>
            <a:pPr lvl="0" rtl="0">
              <a:lnSpc>
                <a:spcPct val="115000"/>
              </a:lnSpc>
              <a:spcBef>
                <a:spcPts val="0"/>
              </a:spcBef>
              <a:buClr>
                <a:schemeClr val="dk1"/>
              </a:buClr>
              <a:buFont typeface="Arial"/>
              <a:buNone/>
            </a:pPr>
            <a:endParaRPr sz="1000">
              <a:solidFill>
                <a:srgbClr val="222222"/>
              </a:solidFill>
            </a:endParaRPr>
          </a:p>
          <a:p>
            <a:pPr lvl="0" rtl="0">
              <a:lnSpc>
                <a:spcPct val="115000"/>
              </a:lnSpc>
              <a:spcBef>
                <a:spcPts val="0"/>
              </a:spcBef>
              <a:buClr>
                <a:schemeClr val="dk1"/>
              </a:buClr>
              <a:buSzPct val="110000"/>
              <a:buFont typeface="Arial"/>
              <a:buNone/>
            </a:pPr>
            <a:r>
              <a:rPr lang="en" sz="1000" u="sng">
                <a:solidFill>
                  <a:srgbClr val="1155CC"/>
                </a:solidFill>
                <a:hlinkClick r:id="rId9"/>
              </a:rPr>
              <a:t>http://lifeinthefastlane.com/</a:t>
            </a:r>
            <a:r>
              <a:rPr lang="en" sz="1000">
                <a:solidFill>
                  <a:srgbClr val="222222"/>
                </a:solidFill>
              </a:rPr>
              <a:t> - </a:t>
            </a:r>
            <a:r>
              <a:rPr lang="en" sz="1000" b="1">
                <a:solidFill>
                  <a:srgbClr val="222222"/>
                </a:solidFill>
              </a:rPr>
              <a:t>FOAMed (Free Open Access Meducation) resources</a:t>
            </a:r>
            <a:r>
              <a:rPr lang="en" sz="1000">
                <a:solidFill>
                  <a:srgbClr val="222222"/>
                </a:solidFill>
              </a:rPr>
              <a:t> - ***TIP*** Use the site search to search for something you want an image of, like: heart  - Then, a page of results will come up with a tab for 'Image.'</a:t>
            </a:r>
          </a:p>
          <a:p>
            <a:pPr lvl="0" rtl="0">
              <a:lnSpc>
                <a:spcPct val="115000"/>
              </a:lnSpc>
              <a:spcBef>
                <a:spcPts val="0"/>
              </a:spcBef>
              <a:buClr>
                <a:schemeClr val="dk1"/>
              </a:buClr>
              <a:buSzPct val="110000"/>
              <a:buFont typeface="Arial"/>
              <a:buNone/>
            </a:pPr>
            <a:r>
              <a:rPr lang="en" sz="1000">
                <a:solidFill>
                  <a:srgbClr val="222222"/>
                </a:solidFill>
              </a:rPr>
              <a:t>Creative Commons Attribution ShareAlike licensed:</a:t>
            </a:r>
          </a:p>
          <a:p>
            <a:pPr lvl="0" rtl="0">
              <a:lnSpc>
                <a:spcPct val="115000"/>
              </a:lnSpc>
              <a:spcBef>
                <a:spcPts val="0"/>
              </a:spcBef>
              <a:buClr>
                <a:schemeClr val="dk1"/>
              </a:buClr>
              <a:buSzPct val="110000"/>
              <a:buFont typeface="Arial"/>
              <a:buNone/>
            </a:pPr>
            <a:r>
              <a:rPr lang="en" sz="1000">
                <a:solidFill>
                  <a:srgbClr val="222222"/>
                </a:solidFill>
              </a:rPr>
              <a:t>"LITFL is free and open to all — we invite you to use our content in anyway to help others learn, all we ask is that you spread the word about the FOAM&lt;</a:t>
            </a:r>
            <a:r>
              <a:rPr lang="en" sz="1000" u="sng">
                <a:solidFill>
                  <a:srgbClr val="1155CC"/>
                </a:solidFill>
                <a:hlinkClick r:id="rId10"/>
              </a:rPr>
              <a:t>http://lifeinthefastlane.com/foam/</a:t>
            </a:r>
            <a:r>
              <a:rPr lang="en" sz="1000">
                <a:solidFill>
                  <a:srgbClr val="222222"/>
                </a:solidFill>
              </a:rPr>
              <a:t>&gt; (Free Open Access Meducation) revolution...and get #FOAMed&lt;</a:t>
            </a:r>
            <a:r>
              <a:rPr lang="en" sz="1000" u="sng">
                <a:solidFill>
                  <a:srgbClr val="1155CC"/>
                </a:solidFill>
                <a:hlinkClick r:id="rId11"/>
              </a:rPr>
              <a:t>https://twitter.com/#!/search/%23foamed</a:t>
            </a:r>
            <a:r>
              <a:rPr lang="en" sz="1000">
                <a:solidFill>
                  <a:srgbClr val="222222"/>
                </a:solidFill>
              </a:rPr>
              <a:t>&gt;!"</a:t>
            </a:r>
          </a:p>
          <a:p>
            <a:pPr lvl="0">
              <a:spcBef>
                <a:spcPts val="0"/>
              </a:spcBef>
              <a:buNone/>
            </a:pPr>
            <a:endParaRP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pic>
        <p:nvPicPr>
          <p:cNvPr id="46" name="Shape 46"/>
          <p:cNvPicPr preferRelativeResize="0"/>
          <p:nvPr/>
        </p:nvPicPr>
        <p:blipFill>
          <a:blip r:embed="rId3">
            <a:alphaModFix/>
          </a:blip>
          <a:stretch>
            <a:fillRect/>
          </a:stretch>
        </p:blipFill>
        <p:spPr>
          <a:xfrm>
            <a:off x="1588274" y="1111624"/>
            <a:ext cx="5844200" cy="4191399"/>
          </a:xfrm>
          <a:prstGeom prst="rect">
            <a:avLst/>
          </a:prstGeom>
          <a:noFill/>
          <a:ln>
            <a:noFill/>
          </a:ln>
        </p:spPr>
      </p:pic>
      <p:sp>
        <p:nvSpPr>
          <p:cNvPr id="47" name="Shape 47"/>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spcBef>
                <a:spcPts val="0"/>
              </a:spcBef>
              <a:buNone/>
            </a:pPr>
            <a:r>
              <a:rPr lang="en"/>
              <a:t>In-House: Getting Started</a:t>
            </a:r>
          </a:p>
        </p:txBody>
      </p:sp>
      <p:sp>
        <p:nvSpPr>
          <p:cNvPr id="48" name="Shape 48"/>
          <p:cNvSpPr txBox="1"/>
          <p:nvPr/>
        </p:nvSpPr>
        <p:spPr>
          <a:xfrm>
            <a:off x="4179801" y="2861425"/>
            <a:ext cx="1705499" cy="691799"/>
          </a:xfrm>
          <a:prstGeom prst="rect">
            <a:avLst/>
          </a:prstGeom>
          <a:solidFill>
            <a:srgbClr val="6D9EEB"/>
          </a:solidFill>
          <a:ln>
            <a:noFill/>
          </a:ln>
        </p:spPr>
        <p:txBody>
          <a:bodyPr lIns="91425" tIns="91425" rIns="91425" bIns="91425" anchor="ctr" anchorCtr="0">
            <a:noAutofit/>
          </a:bodyPr>
          <a:lstStyle/>
          <a:p>
            <a:pPr algn="ctr" rtl="0">
              <a:spcBef>
                <a:spcPts val="0"/>
              </a:spcBef>
              <a:buNone/>
            </a:pPr>
            <a:r>
              <a:rPr lang="en" sz="1800">
                <a:solidFill>
                  <a:srgbClr val="FFFFFF"/>
                </a:solidFill>
              </a:rPr>
              <a:t>Online Learners</a:t>
            </a:r>
          </a:p>
        </p:txBody>
      </p:sp>
      <p:sp>
        <p:nvSpPr>
          <p:cNvPr id="49" name="Shape 49"/>
          <p:cNvSpPr txBox="1"/>
          <p:nvPr/>
        </p:nvSpPr>
        <p:spPr>
          <a:xfrm>
            <a:off x="3048750" y="2123400"/>
            <a:ext cx="2923199" cy="543899"/>
          </a:xfrm>
          <a:prstGeom prst="rect">
            <a:avLst/>
          </a:prstGeom>
          <a:noFill/>
          <a:ln>
            <a:noFill/>
          </a:ln>
        </p:spPr>
        <p:txBody>
          <a:bodyPr lIns="91425" tIns="91425" rIns="91425" bIns="91425" anchor="ctr" anchorCtr="0">
            <a:noAutofit/>
          </a:bodyPr>
          <a:lstStyle/>
          <a:p>
            <a:pPr algn="ctr">
              <a:spcBef>
                <a:spcPts val="0"/>
              </a:spcBef>
              <a:buNone/>
            </a:pPr>
            <a:r>
              <a:rPr lang="en" sz="1800"/>
              <a:t>Your resources &amp; services</a:t>
            </a:r>
          </a:p>
        </p:txBody>
      </p:sp>
      <p:sp>
        <p:nvSpPr>
          <p:cNvPr id="50" name="Shape 50"/>
          <p:cNvSpPr/>
          <p:nvPr/>
        </p:nvSpPr>
        <p:spPr>
          <a:xfrm>
            <a:off x="3221600" y="3046375"/>
            <a:ext cx="958200" cy="321899"/>
          </a:xfrm>
          <a:prstGeom prst="stripedRightArrow">
            <a:avLst>
              <a:gd name="adj1" fmla="val 50000"/>
              <a:gd name="adj2" fmla="val 50000"/>
            </a:avLst>
          </a:prstGeom>
          <a:solidFill>
            <a:schemeClr val="accent3"/>
          </a:solidFill>
          <a:ln w="19050" cap="flat">
            <a:solidFill>
              <a:schemeClr val="accent3"/>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51" name="Shape 51"/>
          <p:cNvSpPr/>
          <p:nvPr/>
        </p:nvSpPr>
        <p:spPr>
          <a:xfrm>
            <a:off x="427900" y="2104825"/>
            <a:ext cx="1318500" cy="1512599"/>
          </a:xfrm>
          <a:prstGeom prst="roundRect">
            <a:avLst>
              <a:gd name="adj" fmla="val 16667"/>
            </a:avLst>
          </a:prstGeom>
          <a:solidFill>
            <a:schemeClr val="accent1"/>
          </a:solidFill>
          <a:ln w="19050" cap="flat">
            <a:solidFill>
              <a:schemeClr val="accent1"/>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a:solidFill>
                  <a:srgbClr val="FFFFFF"/>
                </a:solidFill>
              </a:rPr>
              <a:t>Ask a Librarian </a:t>
            </a:r>
          </a:p>
          <a:p>
            <a:pPr lvl="0" rtl="0">
              <a:spcBef>
                <a:spcPts val="0"/>
              </a:spcBef>
              <a:buNone/>
            </a:pPr>
            <a:endParaRPr>
              <a:solidFill>
                <a:srgbClr val="FFFFFF"/>
              </a:solidFill>
            </a:endParaRPr>
          </a:p>
          <a:p>
            <a:pPr lvl="0">
              <a:spcBef>
                <a:spcPts val="0"/>
              </a:spcBef>
              <a:buClr>
                <a:schemeClr val="dk1"/>
              </a:buClr>
              <a:buSzPct val="78571"/>
              <a:buFont typeface="Arial"/>
              <a:buNone/>
            </a:pPr>
            <a:r>
              <a:rPr lang="en">
                <a:solidFill>
                  <a:srgbClr val="FFFFFF"/>
                </a:solidFill>
              </a:rPr>
              <a:t>Chat, Email, Phone</a:t>
            </a:r>
          </a:p>
        </p:txBody>
      </p:sp>
      <p:sp>
        <p:nvSpPr>
          <p:cNvPr id="52" name="Shape 52"/>
          <p:cNvSpPr/>
          <p:nvPr/>
        </p:nvSpPr>
        <p:spPr>
          <a:xfrm>
            <a:off x="1172350" y="4581000"/>
            <a:ext cx="1876500" cy="978299"/>
          </a:xfrm>
          <a:prstGeom prst="roundRect">
            <a:avLst>
              <a:gd name="adj" fmla="val 16667"/>
            </a:avLst>
          </a:prstGeom>
          <a:solidFill>
            <a:schemeClr val="accent1"/>
          </a:solidFill>
          <a:ln w="19050" cap="flat">
            <a:solidFill>
              <a:schemeClr val="accent1"/>
            </a:solidFill>
            <a:prstDash val="solid"/>
            <a:round/>
            <a:headEnd type="none" w="med" len="med"/>
            <a:tailEnd type="none" w="med" len="med"/>
          </a:ln>
        </p:spPr>
        <p:txBody>
          <a:bodyPr lIns="91425" tIns="91425" rIns="91425" bIns="91425" anchor="ctr" anchorCtr="0">
            <a:noAutofit/>
          </a:bodyPr>
          <a:lstStyle/>
          <a:p>
            <a:pPr rtl="0">
              <a:spcBef>
                <a:spcPts val="0"/>
              </a:spcBef>
              <a:buNone/>
            </a:pPr>
            <a:r>
              <a:rPr lang="en">
                <a:solidFill>
                  <a:srgbClr val="FFFFFF"/>
                </a:solidFill>
              </a:rPr>
              <a:t>Skype, </a:t>
            </a:r>
          </a:p>
          <a:p>
            <a:pPr>
              <a:spcBef>
                <a:spcPts val="0"/>
              </a:spcBef>
              <a:buNone/>
            </a:pPr>
            <a:r>
              <a:rPr lang="en">
                <a:solidFill>
                  <a:srgbClr val="FFFFFF"/>
                </a:solidFill>
              </a:rPr>
              <a:t>Google Hangouts</a:t>
            </a:r>
          </a:p>
        </p:txBody>
      </p:sp>
      <p:sp>
        <p:nvSpPr>
          <p:cNvPr id="53" name="Shape 53"/>
          <p:cNvSpPr/>
          <p:nvPr/>
        </p:nvSpPr>
        <p:spPr>
          <a:xfrm>
            <a:off x="3915025" y="5198200"/>
            <a:ext cx="4452299" cy="1254900"/>
          </a:xfrm>
          <a:prstGeom prst="roundRect">
            <a:avLst>
              <a:gd name="adj" fmla="val 16667"/>
            </a:avLst>
          </a:prstGeom>
          <a:solidFill>
            <a:schemeClr val="accent1"/>
          </a:solidFill>
          <a:ln w="19050" cap="flat">
            <a:solidFill>
              <a:schemeClr val="accent1"/>
            </a:solidFill>
            <a:prstDash val="solid"/>
            <a:round/>
            <a:headEnd type="none" w="med" len="med"/>
            <a:tailEnd type="none" w="med" len="med"/>
          </a:ln>
        </p:spPr>
        <p:txBody>
          <a:bodyPr lIns="91425" tIns="91425" rIns="91425" bIns="91425" anchor="ctr" anchorCtr="0">
            <a:noAutofit/>
          </a:bodyPr>
          <a:lstStyle/>
          <a:p>
            <a:pPr rtl="0">
              <a:spcBef>
                <a:spcPts val="0"/>
              </a:spcBef>
              <a:buNone/>
            </a:pPr>
            <a:r>
              <a:rPr lang="en">
                <a:solidFill>
                  <a:srgbClr val="FFFFFF"/>
                </a:solidFill>
              </a:rPr>
              <a:t>Adobe Connect, Webex, Blackboard Collaborate:</a:t>
            </a:r>
          </a:p>
          <a:p>
            <a:pPr rtl="0">
              <a:spcBef>
                <a:spcPts val="0"/>
              </a:spcBef>
              <a:buNone/>
            </a:pPr>
            <a:endParaRPr>
              <a:solidFill>
                <a:srgbClr val="FFFFFF"/>
              </a:solidFill>
            </a:endParaRPr>
          </a:p>
          <a:p>
            <a:pPr>
              <a:spcBef>
                <a:spcPts val="0"/>
              </a:spcBef>
              <a:buNone/>
            </a:pPr>
            <a:r>
              <a:rPr lang="en">
                <a:solidFill>
                  <a:srgbClr val="FFFFFF"/>
                </a:solidFill>
              </a:rPr>
              <a:t>online synchronous sessions with recordings.</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07399"/>
            <a:ext cx="8229600" cy="711600"/>
          </a:xfrm>
          <a:prstGeom prst="rect">
            <a:avLst/>
          </a:prstGeom>
        </p:spPr>
        <p:txBody>
          <a:bodyPr lIns="91425" tIns="91425" rIns="91425" bIns="91425" anchor="ctr" anchorCtr="0">
            <a:noAutofit/>
          </a:bodyPr>
          <a:lstStyle/>
          <a:p>
            <a:pPr lvl="0" rtl="0">
              <a:spcBef>
                <a:spcPts val="0"/>
              </a:spcBef>
              <a:buNone/>
            </a:pPr>
            <a:r>
              <a:rPr lang="en" sz="2800"/>
              <a:t>In-House: Distance Learner-Oriented Areas</a:t>
            </a:r>
          </a:p>
        </p:txBody>
      </p:sp>
      <p:pic>
        <p:nvPicPr>
          <p:cNvPr id="59" name="Shape 59"/>
          <p:cNvPicPr preferRelativeResize="0"/>
          <p:nvPr/>
        </p:nvPicPr>
        <p:blipFill>
          <a:blip r:embed="rId3">
            <a:alphaModFix/>
          </a:blip>
          <a:stretch>
            <a:fillRect/>
          </a:stretch>
        </p:blipFill>
        <p:spPr>
          <a:xfrm>
            <a:off x="3363975" y="1075875"/>
            <a:ext cx="5580549" cy="3325193"/>
          </a:xfrm>
          <a:prstGeom prst="rect">
            <a:avLst/>
          </a:prstGeom>
          <a:noFill/>
          <a:ln>
            <a:noFill/>
          </a:ln>
        </p:spPr>
      </p:pic>
      <p:pic>
        <p:nvPicPr>
          <p:cNvPr id="60" name="Shape 60"/>
          <p:cNvPicPr preferRelativeResize="0"/>
          <p:nvPr/>
        </p:nvPicPr>
        <p:blipFill>
          <a:blip r:embed="rId4">
            <a:alphaModFix/>
          </a:blip>
          <a:stretch>
            <a:fillRect/>
          </a:stretch>
        </p:blipFill>
        <p:spPr>
          <a:xfrm>
            <a:off x="291350" y="3261300"/>
            <a:ext cx="6510624" cy="3235125"/>
          </a:xfrm>
          <a:prstGeom prst="rect">
            <a:avLst/>
          </a:prstGeom>
          <a:noFill/>
          <a:ln>
            <a:noFill/>
          </a:ln>
        </p:spPr>
      </p:pic>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457200" y="229824"/>
            <a:ext cx="8229600" cy="756299"/>
          </a:xfrm>
          <a:prstGeom prst="rect">
            <a:avLst/>
          </a:prstGeom>
        </p:spPr>
        <p:txBody>
          <a:bodyPr lIns="91425" tIns="91425" rIns="91425" bIns="91425" anchor="ctr" anchorCtr="0">
            <a:noAutofit/>
          </a:bodyPr>
          <a:lstStyle/>
          <a:p>
            <a:pPr lvl="0" rtl="0">
              <a:spcBef>
                <a:spcPts val="0"/>
              </a:spcBef>
              <a:buNone/>
            </a:pPr>
            <a:r>
              <a:rPr lang="en" sz="3000"/>
              <a:t>In-House: Distance Learner-Oriented Areas</a:t>
            </a:r>
          </a:p>
        </p:txBody>
      </p:sp>
      <p:pic>
        <p:nvPicPr>
          <p:cNvPr id="66" name="Shape 66"/>
          <p:cNvPicPr preferRelativeResize="0"/>
          <p:nvPr/>
        </p:nvPicPr>
        <p:blipFill>
          <a:blip r:embed="rId3">
            <a:alphaModFix/>
          </a:blip>
          <a:stretch>
            <a:fillRect/>
          </a:stretch>
        </p:blipFill>
        <p:spPr>
          <a:xfrm>
            <a:off x="184700" y="1512923"/>
            <a:ext cx="7566400" cy="5177000"/>
          </a:xfrm>
          <a:prstGeom prst="rect">
            <a:avLst/>
          </a:prstGeom>
          <a:noFill/>
          <a:ln>
            <a:noFill/>
          </a:ln>
        </p:spPr>
      </p:pic>
      <p:pic>
        <p:nvPicPr>
          <p:cNvPr id="67" name="Shape 67"/>
          <p:cNvPicPr preferRelativeResize="0"/>
          <p:nvPr/>
        </p:nvPicPr>
        <p:blipFill>
          <a:blip r:embed="rId4">
            <a:alphaModFix/>
          </a:blip>
          <a:stretch>
            <a:fillRect/>
          </a:stretch>
        </p:blipFill>
        <p:spPr>
          <a:xfrm>
            <a:off x="6230475" y="1124299"/>
            <a:ext cx="1787124" cy="3657382"/>
          </a:xfrm>
          <a:prstGeom prst="rect">
            <a:avLst/>
          </a:prstGeom>
          <a:noFill/>
          <a:ln>
            <a:noFill/>
          </a:ln>
        </p:spPr>
      </p:pic>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pic>
        <p:nvPicPr>
          <p:cNvPr id="72" name="Shape 72"/>
          <p:cNvPicPr preferRelativeResize="0"/>
          <p:nvPr/>
        </p:nvPicPr>
        <p:blipFill>
          <a:blip r:embed="rId3">
            <a:alphaModFix/>
          </a:blip>
          <a:stretch>
            <a:fillRect/>
          </a:stretch>
        </p:blipFill>
        <p:spPr>
          <a:xfrm>
            <a:off x="642975" y="1695600"/>
            <a:ext cx="3924750" cy="2814800"/>
          </a:xfrm>
          <a:prstGeom prst="rect">
            <a:avLst/>
          </a:prstGeom>
          <a:noFill/>
          <a:ln>
            <a:noFill/>
          </a:ln>
        </p:spPr>
      </p:pic>
      <p:sp>
        <p:nvSpPr>
          <p:cNvPr id="73" name="Shape 73"/>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spcBef>
                <a:spcPts val="0"/>
              </a:spcBef>
              <a:buNone/>
            </a:pPr>
            <a:r>
              <a:rPr lang="en"/>
              <a:t>Institution / Programmatic Roles: </a:t>
            </a:r>
          </a:p>
          <a:p>
            <a:pPr lvl="0" rtl="0">
              <a:spcBef>
                <a:spcPts val="0"/>
              </a:spcBef>
              <a:buNone/>
            </a:pPr>
            <a:r>
              <a:rPr lang="en"/>
              <a:t>Getting Started</a:t>
            </a:r>
          </a:p>
        </p:txBody>
      </p:sp>
      <p:sp>
        <p:nvSpPr>
          <p:cNvPr id="74" name="Shape 74"/>
          <p:cNvSpPr txBox="1"/>
          <p:nvPr/>
        </p:nvSpPr>
        <p:spPr>
          <a:xfrm>
            <a:off x="4965025" y="4890287"/>
            <a:ext cx="3281399" cy="545699"/>
          </a:xfrm>
          <a:prstGeom prst="rect">
            <a:avLst/>
          </a:prstGeom>
          <a:noFill/>
          <a:ln>
            <a:noFill/>
          </a:ln>
        </p:spPr>
        <p:txBody>
          <a:bodyPr lIns="91425" tIns="91425" rIns="91425" bIns="91425" anchor="t" anchorCtr="0">
            <a:noAutofit/>
          </a:bodyPr>
          <a:lstStyle/>
          <a:p>
            <a:pPr lvl="0" rtl="0">
              <a:spcBef>
                <a:spcPts val="0"/>
              </a:spcBef>
              <a:buNone/>
            </a:pPr>
            <a:r>
              <a:rPr lang="en"/>
              <a:t>Librarians to </a:t>
            </a:r>
            <a:r>
              <a:rPr lang="en">
                <a:solidFill>
                  <a:schemeClr val="dk1"/>
                </a:solidFill>
              </a:rPr>
              <a:t>Teaching Support &amp; I</a:t>
            </a:r>
            <a:r>
              <a:rPr lang="en"/>
              <a:t>nstructional Designers</a:t>
            </a:r>
          </a:p>
        </p:txBody>
      </p:sp>
      <p:sp>
        <p:nvSpPr>
          <p:cNvPr id="75" name="Shape 75"/>
          <p:cNvSpPr txBox="1"/>
          <p:nvPr/>
        </p:nvSpPr>
        <p:spPr>
          <a:xfrm>
            <a:off x="2027323" y="2904300"/>
            <a:ext cx="1326299" cy="292799"/>
          </a:xfrm>
          <a:prstGeom prst="rect">
            <a:avLst/>
          </a:prstGeom>
          <a:solidFill>
            <a:srgbClr val="6D9EEB"/>
          </a:solidFill>
          <a:ln>
            <a:noFill/>
          </a:ln>
        </p:spPr>
        <p:txBody>
          <a:bodyPr lIns="91425" tIns="91425" rIns="91425" bIns="91425" anchor="ctr" anchorCtr="0">
            <a:noAutofit/>
          </a:bodyPr>
          <a:lstStyle/>
          <a:p>
            <a:pPr lvl="0" rtl="0">
              <a:spcBef>
                <a:spcPts val="0"/>
              </a:spcBef>
              <a:buNone/>
            </a:pPr>
            <a:r>
              <a:rPr lang="en" sz="1200">
                <a:solidFill>
                  <a:srgbClr val="FFFFFF"/>
                </a:solidFill>
              </a:rPr>
              <a:t>Online Learners</a:t>
            </a:r>
          </a:p>
        </p:txBody>
      </p:sp>
      <p:sp>
        <p:nvSpPr>
          <p:cNvPr id="76" name="Shape 76"/>
          <p:cNvSpPr txBox="1"/>
          <p:nvPr/>
        </p:nvSpPr>
        <p:spPr>
          <a:xfrm>
            <a:off x="1575925" y="2351975"/>
            <a:ext cx="2003700" cy="213899"/>
          </a:xfrm>
          <a:prstGeom prst="rect">
            <a:avLst/>
          </a:prstGeom>
          <a:noFill/>
          <a:ln>
            <a:noFill/>
          </a:ln>
        </p:spPr>
        <p:txBody>
          <a:bodyPr lIns="91425" tIns="91425" rIns="91425" bIns="91425" anchor="ctr" anchorCtr="0">
            <a:noAutofit/>
          </a:bodyPr>
          <a:lstStyle/>
          <a:p>
            <a:pPr lvl="0" algn="ctr" rtl="0">
              <a:spcBef>
                <a:spcPts val="0"/>
              </a:spcBef>
              <a:buNone/>
            </a:pPr>
            <a:r>
              <a:rPr lang="en" sz="1200"/>
              <a:t>Your website &amp; resources</a:t>
            </a:r>
          </a:p>
        </p:txBody>
      </p:sp>
      <p:sp>
        <p:nvSpPr>
          <p:cNvPr id="77" name="Shape 77"/>
          <p:cNvSpPr/>
          <p:nvPr/>
        </p:nvSpPr>
        <p:spPr>
          <a:xfrm>
            <a:off x="1633125" y="3002250"/>
            <a:ext cx="394200" cy="96899"/>
          </a:xfrm>
          <a:prstGeom prst="stripedRightArrow">
            <a:avLst>
              <a:gd name="adj1" fmla="val 50000"/>
              <a:gd name="adj2" fmla="val 50000"/>
            </a:avLst>
          </a:prstGeom>
          <a:solidFill>
            <a:schemeClr val="accent3"/>
          </a:solidFill>
          <a:ln w="19050" cap="flat">
            <a:solidFill>
              <a:schemeClr val="accent3"/>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78" name="Shape 78"/>
          <p:cNvSpPr/>
          <p:nvPr/>
        </p:nvSpPr>
        <p:spPr>
          <a:xfrm>
            <a:off x="6368250" y="3690850"/>
            <a:ext cx="2205900" cy="867000"/>
          </a:xfrm>
          <a:prstGeom prst="wedgeRoundRectCallout">
            <a:avLst>
              <a:gd name="adj1" fmla="val -28776"/>
              <a:gd name="adj2" fmla="val -82923"/>
              <a:gd name="adj3" fmla="val 0"/>
            </a:avLst>
          </a:prstGeom>
          <a:solidFill>
            <a:schemeClr val="lt1"/>
          </a:solidFill>
          <a:ln w="19050" cap="flat">
            <a:solidFill>
              <a:schemeClr val="accent1"/>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a:t>How can we support you and your students?</a:t>
            </a:r>
          </a:p>
        </p:txBody>
      </p:sp>
      <p:sp>
        <p:nvSpPr>
          <p:cNvPr id="79" name="Shape 79"/>
          <p:cNvSpPr/>
          <p:nvPr/>
        </p:nvSpPr>
        <p:spPr>
          <a:xfrm>
            <a:off x="5662525" y="5565650"/>
            <a:ext cx="2583899" cy="790799"/>
          </a:xfrm>
          <a:prstGeom prst="wedgeRoundRectCallout">
            <a:avLst>
              <a:gd name="adj1" fmla="val 4741"/>
              <a:gd name="adj2" fmla="val -81439"/>
              <a:gd name="adj3" fmla="val 0"/>
            </a:avLst>
          </a:prstGeom>
          <a:solidFill>
            <a:schemeClr val="lt1"/>
          </a:solidFill>
          <a:ln w="19050" cap="flat">
            <a:solidFill>
              <a:schemeClr val="accent1"/>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a:t>We want to partner with you!</a:t>
            </a:r>
          </a:p>
        </p:txBody>
      </p:sp>
      <p:sp>
        <p:nvSpPr>
          <p:cNvPr id="80" name="Shape 80"/>
          <p:cNvSpPr txBox="1"/>
          <p:nvPr/>
        </p:nvSpPr>
        <p:spPr>
          <a:xfrm>
            <a:off x="2338975" y="4788375"/>
            <a:ext cx="1588800" cy="977100"/>
          </a:xfrm>
          <a:prstGeom prst="rect">
            <a:avLst/>
          </a:prstGeom>
          <a:noFill/>
          <a:ln>
            <a:noFill/>
          </a:ln>
        </p:spPr>
        <p:txBody>
          <a:bodyPr lIns="91425" tIns="91425" rIns="91425" bIns="91425" anchor="ctr" anchorCtr="0">
            <a:noAutofit/>
          </a:bodyPr>
          <a:lstStyle/>
          <a:p>
            <a:pPr lvl="0" algn="ctr" rtl="0">
              <a:spcBef>
                <a:spcPts val="0"/>
              </a:spcBef>
              <a:buNone/>
            </a:pPr>
            <a:r>
              <a:rPr lang="en"/>
              <a:t>Library integrated in online learning environments</a:t>
            </a:r>
          </a:p>
        </p:txBody>
      </p:sp>
      <p:sp>
        <p:nvSpPr>
          <p:cNvPr id="81" name="Shape 81"/>
          <p:cNvSpPr txBox="1"/>
          <p:nvPr/>
        </p:nvSpPr>
        <p:spPr>
          <a:xfrm>
            <a:off x="4681225" y="3002250"/>
            <a:ext cx="3848999" cy="641399"/>
          </a:xfrm>
          <a:prstGeom prst="rect">
            <a:avLst/>
          </a:prstGeom>
          <a:noFill/>
          <a:ln>
            <a:noFill/>
          </a:ln>
        </p:spPr>
        <p:txBody>
          <a:bodyPr lIns="91425" tIns="91425" rIns="91425" bIns="91425" anchor="t" anchorCtr="0">
            <a:noAutofit/>
          </a:bodyPr>
          <a:lstStyle/>
          <a:p>
            <a:pPr lvl="0" rtl="0">
              <a:spcBef>
                <a:spcPts val="0"/>
              </a:spcBef>
              <a:buNone/>
            </a:pPr>
            <a:r>
              <a:rPr lang="en"/>
              <a:t>Librarians to Online program staff, faculty, planners, and admins</a:t>
            </a:r>
          </a:p>
        </p:txBody>
      </p:sp>
      <p:sp>
        <p:nvSpPr>
          <p:cNvPr id="82" name="Shape 82"/>
          <p:cNvSpPr/>
          <p:nvPr/>
        </p:nvSpPr>
        <p:spPr>
          <a:xfrm>
            <a:off x="641450" y="5055375"/>
            <a:ext cx="1552200" cy="443099"/>
          </a:xfrm>
          <a:prstGeom prst="rightArrow">
            <a:avLst>
              <a:gd name="adj1" fmla="val 50000"/>
              <a:gd name="adj2" fmla="val 50000"/>
            </a:avLst>
          </a:prstGeom>
          <a:solidFill>
            <a:schemeClr val="accent3"/>
          </a:solidFill>
          <a:ln w="19050" cap="flat">
            <a:solidFill>
              <a:schemeClr val="accent3"/>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3" name="Shape 83"/>
          <p:cNvSpPr txBox="1"/>
          <p:nvPr/>
        </p:nvSpPr>
        <p:spPr>
          <a:xfrm>
            <a:off x="4633775" y="1242950"/>
            <a:ext cx="3281399" cy="545699"/>
          </a:xfrm>
          <a:prstGeom prst="rect">
            <a:avLst/>
          </a:prstGeom>
          <a:noFill/>
          <a:ln>
            <a:noFill/>
          </a:ln>
        </p:spPr>
        <p:txBody>
          <a:bodyPr lIns="91425" tIns="91425" rIns="91425" bIns="91425" anchor="t" anchorCtr="0">
            <a:noAutofit/>
          </a:bodyPr>
          <a:lstStyle/>
          <a:p>
            <a:pPr>
              <a:spcBef>
                <a:spcPts val="0"/>
              </a:spcBef>
              <a:buNone/>
            </a:pPr>
            <a:r>
              <a:rPr lang="en"/>
              <a:t>Librarians to Institutional Technology Offices &amp; Planners</a:t>
            </a:r>
          </a:p>
        </p:txBody>
      </p:sp>
      <p:sp>
        <p:nvSpPr>
          <p:cNvPr id="84" name="Shape 84"/>
          <p:cNvSpPr/>
          <p:nvPr/>
        </p:nvSpPr>
        <p:spPr>
          <a:xfrm>
            <a:off x="5844025" y="2006150"/>
            <a:ext cx="2583899" cy="759900"/>
          </a:xfrm>
          <a:prstGeom prst="wedgeRoundRectCallout">
            <a:avLst>
              <a:gd name="adj1" fmla="val -26854"/>
              <a:gd name="adj2" fmla="val -99295"/>
              <a:gd name="adj3" fmla="val 0"/>
            </a:avLst>
          </a:prstGeom>
          <a:solidFill>
            <a:srgbClr val="FFFFFF"/>
          </a:solidFill>
          <a:ln w="19050" cap="flat">
            <a:solidFill>
              <a:schemeClr val="accent1"/>
            </a:solidFill>
            <a:prstDash val="solid"/>
            <a:round/>
            <a:headEnd type="none" w="med" len="med"/>
            <a:tailEnd type="none" w="med" len="med"/>
          </a:ln>
        </p:spPr>
        <p:txBody>
          <a:bodyPr lIns="91425" tIns="91425" rIns="91425" bIns="91425" anchor="ctr" anchorCtr="0">
            <a:noAutofit/>
          </a:bodyPr>
          <a:lstStyle/>
          <a:p>
            <a:pPr>
              <a:spcBef>
                <a:spcPts val="0"/>
              </a:spcBef>
              <a:buNone/>
            </a:pPr>
            <a:r>
              <a:rPr lang="en"/>
              <a:t>How can we include a path to Library Resources &amp; Services?</a:t>
            </a: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457200" y="198449"/>
            <a:ext cx="8229600" cy="1077300"/>
          </a:xfrm>
          <a:prstGeom prst="rect">
            <a:avLst/>
          </a:prstGeom>
        </p:spPr>
        <p:txBody>
          <a:bodyPr lIns="91425" tIns="91425" rIns="91425" bIns="91425" anchor="ctr" anchorCtr="0">
            <a:noAutofit/>
          </a:bodyPr>
          <a:lstStyle/>
          <a:p>
            <a:pPr rtl="0">
              <a:spcBef>
                <a:spcPts val="0"/>
              </a:spcBef>
              <a:buNone/>
            </a:pPr>
            <a:r>
              <a:rPr lang="en" sz="3300"/>
              <a:t>Institutional Pathways to </a:t>
            </a:r>
          </a:p>
          <a:p>
            <a:pPr>
              <a:spcBef>
                <a:spcPts val="0"/>
              </a:spcBef>
              <a:buNone/>
            </a:pPr>
            <a:r>
              <a:rPr lang="en" sz="3300"/>
              <a:t>Library Resources &amp; Services</a:t>
            </a:r>
          </a:p>
        </p:txBody>
      </p:sp>
      <p:pic>
        <p:nvPicPr>
          <p:cNvPr id="90" name="Shape 90"/>
          <p:cNvPicPr preferRelativeResize="0"/>
          <p:nvPr/>
        </p:nvPicPr>
        <p:blipFill>
          <a:blip r:embed="rId3">
            <a:alphaModFix/>
          </a:blip>
          <a:stretch>
            <a:fillRect/>
          </a:stretch>
        </p:blipFill>
        <p:spPr>
          <a:xfrm>
            <a:off x="2127999" y="1417650"/>
            <a:ext cx="6430875" cy="5353050"/>
          </a:xfrm>
          <a:prstGeom prst="rect">
            <a:avLst/>
          </a:prstGeom>
          <a:noFill/>
          <a:ln>
            <a:noFill/>
          </a:ln>
        </p:spPr>
      </p:pic>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198449"/>
            <a:ext cx="8229600" cy="1077300"/>
          </a:xfrm>
          <a:prstGeom prst="rect">
            <a:avLst/>
          </a:prstGeom>
        </p:spPr>
        <p:txBody>
          <a:bodyPr lIns="91425" tIns="91425" rIns="91425" bIns="91425" anchor="ctr" anchorCtr="0">
            <a:noAutofit/>
          </a:bodyPr>
          <a:lstStyle/>
          <a:p>
            <a:pPr lvl="0" rtl="0">
              <a:spcBef>
                <a:spcPts val="0"/>
              </a:spcBef>
              <a:buNone/>
            </a:pPr>
            <a:r>
              <a:rPr lang="en" sz="3300"/>
              <a:t>Institutional Pathways to </a:t>
            </a:r>
          </a:p>
          <a:p>
            <a:pPr lvl="0" rtl="0">
              <a:spcBef>
                <a:spcPts val="0"/>
              </a:spcBef>
              <a:buNone/>
            </a:pPr>
            <a:r>
              <a:rPr lang="en" sz="3300"/>
              <a:t>Library Resources &amp; Services</a:t>
            </a:r>
          </a:p>
        </p:txBody>
      </p:sp>
      <p:pic>
        <p:nvPicPr>
          <p:cNvPr id="96" name="Shape 96"/>
          <p:cNvPicPr preferRelativeResize="0"/>
          <p:nvPr/>
        </p:nvPicPr>
        <p:blipFill>
          <a:blip r:embed="rId3">
            <a:alphaModFix/>
          </a:blip>
          <a:stretch>
            <a:fillRect/>
          </a:stretch>
        </p:blipFill>
        <p:spPr>
          <a:xfrm>
            <a:off x="2060674" y="1448075"/>
            <a:ext cx="6093925" cy="5295450"/>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2283</Words>
  <Application>Microsoft Macintosh PowerPoint</Application>
  <PresentationFormat>On-screen Show (4:3)</PresentationFormat>
  <Paragraphs>346</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simple-light</vt:lpstr>
      <vt:lpstr>Integrating the Library into Online and Distance  Learning Environments</vt:lpstr>
      <vt:lpstr>Library Roles in Distance Ed</vt:lpstr>
      <vt:lpstr>PowerPoint Presentation</vt:lpstr>
      <vt:lpstr>In-House: Getting Started</vt:lpstr>
      <vt:lpstr>In-House: Distance Learner-Oriented Areas</vt:lpstr>
      <vt:lpstr>In-House: Distance Learner-Oriented Areas</vt:lpstr>
      <vt:lpstr>Institution / Programmatic Roles:  Getting Started</vt:lpstr>
      <vt:lpstr>Institutional Pathways to  Library Resources &amp; Services</vt:lpstr>
      <vt:lpstr>Institutional Pathways to  Library Resources &amp; Services</vt:lpstr>
      <vt:lpstr>Institutional  Pathways    Library  Resources &amp; Services in  Course Management Systems</vt:lpstr>
      <vt:lpstr>Institutional Pathways  Course Management Systems</vt:lpstr>
      <vt:lpstr>Tutorials</vt:lpstr>
      <vt:lpstr>Tutorials</vt:lpstr>
      <vt:lpstr>Tutorials</vt:lpstr>
      <vt:lpstr>Tutorials</vt:lpstr>
      <vt:lpstr>Tutorials: webinar recommendation</vt:lpstr>
      <vt:lpstr>PowerPoint Presentation</vt:lpstr>
      <vt:lpstr>Content Sources: Library Resources</vt:lpstr>
      <vt:lpstr>Copyright</vt:lpstr>
      <vt:lpstr>Copyright</vt:lpstr>
      <vt:lpstr>Copyright</vt:lpstr>
      <vt:lpstr>Copyright</vt:lpstr>
      <vt:lpstr>PowerPoint Presentation</vt:lpstr>
      <vt:lpstr>PowerPoint Presentation</vt:lpstr>
      <vt:lpstr>PowerPoint Presentation</vt:lpstr>
      <vt:lpstr>Ed Tech &amp;  Emerging Interactive Ed Techniques</vt:lpstr>
      <vt:lpstr>Integration with Courses</vt:lpstr>
      <vt:lpstr>Library Course / Modules</vt:lpstr>
      <vt:lpstr>Library Course / Modules</vt:lpstr>
      <vt:lpstr>Assessments &amp; Feedback</vt:lpstr>
      <vt:lpstr>Image Sources</vt:lpstr>
      <vt:lpstr>PowerPoint Presentation</vt:lpstr>
      <vt:lpstr>References</vt:lpstr>
      <vt:lpstr>References</vt:lpstr>
      <vt:lpstr>Tools</vt:lpstr>
      <vt:lpstr>Images for use in online settings </vt:lpstr>
      <vt:lpstr>Medical Images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Integrating the Library into Online and Distance  Learning Environments</dc:title>
  <cp:lastModifiedBy>Ginny Pannabecker</cp:lastModifiedBy>
  <cp:revision>1</cp:revision>
  <dcterms:modified xsi:type="dcterms:W3CDTF">2014-10-30T18:58:16Z</dcterms:modified>
</cp:coreProperties>
</file>