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embeddedFontLst>
    <p:embeddedFont>
      <p:font typeface="Roboto"/>
      <p:regular r:id="rId23"/>
      <p:bold r:id="rId24"/>
      <p:italic r:id="rId25"/>
      <p:boldItalic r:id="rId26"/>
    </p:embeddedFont>
    <p:embeddedFont>
      <p:font typeface="Playfair Display"/>
      <p:regular r:id="rId27"/>
      <p:bold r:id="rId28"/>
      <p:italic r:id="rId29"/>
      <p:boldItalic r:id="rId30"/>
    </p:embeddedFont>
    <p:embeddedFont>
      <p:font typeface="Lato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6D4E081-944A-4C04-B271-0B0A4B379D8E}">
  <a:tblStyle styleId="{D6D4E081-944A-4C04-B271-0B0A4B379D8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Roboto-bold.fntdata"/><Relationship Id="rId23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boldItalic.fntdata"/><Relationship Id="rId25" Type="http://schemas.openxmlformats.org/officeDocument/2006/relationships/font" Target="fonts/Roboto-italic.fntdata"/><Relationship Id="rId28" Type="http://schemas.openxmlformats.org/officeDocument/2006/relationships/font" Target="fonts/PlayfairDisplay-bold.fntdata"/><Relationship Id="rId27" Type="http://schemas.openxmlformats.org/officeDocument/2006/relationships/font" Target="fonts/PlayfairDisplay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PlayfairDisplay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regular.fntdata"/><Relationship Id="rId30" Type="http://schemas.openxmlformats.org/officeDocument/2006/relationships/font" Target="fonts/PlayfairDisplay-boldItalic.fntdata"/><Relationship Id="rId11" Type="http://schemas.openxmlformats.org/officeDocument/2006/relationships/slide" Target="slides/slide5.xml"/><Relationship Id="rId33" Type="http://schemas.openxmlformats.org/officeDocument/2006/relationships/font" Target="fonts/Lato-italic.fntdata"/><Relationship Id="rId10" Type="http://schemas.openxmlformats.org/officeDocument/2006/relationships/slide" Target="slides/slide4.xml"/><Relationship Id="rId32" Type="http://schemas.openxmlformats.org/officeDocument/2006/relationships/font" Target="fonts/Lato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Lato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2610a6349b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2610a6349b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610a6349b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2610a6349b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2610a635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2610a635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2610a635f6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2610a635f6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2610a635f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2610a635f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2610a635f6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2610a635f6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Talk about dealing with production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2610a635f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2610a635f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2610a635f6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2610a635f6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610a6349b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610a6349b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610a6349b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610a6349b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26dd6598a9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26dd6598a9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6dd6598a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26dd6598a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610a6349b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610a6349b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2610a6349b_0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2610a6349b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2610a6349b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2610a6349b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2610a6349b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2610a6349b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coral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/>
        </p:nvSpPr>
        <p:spPr>
          <a:xfrm>
            <a:off x="-50" y="4743300"/>
            <a:ext cx="9144000" cy="400200"/>
          </a:xfrm>
          <a:prstGeom prst="rect">
            <a:avLst/>
          </a:prstGeom>
          <a:solidFill>
            <a:srgbClr val="F55E6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highlight>
                  <a:srgbClr val="F55E61"/>
                </a:highlight>
                <a:latin typeface="Lato"/>
                <a:ea typeface="Lato"/>
                <a:cs typeface="Lato"/>
                <a:sym typeface="Lato"/>
              </a:rPr>
              <a:t>CS 4624 Multimedia, Hypertext, and Information Access, Dr. Fox, Virginia Tech, Blacksburg VA, 24061, 5/4/2022</a:t>
            </a:r>
            <a:endParaRPr b="1">
              <a:solidFill>
                <a:srgbClr val="FFFFFF"/>
              </a:solidFill>
              <a:highlight>
                <a:srgbClr val="F55E61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096250" y="1627200"/>
            <a:ext cx="2951400" cy="15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Parquet Containers</a:t>
            </a:r>
            <a:endParaRPr b="1" sz="3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096363" y="3266930"/>
            <a:ext cx="29514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Matthew Coscia and Andrew Weber</a:t>
            </a:r>
            <a:endParaRPr b="1" sz="1800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Interacting with Container</a:t>
            </a:r>
            <a:endParaRPr/>
          </a:p>
        </p:txBody>
      </p:sp>
      <p:sp>
        <p:nvSpPr>
          <p:cNvPr id="145" name="Google Shape;145;p22"/>
          <p:cNvSpPr/>
          <p:nvPr/>
        </p:nvSpPr>
        <p:spPr>
          <a:xfrm>
            <a:off x="0" y="1694850"/>
            <a:ext cx="2119800" cy="1753800"/>
          </a:xfrm>
          <a:prstGeom prst="rect">
            <a:avLst/>
          </a:prstGeom>
          <a:solidFill>
            <a:srgbClr val="FF939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2"/>
          <p:cNvSpPr txBox="1"/>
          <p:nvPr/>
        </p:nvSpPr>
        <p:spPr>
          <a:xfrm>
            <a:off x="241675" y="2103725"/>
            <a:ext cx="156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First Iteration: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7" name="Google Shape;147;p22"/>
          <p:cNvSpPr txBox="1"/>
          <p:nvPr/>
        </p:nvSpPr>
        <p:spPr>
          <a:xfrm>
            <a:off x="70400" y="2753700"/>
            <a:ext cx="194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Dockerfile CMD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8" name="Google Shape;148;p22"/>
          <p:cNvSpPr/>
          <p:nvPr/>
        </p:nvSpPr>
        <p:spPr>
          <a:xfrm>
            <a:off x="2376600" y="1694850"/>
            <a:ext cx="2119800" cy="1753800"/>
          </a:xfrm>
          <a:prstGeom prst="rect">
            <a:avLst/>
          </a:prstGeom>
          <a:solidFill>
            <a:srgbClr val="FB767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2"/>
          <p:cNvSpPr txBox="1"/>
          <p:nvPr/>
        </p:nvSpPr>
        <p:spPr>
          <a:xfrm>
            <a:off x="2615175" y="2103725"/>
            <a:ext cx="156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Second</a:t>
            </a: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Iteration: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0" name="Google Shape;150;p22"/>
          <p:cNvSpPr txBox="1"/>
          <p:nvPr/>
        </p:nvSpPr>
        <p:spPr>
          <a:xfrm>
            <a:off x="2400850" y="2753700"/>
            <a:ext cx="1947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Command Line Interface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1" name="Google Shape;151;p22"/>
          <p:cNvSpPr/>
          <p:nvPr/>
        </p:nvSpPr>
        <p:spPr>
          <a:xfrm>
            <a:off x="4702625" y="1694850"/>
            <a:ext cx="2119800" cy="1753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2"/>
          <p:cNvSpPr txBox="1"/>
          <p:nvPr/>
        </p:nvSpPr>
        <p:spPr>
          <a:xfrm>
            <a:off x="4994850" y="2103725"/>
            <a:ext cx="156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Third Iteration</a:t>
            </a: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4873800" y="2753700"/>
            <a:ext cx="194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Interactive Mode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4" name="Google Shape;154;p22"/>
          <p:cNvSpPr/>
          <p:nvPr/>
        </p:nvSpPr>
        <p:spPr>
          <a:xfrm>
            <a:off x="7024200" y="1694850"/>
            <a:ext cx="2119800" cy="1753800"/>
          </a:xfrm>
          <a:prstGeom prst="rect">
            <a:avLst/>
          </a:prstGeom>
          <a:solidFill>
            <a:srgbClr val="B2424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2"/>
          <p:cNvSpPr txBox="1"/>
          <p:nvPr/>
        </p:nvSpPr>
        <p:spPr>
          <a:xfrm>
            <a:off x="7316425" y="2103725"/>
            <a:ext cx="156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Final Version: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6" name="Google Shape;156;p22"/>
          <p:cNvSpPr txBox="1"/>
          <p:nvPr/>
        </p:nvSpPr>
        <p:spPr>
          <a:xfrm>
            <a:off x="7090500" y="2753700"/>
            <a:ext cx="1947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Dockerfile CMD + Mounted Volume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Deploying to VT Cloud</a:t>
            </a:r>
            <a:endParaRPr/>
          </a:p>
        </p:txBody>
      </p:sp>
      <p:pic>
        <p:nvPicPr>
          <p:cNvPr id="162" name="Google Shape;16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3863" y="1017450"/>
            <a:ext cx="6936269" cy="401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Deploying to VT Cloud</a:t>
            </a:r>
            <a:endParaRPr/>
          </a:p>
        </p:txBody>
      </p:sp>
      <p:pic>
        <p:nvPicPr>
          <p:cNvPr id="168" name="Google Shape;16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100" y="1958500"/>
            <a:ext cx="8291802" cy="285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4"/>
          <p:cNvSpPr txBox="1"/>
          <p:nvPr/>
        </p:nvSpPr>
        <p:spPr>
          <a:xfrm>
            <a:off x="417600" y="1257125"/>
            <a:ext cx="830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Two containers running in “discovery” cluster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pic>
        <p:nvPicPr>
          <p:cNvPr id="175" name="Google Shape;17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0525" y="2670125"/>
            <a:ext cx="3346801" cy="228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19501" y="2623750"/>
            <a:ext cx="1914525" cy="23812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5"/>
          <p:cNvSpPr txBox="1"/>
          <p:nvPr/>
        </p:nvSpPr>
        <p:spPr>
          <a:xfrm>
            <a:off x="425525" y="1197500"/>
            <a:ext cx="78141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Create a separate Kubernetes Cluster to hold our containers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Use Ceph for persistent storage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Containers </a:t>
            </a:r>
            <a:r>
              <a:rPr lang="en" sz="1800">
                <a:latin typeface="Lato"/>
                <a:ea typeface="Lato"/>
                <a:cs typeface="Lato"/>
                <a:sym typeface="Lato"/>
              </a:rPr>
              <a:t>continuously</a:t>
            </a:r>
            <a:r>
              <a:rPr lang="en" sz="1800">
                <a:latin typeface="Lato"/>
                <a:ea typeface="Lato"/>
                <a:cs typeface="Lato"/>
                <a:sym typeface="Lato"/>
              </a:rPr>
              <a:t> spun up and down, need reliable storage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pic>
        <p:nvPicPr>
          <p:cNvPr id="183" name="Google Shape;18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5350" y="66650"/>
            <a:ext cx="2247651" cy="2247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67600" y="2698450"/>
            <a:ext cx="5963626" cy="2144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6"/>
          <p:cNvSpPr txBox="1"/>
          <p:nvPr/>
        </p:nvSpPr>
        <p:spPr>
          <a:xfrm>
            <a:off x="379050" y="1017450"/>
            <a:ext cx="65778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Experienced a lull in productivity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Started to follow agile sprint process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Bi-weekly work sessions, daily scrum meetings, etc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</a:t>
            </a:r>
            <a:endParaRPr/>
          </a:p>
        </p:txBody>
      </p:sp>
      <p:sp>
        <p:nvSpPr>
          <p:cNvPr id="191" name="Google Shape;191;p27"/>
          <p:cNvSpPr txBox="1"/>
          <p:nvPr>
            <p:ph idx="1" type="body"/>
          </p:nvPr>
        </p:nvSpPr>
        <p:spPr>
          <a:xfrm>
            <a:off x="2539400" y="1152475"/>
            <a:ext cx="606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Xinyue Wang, Client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Dr. Edward Fox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GTA Ryan Wood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2" name="Google Shape;19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1772500" cy="177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98" name="Google Shape;198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[1] Apache Parquet. 2022.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https://parquet.apache.org/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[2] Archives Unleashed Toolkit. 2019.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https://archivesunleashed.org/aut/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[3] bitnami/spark - Docker Image | Docker Hub. 2022.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https://hub.docker.com/r/bitnami/spark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[4] Ceph The Future of Storage. 2020.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https://ceph.com/en/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[5] Container Images: Architecture and Best Practices - Aqua. 2022.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https://www.aquasec.com/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cloud-native-academy/container-security/container-images/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[6] Pranav Dhakal et al. Library Tweets Conversion. Tech. rep. Virginia Polytechnic and State University,</a:t>
            </a:r>
            <a:r>
              <a:rPr lang="en" sz="6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Dec. 2021.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https://vtechworks.lib.vt.edu/handle/10919/107086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[7] Alex Gamela and Rute Figueiredo. Podman vs Docker: What are the differences?</a:t>
            </a:r>
            <a:endParaRPr sz="575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Dec. 2021.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https://www.imaginarycloud.com/blog/podman-vs-docker/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[8] IA Web Commons. 2021.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https://github.com/commoncrawl/ia-web-commons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[9] Image Details - Container Registry - Google Cloud Platform. 2022.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https://console.cloud.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google.com/gcr/images/datamechanics/GLOBAL/spark@sha256:a54be21302b381cb74232fcb1eb5ab94a54details?tag=platform-3.1-latest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[10] Eran Levy. What is the Parquet File Format and Why You Should Use It. Feb. 2022. </a:t>
            </a:r>
            <a:r>
              <a:rPr lang="en" sz="56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URL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https://www.</a:t>
            </a:r>
            <a:endParaRPr sz="6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upsolver.com/blog/apache-parquet-why-use</a:t>
            </a: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10000"/>
          </a:bodyPr>
          <a:lstStyle/>
          <a:p>
            <a:pPr indent="-33686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200"/>
              <a:t>Background</a:t>
            </a:r>
            <a:endParaRPr sz="2200"/>
          </a:p>
          <a:p>
            <a:pPr indent="-33686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200"/>
              <a:t>Goals</a:t>
            </a:r>
            <a:endParaRPr sz="2200"/>
          </a:p>
          <a:p>
            <a:pPr indent="-33686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200"/>
              <a:t>Timeline</a:t>
            </a:r>
            <a:endParaRPr sz="2200"/>
          </a:p>
          <a:p>
            <a:pPr indent="-33686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200"/>
              <a:t>Work Completed/Challenges</a:t>
            </a:r>
            <a:endParaRPr sz="2200"/>
          </a:p>
          <a:p>
            <a:pPr indent="-33686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200"/>
              <a:t>Future Work</a:t>
            </a:r>
            <a:endParaRPr sz="2200"/>
          </a:p>
          <a:p>
            <a:pPr indent="-33686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200"/>
              <a:t>Lessons Learned</a:t>
            </a:r>
            <a:endParaRPr sz="2200"/>
          </a:p>
          <a:p>
            <a:pPr indent="-33686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200"/>
              <a:t>Acknowledgements and References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2175" y="2368000"/>
            <a:ext cx="3820549" cy="25470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425525" y="1167825"/>
            <a:ext cx="69339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Digital Library Research Laboratory currently stores Web Archive (WARC) data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WARC is a row based file format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New Twitter collections in JSON format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Apache Parquet format 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Column-based data storage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Advantages of Parquet format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Efficient</a:t>
            </a:r>
            <a:r>
              <a:rPr lang="en"/>
              <a:t> data querying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Storage optimizations</a:t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8600" y="1587163"/>
            <a:ext cx="3820549" cy="254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7"/>
          <p:cNvGraphicFramePr/>
          <p:nvPr/>
        </p:nvGraphicFramePr>
        <p:xfrm>
          <a:off x="299613" y="776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{D6D4E081-944A-4C04-B271-0B0A4B379D8E}</a:tableStyleId>
              </a:tblPr>
              <a:tblGrid>
                <a:gridCol w="2676925"/>
                <a:gridCol w="1955950"/>
                <a:gridCol w="1955950"/>
                <a:gridCol w="1955950"/>
              </a:tblGrid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File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Conversion Time (s)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Original Size (Kb)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Parquet Size (Kb)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0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ARCHIVEIT.archive.org-8090.warc.gz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35.3616448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106,921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124,967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table_z_1.json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14.614174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436,446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14,989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table_z_10.json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1.452997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37,203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1,164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table_z_11.json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0.647998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435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31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table_z_12.json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0.995338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26,642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919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table_z_13.json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0.622997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1,513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69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table_z_14.json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3.243972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181,387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8,390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table_z_15.json	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0.569603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12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/>
          <p:nvPr/>
        </p:nvSpPr>
        <p:spPr>
          <a:xfrm>
            <a:off x="764325" y="1173625"/>
            <a:ext cx="7532400" cy="31422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</a:t>
            </a:r>
            <a:endParaRPr/>
          </a:p>
        </p:txBody>
      </p:sp>
      <p:sp>
        <p:nvSpPr>
          <p:cNvPr id="93" name="Google Shape;93;p18"/>
          <p:cNvSpPr/>
          <p:nvPr/>
        </p:nvSpPr>
        <p:spPr>
          <a:xfrm>
            <a:off x="1076375" y="1496475"/>
            <a:ext cx="2819400" cy="2517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8"/>
          <p:cNvSpPr/>
          <p:nvPr/>
        </p:nvSpPr>
        <p:spPr>
          <a:xfrm>
            <a:off x="5145575" y="1496475"/>
            <a:ext cx="2819400" cy="2517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8"/>
          <p:cNvSpPr txBox="1"/>
          <p:nvPr/>
        </p:nvSpPr>
        <p:spPr>
          <a:xfrm>
            <a:off x="1704125" y="1689950"/>
            <a:ext cx="1563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Web Archive (WARC)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6" name="Google Shape;96;p18"/>
          <p:cNvSpPr txBox="1"/>
          <p:nvPr/>
        </p:nvSpPr>
        <p:spPr>
          <a:xfrm>
            <a:off x="2023325" y="3193450"/>
            <a:ext cx="92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Parquet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7" name="Google Shape;97;p18"/>
          <p:cNvSpPr txBox="1"/>
          <p:nvPr/>
        </p:nvSpPr>
        <p:spPr>
          <a:xfrm>
            <a:off x="6092525" y="3193450"/>
            <a:ext cx="92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Parquet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8" name="Google Shape;98;p18"/>
          <p:cNvSpPr txBox="1"/>
          <p:nvPr/>
        </p:nvSpPr>
        <p:spPr>
          <a:xfrm>
            <a:off x="6092525" y="1905350"/>
            <a:ext cx="92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JSON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9" name="Google Shape;99;p18"/>
          <p:cNvSpPr/>
          <p:nvPr/>
        </p:nvSpPr>
        <p:spPr>
          <a:xfrm>
            <a:off x="2289275" y="2436450"/>
            <a:ext cx="393600" cy="6261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8"/>
          <p:cNvSpPr/>
          <p:nvPr/>
        </p:nvSpPr>
        <p:spPr>
          <a:xfrm>
            <a:off x="6358475" y="2436450"/>
            <a:ext cx="393600" cy="6261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/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F55E6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Timeline </a:t>
            </a:r>
            <a:endParaRPr b="1" sz="3200">
              <a:solidFill>
                <a:srgbClr val="F55E6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grpSp>
        <p:nvGrpSpPr>
          <p:cNvPr id="106" name="Google Shape;106;p19"/>
          <p:cNvGrpSpPr/>
          <p:nvPr/>
        </p:nvGrpSpPr>
        <p:grpSpPr>
          <a:xfrm>
            <a:off x="615238" y="1374050"/>
            <a:ext cx="7913525" cy="2610800"/>
            <a:chOff x="581875" y="1486750"/>
            <a:chExt cx="7913525" cy="2610800"/>
          </a:xfrm>
        </p:grpSpPr>
        <p:cxnSp>
          <p:nvCxnSpPr>
            <p:cNvPr id="107" name="Google Shape;107;p19"/>
            <p:cNvCxnSpPr/>
            <p:nvPr/>
          </p:nvCxnSpPr>
          <p:spPr>
            <a:xfrm flipH="1" rot="10800000">
              <a:off x="648600" y="2678250"/>
              <a:ext cx="7846800" cy="24900"/>
            </a:xfrm>
            <a:prstGeom prst="straightConnector1">
              <a:avLst/>
            </a:prstGeom>
            <a:noFill/>
            <a:ln cap="flat" cmpd="sng" w="76200">
              <a:solidFill>
                <a:srgbClr val="5E69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8" name="Google Shape;108;p19"/>
            <p:cNvCxnSpPr/>
            <p:nvPr/>
          </p:nvCxnSpPr>
          <p:spPr>
            <a:xfrm rot="10800000">
              <a:off x="1414075" y="2102350"/>
              <a:ext cx="12600" cy="588300"/>
            </a:xfrm>
            <a:prstGeom prst="straightConnector1">
              <a:avLst/>
            </a:prstGeom>
            <a:noFill/>
            <a:ln cap="flat" cmpd="sng" w="38100">
              <a:solidFill>
                <a:srgbClr val="5E69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9" name="Google Shape;109;p19"/>
            <p:cNvCxnSpPr/>
            <p:nvPr/>
          </p:nvCxnSpPr>
          <p:spPr>
            <a:xfrm rot="10800000">
              <a:off x="4745175" y="2678250"/>
              <a:ext cx="12600" cy="588300"/>
            </a:xfrm>
            <a:prstGeom prst="straightConnector1">
              <a:avLst/>
            </a:prstGeom>
            <a:noFill/>
            <a:ln cap="flat" cmpd="sng" w="38100">
              <a:solidFill>
                <a:srgbClr val="5E69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0" name="Google Shape;110;p19"/>
            <p:cNvCxnSpPr/>
            <p:nvPr/>
          </p:nvCxnSpPr>
          <p:spPr>
            <a:xfrm rot="10800000">
              <a:off x="7200250" y="2102350"/>
              <a:ext cx="12600" cy="588300"/>
            </a:xfrm>
            <a:prstGeom prst="straightConnector1">
              <a:avLst/>
            </a:prstGeom>
            <a:noFill/>
            <a:ln cap="flat" cmpd="sng" w="38100">
              <a:solidFill>
                <a:srgbClr val="5E69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1" name="Google Shape;111;p19"/>
            <p:cNvSpPr txBox="1"/>
            <p:nvPr/>
          </p:nvSpPr>
          <p:spPr>
            <a:xfrm>
              <a:off x="581875" y="1540050"/>
              <a:ext cx="16770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Lato"/>
                  <a:ea typeface="Lato"/>
                  <a:cs typeface="Lato"/>
                  <a:sym typeface="Lato"/>
                </a:rPr>
                <a:t>1. Convert WARC to Parquet Locally</a:t>
              </a:r>
              <a:endParaRPr b="1"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2" name="Google Shape;112;p19"/>
            <p:cNvSpPr txBox="1"/>
            <p:nvPr/>
          </p:nvSpPr>
          <p:spPr>
            <a:xfrm>
              <a:off x="3810825" y="3266550"/>
              <a:ext cx="18813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Lato"/>
                  <a:ea typeface="Lato"/>
                  <a:cs typeface="Lato"/>
                  <a:sym typeface="Lato"/>
                </a:rPr>
                <a:t>2. WARC to Parquet working in container</a:t>
              </a:r>
              <a:endParaRPr b="1"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3" name="Google Shape;113;p19"/>
            <p:cNvSpPr txBox="1"/>
            <p:nvPr/>
          </p:nvSpPr>
          <p:spPr>
            <a:xfrm>
              <a:off x="6292000" y="1486750"/>
              <a:ext cx="18291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Lato"/>
                  <a:ea typeface="Lato"/>
                  <a:cs typeface="Lato"/>
                  <a:sym typeface="Lato"/>
                </a:rPr>
                <a:t>3. JSON to Parquet working in container</a:t>
              </a:r>
              <a:endParaRPr b="1"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4" name="Google Shape;114;p19"/>
            <p:cNvSpPr txBox="1"/>
            <p:nvPr/>
          </p:nvSpPr>
          <p:spPr>
            <a:xfrm>
              <a:off x="648600" y="2835450"/>
              <a:ext cx="2496600" cy="1046700"/>
            </a:xfrm>
            <a:prstGeom prst="rect">
              <a:avLst/>
            </a:prstGeom>
            <a:noFill/>
            <a:ln cap="flat" cmpd="sng" w="9525">
              <a:solidFill>
                <a:srgbClr val="5E696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F55E61"/>
                  </a:solidFill>
                  <a:latin typeface="Lato"/>
                  <a:ea typeface="Lato"/>
                  <a:cs typeface="Lato"/>
                  <a:sym typeface="Lato"/>
                </a:rPr>
                <a:t>M1 Sub-tasks (Mid-March)</a:t>
              </a:r>
              <a:endParaRPr b="1">
                <a:solidFill>
                  <a:srgbClr val="F55E6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Install dependencies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Practice Apache Spark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Run conversion code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5" name="Google Shape;115;p19"/>
            <p:cNvSpPr txBox="1"/>
            <p:nvPr/>
          </p:nvSpPr>
          <p:spPr>
            <a:xfrm>
              <a:off x="3481263" y="1540050"/>
              <a:ext cx="2496600" cy="1046700"/>
            </a:xfrm>
            <a:prstGeom prst="rect">
              <a:avLst/>
            </a:prstGeom>
            <a:noFill/>
            <a:ln cap="flat" cmpd="sng" w="9525">
              <a:solidFill>
                <a:srgbClr val="5E696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F55E61"/>
                  </a:solidFill>
                  <a:latin typeface="Lato"/>
                  <a:ea typeface="Lato"/>
                  <a:cs typeface="Lato"/>
                  <a:sym typeface="Lato"/>
                </a:rPr>
                <a:t>M2 Sub-tasks (Mid-April)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Build an image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Deploy Container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Run conversion code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6" name="Google Shape;116;p19"/>
            <p:cNvSpPr txBox="1"/>
            <p:nvPr/>
          </p:nvSpPr>
          <p:spPr>
            <a:xfrm>
              <a:off x="5998788" y="2835450"/>
              <a:ext cx="2496600" cy="1262100"/>
            </a:xfrm>
            <a:prstGeom prst="rect">
              <a:avLst/>
            </a:prstGeom>
            <a:noFill/>
            <a:ln cap="flat" cmpd="sng" w="9525">
              <a:solidFill>
                <a:srgbClr val="5E696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F55E61"/>
                  </a:solidFill>
                  <a:latin typeface="Lato"/>
                  <a:ea typeface="Lato"/>
                  <a:cs typeface="Lato"/>
                  <a:sym typeface="Lato"/>
                </a:rPr>
                <a:t>M3 Sub-tasks (May)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Receive JSON schema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Develop code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Build an image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222222"/>
                </a:buClr>
                <a:buSzPts val="1400"/>
                <a:buFont typeface="Lato"/>
                <a:buChar char="●"/>
              </a:pPr>
              <a:r>
                <a:rPr lang="en">
                  <a:solidFill>
                    <a:srgbClr val="222222"/>
                  </a:solidFill>
                  <a:latin typeface="Lato"/>
                  <a:ea typeface="Lato"/>
                  <a:cs typeface="Lato"/>
                  <a:sym typeface="Lato"/>
                </a:rPr>
                <a:t>Deploy Container</a:t>
              </a:r>
              <a:endParaRPr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cxnSp>
          <p:nvCxnSpPr>
            <p:cNvPr id="117" name="Google Shape;117;p19"/>
            <p:cNvCxnSpPr/>
            <p:nvPr/>
          </p:nvCxnSpPr>
          <p:spPr>
            <a:xfrm flipH="1">
              <a:off x="648438" y="2685200"/>
              <a:ext cx="7840800" cy="18000"/>
            </a:xfrm>
            <a:prstGeom prst="straightConnector1">
              <a:avLst/>
            </a:prstGeom>
            <a:noFill/>
            <a:ln cap="flat" cmpd="sng" w="76200">
              <a:solidFill>
                <a:srgbClr val="F55E6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>
            <p:ph type="title"/>
          </p:nvPr>
        </p:nvSpPr>
        <p:spPr>
          <a:xfrm>
            <a:off x="311700" y="485525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WARC -&gt; Parquet</a:t>
            </a:r>
            <a:endParaRPr/>
          </a:p>
        </p:txBody>
      </p:sp>
      <p:sp>
        <p:nvSpPr>
          <p:cNvPr id="123" name="Google Shape;123;p20"/>
          <p:cNvSpPr txBox="1"/>
          <p:nvPr>
            <p:ph idx="1" type="body"/>
          </p:nvPr>
        </p:nvSpPr>
        <p:spPr>
          <a:xfrm>
            <a:off x="311700" y="1533475"/>
            <a:ext cx="3507300" cy="253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Reading formatted WARC files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Adding timestamp using value from content header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Convert each file in given directory</a:t>
            </a:r>
            <a:endParaRPr/>
          </a:p>
        </p:txBody>
      </p:sp>
      <p:pic>
        <p:nvPicPr>
          <p:cNvPr id="124" name="Google Shape;12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4675" y="2199888"/>
            <a:ext cx="4827625" cy="150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/>
          <p:nvPr>
            <p:ph idx="4294967295" type="title"/>
          </p:nvPr>
        </p:nvSpPr>
        <p:spPr>
          <a:xfrm>
            <a:off x="311700" y="3151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Completed: JSON -&gt; Parquet</a:t>
            </a:r>
            <a:endParaRPr/>
          </a:p>
        </p:txBody>
      </p:sp>
      <p:sp>
        <p:nvSpPr>
          <p:cNvPr id="130" name="Google Shape;130;p21"/>
          <p:cNvSpPr txBox="1"/>
          <p:nvPr>
            <p:ph idx="4294967295" type="body"/>
          </p:nvPr>
        </p:nvSpPr>
        <p:spPr>
          <a:xfrm>
            <a:off x="311700" y="1304875"/>
            <a:ext cx="4599900" cy="253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Determine schema using sample files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Reading formatted JSON files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Adding new columns to dataframe</a:t>
            </a:r>
            <a:endParaRPr/>
          </a:p>
        </p:txBody>
      </p:sp>
      <p:grpSp>
        <p:nvGrpSpPr>
          <p:cNvPr id="131" name="Google Shape;131;p21"/>
          <p:cNvGrpSpPr/>
          <p:nvPr/>
        </p:nvGrpSpPr>
        <p:grpSpPr>
          <a:xfrm>
            <a:off x="5735304" y="3105150"/>
            <a:ext cx="3305700" cy="3483050"/>
            <a:chOff x="5632317" y="1189775"/>
            <a:chExt cx="3305700" cy="3483050"/>
          </a:xfrm>
        </p:grpSpPr>
        <p:sp>
          <p:nvSpPr>
            <p:cNvPr id="132" name="Google Shape;132;p21"/>
            <p:cNvSpPr/>
            <p:nvPr/>
          </p:nvSpPr>
          <p:spPr>
            <a:xfrm>
              <a:off x="5632317" y="1189775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D838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Convert each file</a:t>
              </a: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3" name="Google Shape;133;p21"/>
            <p:cNvSpPr txBox="1"/>
            <p:nvPr/>
          </p:nvSpPr>
          <p:spPr>
            <a:xfrm>
              <a:off x="6167063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"/>
                  <a:ea typeface="Roboto"/>
                  <a:cs typeface="Roboto"/>
                  <a:sym typeface="Roboto"/>
                </a:rPr>
                <a:t>Individually convert each JSON file to Parquet format.</a:t>
              </a:r>
              <a:endParaRPr sz="12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34" name="Google Shape;134;p21"/>
          <p:cNvGrpSpPr/>
          <p:nvPr/>
        </p:nvGrpSpPr>
        <p:grpSpPr>
          <a:xfrm>
            <a:off x="102988" y="3105364"/>
            <a:ext cx="3546900" cy="3482836"/>
            <a:chOff x="0" y="1189989"/>
            <a:chExt cx="3546900" cy="3482836"/>
          </a:xfrm>
        </p:grpSpPr>
        <p:sp>
          <p:nvSpPr>
            <p:cNvPr id="135" name="Google Shape;135;p21"/>
            <p:cNvSpPr/>
            <p:nvPr/>
          </p:nvSpPr>
          <p:spPr>
            <a:xfrm>
              <a:off x="0" y="1189989"/>
              <a:ext cx="3546900" cy="669000"/>
            </a:xfrm>
            <a:prstGeom prst="homePlate">
              <a:avLst>
                <a:gd fmla="val 50000" name="adj"/>
              </a:avLst>
            </a:prstGeom>
            <a:solidFill>
              <a:srgbClr val="8020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Confirm Directory Exists</a:t>
              </a: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6" name="Google Shape;136;p21"/>
            <p:cNvSpPr txBox="1"/>
            <p:nvPr/>
          </p:nvSpPr>
          <p:spPr>
            <a:xfrm>
              <a:off x="655361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"/>
                  <a:ea typeface="Roboto"/>
                  <a:cs typeface="Roboto"/>
                  <a:sym typeface="Roboto"/>
                </a:rPr>
                <a:t>This program takes a directory as an argument.</a:t>
              </a:r>
              <a:endParaRPr sz="12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37" name="Google Shape;137;p21"/>
          <p:cNvGrpSpPr/>
          <p:nvPr/>
        </p:nvGrpSpPr>
        <p:grpSpPr>
          <a:xfrm>
            <a:off x="3047192" y="3105150"/>
            <a:ext cx="3305700" cy="3483050"/>
            <a:chOff x="2944204" y="1189775"/>
            <a:chExt cx="3305700" cy="3483050"/>
          </a:xfrm>
        </p:grpSpPr>
        <p:sp>
          <p:nvSpPr>
            <p:cNvPr id="138" name="Google Shape;138;p21"/>
            <p:cNvSpPr/>
            <p:nvPr/>
          </p:nvSpPr>
          <p:spPr>
            <a:xfrm>
              <a:off x="2944204" y="1189775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B02C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Collect all JSON files</a:t>
              </a: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9" name="Google Shape;139;p21"/>
            <p:cNvSpPr txBox="1"/>
            <p:nvPr/>
          </p:nvSpPr>
          <p:spPr>
            <a:xfrm>
              <a:off x="3478949" y="2057125"/>
              <a:ext cx="22362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"/>
                  <a:ea typeface="Roboto"/>
                  <a:cs typeface="Roboto"/>
                  <a:sym typeface="Roboto"/>
                </a:rPr>
                <a:t>Program collects all files ending in .json to get ready for conversion.</a:t>
              </a:r>
              <a:endParaRPr sz="12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