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Microsoft YaHei" panose="020B0503020204020204" pitchFamily="34" charset="-122"/>
      <p:regular r:id="rId18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  <p:embeddedFont>
      <p:font typeface="Roboto Slab" panose="020B0604020202020204" charset="0"/>
      <p:regular r:id="rId28"/>
      <p:bold r:id="rId29"/>
    </p:embeddedFont>
    <p:embeddedFont>
      <p:font typeface="Trebuchet MS" panose="020B060302020202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6f6b4b9f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6f6b4b9f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6f7288a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6f7288a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6f72d08c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6f72d08c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907afddad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907afddad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907afddad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907afddad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6f6b4b9f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6f6b4b9f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907afdda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907afdda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6f6b4b9f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6f6b4b9f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907afddad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907afddad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907afddad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907afddad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907afddad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907afddad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6f7288a7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6f7288a74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6f6b4b9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6f6b4b9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6f72d08c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6f72d08c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349487" y="1014997"/>
            <a:ext cx="52857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Microsoft YaHei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349487" y="2874754"/>
            <a:ext cx="52857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877561" y="4700912"/>
            <a:ext cx="806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5806924" y="4713828"/>
            <a:ext cx="2453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83104" y="4713828"/>
            <a:ext cx="500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277587" y="1282304"/>
            <a:ext cx="64335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Microsoft YaHei"/>
              <a:buNone/>
              <a:defRPr sz="4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277587" y="3442097"/>
            <a:ext cx="64335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277586" y="1385207"/>
            <a:ext cx="3167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3543301" y="1385207"/>
            <a:ext cx="3167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277586" y="258535"/>
            <a:ext cx="6434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277586" y="1252708"/>
            <a:ext cx="31350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277586" y="1870642"/>
            <a:ext cx="31350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3"/>
          </p:nvPr>
        </p:nvSpPr>
        <p:spPr>
          <a:xfrm>
            <a:off x="3510644" y="1252708"/>
            <a:ext cx="3200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4"/>
          </p:nvPr>
        </p:nvSpPr>
        <p:spPr>
          <a:xfrm>
            <a:off x="3510644" y="1870642"/>
            <a:ext cx="3200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277586" y="326572"/>
            <a:ext cx="26289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icrosoft YaHe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2906487" y="326572"/>
            <a:ext cx="3804600" cy="40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277586" y="1526722"/>
            <a:ext cx="26289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277586" y="318407"/>
            <a:ext cx="24576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icrosoft YaHe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>
            <a:spLocks noGrp="1"/>
          </p:cNvSpPr>
          <p:nvPr>
            <p:ph type="pic" idx="2"/>
          </p:nvPr>
        </p:nvSpPr>
        <p:spPr>
          <a:xfrm>
            <a:off x="2735036" y="318408"/>
            <a:ext cx="3975900" cy="40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277586" y="1518557"/>
            <a:ext cx="24576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-1201859" y="1865780"/>
            <a:ext cx="2108400" cy="295200"/>
          </a:xfrm>
          <a:prstGeom prst="round1Rect">
            <a:avLst>
              <a:gd name="adj" fmla="val 50000"/>
            </a:avLst>
          </a:prstGeom>
          <a:solidFill>
            <a:srgbClr val="EF223B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Microsoft YaHei"/>
              <a:buNone/>
              <a:defRPr sz="3300" b="1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277586" y="4766582"/>
            <a:ext cx="115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1771651" y="4767263"/>
            <a:ext cx="3502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5657851" y="4766582"/>
            <a:ext cx="714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" name="Google Shape;12;p1"/>
          <p:cNvSpPr txBox="1"/>
          <p:nvPr/>
        </p:nvSpPr>
        <p:spPr>
          <a:xfrm rot="-5400000">
            <a:off x="-1206347" y="1886480"/>
            <a:ext cx="21084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0" u="none" strike="noStrike" cap="none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free-ppt-templates.com</a:t>
            </a:r>
            <a:endParaRPr sz="1200" b="1" i="0" u="none" strike="noStrike" cap="none">
              <a:solidFill>
                <a:schemeClr val="lt1"/>
              </a:solidFill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dnuggets.com/2018/04/implementing-deep-learning-methods-feature-engineering-text-data-cbow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dustrydocumentslibrary.ucsf.edu/tobacco/research-tools/api/" TargetMode="External"/><Relationship Id="rId5" Type="http://schemas.openxmlformats.org/officeDocument/2006/relationships/hyperlink" Target="http://ai.intelligentonlinetools.com/ml/text-clustering-doc2vec-word-embedding-machine-learning/" TargetMode="External"/><Relationship Id="rId4" Type="http://schemas.openxmlformats.org/officeDocument/2006/relationships/hyperlink" Target="http://techscouter.blogspot.com/2018/08/doc2vec-document-vectorization-and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>
            <a:spLocks noGrp="1"/>
          </p:cNvSpPr>
          <p:nvPr>
            <p:ph type="ctrTitle"/>
          </p:nvPr>
        </p:nvSpPr>
        <p:spPr>
          <a:xfrm>
            <a:off x="3349487" y="1014997"/>
            <a:ext cx="5285700" cy="17907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Tobacco Testimonies</a:t>
            </a:r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ubTitle" idx="1"/>
          </p:nvPr>
        </p:nvSpPr>
        <p:spPr>
          <a:xfrm>
            <a:off x="3349487" y="2874754"/>
            <a:ext cx="5285700" cy="723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Team Members: Nick Onofrio, Nick Sorkin, Campbell Johnson, Michael DiFrancisco, and Devin Venetsanos</a:t>
            </a:r>
            <a:endParaRPr sz="1400" dirty="0">
              <a:solidFill>
                <a:srgbClr val="AF7B5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Multimedia, Hypertext, </a:t>
            </a:r>
            <a:r>
              <a:rPr lang="en-US" sz="1400" dirty="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and Information </a:t>
            </a:r>
            <a:r>
              <a:rPr lang="en-US" sz="140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Accessx</a:t>
            </a:r>
            <a:r>
              <a:rPr lang="en" sz="140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 - Professor Fox</a:t>
            </a:r>
            <a:endParaRPr sz="1400" dirty="0">
              <a:solidFill>
                <a:srgbClr val="AF7B5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1400" dirty="0">
                <a:solidFill>
                  <a:srgbClr val="AF7B51"/>
                </a:solidFill>
                <a:latin typeface="Roboto Slab"/>
                <a:ea typeface="Roboto Slab"/>
                <a:cs typeface="Roboto Slab"/>
                <a:sym typeface="Roboto Slab"/>
              </a:rPr>
              <a:t>Virginia Tech, Blacksburg VA 24061, 2/14/2019</a:t>
            </a:r>
            <a:endParaRPr sz="1400" dirty="0">
              <a:solidFill>
                <a:srgbClr val="AF7B5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Similarities</a:t>
            </a:r>
            <a:endParaRPr/>
          </a:p>
        </p:txBody>
      </p:sp>
      <p:sp>
        <p:nvSpPr>
          <p:cNvPr id="136" name="Google Shape;136;p20"/>
          <p:cNvSpPr txBox="1">
            <a:spLocks noGrp="1"/>
          </p:cNvSpPr>
          <p:nvPr>
            <p:ph type="body" idx="1"/>
          </p:nvPr>
        </p:nvSpPr>
        <p:spPr>
          <a:xfrm>
            <a:off x="277575" y="1342200"/>
            <a:ext cx="6949800" cy="1867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lang="en">
                <a:solidFill>
                  <a:srgbClr val="FFFFFF"/>
                </a:solidFill>
              </a:rPr>
              <a:t>Using the gensim similarities.index package</a:t>
            </a:r>
            <a:endParaRPr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lang="en">
                <a:solidFill>
                  <a:srgbClr val="FFFFFF"/>
                </a:solidFill>
              </a:rPr>
              <a:t>This package uses Annoy (Approximate Nearest Neighbors Oh Yeah)</a:t>
            </a:r>
            <a:endParaRPr>
              <a:solidFill>
                <a:srgbClr val="FFFFFF"/>
              </a:solidFill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Char char="•"/>
            </a:pPr>
            <a:r>
              <a:rPr lang="en" sz="2100">
                <a:solidFill>
                  <a:srgbClr val="FFFFFF"/>
                </a:solidFill>
              </a:rPr>
              <a:t>Finds nearest neighbors in vector tree from Doc2Vec model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37" name="Google Shape;13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3500" y="99025"/>
            <a:ext cx="1343874" cy="13438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38" name="Google Shape;13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600" y="3142823"/>
            <a:ext cx="6463725" cy="20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Clustering</a:t>
            </a:r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body" idx="1"/>
          </p:nvPr>
        </p:nvSpPr>
        <p:spPr>
          <a:xfrm>
            <a:off x="277575" y="1044753"/>
            <a:ext cx="6949800" cy="2152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We can cluster our document vectors using the Scikit-learn Birch clustering algorithm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Using the Doc2Vec model, we create a list of vectors with each corresponding to a document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We are returned in order the cluster that each corresponding document is in </a:t>
            </a:r>
            <a:endParaRPr/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5560" y="-34962"/>
            <a:ext cx="1611815" cy="1611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 rotWithShape="1">
          <a:blip r:embed="rId4">
            <a:alphaModFix/>
          </a:blip>
          <a:srcRect t="16318" r="3790" b="14796"/>
          <a:stretch/>
        </p:blipFill>
        <p:spPr>
          <a:xfrm>
            <a:off x="778400" y="3098525"/>
            <a:ext cx="6448975" cy="204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Planning is ESSENTIAL and can help the project run much smoother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Seek advice from the resources that are available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Working face to face with group members was more productive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58" name="Google Shape;158;p23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Client: David M. Townsend, Ph.D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Technical Assistance Contacts: Saurabh Chakravarty and Professor Fox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body" idx="1"/>
          </p:nvPr>
        </p:nvSpPr>
        <p:spPr>
          <a:xfrm>
            <a:off x="277575" y="1342200"/>
            <a:ext cx="41619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29210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Glantz, Stanton. </a:t>
            </a:r>
            <a:r>
              <a:rPr lang="en" sz="1000" i="1">
                <a:latin typeface="Times New Roman"/>
                <a:ea typeface="Times New Roman"/>
                <a:cs typeface="Times New Roman"/>
                <a:sym typeface="Times New Roman"/>
              </a:rPr>
              <a:t>Industry Documents Library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, 2002, www.industrydocumentslibrary.ucsf.edu/tobacco/.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“Google Code Archive - Long-Term Storage for Google Code Project Hosting.” </a:t>
            </a:r>
            <a:r>
              <a:rPr lang="en" sz="1000" i="1">
                <a:latin typeface="Times New Roman"/>
                <a:ea typeface="Times New Roman"/>
                <a:cs typeface="Times New Roman"/>
                <a:sym typeface="Times New Roman"/>
              </a:rPr>
              <a:t>Google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, Google, 29 July 2013, code.google.com/archive/p/word2vec/.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“Text Data Management and Analysis: A Practical Introduction to Information Retrieval and Text Mining.” </a:t>
            </a:r>
            <a:r>
              <a:rPr lang="en" sz="1000" i="1">
                <a:latin typeface="Times New Roman"/>
                <a:ea typeface="Times New Roman"/>
                <a:cs typeface="Times New Roman"/>
                <a:sym typeface="Times New Roman"/>
              </a:rPr>
              <a:t>ACM Digital Library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, Association for Computing Machinery and Morgan &amp; Claypool, 2016, dl.acm.org/citation.cfm?id=2915031.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Gensim: Topic modelling for humans. (n.d.). Retrieved April 25, 2019, from https://radimrehurek.com/gensim/models/doc2vec.html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KDnuggets. (n.d.). Retrieved April 25, 2019, from </a:t>
            </a:r>
            <a:r>
              <a:rPr lang="en" sz="1000" u="sng"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https://www.kdnuggets.com/2018/04/implementing-deep-learning-methods-feature-engineering-text-data-cbow.html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24"/>
          <p:cNvSpPr txBox="1"/>
          <p:nvPr/>
        </p:nvSpPr>
        <p:spPr>
          <a:xfrm>
            <a:off x="5097575" y="1333225"/>
            <a:ext cx="37659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166" name="Google Shape;166;p24"/>
          <p:cNvSpPr txBox="1">
            <a:spLocks noGrp="1"/>
          </p:cNvSpPr>
          <p:nvPr>
            <p:ph type="body" idx="1"/>
          </p:nvPr>
        </p:nvSpPr>
        <p:spPr>
          <a:xfrm>
            <a:off x="5097575" y="1342200"/>
            <a:ext cx="40341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29210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Doc2Vec Document Vectorization and clustering. (n.d.). Retrieved April 25, 2019, from </a:t>
            </a:r>
            <a:r>
              <a:rPr lang="en" sz="1000" u="sng"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http://techscouter.blogspot.com/2018/08/doc2vec-document-vectorization-and.html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Text Clustering with doc2vec Word Embedding Machine Learning Model. (2018, October 04). Retrieved April 25, 2019, from </a:t>
            </a:r>
            <a:r>
              <a:rPr lang="en" sz="1000" u="sng"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http://ai.intelligentonlinetools.com/ml/text-clustering-doc2vec-word-embedding-machine-learning/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Qaiser, R. (2017, May 12). How to Extract Words from PDFs with Python. Retrieved April 25, 2019, from https://medium.com/@rqaiserr/how-to-convert-pdfs-into-searchable-key-words-with-python-85aab86c544f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Mishra, D. (2018, March 17). DOC2VEC gensim tutorial. Retrieved April 25, 2019, from https://medium.com/mishra.thedeepak/doc2vec-simple-implementation-example-df2afbbfbad5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Used this source in the creation of the Doc2Vec Model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000"/>
              <a:buFont typeface="Times New Roman"/>
              <a:buAutoNum type="arabicPeriod"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Doc2vec tutorial. (n.d.). Retrieved April 25, 2019, from https://rare-technologies.com/doc2vec-tutorial/</a:t>
            </a:r>
            <a:endParaRPr sz="1000">
              <a:uFill>
                <a:noFill/>
              </a:uFill>
              <a:latin typeface="Times New Roman"/>
              <a:ea typeface="Times New Roman"/>
              <a:cs typeface="Times New Roman"/>
              <a:sym typeface="Times New Roman"/>
              <a:hlinkClick r:id="rId6"/>
            </a:endParaRPr>
          </a:p>
          <a:p>
            <a:pPr marL="0" lvl="0" indent="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Background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Menu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Document Gathering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Doc2Vec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Similarities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Clustering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Lessons Learned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Acknowledgements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References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Questions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5128195" y="1342200"/>
            <a:ext cx="33066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How can we identify ways of combating Big Tobaccos strategies</a:t>
            </a:r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85" y="1268050"/>
            <a:ext cx="4520741" cy="372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4"/>
          <p:cNvSpPr txBox="1"/>
          <p:nvPr/>
        </p:nvSpPr>
        <p:spPr>
          <a:xfrm>
            <a:off x="3709150" y="3227300"/>
            <a:ext cx="64545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631" y="0"/>
            <a:ext cx="818673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Menu</a:t>
            </a:r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We stopped work on this portion of the project. 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As it stands, users can select a topic to query the API. </a:t>
            </a:r>
            <a:endParaRPr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Working well with storing and finding documents.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 Gathering</a:t>
            </a:r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277575" y="1342200"/>
            <a:ext cx="6949800" cy="3265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Downloading Documents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Organization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Feeding into the Model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4862" y="875863"/>
            <a:ext cx="2662704" cy="2906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/>
          <p:cNvPicPr preferRelativeResize="0"/>
          <p:nvPr/>
        </p:nvPicPr>
        <p:blipFill rotWithShape="1">
          <a:blip r:embed="rId4">
            <a:alphaModFix/>
          </a:blip>
          <a:srcRect l="6182"/>
          <a:stretch/>
        </p:blipFill>
        <p:spPr>
          <a:xfrm>
            <a:off x="277575" y="2181225"/>
            <a:ext cx="4215050" cy="2271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/>
          <p:cNvPicPr preferRelativeResize="0"/>
          <p:nvPr/>
        </p:nvPicPr>
        <p:blipFill rotWithShape="1">
          <a:blip r:embed="rId5">
            <a:alphaModFix/>
          </a:blip>
          <a:srcRect r="13882"/>
          <a:stretch/>
        </p:blipFill>
        <p:spPr>
          <a:xfrm>
            <a:off x="277575" y="275800"/>
            <a:ext cx="4215050" cy="247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Doc2Vec </a:t>
            </a:r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00450"/>
            <a:ext cx="9144000" cy="40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>
            <a:spLocks noGrp="1"/>
          </p:cNvSpPr>
          <p:nvPr>
            <p:ph type="title"/>
          </p:nvPr>
        </p:nvSpPr>
        <p:spPr>
          <a:xfrm>
            <a:off x="277585" y="273844"/>
            <a:ext cx="69498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Doc2Vec Continued</a:t>
            </a:r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1"/>
          </p:nvPr>
        </p:nvSpPr>
        <p:spPr>
          <a:xfrm>
            <a:off x="277586" y="1342208"/>
            <a:ext cx="6949800" cy="3290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751" y="1454234"/>
            <a:ext cx="4106149" cy="2917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2169" y="1474975"/>
            <a:ext cx="3960732" cy="2917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Microsoft Office PowerPoint</Application>
  <PresentationFormat>On-screen Show (16:9)</PresentationFormat>
  <Paragraphs>58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Trebuchet MS</vt:lpstr>
      <vt:lpstr>Microsoft YaHei</vt:lpstr>
      <vt:lpstr>Roboto Slab</vt:lpstr>
      <vt:lpstr>Calibri</vt:lpstr>
      <vt:lpstr>Roboto</vt:lpstr>
      <vt:lpstr>Arial</vt:lpstr>
      <vt:lpstr>Times New Roman</vt:lpstr>
      <vt:lpstr>Office Theme</vt:lpstr>
      <vt:lpstr>Tobacco Testimonies</vt:lpstr>
      <vt:lpstr>Outline</vt:lpstr>
      <vt:lpstr>Background</vt:lpstr>
      <vt:lpstr>PowerPoint Presentation</vt:lpstr>
      <vt:lpstr>Menu</vt:lpstr>
      <vt:lpstr>Document Gathering</vt:lpstr>
      <vt:lpstr>PowerPoint Presentation</vt:lpstr>
      <vt:lpstr>Doc2Vec </vt:lpstr>
      <vt:lpstr>Doc2Vec Continued</vt:lpstr>
      <vt:lpstr>Similarities</vt:lpstr>
      <vt:lpstr>Clustering</vt:lpstr>
      <vt:lpstr>Lessons Learned</vt:lpstr>
      <vt:lpstr>Acknowledgements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Testimonies</dc:title>
  <cp:lastModifiedBy>nick onofrio</cp:lastModifiedBy>
  <cp:revision>1</cp:revision>
  <dcterms:modified xsi:type="dcterms:W3CDTF">2019-07-05T12:45:51Z</dcterms:modified>
</cp:coreProperties>
</file>