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3" r:id="rId26"/>
    <p:sldId id="284" r:id="rId27"/>
    <p:sldId id="285" r:id="rId28"/>
    <p:sldId id="286" r:id="rId29"/>
    <p:sldId id="287" r:id="rId30"/>
    <p:sldId id="288" r:id="rId31"/>
    <p:sldId id="289" r:id="rId32"/>
    <p:sldId id="290" r:id="rId33"/>
    <p:sldId id="291" r:id="rId34"/>
    <p:sldId id="292" r:id="rId35"/>
    <p:sldId id="293" r:id="rId36"/>
  </p:sldIdLst>
  <p:sldSz cx="9144000" cy="5143500" type="screen16x9"/>
  <p:notesSz cx="6858000" cy="9144000"/>
  <p:embeddedFontLst>
    <p:embeddedFont>
      <p:font typeface="Lora" pitchFamily="2" charset="0"/>
      <p:regular r:id="rId38"/>
      <p:bold r:id="rId39"/>
      <p:italic r:id="rId40"/>
      <p:boldItalic r:id="rId41"/>
    </p:embeddedFont>
    <p:embeddedFont>
      <p:font typeface="Roboto" panose="02000000000000000000" pitchFamily="2" charset="0"/>
      <p:regular r:id="rId42"/>
      <p:bold r:id="rId43"/>
      <p:italic r:id="rId44"/>
      <p:boldItalic r:id="rId45"/>
    </p:embeddedFont>
    <p:embeddedFont>
      <p:font typeface="Titillium Web" panose="00000500000000000000" pitchFamily="2" charset="0"/>
      <p:regular r:id="rId46"/>
      <p:bold r:id="rId47"/>
      <p:italic r:id="rId48"/>
      <p:boldItalic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3792" autoAdjust="0"/>
  </p:normalViewPr>
  <p:slideViewPr>
    <p:cSldViewPr snapToGrid="0">
      <p:cViewPr varScale="1">
        <p:scale>
          <a:sx n="83" d="100"/>
          <a:sy n="83" d="100"/>
        </p:scale>
        <p:origin x="800" y="132"/>
      </p:cViewPr>
      <p:guideLst>
        <p:guide orient="horz" pos="1620"/>
        <p:guide pos="2880"/>
      </p:guideLst>
    </p:cSldViewPr>
  </p:slideViewPr>
  <p:outlineViewPr>
    <p:cViewPr>
      <p:scale>
        <a:sx n="33" d="100"/>
        <a:sy n="33" d="100"/>
      </p:scale>
      <p:origin x="0" y="-739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234112e9e4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234112e9e4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234112e9e4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234112e9e4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234112e9e4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234112e9e4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2182442cd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2182442cd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2182442cda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2182442cda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12182442cda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12182442cda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2182442cd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12182442cd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2182442dfb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2182442dfb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2182442dfb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2182442dfb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2182442dfb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12182442df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2182442dfb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2182442df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2182442dfb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2182442dfb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2182442dfb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2182442dfb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12182442dfb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12182442dfb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2182442dfb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2182442dfb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12182442dfb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12182442dfb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2182442dfb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12182442dfb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2182442dfb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12182442dfb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2182442dfb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2182442dfb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2182442dfb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12182442dfb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edb30de65c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edb30de65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12182442dfb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12182442dfb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22530f7cd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22530f7cd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22530f7cd3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122530f7cd3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122530f7cd3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122530f7cd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9388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edb30de65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edb30de65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edb30de65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edb30de65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234112e9e4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234112e9e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234112e9e4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234112e9e4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234112e9e4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234112e9e4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234112e9e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1234112e9e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View looking up at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3342600"/>
            <a:ext cx="9144000" cy="1800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Economics and Business</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grpSp>
        <p:nvGrpSpPr>
          <p:cNvPr id="136" name="Google Shape;136;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7" name="Google Shape;137;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139;p22"/>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Capitalism’s Four Basic Rights </a:t>
            </a:r>
            <a:endParaRPr sz="4000" b="1" dirty="0">
              <a:latin typeface="Titillium Web"/>
              <a:ea typeface="Titillium Web"/>
              <a:cs typeface="Titillium Web"/>
              <a:sym typeface="Titillium Web"/>
            </a:endParaRPr>
          </a:p>
        </p:txBody>
      </p:sp>
      <p:sp>
        <p:nvSpPr>
          <p:cNvPr id="140" name="Google Shape;140;p22"/>
          <p:cNvSpPr txBox="1"/>
          <p:nvPr/>
        </p:nvSpPr>
        <p:spPr>
          <a:xfrm>
            <a:off x="129350" y="1617450"/>
            <a:ext cx="8522400" cy="19086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1.The right to own private property.</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2.The right to own a business and keep all that business’ profits.</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3.The right to freedom of competition</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4.The right to freedom of choice</a:t>
            </a:r>
            <a:endParaRPr sz="1600">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grpSp>
        <p:nvGrpSpPr>
          <p:cNvPr id="145" name="Google Shape;145;p2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46" name="Google Shape;146;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 name="Google Shape;148;p23"/>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Free Markets </a:t>
            </a:r>
            <a:endParaRPr sz="4000" b="1" dirty="0">
              <a:latin typeface="Titillium Web"/>
              <a:ea typeface="Titillium Web"/>
              <a:cs typeface="Titillium Web"/>
              <a:sym typeface="Titillium Web"/>
            </a:endParaRPr>
          </a:p>
        </p:txBody>
      </p:sp>
      <p:sp>
        <p:nvSpPr>
          <p:cNvPr id="149" name="Google Shape;149;p23"/>
          <p:cNvSpPr txBox="1"/>
          <p:nvPr/>
        </p:nvSpPr>
        <p:spPr>
          <a:xfrm>
            <a:off x="129350" y="1688125"/>
            <a:ext cx="8381700" cy="20565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b="1">
                <a:solidFill>
                  <a:srgbClr val="1E1919"/>
                </a:solidFill>
                <a:latin typeface="Titillium Web"/>
                <a:ea typeface="Titillium Web"/>
                <a:cs typeface="Titillium Web"/>
                <a:sym typeface="Titillium Web"/>
              </a:rPr>
              <a:t>Free Market </a:t>
            </a:r>
            <a:r>
              <a:rPr lang="en" sz="1600">
                <a:solidFill>
                  <a:srgbClr val="1E1919"/>
                </a:solidFill>
                <a:latin typeface="Titillium Web"/>
                <a:ea typeface="Titillium Web"/>
                <a:cs typeface="Titillium Web"/>
                <a:sym typeface="Titillium Web"/>
              </a:rPr>
              <a:t>--Decisions about what and how much to produce are made by the market. </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a:solidFill>
                  <a:srgbClr val="1E1919"/>
                </a:solidFill>
                <a:latin typeface="Titillium Web"/>
                <a:ea typeface="Titillium Web"/>
                <a:cs typeface="Titillium Web"/>
                <a:sym typeface="Titillium Web"/>
              </a:rPr>
              <a:t>Consumers send signals about what they like and how they like it.•</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Example: Formation of Redbox, Growth of Apple, Inc. </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i="1">
                <a:solidFill>
                  <a:srgbClr val="1E1919"/>
                </a:solidFill>
                <a:latin typeface="Titillium Web"/>
                <a:ea typeface="Titillium Web"/>
                <a:cs typeface="Titillium Web"/>
                <a:sym typeface="Titillium Web"/>
              </a:rPr>
              <a:t>Price</a:t>
            </a:r>
            <a:r>
              <a:rPr lang="en" sz="1600">
                <a:solidFill>
                  <a:srgbClr val="1E1919"/>
                </a:solidFill>
                <a:latin typeface="Titillium Web"/>
                <a:ea typeface="Titillium Web"/>
                <a:cs typeface="Titillium Web"/>
                <a:sym typeface="Titillium Web"/>
              </a:rPr>
              <a:t> tells companies how much of a product they should produce. If something is wanted but hard to get, the price will rise until more products are available</a:t>
            </a:r>
            <a:endParaRPr sz="1600">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grpSp>
        <p:nvGrpSpPr>
          <p:cNvPr id="154" name="Google Shape;154;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5" name="Google Shape;155;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 name="Google Shape;157;p24"/>
          <p:cNvSpPr txBox="1">
            <a:spLocks noGrp="1"/>
          </p:cNvSpPr>
          <p:nvPr>
            <p:ph type="title"/>
          </p:nvPr>
        </p:nvSpPr>
        <p:spPr>
          <a:xfrm>
            <a:off x="11420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Socialism </a:t>
            </a:r>
            <a:endParaRPr sz="4000" b="1" dirty="0">
              <a:latin typeface="Titillium Web"/>
              <a:ea typeface="Titillium Web"/>
              <a:cs typeface="Titillium Web"/>
              <a:sym typeface="Titillium Web"/>
            </a:endParaRPr>
          </a:p>
        </p:txBody>
      </p:sp>
      <p:sp>
        <p:nvSpPr>
          <p:cNvPr id="158" name="Google Shape;158;p24"/>
          <p:cNvSpPr txBox="1"/>
          <p:nvPr/>
        </p:nvSpPr>
        <p:spPr>
          <a:xfrm>
            <a:off x="468641" y="1688125"/>
            <a:ext cx="8145162" cy="2769959"/>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b="1" dirty="0">
                <a:solidFill>
                  <a:srgbClr val="1E1919"/>
                </a:solidFill>
                <a:latin typeface="Titillium Web"/>
                <a:ea typeface="Titillium Web"/>
                <a:cs typeface="Titillium Web"/>
                <a:sym typeface="Titillium Web"/>
              </a:rPr>
              <a:t>Socialism </a:t>
            </a:r>
            <a:r>
              <a:rPr lang="en" sz="1600" dirty="0">
                <a:solidFill>
                  <a:srgbClr val="1E1919"/>
                </a:solidFill>
                <a:latin typeface="Titillium Web"/>
                <a:ea typeface="Titillium Web"/>
                <a:cs typeface="Titillium Web"/>
                <a:sym typeface="Titillium Web"/>
              </a:rPr>
              <a:t>--An economic system based on the premise that some basic businesses, like utilities, should be owned by the government in order to more evenly distribute profits among the people</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Entrepreneurs run smaller businesses </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Citizens are highly taxed </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Government is more involved in protecting the environment and the poor</a:t>
            </a:r>
            <a:endParaRPr sz="1600" dirty="0">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grpSp>
        <p:nvGrpSpPr>
          <p:cNvPr id="181" name="Google Shape;181;p2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2" name="Google Shape;182;p2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 name="Google Shape;184;p27"/>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Communism </a:t>
            </a:r>
            <a:endParaRPr sz="4000" b="1" dirty="0">
              <a:latin typeface="Titillium Web"/>
              <a:ea typeface="Titillium Web"/>
              <a:cs typeface="Titillium Web"/>
              <a:sym typeface="Titillium Web"/>
            </a:endParaRPr>
          </a:p>
        </p:txBody>
      </p:sp>
      <p:sp>
        <p:nvSpPr>
          <p:cNvPr id="185" name="Google Shape;185;p27"/>
          <p:cNvSpPr txBox="1"/>
          <p:nvPr/>
        </p:nvSpPr>
        <p:spPr>
          <a:xfrm>
            <a:off x="375150" y="1781900"/>
            <a:ext cx="8457300" cy="2277900"/>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Clr>
                <a:srgbClr val="1E1919"/>
              </a:buClr>
              <a:buSzPts val="1600"/>
              <a:buChar char="●"/>
            </a:pPr>
            <a:r>
              <a:rPr lang="en" sz="1600">
                <a:solidFill>
                  <a:srgbClr val="1E1919"/>
                </a:solidFill>
                <a:latin typeface="Titillium Web"/>
                <a:ea typeface="Titillium Web"/>
                <a:cs typeface="Titillium Web"/>
                <a:sym typeface="Titillium Web"/>
              </a:rPr>
              <a:t>Communism --An economic and political system in which the government makes almost all economic decisions and owns almost all the major factors of production.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Prices don’t reflect demand which may lead to shortages of items, including food and clothing.</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Some communist countries today suffer severe economic depression and citizens fear the government </a:t>
            </a:r>
            <a:endParaRPr sz="1600">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grpSp>
        <p:nvGrpSpPr>
          <p:cNvPr id="190" name="Google Shape;190;p2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91" name="Google Shape;191;p2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3" name="Google Shape;193;p28"/>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Two Major Economic Systems </a:t>
            </a:r>
            <a:endParaRPr sz="4000" b="1" dirty="0">
              <a:latin typeface="Titillium Web"/>
              <a:ea typeface="Titillium Web"/>
              <a:cs typeface="Titillium Web"/>
              <a:sym typeface="Titillium Web"/>
            </a:endParaRPr>
          </a:p>
        </p:txBody>
      </p:sp>
      <p:sp>
        <p:nvSpPr>
          <p:cNvPr id="194" name="Google Shape;194;p28"/>
          <p:cNvSpPr txBox="1"/>
          <p:nvPr/>
        </p:nvSpPr>
        <p:spPr>
          <a:xfrm>
            <a:off x="281375" y="1617800"/>
            <a:ext cx="7894500" cy="1822500"/>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Clr>
                <a:srgbClr val="1E1919"/>
              </a:buClr>
              <a:buSzPts val="1600"/>
              <a:buChar char="●"/>
            </a:pPr>
            <a:r>
              <a:rPr lang="en" sz="1600">
                <a:solidFill>
                  <a:srgbClr val="1E1919"/>
                </a:solidFill>
                <a:latin typeface="Titillium Web"/>
                <a:ea typeface="Titillium Web"/>
                <a:cs typeface="Titillium Web"/>
                <a:sym typeface="Titillium Web"/>
              </a:rPr>
              <a:t>Free-Market Economies --The market largely determines what goods and services are produced, who gets them, and how the economy grows.</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Char char="●"/>
            </a:pPr>
            <a:r>
              <a:rPr lang="en" sz="1600">
                <a:solidFill>
                  <a:srgbClr val="1E1919"/>
                </a:solidFill>
                <a:latin typeface="Titillium Web"/>
                <a:ea typeface="Titillium Web"/>
                <a:cs typeface="Titillium Web"/>
                <a:sym typeface="Titillium Web"/>
              </a:rPr>
              <a:t>Command Economies --The government largely determines what goods and services are produced, who gets them, and how the economy will grow</a:t>
            </a:r>
            <a:endParaRPr sz="1600">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grpSp>
        <p:nvGrpSpPr>
          <p:cNvPr id="199" name="Google Shape;199;p29">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200" name="Google Shape;200;p2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2" name="Google Shape;202;p29"/>
          <p:cNvSpPr txBox="1">
            <a:spLocks noGrp="1"/>
          </p:cNvSpPr>
          <p:nvPr>
            <p:ph type="title"/>
          </p:nvPr>
        </p:nvSpPr>
        <p:spPr>
          <a:xfrm>
            <a:off x="918925" y="0"/>
            <a:ext cx="7913700" cy="156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Important Changes to Global Environment </a:t>
            </a:r>
            <a:endParaRPr sz="4000" b="1" dirty="0">
              <a:latin typeface="Titillium Web"/>
              <a:ea typeface="Titillium Web"/>
              <a:cs typeface="Titillium Web"/>
              <a:sym typeface="Titillium Web"/>
            </a:endParaRPr>
          </a:p>
        </p:txBody>
      </p:sp>
      <p:sp>
        <p:nvSpPr>
          <p:cNvPr id="203" name="Google Shape;203;p29"/>
          <p:cNvSpPr txBox="1"/>
          <p:nvPr/>
        </p:nvSpPr>
        <p:spPr>
          <a:xfrm>
            <a:off x="375125" y="1711575"/>
            <a:ext cx="7432500" cy="1169700"/>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Clr>
                <a:srgbClr val="1E1919"/>
              </a:buClr>
              <a:buSzPts val="1600"/>
              <a:buFont typeface="Titillium Web"/>
              <a:buAutoNum type="arabicPeriod"/>
            </a:pPr>
            <a:r>
              <a:rPr lang="en" sz="1600">
                <a:solidFill>
                  <a:srgbClr val="1E1919"/>
                </a:solidFill>
                <a:latin typeface="Titillium Web"/>
                <a:ea typeface="Titillium Web"/>
                <a:cs typeface="Titillium Web"/>
                <a:sym typeface="Titillium Web"/>
              </a:rPr>
              <a:t>Growth of global competition</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AutoNum type="arabicPeriod"/>
            </a:pPr>
            <a:r>
              <a:rPr lang="en" sz="1600">
                <a:solidFill>
                  <a:srgbClr val="1E1919"/>
                </a:solidFill>
                <a:latin typeface="Titillium Web"/>
                <a:ea typeface="Titillium Web"/>
                <a:cs typeface="Titillium Web"/>
                <a:sym typeface="Titillium Web"/>
              </a:rPr>
              <a:t>Increase of free trade among nations</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AutoNum type="arabicPeriod"/>
            </a:pPr>
            <a:r>
              <a:rPr lang="en" sz="1600">
                <a:solidFill>
                  <a:srgbClr val="1E1919"/>
                </a:solidFill>
                <a:latin typeface="Titillium Web"/>
                <a:ea typeface="Titillium Web"/>
                <a:cs typeface="Titillium Web"/>
                <a:sym typeface="Titillium Web"/>
              </a:rPr>
              <a:t>More efficient distribution systems and communication advances</a:t>
            </a:r>
            <a:endParaRPr sz="1600">
              <a:latin typeface="Titillium Web"/>
              <a:ea typeface="Titillium Web"/>
              <a:cs typeface="Titillium Web"/>
              <a:sym typeface="Titillium We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grpSp>
        <p:nvGrpSpPr>
          <p:cNvPr id="208" name="Google Shape;208;p3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09" name="Google Shape;209;p3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1" name="Google Shape;211;p30"/>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Mixed Economies </a:t>
            </a:r>
            <a:endParaRPr sz="4000" b="1" dirty="0">
              <a:latin typeface="Titillium Web"/>
              <a:ea typeface="Titillium Web"/>
              <a:cs typeface="Titillium Web"/>
              <a:sym typeface="Titillium Web"/>
            </a:endParaRPr>
          </a:p>
        </p:txBody>
      </p:sp>
      <p:sp>
        <p:nvSpPr>
          <p:cNvPr id="212" name="Google Shape;212;p30"/>
          <p:cNvSpPr txBox="1"/>
          <p:nvPr/>
        </p:nvSpPr>
        <p:spPr>
          <a:xfrm>
            <a:off x="129350" y="1802100"/>
            <a:ext cx="7479300" cy="1908600"/>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Mixed Economies --Some allocation of resources is made by the market and some by the government.</a:t>
            </a:r>
            <a:endParaRPr sz="1600">
              <a:solidFill>
                <a:schemeClr val="dk1"/>
              </a:solidFill>
              <a:latin typeface="Titillium Web"/>
              <a:ea typeface="Titillium Web"/>
              <a:cs typeface="Titillium Web"/>
              <a:sym typeface="Titillium Web"/>
            </a:endParaRPr>
          </a:p>
          <a:p>
            <a:pPr marL="457200" lvl="0" indent="0" algn="l" rtl="0">
              <a:lnSpc>
                <a:spcPct val="150000"/>
              </a:lnSpc>
              <a:spcBef>
                <a:spcPts val="0"/>
              </a:spcBef>
              <a:spcAft>
                <a:spcPts val="0"/>
              </a:spcAft>
              <a:buNone/>
            </a:pPr>
            <a:endParaRPr sz="1600">
              <a:solidFill>
                <a:schemeClr val="dk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Neither free-market nor command economies have created sound economic conditions, so countries use a mix of the two economic systems </a:t>
            </a: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grpSp>
        <p:nvGrpSpPr>
          <p:cNvPr id="217" name="Google Shape;217;p3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18" name="Google Shape;218;p3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0" name="Google Shape;220;p31"/>
          <p:cNvSpPr txBox="1">
            <a:spLocks noGrp="1"/>
          </p:cNvSpPr>
          <p:nvPr>
            <p:ph type="title"/>
          </p:nvPr>
        </p:nvSpPr>
        <p:spPr>
          <a:xfrm>
            <a:off x="1048275" y="118700"/>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Treading Towards Mixed Economies</a:t>
            </a:r>
            <a:endParaRPr sz="4000" b="1" dirty="0">
              <a:latin typeface="Titillium Web"/>
              <a:ea typeface="Titillium Web"/>
              <a:cs typeface="Titillium Web"/>
              <a:sym typeface="Titillium Web"/>
            </a:endParaRPr>
          </a:p>
        </p:txBody>
      </p:sp>
      <p:sp>
        <p:nvSpPr>
          <p:cNvPr id="221" name="Google Shape;221;p31"/>
          <p:cNvSpPr txBox="1"/>
          <p:nvPr/>
        </p:nvSpPr>
        <p:spPr>
          <a:xfrm>
            <a:off x="129350" y="1473875"/>
            <a:ext cx="7479300" cy="2647500"/>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Communist governments are disappearing.</a:t>
            </a:r>
            <a:endParaRPr sz="1600">
              <a:solidFill>
                <a:srgbClr val="1E1919"/>
              </a:solidFill>
              <a:latin typeface="Titillium Web"/>
              <a:ea typeface="Titillium Web"/>
              <a:cs typeface="Titillium Web"/>
              <a:sym typeface="Titillium Web"/>
            </a:endParaRPr>
          </a:p>
          <a:p>
            <a:pPr marL="457200" lvl="0" indent="0" algn="l" rtl="0">
              <a:lnSpc>
                <a:spcPct val="150000"/>
              </a:lnSpc>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Mostly socialist governments are cutting back on social programs, lowering taxes and moving toward capitalism.</a:t>
            </a:r>
            <a:endParaRPr sz="1600">
              <a:solidFill>
                <a:srgbClr val="1E1919"/>
              </a:solidFill>
              <a:latin typeface="Titillium Web"/>
              <a:ea typeface="Titillium Web"/>
              <a:cs typeface="Titillium Web"/>
              <a:sym typeface="Titillium Web"/>
            </a:endParaRPr>
          </a:p>
          <a:p>
            <a:pPr marL="457200" lvl="0" indent="0" algn="l" rtl="0">
              <a:lnSpc>
                <a:spcPct val="150000"/>
              </a:lnSpc>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Mostly capitalist countries are increasing social programs and moving toward more socialism</a:t>
            </a: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grpSp>
        <p:nvGrpSpPr>
          <p:cNvPr id="226" name="Google Shape;226;p3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27" name="Google Shape;227;p3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9" name="Google Shape;229;p32"/>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Perfect Competition </a:t>
            </a:r>
            <a:endParaRPr sz="4000" b="1" dirty="0">
              <a:latin typeface="Titillium Web"/>
              <a:ea typeface="Titillium Web"/>
              <a:cs typeface="Titillium Web"/>
              <a:sym typeface="Titillium Web"/>
            </a:endParaRPr>
          </a:p>
        </p:txBody>
      </p:sp>
      <p:sp>
        <p:nvSpPr>
          <p:cNvPr id="231" name="Google Shape;231;p32"/>
          <p:cNvSpPr txBox="1"/>
          <p:nvPr/>
        </p:nvSpPr>
        <p:spPr>
          <a:xfrm>
            <a:off x="129350" y="1344050"/>
            <a:ext cx="8182800" cy="178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When the market is characterized by Perfect Competition: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Many small companies sell identical products.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The price is determined by supply and demand.</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Commodities like corn and soybeans are excellent examples.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2400" dirty="0">
              <a:solidFill>
                <a:srgbClr val="1E1919"/>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36" name="Google Shape;236;p3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37" name="Google Shape;237;p3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9" name="Google Shape;239;p33"/>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Basics of Supply and Demand </a:t>
            </a:r>
            <a:endParaRPr sz="4000" b="1" dirty="0">
              <a:latin typeface="Titillium Web"/>
              <a:ea typeface="Titillium Web"/>
              <a:cs typeface="Titillium Web"/>
              <a:sym typeface="Titillium Web"/>
            </a:endParaRPr>
          </a:p>
        </p:txBody>
      </p:sp>
      <p:sp>
        <p:nvSpPr>
          <p:cNvPr id="241" name="Google Shape;241;p33"/>
          <p:cNvSpPr txBox="1"/>
          <p:nvPr/>
        </p:nvSpPr>
        <p:spPr>
          <a:xfrm>
            <a:off x="257900" y="1524000"/>
            <a:ext cx="8276700"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a:solidFill>
                  <a:srgbClr val="1E1919"/>
                </a:solidFill>
                <a:highlight>
                  <a:srgbClr val="FFFFFF"/>
                </a:highlight>
                <a:latin typeface="Titillium Web"/>
                <a:ea typeface="Titillium Web"/>
                <a:cs typeface="Titillium Web"/>
                <a:sym typeface="Titillium Web"/>
              </a:rPr>
              <a:t>Demand and the Demand Curve</a:t>
            </a:r>
            <a:endParaRPr sz="18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Demand </a:t>
            </a:r>
            <a:r>
              <a:rPr lang="en" sz="1600">
                <a:solidFill>
                  <a:srgbClr val="1E1919"/>
                </a:solidFill>
                <a:latin typeface="Titillium Web"/>
                <a:ea typeface="Titillium Web"/>
                <a:cs typeface="Titillium Web"/>
                <a:sym typeface="Titillium Web"/>
              </a:rPr>
              <a:t>is the quantity of a product that buyers are willing to purchase at various prices. </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Prices Rise ----People Buy Less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Prices Spring ----People Buy More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2400" b="1">
                <a:solidFill>
                  <a:srgbClr val="1E1919"/>
                </a:solidFill>
                <a:latin typeface="Titillium Web"/>
                <a:ea typeface="Titillium Web"/>
                <a:cs typeface="Titillium Web"/>
                <a:sym typeface="Titillium Web"/>
              </a:rPr>
              <a:t>Supply and the Supply Curve </a:t>
            </a:r>
            <a:endParaRPr sz="24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Supply</a:t>
            </a:r>
            <a:r>
              <a:rPr lang="en" sz="1600">
                <a:solidFill>
                  <a:srgbClr val="1E1919"/>
                </a:solidFill>
                <a:latin typeface="Titillium Web"/>
                <a:ea typeface="Titillium Web"/>
                <a:cs typeface="Titillium Web"/>
                <a:sym typeface="Titillium Web"/>
              </a:rPr>
              <a:t> is the quantity of a product that sellers are willing to sell at various prices. The quantity of a product that a business is willing to sell depends on its price. </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Sell More ----Prices Rise </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Sell Less ----Prices Fall</a:t>
            </a:r>
            <a:endParaRPr sz="1600">
              <a:solidFill>
                <a:srgbClr val="1E1919"/>
              </a:solidFill>
              <a:latin typeface="Titillium Web"/>
              <a:ea typeface="Titillium Web"/>
              <a:cs typeface="Titillium Web"/>
              <a:sym typeface="Titillium Web"/>
            </a:endParaRPr>
          </a:p>
        </p:txBody>
      </p:sp>
      <p:pic>
        <p:nvPicPr>
          <p:cNvPr id="242" name="Google Shape;242;p33" descr="In the background is an apple. In the foreground is an x,y plot displaying the supply curve. The curve is a straight, positive line. Three dashed line sets show points of intersection from the y-axis to the x-axis. The first dashed line set extends from 0.80 on the y-axis to the curve, then from the curve to 3,000 on the x-axis. The second dashed line set extends from 0.60 on the y-axis to the curve, then from the curve to 2,000 on the x-axis. The third dashed line set extends from 0.40 on the y-axis to the curve, then from the curve to 1,000 on the x-axis.  "/>
          <p:cNvPicPr preferRelativeResize="0"/>
          <p:nvPr/>
        </p:nvPicPr>
        <p:blipFill>
          <a:blip r:embed="rId3">
            <a:alphaModFix/>
          </a:blip>
          <a:stretch>
            <a:fillRect/>
          </a:stretch>
        </p:blipFill>
        <p:spPr>
          <a:xfrm>
            <a:off x="6283550" y="3446575"/>
            <a:ext cx="2083276" cy="16969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129350" y="1541675"/>
            <a:ext cx="8520600" cy="3144300"/>
          </a:xfrm>
          <a:prstGeom prst="rect">
            <a:avLst/>
          </a:prstGeom>
        </p:spPr>
        <p:txBody>
          <a:bodyPr spcFirstLastPara="1" wrap="square" lIns="91425" tIns="91425" rIns="91425" bIns="91425" anchor="t" anchorCtr="0">
            <a:noAutofit/>
          </a:bodyPr>
          <a:lstStyle/>
          <a:p>
            <a:pPr marL="457200" lvl="0" indent="-330200" algn="l" rtl="0">
              <a:lnSpc>
                <a:spcPct val="150000"/>
              </a:lnSpc>
              <a:spcBef>
                <a:spcPts val="120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Describe the foundational philosophies of capitalism and socialism.</a:t>
            </a:r>
            <a:endParaRPr sz="160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Discuss private property rights and why they are key to economic development.</a:t>
            </a:r>
            <a:endParaRPr sz="160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Discuss the concept of GDP (gross domestic product).</a:t>
            </a:r>
            <a:endParaRPr sz="160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the difference between fiscal and monetary policy.</a:t>
            </a:r>
            <a:endParaRPr sz="160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Discuss the concept of the unemployment rate measurement.</a:t>
            </a:r>
            <a:endParaRPr sz="160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Discuss the concepts of inflation and deflation.</a:t>
            </a:r>
            <a:endParaRPr sz="160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other key terms related to this chapter including supply; demand; equilibrium price; monopoly; recession; depre</a:t>
            </a:r>
            <a:endParaRPr sz="1600">
              <a:solidFill>
                <a:schemeClr val="lt1"/>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grpSp>
        <p:nvGrpSpPr>
          <p:cNvPr id="247" name="Google Shape;247;p3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48" name="Google Shape;248;p3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0" name="Google Shape;250;p34"/>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The Demand Curve</a:t>
            </a:r>
            <a:endParaRPr sz="4000" b="1" dirty="0">
              <a:latin typeface="Titillium Web"/>
              <a:ea typeface="Titillium Web"/>
              <a:cs typeface="Titillium Web"/>
              <a:sym typeface="Titillium Web"/>
            </a:endParaRPr>
          </a:p>
        </p:txBody>
      </p:sp>
      <p:pic>
        <p:nvPicPr>
          <p:cNvPr id="253" name="Google Shape;253;p34" descr="In the background is an apple. In the foreground is an x, y plot of the demand curve of apples. The x-axis, representing peaches (pounds per day) extends from 0 to 5,000 in 1,000 increments. The y-axis, price (dollars per pound) extends from 0 to 1.00 in 0.20 increments. The curve is a straight, negative line. Three dashed lines show points of intersection from the y-axis to the x-axis. The first dashed line set extends from 0.80 on the y-axis to the curve, and down from the curve to a point between 1,000 and 2,000 on the x-axis. The second dashed line set extends from 0.60 to the curve, then from the curve to 2,000 on the x-axis. The third dashed line set extends from 0.40 on the y-axis to the curve, then from the curve to a point between 2,000 and 3,000 on the x-axis."/>
          <p:cNvPicPr preferRelativeResize="0"/>
          <p:nvPr/>
        </p:nvPicPr>
        <p:blipFill>
          <a:blip r:embed="rId3">
            <a:alphaModFix/>
          </a:blip>
          <a:stretch>
            <a:fillRect/>
          </a:stretch>
        </p:blipFill>
        <p:spPr>
          <a:xfrm>
            <a:off x="2074975" y="1249400"/>
            <a:ext cx="4185150" cy="3894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grpSp>
        <p:nvGrpSpPr>
          <p:cNvPr id="258" name="Google Shape;258;p3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59" name="Google Shape;259;p3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1" name="Google Shape;261;p35"/>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The Supply Curve </a:t>
            </a:r>
            <a:endParaRPr sz="4000" b="1" dirty="0">
              <a:latin typeface="Titillium Web"/>
              <a:ea typeface="Titillium Web"/>
              <a:cs typeface="Titillium Web"/>
              <a:sym typeface="Titillium Web"/>
            </a:endParaRPr>
          </a:p>
        </p:txBody>
      </p:sp>
      <p:pic>
        <p:nvPicPr>
          <p:cNvPr id="264" name="Google Shape;264;p35" descr="In the background is an apple. In the foreground is an x,y plot displaying the supply curve. The curve is a straight, positive line. Three dashed line sets show points of intersection from the y-axis to the x-axis. The first dashed line set extends from 0.80 on the y-axis to the curve, then from the curve to 3,000 on the x-axis. The second dashed line set extends from 0.60 on the y-axis to the curve, then from the curve to 2,000 on the x-axis. The third dashed line set extends from 0.40 on the y-axis to the curve, then from the curve to 1,000 on the x-axis.  "/>
          <p:cNvPicPr preferRelativeResize="0"/>
          <p:nvPr/>
        </p:nvPicPr>
        <p:blipFill>
          <a:blip r:embed="rId3">
            <a:alphaModFix/>
          </a:blip>
          <a:stretch>
            <a:fillRect/>
          </a:stretch>
        </p:blipFill>
        <p:spPr>
          <a:xfrm>
            <a:off x="2379775" y="1344050"/>
            <a:ext cx="4082276" cy="37994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grpSp>
        <p:nvGrpSpPr>
          <p:cNvPr id="269" name="Google Shape;269;p3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70" name="Google Shape;270;p3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 name="Google Shape;272;p36"/>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Equilibrium Price </a:t>
            </a:r>
            <a:endParaRPr sz="4000" b="1" dirty="0">
              <a:latin typeface="Titillium Web"/>
              <a:ea typeface="Titillium Web"/>
              <a:cs typeface="Titillium Web"/>
              <a:sym typeface="Titillium Web"/>
            </a:endParaRPr>
          </a:p>
        </p:txBody>
      </p:sp>
      <p:sp>
        <p:nvSpPr>
          <p:cNvPr id="275" name="Google Shape;275;p36"/>
          <p:cNvSpPr txBox="1"/>
          <p:nvPr/>
        </p:nvSpPr>
        <p:spPr>
          <a:xfrm>
            <a:off x="1048275" y="1706700"/>
            <a:ext cx="2515500" cy="30168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Plotting both the supply curve and the demand curve on one graph, as we’ve done in Figure 3.5 “The Equilibrium Price”. The point at which the two curves intersect is the </a:t>
            </a:r>
            <a:r>
              <a:rPr lang="en" sz="1600" b="1">
                <a:solidFill>
                  <a:srgbClr val="1E1919"/>
                </a:solidFill>
                <a:latin typeface="Titillium Web"/>
                <a:ea typeface="Titillium Web"/>
                <a:cs typeface="Titillium Web"/>
                <a:sym typeface="Titillium Web"/>
              </a:rPr>
              <a:t>equilibrium </a:t>
            </a:r>
            <a:r>
              <a:rPr lang="en" sz="1600">
                <a:solidFill>
                  <a:srgbClr val="1E1919"/>
                </a:solidFill>
                <a:latin typeface="Titillium Web"/>
                <a:ea typeface="Titillium Web"/>
                <a:cs typeface="Titillium Web"/>
                <a:sym typeface="Titillium Web"/>
              </a:rPr>
              <a:t>price</a:t>
            </a:r>
            <a:endParaRPr sz="1600">
              <a:latin typeface="Titillium Web"/>
              <a:ea typeface="Titillium Web"/>
              <a:cs typeface="Titillium Web"/>
              <a:sym typeface="Titillium Web"/>
            </a:endParaRPr>
          </a:p>
        </p:txBody>
      </p:sp>
      <p:pic>
        <p:nvPicPr>
          <p:cNvPr id="276" name="Google Shape;276;p36" descr="In the background is an apple. In the foreground is an x,y plot displaying both the upply and ddemand curve from 3.3 and 3.4. A black circle marks where the two lines intersect, (2,000, 0.60). "/>
          <p:cNvPicPr preferRelativeResize="0"/>
          <p:nvPr/>
        </p:nvPicPr>
        <p:blipFill>
          <a:blip r:embed="rId3">
            <a:alphaModFix/>
          </a:blip>
          <a:stretch>
            <a:fillRect/>
          </a:stretch>
        </p:blipFill>
        <p:spPr>
          <a:xfrm>
            <a:off x="4671264" y="1521900"/>
            <a:ext cx="3614986" cy="33864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pSp>
        <p:nvGrpSpPr>
          <p:cNvPr id="281" name="Google Shape;281;p3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82" name="Google Shape;282;p3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4" name="Google Shape;284;p37"/>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U.S. Economic Systems </a:t>
            </a:r>
            <a:endParaRPr sz="4000" b="1" dirty="0">
              <a:latin typeface="Titillium Web"/>
              <a:ea typeface="Titillium Web"/>
              <a:cs typeface="Titillium Web"/>
              <a:sym typeface="Titillium Web"/>
            </a:endParaRPr>
          </a:p>
        </p:txBody>
      </p:sp>
      <p:sp>
        <p:nvSpPr>
          <p:cNvPr id="287" name="Google Shape;287;p37"/>
          <p:cNvSpPr txBox="1"/>
          <p:nvPr/>
        </p:nvSpPr>
        <p:spPr>
          <a:xfrm>
            <a:off x="586150" y="1477100"/>
            <a:ext cx="7596600" cy="2924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a:solidFill>
                  <a:srgbClr val="1E1919"/>
                </a:solidFill>
                <a:latin typeface="Titillium Web"/>
                <a:ea typeface="Titillium Web"/>
                <a:cs typeface="Titillium Web"/>
                <a:sym typeface="Titillium Web"/>
              </a:rPr>
              <a:t>Key terms / Indicators</a:t>
            </a:r>
            <a:endParaRPr sz="1800" b="1">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GDP Unemployment rate</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Inflation,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Deflation Consumer </a:t>
            </a:r>
            <a:endParaRPr sz="1600">
              <a:solidFill>
                <a:srgbClr val="1E1919"/>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Price Index (CPI)</a:t>
            </a:r>
            <a:endParaRPr sz="1600">
              <a:solidFill>
                <a:srgbClr val="1E1919"/>
              </a:solidFill>
              <a:latin typeface="Titillium Web"/>
              <a:ea typeface="Titillium Web"/>
              <a:cs typeface="Titillium Web"/>
              <a:sym typeface="Titillium Web"/>
            </a:endParaRPr>
          </a:p>
          <a:p>
            <a:pPr marL="914400" lvl="1"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Producer Price Index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Monopoly, Monopolistic Competition, Oligopoly, Perfect Competition</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Business Cycle</a:t>
            </a:r>
            <a:endParaRPr sz="1600">
              <a:latin typeface="Titillium Web"/>
              <a:ea typeface="Titillium Web"/>
              <a:cs typeface="Titillium Web"/>
              <a:sym typeface="Titillium We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grpSp>
        <p:nvGrpSpPr>
          <p:cNvPr id="292" name="Google Shape;292;p3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93" name="Google Shape;293;p3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5" name="Google Shape;295;p38"/>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Understanding the U.S. Economy</a:t>
            </a:r>
            <a:endParaRPr sz="4000" b="1" dirty="0">
              <a:latin typeface="Titillium Web"/>
              <a:ea typeface="Titillium Web"/>
              <a:cs typeface="Titillium Web"/>
              <a:sym typeface="Titillium Web"/>
            </a:endParaRPr>
          </a:p>
        </p:txBody>
      </p:sp>
      <p:sp>
        <p:nvSpPr>
          <p:cNvPr id="298" name="Google Shape;298;p38"/>
          <p:cNvSpPr txBox="1"/>
          <p:nvPr/>
        </p:nvSpPr>
        <p:spPr>
          <a:xfrm>
            <a:off x="375125" y="1453650"/>
            <a:ext cx="7971600" cy="343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b="1">
                <a:solidFill>
                  <a:srgbClr val="1E1919"/>
                </a:solidFill>
                <a:latin typeface="Titillium Web"/>
                <a:ea typeface="Titillium Web"/>
                <a:cs typeface="Titillium Web"/>
                <a:sym typeface="Titillium Web"/>
              </a:rPr>
              <a:t>Key terms</a:t>
            </a:r>
            <a:endParaRPr sz="2100" b="1">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In an </a:t>
            </a:r>
            <a:r>
              <a:rPr lang="en" sz="1600" b="1" u="sng">
                <a:solidFill>
                  <a:srgbClr val="1E1919"/>
                </a:solidFill>
                <a:latin typeface="Titillium Web"/>
                <a:ea typeface="Titillium Web"/>
                <a:cs typeface="Titillium Web"/>
                <a:sym typeface="Titillium Web"/>
              </a:rPr>
              <a:t>oligopoly</a:t>
            </a:r>
            <a:r>
              <a:rPr lang="en" sz="1600">
                <a:solidFill>
                  <a:srgbClr val="1E1919"/>
                </a:solidFill>
                <a:latin typeface="Titillium Web"/>
                <a:ea typeface="Titillium Web"/>
                <a:cs typeface="Titillium Web"/>
                <a:sym typeface="Titillium Web"/>
              </a:rPr>
              <a:t>, a few sellers supply a sizable portion of products in the market. They exert some control over price, but because their products are similar, when one company lowers prices, the others follow.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Example: Automobile and Airline companies.</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 In a </a:t>
            </a:r>
            <a:r>
              <a:rPr lang="en" sz="1600" b="1" u="sng">
                <a:solidFill>
                  <a:srgbClr val="1E1919"/>
                </a:solidFill>
                <a:latin typeface="Titillium Web"/>
                <a:ea typeface="Titillium Web"/>
                <a:cs typeface="Titillium Web"/>
                <a:sym typeface="Titillium Web"/>
              </a:rPr>
              <a:t>monopoly,</a:t>
            </a:r>
            <a:r>
              <a:rPr lang="en" sz="1600">
                <a:solidFill>
                  <a:srgbClr val="1E1919"/>
                </a:solidFill>
                <a:latin typeface="Titillium Web"/>
                <a:ea typeface="Titillium Web"/>
                <a:cs typeface="Titillium Web"/>
                <a:sym typeface="Titillium Web"/>
              </a:rPr>
              <a:t> there is only one seller in the market. The “market” could be a specific geographical area, such as a city. The single seller is able to control prices.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Example: There are few monopolies in the United States because the government limits them. Most Spring into one of two categories: natural and legal. Natural monopolies include public utilities, such as electricity and gas suppliers. Legal- patent holders </a:t>
            </a:r>
            <a:endParaRPr sz="1600">
              <a:latin typeface="Titillium Web"/>
              <a:ea typeface="Titillium Web"/>
              <a:cs typeface="Titillium Web"/>
              <a:sym typeface="Titillium Web"/>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grpSp>
        <p:nvGrpSpPr>
          <p:cNvPr id="312" name="Google Shape;312;p4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13" name="Google Shape;313;p4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5" name="Google Shape;315;p40"/>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Understanding the U.S. Economy </a:t>
            </a:r>
            <a:endParaRPr sz="4000" b="1" dirty="0">
              <a:latin typeface="Titillium Web"/>
              <a:ea typeface="Titillium Web"/>
              <a:cs typeface="Titillium Web"/>
              <a:sym typeface="Titillium Web"/>
            </a:endParaRPr>
          </a:p>
        </p:txBody>
      </p:sp>
      <p:sp>
        <p:nvSpPr>
          <p:cNvPr id="318" name="Google Shape;318;p40"/>
          <p:cNvSpPr txBox="1"/>
          <p:nvPr/>
        </p:nvSpPr>
        <p:spPr>
          <a:xfrm>
            <a:off x="468950" y="1500550"/>
            <a:ext cx="7479300" cy="23703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2000" b="1">
                <a:solidFill>
                  <a:srgbClr val="1E1919"/>
                </a:solidFill>
                <a:latin typeface="Titillium Web"/>
                <a:ea typeface="Titillium Web"/>
                <a:cs typeface="Titillium Web"/>
                <a:sym typeface="Titillium Web"/>
              </a:rPr>
              <a:t>Key terms / Indicators</a:t>
            </a:r>
            <a:endParaRPr sz="2000" b="1">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Gross Domestic Product</a:t>
            </a: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The market value of all goods and services produced by the economy each year. The GDP includes only those goods and services produced domestically; goods produced outside the country are excluded</a:t>
            </a:r>
            <a:endParaRPr sz="1600">
              <a:latin typeface="Titillium Web"/>
              <a:ea typeface="Titillium Web"/>
              <a:cs typeface="Titillium Web"/>
              <a:sym typeface="Titillium We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grpSp>
        <p:nvGrpSpPr>
          <p:cNvPr id="323" name="Google Shape;323;p4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24" name="Google Shape;324;p4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6" name="Google Shape;326;p41"/>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Understanding the U.S. Economy </a:t>
            </a:r>
            <a:endParaRPr sz="4000" b="1" dirty="0">
              <a:latin typeface="Titillium Web"/>
              <a:ea typeface="Titillium Web"/>
              <a:cs typeface="Titillium Web"/>
              <a:sym typeface="Titillium Web"/>
            </a:endParaRPr>
          </a:p>
        </p:txBody>
      </p:sp>
      <p:sp>
        <p:nvSpPr>
          <p:cNvPr id="328" name="Google Shape;328;p41"/>
          <p:cNvSpPr txBox="1"/>
          <p:nvPr/>
        </p:nvSpPr>
        <p:spPr>
          <a:xfrm>
            <a:off x="448950" y="1525175"/>
            <a:ext cx="8246100" cy="3124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a:solidFill>
                  <a:srgbClr val="1E1919"/>
                </a:solidFill>
                <a:latin typeface="Titillium Web"/>
                <a:ea typeface="Titillium Web"/>
                <a:cs typeface="Titillium Web"/>
                <a:sym typeface="Titillium Web"/>
              </a:rPr>
              <a:t>Key terms / Indicators Recession and GDP</a:t>
            </a:r>
            <a:endParaRPr sz="3000">
              <a:solidFill>
                <a:srgbClr val="1E1919"/>
              </a:solidFill>
              <a:latin typeface="Titillium Web"/>
              <a:ea typeface="Titillium Web"/>
              <a:cs typeface="Titillium Web"/>
              <a:sym typeface="Titillium Web"/>
            </a:endParaRPr>
          </a:p>
          <a:p>
            <a:pPr marL="457200" lvl="0" indent="-361950" algn="l" rtl="0">
              <a:spcBef>
                <a:spcPts val="0"/>
              </a:spcBef>
              <a:spcAft>
                <a:spcPts val="0"/>
              </a:spcAft>
              <a:buClr>
                <a:srgbClr val="1E1919"/>
              </a:buClr>
              <a:buSzPts val="2100"/>
              <a:buChar char="●"/>
            </a:pPr>
            <a:r>
              <a:rPr lang="en" sz="2100">
                <a:solidFill>
                  <a:srgbClr val="1E1919"/>
                </a:solidFill>
                <a:latin typeface="Titillium Web"/>
                <a:ea typeface="Titillium Web"/>
                <a:cs typeface="Titillium Web"/>
                <a:sym typeface="Titillium Web"/>
              </a:rPr>
              <a:t>Eventually, however, things slow down. GDP decreases, unemployment rises, and because people have less money to spend, business revenues decline. This slowdown in economic activity is called a </a:t>
            </a:r>
            <a:r>
              <a:rPr lang="en" sz="2100" b="1" u="sng">
                <a:solidFill>
                  <a:srgbClr val="1E1919"/>
                </a:solidFill>
                <a:latin typeface="Titillium Web"/>
                <a:ea typeface="Titillium Web"/>
                <a:cs typeface="Titillium Web"/>
                <a:sym typeface="Titillium Web"/>
              </a:rPr>
              <a:t>recession.</a:t>
            </a:r>
            <a:r>
              <a:rPr lang="en" sz="2100">
                <a:solidFill>
                  <a:srgbClr val="1E1919"/>
                </a:solidFill>
                <a:latin typeface="Titillium Web"/>
                <a:ea typeface="Titillium Web"/>
                <a:cs typeface="Titillium Web"/>
                <a:sym typeface="Titillium Web"/>
              </a:rPr>
              <a:t> </a:t>
            </a:r>
            <a:endParaRPr sz="2100">
              <a:solidFill>
                <a:srgbClr val="1E1919"/>
              </a:solidFill>
              <a:latin typeface="Titillium Web"/>
              <a:ea typeface="Titillium Web"/>
              <a:cs typeface="Titillium Web"/>
              <a:sym typeface="Titillium Web"/>
            </a:endParaRPr>
          </a:p>
          <a:p>
            <a:pPr marL="457200" lvl="0" indent="-361950" algn="l" rtl="0">
              <a:spcBef>
                <a:spcPts val="0"/>
              </a:spcBef>
              <a:spcAft>
                <a:spcPts val="0"/>
              </a:spcAft>
              <a:buClr>
                <a:srgbClr val="1E1919"/>
              </a:buClr>
              <a:buSzPts val="2100"/>
              <a:buChar char="●"/>
            </a:pPr>
            <a:r>
              <a:rPr lang="en" sz="2100">
                <a:solidFill>
                  <a:srgbClr val="1E1919"/>
                </a:solidFill>
                <a:latin typeface="Titillium Web"/>
                <a:ea typeface="Titillium Web"/>
                <a:cs typeface="Titillium Web"/>
                <a:sym typeface="Titillium Web"/>
              </a:rPr>
              <a:t>Economists often say that we’re entering a </a:t>
            </a:r>
            <a:r>
              <a:rPr lang="en" sz="2100" b="1" u="sng">
                <a:solidFill>
                  <a:srgbClr val="1E1919"/>
                </a:solidFill>
                <a:latin typeface="Titillium Web"/>
                <a:ea typeface="Titillium Web"/>
                <a:cs typeface="Titillium Web"/>
                <a:sym typeface="Titillium Web"/>
              </a:rPr>
              <a:t>recession when GDP goes down for two consecutive quarters</a:t>
            </a:r>
            <a:endParaRPr sz="2100" b="1" u="sng">
              <a:solidFill>
                <a:srgbClr val="1E1919"/>
              </a:solidFill>
              <a:latin typeface="Titillium Web"/>
              <a:ea typeface="Titillium Web"/>
              <a:cs typeface="Titillium Web"/>
              <a:sym typeface="Titillium Web"/>
            </a:endParaRPr>
          </a:p>
          <a:p>
            <a:pPr marL="0" lvl="0" indent="0" algn="l" rtl="0">
              <a:spcBef>
                <a:spcPts val="0"/>
              </a:spcBef>
              <a:spcAft>
                <a:spcPts val="0"/>
              </a:spcAft>
              <a:buClr>
                <a:schemeClr val="dk1"/>
              </a:buClr>
              <a:buSzPts val="1100"/>
              <a:buFont typeface="Arial"/>
              <a:buNone/>
            </a:pPr>
            <a:endParaRPr sz="2100">
              <a:solidFill>
                <a:srgbClr val="1E1919"/>
              </a:solidFill>
              <a:latin typeface="Times New Roman"/>
              <a:ea typeface="Times New Roman"/>
              <a:cs typeface="Times New Roman"/>
              <a:sym typeface="Times New Roman"/>
            </a:endParaRPr>
          </a:p>
          <a:p>
            <a:pPr marL="0" lvl="0" indent="0" algn="l" rtl="0">
              <a:spcBef>
                <a:spcPts val="0"/>
              </a:spcBef>
              <a:spcAft>
                <a:spcPts val="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grpSp>
        <p:nvGrpSpPr>
          <p:cNvPr id="333" name="Google Shape;333;p4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34" name="Google Shape;334;p4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6" name="Google Shape;336;p42"/>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Consumer Price Index </a:t>
            </a:r>
            <a:endParaRPr sz="4000" b="1" dirty="0">
              <a:latin typeface="Titillium Web"/>
              <a:ea typeface="Titillium Web"/>
              <a:cs typeface="Titillium Web"/>
              <a:sym typeface="Titillium Web"/>
            </a:endParaRPr>
          </a:p>
        </p:txBody>
      </p:sp>
      <p:sp>
        <p:nvSpPr>
          <p:cNvPr id="338" name="Google Shape;338;p42"/>
          <p:cNvSpPr txBox="1"/>
          <p:nvPr/>
        </p:nvSpPr>
        <p:spPr>
          <a:xfrm>
            <a:off x="129350" y="1604650"/>
            <a:ext cx="87030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The most widely publicized measure of </a:t>
            </a:r>
            <a:r>
              <a:rPr lang="en" sz="1600" b="1" u="sng">
                <a:solidFill>
                  <a:srgbClr val="1E1919"/>
                </a:solidFill>
                <a:latin typeface="Titillium Web"/>
                <a:ea typeface="Titillium Web"/>
                <a:cs typeface="Titillium Web"/>
                <a:sym typeface="Titillium Web"/>
              </a:rPr>
              <a:t>inflation</a:t>
            </a:r>
            <a:r>
              <a:rPr lang="en" sz="1600">
                <a:solidFill>
                  <a:srgbClr val="1E1919"/>
                </a:solidFill>
                <a:latin typeface="Titillium Web"/>
                <a:ea typeface="Titillium Web"/>
                <a:cs typeface="Titillium Web"/>
                <a:sym typeface="Titillium Web"/>
              </a:rPr>
              <a:t> is the </a:t>
            </a:r>
            <a:r>
              <a:rPr lang="en" sz="1600" b="1">
                <a:solidFill>
                  <a:srgbClr val="1E1919"/>
                </a:solidFill>
                <a:latin typeface="Titillium Web"/>
                <a:ea typeface="Titillium Web"/>
                <a:cs typeface="Titillium Web"/>
                <a:sym typeface="Titillium Web"/>
              </a:rPr>
              <a:t>consumer price index </a:t>
            </a:r>
            <a:r>
              <a:rPr lang="en" sz="1600">
                <a:solidFill>
                  <a:srgbClr val="1E1919"/>
                </a:solidFill>
                <a:latin typeface="Titillium Web"/>
                <a:ea typeface="Titillium Web"/>
                <a:cs typeface="Titillium Web"/>
                <a:sym typeface="Titillium Web"/>
              </a:rPr>
              <a:t>(CPI), which is reported monthly by the Bureau of Labor Statistics.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The CPI measures the rate of inflation by determining price changes of a hypothetical basket of goods, such as food, housing, clothing, medical care, appliances, automobiles, and so forth, bought by a typical household</a:t>
            </a:r>
            <a:endParaRPr sz="1600">
              <a:latin typeface="Titillium Web"/>
              <a:ea typeface="Titillium Web"/>
              <a:cs typeface="Titillium Web"/>
              <a:sym typeface="Titillium We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grpSp>
        <p:nvGrpSpPr>
          <p:cNvPr id="343" name="Google Shape;343;p4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44" name="Google Shape;344;p4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4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6" name="Google Shape;346;p43"/>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Consumer Price Index</a:t>
            </a:r>
            <a:endParaRPr sz="4000" b="1" dirty="0">
              <a:latin typeface="Titillium Web"/>
              <a:ea typeface="Titillium Web"/>
              <a:cs typeface="Titillium Web"/>
              <a:sym typeface="Titillium Web"/>
            </a:endParaRPr>
          </a:p>
        </p:txBody>
      </p:sp>
      <p:pic>
        <p:nvPicPr>
          <p:cNvPr id="349" name="Google Shape;349;p43" descr="Years on the x-axis (1960-2020), percent of inflation on the y-axis (-2.5 to 15). Peaks: 1974 (11%) and 1980 (13.5%)"/>
          <p:cNvPicPr preferRelativeResize="0"/>
          <p:nvPr/>
        </p:nvPicPr>
        <p:blipFill>
          <a:blip r:embed="rId3">
            <a:alphaModFix/>
          </a:blip>
          <a:stretch>
            <a:fillRect/>
          </a:stretch>
        </p:blipFill>
        <p:spPr>
          <a:xfrm>
            <a:off x="1850303" y="1268100"/>
            <a:ext cx="4468926" cy="3168050"/>
          </a:xfrm>
          <a:prstGeom prst="rect">
            <a:avLst/>
          </a:prstGeom>
          <a:noFill/>
          <a:ln>
            <a:noFill/>
          </a:ln>
        </p:spPr>
      </p:pic>
      <p:sp>
        <p:nvSpPr>
          <p:cNvPr id="350" name="Google Shape;350;p43"/>
          <p:cNvSpPr txBox="1"/>
          <p:nvPr/>
        </p:nvSpPr>
        <p:spPr>
          <a:xfrm>
            <a:off x="474450" y="4597875"/>
            <a:ext cx="6633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The Inflation Rate that the US Government had tried to keep us to is 2%</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grpSp>
        <p:nvGrpSpPr>
          <p:cNvPr id="355" name="Google Shape;355;p4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56" name="Google Shape;356;p4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4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8" name="Google Shape;358;p44"/>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Economic Indicators </a:t>
            </a:r>
            <a:endParaRPr sz="4000" b="1" dirty="0">
              <a:latin typeface="Titillium Web"/>
              <a:ea typeface="Titillium Web"/>
              <a:cs typeface="Titillium Web"/>
              <a:sym typeface="Titillium Web"/>
            </a:endParaRPr>
          </a:p>
        </p:txBody>
      </p:sp>
      <p:sp>
        <p:nvSpPr>
          <p:cNvPr id="361" name="Google Shape;361;p44"/>
          <p:cNvSpPr txBox="1"/>
          <p:nvPr/>
        </p:nvSpPr>
        <p:spPr>
          <a:xfrm>
            <a:off x="257950" y="1906450"/>
            <a:ext cx="8902500"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To get a sense of where the economy is headed in the future, we use statistics called </a:t>
            </a:r>
            <a:r>
              <a:rPr lang="en" sz="1600" b="1">
                <a:solidFill>
                  <a:srgbClr val="1E1919"/>
                </a:solidFill>
                <a:latin typeface="Titillium Web"/>
                <a:ea typeface="Titillium Web"/>
                <a:cs typeface="Titillium Web"/>
                <a:sym typeface="Titillium Web"/>
              </a:rPr>
              <a:t>Economic Indicators. </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Indicators that report the status of the economy a few months in the </a:t>
            </a:r>
            <a:r>
              <a:rPr lang="en" sz="1600" b="1" u="sng">
                <a:solidFill>
                  <a:srgbClr val="1E1919"/>
                </a:solidFill>
                <a:latin typeface="Titillium Web"/>
                <a:ea typeface="Titillium Web"/>
                <a:cs typeface="Titillium Web"/>
                <a:sym typeface="Titillium Web"/>
              </a:rPr>
              <a:t>past</a:t>
            </a:r>
            <a:r>
              <a:rPr lang="en" sz="1600">
                <a:solidFill>
                  <a:srgbClr val="1E1919"/>
                </a:solidFill>
                <a:latin typeface="Titillium Web"/>
                <a:ea typeface="Titillium Web"/>
                <a:cs typeface="Titillium Web"/>
                <a:sym typeface="Titillium Web"/>
              </a:rPr>
              <a:t> are </a:t>
            </a:r>
            <a:r>
              <a:rPr lang="en" sz="1600" b="1">
                <a:solidFill>
                  <a:srgbClr val="1E1919"/>
                </a:solidFill>
                <a:latin typeface="Titillium Web"/>
                <a:ea typeface="Titillium Web"/>
                <a:cs typeface="Titillium Web"/>
                <a:sym typeface="Titillium Web"/>
              </a:rPr>
              <a:t>lagging</a:t>
            </a:r>
            <a:r>
              <a:rPr lang="en" sz="1600">
                <a:solidFill>
                  <a:srgbClr val="1E1919"/>
                </a:solidFill>
                <a:latin typeface="Titillium Web"/>
                <a:ea typeface="Titillium Web"/>
                <a:cs typeface="Titillium Web"/>
                <a:sym typeface="Titillium Web"/>
              </a:rPr>
              <a:t> indicators. </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Example: Avg. length of Unemployment</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Those that predict the status of the economy 3 to 12 months in the </a:t>
            </a:r>
            <a:r>
              <a:rPr lang="en" sz="1600" b="1" u="sng">
                <a:solidFill>
                  <a:srgbClr val="1E1919"/>
                </a:solidFill>
                <a:latin typeface="Titillium Web"/>
                <a:ea typeface="Titillium Web"/>
                <a:cs typeface="Titillium Web"/>
                <a:sym typeface="Titillium Web"/>
              </a:rPr>
              <a:t>future </a:t>
            </a:r>
            <a:r>
              <a:rPr lang="en" sz="1600">
                <a:solidFill>
                  <a:srgbClr val="1E1919"/>
                </a:solidFill>
                <a:latin typeface="Titillium Web"/>
                <a:ea typeface="Titillium Web"/>
                <a:cs typeface="Titillium Web"/>
                <a:sym typeface="Titillium Web"/>
              </a:rPr>
              <a:t>are called </a:t>
            </a:r>
            <a:r>
              <a:rPr lang="en" sz="1600" b="1">
                <a:solidFill>
                  <a:srgbClr val="1E1919"/>
                </a:solidFill>
                <a:latin typeface="Titillium Web"/>
                <a:ea typeface="Titillium Web"/>
                <a:cs typeface="Titillium Web"/>
                <a:sym typeface="Titillium Web"/>
              </a:rPr>
              <a:t>leading</a:t>
            </a:r>
            <a:r>
              <a:rPr lang="en" sz="1600">
                <a:solidFill>
                  <a:srgbClr val="1E1919"/>
                </a:solidFill>
                <a:latin typeface="Titillium Web"/>
                <a:ea typeface="Titillium Web"/>
                <a:cs typeface="Titillium Web"/>
                <a:sym typeface="Titillium Web"/>
              </a:rPr>
              <a:t> indicators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Example: The New Residential Housing Construction Report, commonly referred to as "housing starts“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Building Permits Issued</a:t>
            </a:r>
            <a:endParaRPr sz="1200">
              <a:latin typeface="Titillium Web"/>
              <a:ea typeface="Titillium Web"/>
              <a:cs typeface="Titillium Web"/>
              <a:sym typeface="Titillium We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Economics– Creating Wealth </a:t>
            </a:r>
            <a:endParaRPr sz="4000" b="1" dirty="0">
              <a:latin typeface="Titillium Web"/>
              <a:ea typeface="Titillium Web"/>
              <a:cs typeface="Titillium Web"/>
              <a:sym typeface="Titillium Web"/>
            </a:endParaRPr>
          </a:p>
        </p:txBody>
      </p:sp>
      <p:sp>
        <p:nvSpPr>
          <p:cNvPr id="75" name="Google Shape;75;p15"/>
          <p:cNvSpPr txBox="1">
            <a:spLocks noGrp="1"/>
          </p:cNvSpPr>
          <p:nvPr>
            <p:ph type="body" idx="1"/>
          </p:nvPr>
        </p:nvSpPr>
        <p:spPr>
          <a:xfrm>
            <a:off x="129350" y="1617775"/>
            <a:ext cx="8703000" cy="34230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523"/>
              <a:buNone/>
            </a:pPr>
            <a:r>
              <a:rPr lang="en" sz="1600" b="1">
                <a:solidFill>
                  <a:srgbClr val="1E1919"/>
                </a:solidFill>
                <a:latin typeface="Titillium Web"/>
                <a:ea typeface="Titillium Web"/>
                <a:cs typeface="Titillium Web"/>
                <a:sym typeface="Titillium Web"/>
              </a:rPr>
              <a:t>Economics </a:t>
            </a:r>
            <a:r>
              <a:rPr lang="en" sz="1600">
                <a:solidFill>
                  <a:srgbClr val="1E1919"/>
                </a:solidFill>
                <a:latin typeface="Titillium Web"/>
                <a:ea typeface="Titillium Web"/>
                <a:cs typeface="Titillium Web"/>
                <a:sym typeface="Titillium Web"/>
              </a:rPr>
              <a:t>is the study of the production, distribution, and consumption of goods and services.</a:t>
            </a:r>
            <a:endParaRPr sz="1600">
              <a:solidFill>
                <a:srgbClr val="1E1919"/>
              </a:solidFill>
              <a:latin typeface="Titillium Web"/>
              <a:ea typeface="Titillium Web"/>
              <a:cs typeface="Titillium Web"/>
              <a:sym typeface="Titillium Web"/>
            </a:endParaRPr>
          </a:p>
          <a:p>
            <a:pPr marL="0" lvl="0" indent="0" algn="l" rtl="0">
              <a:lnSpc>
                <a:spcPct val="115000"/>
              </a:lnSpc>
              <a:spcBef>
                <a:spcPts val="1200"/>
              </a:spcBef>
              <a:spcAft>
                <a:spcPts val="0"/>
              </a:spcAft>
              <a:buSzPts val="523"/>
              <a:buNone/>
            </a:pPr>
            <a:r>
              <a:rPr lang="en" sz="1600" b="1">
                <a:solidFill>
                  <a:srgbClr val="1E1919"/>
                </a:solidFill>
                <a:latin typeface="Titillium Web"/>
                <a:ea typeface="Titillium Web"/>
                <a:cs typeface="Titillium Web"/>
                <a:sym typeface="Titillium Web"/>
              </a:rPr>
              <a:t>Resources </a:t>
            </a:r>
            <a:r>
              <a:rPr lang="en" sz="1600">
                <a:solidFill>
                  <a:srgbClr val="1E1919"/>
                </a:solidFill>
                <a:latin typeface="Titillium Web"/>
                <a:ea typeface="Titillium Web"/>
                <a:cs typeface="Titillium Web"/>
                <a:sym typeface="Titillium Web"/>
              </a:rPr>
              <a:t>are the inputs used to produce outputs.</a:t>
            </a:r>
            <a:endParaRPr sz="1600">
              <a:solidFill>
                <a:srgbClr val="1E1919"/>
              </a:solidFill>
              <a:latin typeface="Titillium Web"/>
              <a:ea typeface="Titillium Web"/>
              <a:cs typeface="Titillium Web"/>
              <a:sym typeface="Titillium Web"/>
            </a:endParaRPr>
          </a:p>
          <a:p>
            <a:pPr marL="0" lvl="0" indent="0" algn="l" rtl="0">
              <a:lnSpc>
                <a:spcPct val="115000"/>
              </a:lnSpc>
              <a:spcBef>
                <a:spcPts val="1200"/>
              </a:spcBef>
              <a:spcAft>
                <a:spcPts val="0"/>
              </a:spcAft>
              <a:buSzPts val="523"/>
              <a:buNone/>
            </a:pPr>
            <a:r>
              <a:rPr lang="en" sz="1600">
                <a:solidFill>
                  <a:srgbClr val="1E1919"/>
                </a:solidFill>
                <a:latin typeface="Titillium Web"/>
                <a:ea typeface="Titillium Web"/>
                <a:cs typeface="Titillium Web"/>
                <a:sym typeface="Titillium Web"/>
              </a:rPr>
              <a:t>       Resources may include any or all of the following: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120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Land</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Labor (physical and mental) Capital –including buildings and equipment</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Entrepreneurship</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Knowledge</a:t>
            </a:r>
            <a:endParaRPr sz="1600">
              <a:solidFill>
                <a:srgbClr val="1E1919"/>
              </a:solidFill>
              <a:latin typeface="Titillium Web"/>
              <a:ea typeface="Titillium Web"/>
              <a:cs typeface="Titillium Web"/>
              <a:sym typeface="Titillium Web"/>
            </a:endParaRPr>
          </a:p>
          <a:p>
            <a:pPr marL="457200" lvl="0" indent="0" algn="l" rtl="0">
              <a:lnSpc>
                <a:spcPct val="150000"/>
              </a:lnSpc>
              <a:spcBef>
                <a:spcPts val="1200"/>
              </a:spcBef>
              <a:spcAft>
                <a:spcPts val="1200"/>
              </a:spcAft>
              <a:buSzPts val="523"/>
              <a:buNone/>
            </a:pP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grpSp>
        <p:nvGrpSpPr>
          <p:cNvPr id="366" name="Google Shape;366;p4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67" name="Google Shape;367;p4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4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9" name="Google Shape;369;p45"/>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Economic Health </a:t>
            </a:r>
            <a:endParaRPr sz="4000" b="1" dirty="0">
              <a:latin typeface="Titillium Web"/>
              <a:ea typeface="Titillium Web"/>
              <a:cs typeface="Titillium Web"/>
              <a:sym typeface="Titillium Web"/>
            </a:endParaRPr>
          </a:p>
        </p:txBody>
      </p:sp>
      <p:sp>
        <p:nvSpPr>
          <p:cNvPr id="372" name="Google Shape;372;p45"/>
          <p:cNvSpPr txBox="1"/>
          <p:nvPr/>
        </p:nvSpPr>
        <p:spPr>
          <a:xfrm>
            <a:off x="284675" y="1708025"/>
            <a:ext cx="55812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latin typeface="Titillium Web"/>
                <a:ea typeface="Titillium Web"/>
                <a:cs typeface="Titillium Web"/>
                <a:sym typeface="Titillium Web"/>
              </a:rPr>
              <a:t>The world's economies share three main goals:</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Growth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High employment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Price stability </a:t>
            </a:r>
            <a:endParaRPr sz="1600">
              <a:latin typeface="Titillium Web"/>
              <a:ea typeface="Titillium Web"/>
              <a:cs typeface="Titillium Web"/>
              <a:sym typeface="Titillium Web"/>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grpSp>
        <p:nvGrpSpPr>
          <p:cNvPr id="377" name="Google Shape;377;p4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78" name="Google Shape;378;p4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4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0" name="Google Shape;380;p46"/>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Government’s Role In Business </a:t>
            </a:r>
            <a:endParaRPr sz="4000" b="1" dirty="0">
              <a:latin typeface="Titillium Web"/>
              <a:ea typeface="Titillium Web"/>
              <a:cs typeface="Titillium Web"/>
              <a:sym typeface="Titillium Web"/>
            </a:endParaRPr>
          </a:p>
        </p:txBody>
      </p:sp>
      <p:sp>
        <p:nvSpPr>
          <p:cNvPr id="382" name="Google Shape;382;p46"/>
          <p:cNvSpPr txBox="1"/>
          <p:nvPr/>
        </p:nvSpPr>
        <p:spPr>
          <a:xfrm>
            <a:off x="172075" y="1382650"/>
            <a:ext cx="8246100" cy="338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A government can promote business by…</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1.Minimizing spending and keeping taxes and regulations to a minimum.</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2.Allowing private ownership of businesses.</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3.Minimizing interference with the free exchange of goods and services.</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4.Passing laws that enable businesspeople to write enforceable contracts.</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5.Establishing a currency that’s tradable in world markets.</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6.Minimizing corrupt</a:t>
            </a:r>
            <a:endParaRPr sz="1600">
              <a:latin typeface="Titillium Web"/>
              <a:ea typeface="Titillium Web"/>
              <a:cs typeface="Titillium Web"/>
              <a:sym typeface="Titillium We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pSp>
        <p:nvGrpSpPr>
          <p:cNvPr id="387" name="Google Shape;387;p4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88" name="Google Shape;388;p4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4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0" name="Google Shape;390;p47"/>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Fiscal Policy</a:t>
            </a:r>
            <a:endParaRPr sz="4000" b="1" dirty="0">
              <a:latin typeface="Titillium Web"/>
              <a:ea typeface="Titillium Web"/>
              <a:cs typeface="Titillium Web"/>
              <a:sym typeface="Titillium Web"/>
            </a:endParaRPr>
          </a:p>
        </p:txBody>
      </p:sp>
      <p:sp>
        <p:nvSpPr>
          <p:cNvPr id="392" name="Google Shape;392;p47"/>
          <p:cNvSpPr txBox="1"/>
          <p:nvPr/>
        </p:nvSpPr>
        <p:spPr>
          <a:xfrm>
            <a:off x="370500" y="1802100"/>
            <a:ext cx="82461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Fiscal Policy </a:t>
            </a:r>
            <a:r>
              <a:rPr lang="en" sz="1600">
                <a:solidFill>
                  <a:srgbClr val="1E1919"/>
                </a:solidFill>
                <a:latin typeface="Titillium Web"/>
                <a:ea typeface="Titillium Web"/>
                <a:cs typeface="Titillium Web"/>
                <a:sym typeface="Titillium Web"/>
              </a:rPr>
              <a:t>--The federal government’s efforts to keep the economy stable by increasing or decreasing taxes or government spending.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Tools of Fiscal Policy:</a:t>
            </a:r>
            <a:endParaRPr sz="1600" b="1">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Taxation</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Government Spending</a:t>
            </a:r>
            <a:endParaRPr sz="1600">
              <a:latin typeface="Titillium Web"/>
              <a:ea typeface="Titillium Web"/>
              <a:cs typeface="Titillium Web"/>
              <a:sym typeface="Titillium We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grpSp>
        <p:nvGrpSpPr>
          <p:cNvPr id="397" name="Google Shape;397;p4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98" name="Google Shape;398;p4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4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0" name="Google Shape;400;p48"/>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Monetary Policy</a:t>
            </a:r>
            <a:endParaRPr sz="4000" b="1" dirty="0">
              <a:latin typeface="Titillium Web"/>
              <a:ea typeface="Titillium Web"/>
              <a:cs typeface="Titillium Web"/>
              <a:sym typeface="Titillium Web"/>
            </a:endParaRPr>
          </a:p>
        </p:txBody>
      </p:sp>
      <p:sp>
        <p:nvSpPr>
          <p:cNvPr id="402" name="Google Shape;402;p48"/>
          <p:cNvSpPr txBox="1"/>
          <p:nvPr/>
        </p:nvSpPr>
        <p:spPr>
          <a:xfrm>
            <a:off x="189325" y="1576950"/>
            <a:ext cx="8246100" cy="1847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a:solidFill>
                  <a:srgbClr val="1E1919"/>
                </a:solidFill>
                <a:latin typeface="Titillium Web"/>
                <a:ea typeface="Titillium Web"/>
                <a:cs typeface="Titillium Web"/>
                <a:sym typeface="Titillium Web"/>
              </a:rPr>
              <a:t>Monetary Policy–The management of the money supply and interest rates by the Federal Reserve Board.</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a:solidFill>
                  <a:srgbClr val="1E1919"/>
                </a:solidFill>
                <a:latin typeface="Titillium Web"/>
                <a:ea typeface="Titillium Web"/>
                <a:cs typeface="Titillium Web"/>
                <a:sym typeface="Titillium Web"/>
              </a:rPr>
              <a:t>Tools of Monetary Policy</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Interest Rates</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Money Supply</a:t>
            </a:r>
            <a:endParaRPr sz="1600">
              <a:latin typeface="Titillium Web"/>
              <a:ea typeface="Titillium Web"/>
              <a:cs typeface="Titillium Web"/>
              <a:sym typeface="Titillium We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406"/>
        <p:cNvGrpSpPr/>
        <p:nvPr/>
      </p:nvGrpSpPr>
      <p:grpSpPr>
        <a:xfrm>
          <a:off x="0" y="0"/>
          <a:ext cx="0" cy="0"/>
          <a:chOff x="0" y="0"/>
          <a:chExt cx="0" cy="0"/>
        </a:xfrm>
      </p:grpSpPr>
      <p:sp>
        <p:nvSpPr>
          <p:cNvPr id="407" name="Google Shape;407;p49"/>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412" name="Google Shape;412;p49"/>
          <p:cNvSpPr txBox="1"/>
          <p:nvPr/>
        </p:nvSpPr>
        <p:spPr>
          <a:xfrm>
            <a:off x="405450" y="1440625"/>
            <a:ext cx="3209100" cy="3830100"/>
          </a:xfrm>
          <a:prstGeom prst="rect">
            <a:avLst/>
          </a:prstGeom>
          <a:noFill/>
          <a:ln>
            <a:noFill/>
          </a:ln>
        </p:spPr>
        <p:txBody>
          <a:bodyPr spcFirstLastPara="1" wrap="square" lIns="91425" tIns="91425" rIns="91425" bIns="91425" anchor="t" anchorCtr="0">
            <a:spAutoFit/>
          </a:bodyPr>
          <a:lstStyle/>
          <a:p>
            <a:pPr marL="584200" lvl="0" indent="-311150" algn="l" rtl="0">
              <a:lnSpc>
                <a:spcPct val="150000"/>
              </a:lnSpc>
              <a:spcBef>
                <a:spcPts val="1400"/>
              </a:spcBef>
              <a:spcAft>
                <a:spcPts val="0"/>
              </a:spcAft>
              <a:buClr>
                <a:schemeClr val="lt1"/>
              </a:buClr>
              <a:buSzPts val="1300"/>
              <a:buFont typeface="Titillium Web"/>
              <a:buChar char="●"/>
            </a:pPr>
            <a:r>
              <a:rPr lang="en" sz="1300" b="1">
                <a:solidFill>
                  <a:schemeClr val="lt1"/>
                </a:solidFill>
                <a:latin typeface="Titillium Web"/>
                <a:ea typeface="Titillium Web"/>
                <a:cs typeface="Titillium Web"/>
                <a:sym typeface="Titillium Web"/>
              </a:rPr>
              <a:t>Supply </a:t>
            </a:r>
            <a:r>
              <a:rPr lang="en" sz="1300">
                <a:solidFill>
                  <a:schemeClr val="lt1"/>
                </a:solidFill>
                <a:latin typeface="Titillium Web"/>
                <a:ea typeface="Titillium Web"/>
                <a:cs typeface="Titillium Web"/>
                <a:sym typeface="Titillium Web"/>
              </a:rPr>
              <a:t>is the quantity of a product that sellers are willing to sell at various prices. Producers will supply more of a product when prices are high and less when they’re low.</a:t>
            </a:r>
            <a:endParaRPr sz="1300">
              <a:solidFill>
                <a:schemeClr val="lt1"/>
              </a:solidFill>
              <a:latin typeface="Titillium Web"/>
              <a:ea typeface="Titillium Web"/>
              <a:cs typeface="Titillium Web"/>
              <a:sym typeface="Titillium Web"/>
            </a:endParaRPr>
          </a:p>
          <a:p>
            <a:pPr marL="584200" lvl="0" indent="-311150" algn="l" rtl="0">
              <a:lnSpc>
                <a:spcPct val="150000"/>
              </a:lnSpc>
              <a:spcBef>
                <a:spcPts val="0"/>
              </a:spcBef>
              <a:spcAft>
                <a:spcPts val="0"/>
              </a:spcAft>
              <a:buClr>
                <a:schemeClr val="lt1"/>
              </a:buClr>
              <a:buSzPts val="1300"/>
              <a:buFont typeface="Titillium Web"/>
              <a:buChar char="●"/>
            </a:pPr>
            <a:r>
              <a:rPr lang="en" sz="1300" b="1">
                <a:solidFill>
                  <a:schemeClr val="lt1"/>
                </a:solidFill>
                <a:latin typeface="Titillium Web"/>
                <a:ea typeface="Titillium Web"/>
                <a:cs typeface="Titillium Web"/>
                <a:sym typeface="Titillium Web"/>
              </a:rPr>
              <a:t>Demand </a:t>
            </a:r>
            <a:r>
              <a:rPr lang="en" sz="1300">
                <a:solidFill>
                  <a:schemeClr val="lt1"/>
                </a:solidFill>
                <a:latin typeface="Titillium Web"/>
                <a:ea typeface="Titillium Web"/>
                <a:cs typeface="Titillium Web"/>
                <a:sym typeface="Titillium Web"/>
              </a:rPr>
              <a:t>is the quantity of a product that buyers are willing to purchase at various prices; they’ll buy more when the price is low and less when it’s high.</a:t>
            </a:r>
            <a:endParaRPr sz="1300">
              <a:solidFill>
                <a:schemeClr val="lt1"/>
              </a:solidFill>
              <a:latin typeface="Titillium Web"/>
              <a:ea typeface="Titillium Web"/>
              <a:cs typeface="Titillium Web"/>
              <a:sym typeface="Titillium Web"/>
            </a:endParaRPr>
          </a:p>
          <a:p>
            <a:pPr marL="0" lvl="0" indent="0" algn="l" rtl="0">
              <a:spcBef>
                <a:spcPts val="1000"/>
              </a:spcBef>
              <a:spcAft>
                <a:spcPts val="0"/>
              </a:spcAft>
              <a:buNone/>
            </a:pPr>
            <a:endParaRPr/>
          </a:p>
        </p:txBody>
      </p:sp>
      <p:sp>
        <p:nvSpPr>
          <p:cNvPr id="408" name="Google Shape;408;p49">
            <a:extLst>
              <a:ext uri="{C183D7F6-B498-43B3-948B-1728B52AA6E4}">
                <adec:decorative xmlns:adec="http://schemas.microsoft.com/office/drawing/2017/decorative" val="0"/>
              </a:ext>
            </a:extLst>
          </p:cNvPr>
          <p:cNvSpPr txBox="1">
            <a:spLocks noGrp="1"/>
          </p:cNvSpPr>
          <p:nvPr>
            <p:ph type="body" idx="1"/>
          </p:nvPr>
        </p:nvSpPr>
        <p:spPr>
          <a:xfrm>
            <a:off x="3875925" y="291725"/>
            <a:ext cx="5061000" cy="4690800"/>
          </a:xfrm>
          <a:prstGeom prst="rect">
            <a:avLst/>
          </a:prstGeom>
        </p:spPr>
        <p:txBody>
          <a:bodyPr spcFirstLastPara="1" wrap="square" lIns="91425" tIns="91425" rIns="91425" bIns="91425" anchor="t" anchorCtr="0">
            <a:noAutofit/>
          </a:bodyPr>
          <a:lstStyle/>
          <a:p>
            <a:pPr marL="457200" lvl="0" indent="-311150" algn="l" rtl="0">
              <a:lnSpc>
                <a:spcPct val="150000"/>
              </a:lnSpc>
              <a:spcBef>
                <a:spcPts val="1400"/>
              </a:spcBef>
              <a:spcAft>
                <a:spcPts val="0"/>
              </a:spcAft>
              <a:buClr>
                <a:schemeClr val="lt1"/>
              </a:buClr>
              <a:buSzPts val="1300"/>
              <a:buFont typeface="Titillium Web"/>
              <a:buChar char="●"/>
            </a:pPr>
            <a:r>
              <a:rPr lang="en" sz="1300" b="1">
                <a:solidFill>
                  <a:schemeClr val="lt1"/>
                </a:solidFill>
                <a:latin typeface="Titillium Web"/>
                <a:ea typeface="Titillium Web"/>
                <a:cs typeface="Titillium Web"/>
                <a:sym typeface="Titillium Web"/>
              </a:rPr>
              <a:t>Economics</a:t>
            </a:r>
            <a:r>
              <a:rPr lang="en" sz="1300">
                <a:solidFill>
                  <a:schemeClr val="lt1"/>
                </a:solidFill>
                <a:latin typeface="Titillium Web"/>
                <a:ea typeface="Titillium Web"/>
                <a:cs typeface="Titillium Web"/>
                <a:sym typeface="Titillium Web"/>
              </a:rPr>
              <a:t> is the study of the production, distribution, and consumption of goods and services</a:t>
            </a:r>
            <a:endParaRPr sz="1300">
              <a:solidFill>
                <a:schemeClr val="lt1"/>
              </a:solidFill>
              <a:latin typeface="Titillium Web"/>
              <a:ea typeface="Titillium Web"/>
              <a:cs typeface="Titillium Web"/>
              <a:sym typeface="Titillium Web"/>
            </a:endParaRPr>
          </a:p>
          <a:p>
            <a:pPr marL="457200" lvl="0" indent="-311150" algn="l" rtl="0">
              <a:lnSpc>
                <a:spcPct val="150000"/>
              </a:lnSpc>
              <a:spcBef>
                <a:spcPts val="0"/>
              </a:spcBef>
              <a:spcAft>
                <a:spcPts val="0"/>
              </a:spcAft>
              <a:buClr>
                <a:srgbClr val="FFFFFF"/>
              </a:buClr>
              <a:buSzPts val="1300"/>
              <a:buFont typeface="Lora"/>
              <a:buChar char="●"/>
            </a:pPr>
            <a:r>
              <a:rPr lang="en" sz="1300">
                <a:solidFill>
                  <a:srgbClr val="FFFFFF"/>
                </a:solidFill>
                <a:latin typeface="Lora"/>
                <a:ea typeface="Lora"/>
                <a:cs typeface="Lora"/>
                <a:sym typeface="Lora"/>
              </a:rPr>
              <a:t>In a </a:t>
            </a:r>
            <a:r>
              <a:rPr lang="en" sz="1300" b="1">
                <a:solidFill>
                  <a:srgbClr val="FFFFFF"/>
                </a:solidFill>
                <a:latin typeface="Lora"/>
                <a:ea typeface="Lora"/>
                <a:cs typeface="Lora"/>
                <a:sym typeface="Lora"/>
              </a:rPr>
              <a:t>planned system, </a:t>
            </a:r>
            <a:r>
              <a:rPr lang="en" sz="1300">
                <a:solidFill>
                  <a:srgbClr val="FFFFFF"/>
                </a:solidFill>
                <a:latin typeface="Lora"/>
                <a:ea typeface="Lora"/>
                <a:cs typeface="Lora"/>
                <a:sym typeface="Lora"/>
              </a:rPr>
              <a:t>such as communism and socialism, the government exerts control over the production and distribution of all or some goods and services.</a:t>
            </a:r>
            <a:endParaRPr sz="1300">
              <a:solidFill>
                <a:srgbClr val="FFFFFF"/>
              </a:solidFill>
              <a:latin typeface="Lora"/>
              <a:ea typeface="Lora"/>
              <a:cs typeface="Lora"/>
              <a:sym typeface="Lora"/>
            </a:endParaRPr>
          </a:p>
          <a:p>
            <a:pPr marL="457200" lvl="0" indent="-311150" algn="l" rtl="0">
              <a:lnSpc>
                <a:spcPct val="150000"/>
              </a:lnSpc>
              <a:spcBef>
                <a:spcPts val="0"/>
              </a:spcBef>
              <a:spcAft>
                <a:spcPts val="0"/>
              </a:spcAft>
              <a:buClr>
                <a:srgbClr val="FFFFFF"/>
              </a:buClr>
              <a:buSzPts val="1300"/>
              <a:buFont typeface="Lora"/>
              <a:buChar char="●"/>
            </a:pPr>
            <a:r>
              <a:rPr lang="en" sz="1300">
                <a:solidFill>
                  <a:srgbClr val="FFFFFF"/>
                </a:solidFill>
                <a:latin typeface="Lora"/>
                <a:ea typeface="Lora"/>
                <a:cs typeface="Lora"/>
                <a:sym typeface="Lora"/>
              </a:rPr>
              <a:t>In a </a:t>
            </a:r>
            <a:r>
              <a:rPr lang="en" sz="1300" b="1">
                <a:solidFill>
                  <a:srgbClr val="FFFFFF"/>
                </a:solidFill>
                <a:latin typeface="Lora"/>
                <a:ea typeface="Lora"/>
                <a:cs typeface="Lora"/>
                <a:sym typeface="Lora"/>
              </a:rPr>
              <a:t>free-market system</a:t>
            </a:r>
            <a:r>
              <a:rPr lang="en" sz="1300">
                <a:solidFill>
                  <a:srgbClr val="FFFFFF"/>
                </a:solidFill>
                <a:latin typeface="Lora"/>
                <a:ea typeface="Lora"/>
                <a:cs typeface="Lora"/>
                <a:sym typeface="Lora"/>
              </a:rPr>
              <a:t>, also known as capitalism, business is conducted with limited government involvement. Competition determines what goods and services are produced, how they are produced, and for whom.</a:t>
            </a:r>
            <a:endParaRPr sz="1300">
              <a:solidFill>
                <a:srgbClr val="FFFFFF"/>
              </a:solidFill>
              <a:latin typeface="Lora"/>
              <a:ea typeface="Lora"/>
              <a:cs typeface="Lora"/>
              <a:sym typeface="Lora"/>
            </a:endParaRPr>
          </a:p>
          <a:p>
            <a:pPr marL="457200" lvl="0" indent="-311150" algn="l" rtl="0">
              <a:lnSpc>
                <a:spcPct val="150000"/>
              </a:lnSpc>
              <a:spcBef>
                <a:spcPts val="0"/>
              </a:spcBef>
              <a:spcAft>
                <a:spcPts val="0"/>
              </a:spcAft>
              <a:buClr>
                <a:srgbClr val="FFFFFF"/>
              </a:buClr>
              <a:buSzPts val="1300"/>
              <a:buFont typeface="Lora"/>
              <a:buChar char="●"/>
            </a:pPr>
            <a:r>
              <a:rPr lang="en" sz="1300">
                <a:solidFill>
                  <a:srgbClr val="FFFFFF"/>
                </a:solidFill>
                <a:latin typeface="Lora"/>
                <a:ea typeface="Lora"/>
                <a:cs typeface="Lora"/>
                <a:sym typeface="Lora"/>
              </a:rPr>
              <a:t>When the market is characterized by perfect competition, many small companies sell identical products. The price is determined by supply and demand. Commodities like corn are an excellent example.</a:t>
            </a:r>
            <a:endParaRPr sz="1300">
              <a:solidFill>
                <a:srgbClr val="FFFFFF"/>
              </a:solidFill>
              <a:latin typeface="Lora"/>
              <a:ea typeface="Lora"/>
              <a:cs typeface="Lora"/>
              <a:sym typeface="Lora"/>
            </a:endParaRPr>
          </a:p>
          <a:p>
            <a:pPr marL="0" lvl="0" indent="0" algn="l" rtl="0">
              <a:lnSpc>
                <a:spcPct val="100000"/>
              </a:lnSpc>
              <a:spcBef>
                <a:spcPts val="1400"/>
              </a:spcBef>
              <a:spcAft>
                <a:spcPts val="0"/>
              </a:spcAft>
              <a:buNone/>
            </a:pPr>
            <a:r>
              <a:rPr lang="en" sz="1600">
                <a:solidFill>
                  <a:schemeClr val="lt1"/>
                </a:solidFill>
                <a:latin typeface="Titillium Web"/>
                <a:ea typeface="Titillium Web"/>
                <a:cs typeface="Titillium Web"/>
                <a:sym typeface="Titillium Web"/>
              </a:rPr>
              <a:t>.</a:t>
            </a:r>
            <a:endParaRPr sz="1600">
              <a:solidFill>
                <a:schemeClr val="lt1"/>
              </a:solidFill>
              <a:latin typeface="Titillium Web"/>
              <a:ea typeface="Titillium Web"/>
              <a:cs typeface="Titillium Web"/>
              <a:sym typeface="Titillium Web"/>
            </a:endParaRPr>
          </a:p>
          <a:p>
            <a:pPr marL="457200" lvl="0" indent="0" algn="l" rtl="0">
              <a:lnSpc>
                <a:spcPct val="100000"/>
              </a:lnSpc>
              <a:spcBef>
                <a:spcPts val="1400"/>
              </a:spcBef>
              <a:spcAft>
                <a:spcPts val="1000"/>
              </a:spcAft>
              <a:buNone/>
            </a:pPr>
            <a:endParaRPr sz="1600" b="1">
              <a:solidFill>
                <a:schemeClr val="lt1"/>
              </a:solidFill>
              <a:latin typeface="Titillium Web"/>
              <a:ea typeface="Titillium Web"/>
              <a:cs typeface="Titillium Web"/>
              <a:sym typeface="Titillium Web"/>
            </a:endParaRPr>
          </a:p>
        </p:txBody>
      </p:sp>
      <p:grpSp>
        <p:nvGrpSpPr>
          <p:cNvPr id="409" name="Google Shape;409;p4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410" name="Google Shape;410;p49"/>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49"/>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View looking up at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1668749"/>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13"/>
          <p:cNvSpPr txBox="1">
            <a:spLocks noGrp="1"/>
          </p:cNvSpPr>
          <p:nvPr>
            <p:ph type="title" idx="4294967295"/>
          </p:nvPr>
        </p:nvSpPr>
        <p:spPr>
          <a:xfrm>
            <a:off x="0" y="1663649"/>
            <a:ext cx="9144000" cy="1800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Q&amp;A</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241242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grpSp>
        <p:nvGrpSpPr>
          <p:cNvPr id="80" name="Google Shape;80;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1" name="Google Shape;81;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1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Input and Output Markets</a:t>
            </a:r>
            <a:endParaRPr sz="4000" b="1" dirty="0">
              <a:latin typeface="Titillium Web"/>
              <a:ea typeface="Titillium Web"/>
              <a:cs typeface="Titillium Web"/>
              <a:sym typeface="Titillium Web"/>
            </a:endParaRPr>
          </a:p>
        </p:txBody>
      </p:sp>
      <p:pic>
        <p:nvPicPr>
          <p:cNvPr id="84" name="Google Shape;84;p16" descr="Circular diagram shows reciprocal relationship between businesses and households. Households buy products and provide inputs (labor, capital, land, entrepreneurship) to firms, while paying for business outputs. Business produce and sell products, and buy inputs from households, while outputting goods and services."/>
          <p:cNvPicPr preferRelativeResize="0"/>
          <p:nvPr/>
        </p:nvPicPr>
        <p:blipFill>
          <a:blip r:embed="rId3">
            <a:alphaModFix/>
          </a:blip>
          <a:stretch>
            <a:fillRect/>
          </a:stretch>
        </p:blipFill>
        <p:spPr>
          <a:xfrm>
            <a:off x="1805350" y="1123325"/>
            <a:ext cx="5580200" cy="40201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pSp>
        <p:nvGrpSpPr>
          <p:cNvPr id="89" name="Google Shape;89;p1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0" name="Google Shape;90;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7"/>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A Continuum of Economic Systems</a:t>
            </a:r>
            <a:endParaRPr sz="4000" b="1" dirty="0">
              <a:latin typeface="Titillium Web"/>
              <a:ea typeface="Titillium Web"/>
              <a:cs typeface="Titillium Web"/>
              <a:sym typeface="Titillium Web"/>
            </a:endParaRPr>
          </a:p>
        </p:txBody>
      </p:sp>
      <p:pic>
        <p:nvPicPr>
          <p:cNvPr id="93" name="Google Shape;93;p17" descr="An open, double ended arrow labeled “The Economic Spectrum”. The left side is labeled “Pure Communism” and the right side is labeled “Pure Free Market Capitalism.” Inside the middle of the arrow is a heading labeled “Mixed Economies” with a left heading of “Socialism,” a right heading of “Libertarianism”, and a middle heading of &quot;Centralism.&quot; Underneath the arrow are example countries, with lines from the names toward the larger arrow to indicate where they lie on the spectrum. From left (Pure Communism) to right (Pure Free Market Capitalism) to countries read: North Korea, China and Morocco, France and Sweden, United States and Japan, New Zealand."/>
          <p:cNvPicPr preferRelativeResize="0"/>
          <p:nvPr/>
        </p:nvPicPr>
        <p:blipFill>
          <a:blip r:embed="rId3">
            <a:alphaModFix/>
          </a:blip>
          <a:stretch>
            <a:fillRect/>
          </a:stretch>
        </p:blipFill>
        <p:spPr>
          <a:xfrm>
            <a:off x="220487" y="1880100"/>
            <a:ext cx="8703025" cy="2266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grpSp>
        <p:nvGrpSpPr>
          <p:cNvPr id="98" name="Google Shape;98;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9" name="Google Shape;99;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18"/>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The Father of Economics </a:t>
            </a:r>
            <a:endParaRPr sz="4000" b="1" dirty="0">
              <a:latin typeface="Titillium Web"/>
              <a:ea typeface="Titillium Web"/>
              <a:cs typeface="Titillium Web"/>
              <a:sym typeface="Titillium Web"/>
            </a:endParaRPr>
          </a:p>
        </p:txBody>
      </p:sp>
      <p:sp>
        <p:nvSpPr>
          <p:cNvPr id="102" name="Google Shape;102;p18"/>
          <p:cNvSpPr txBox="1"/>
          <p:nvPr/>
        </p:nvSpPr>
        <p:spPr>
          <a:xfrm>
            <a:off x="340350" y="1617450"/>
            <a:ext cx="6459000" cy="2837400"/>
          </a:xfrm>
          <a:prstGeom prst="rect">
            <a:avLst/>
          </a:prstGeom>
          <a:noFill/>
          <a:ln>
            <a:noFill/>
          </a:ln>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n" sz="1600" b="1">
                <a:solidFill>
                  <a:srgbClr val="1E1919"/>
                </a:solidFill>
                <a:latin typeface="Titillium Web"/>
                <a:ea typeface="Titillium Web"/>
                <a:cs typeface="Titillium Web"/>
                <a:sym typeface="Titillium Web"/>
              </a:rPr>
              <a:t>Adam Smith</a:t>
            </a:r>
            <a:r>
              <a:rPr lang="en" sz="1600">
                <a:solidFill>
                  <a:srgbClr val="1E1919"/>
                </a:solidFill>
                <a:latin typeface="Titillium Web"/>
                <a:ea typeface="Titillium Web"/>
                <a:cs typeface="Titillium Web"/>
                <a:sym typeface="Titillium Web"/>
              </a:rPr>
              <a:t> believed that:</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Freedom was vital to any economy’s survival.</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Freedom to own land or property and the right to keep the profits of a business is essential.</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People will work hard if they believe they will be rewarded</a:t>
            </a:r>
            <a:endParaRPr sz="1600">
              <a:latin typeface="Titillium Web"/>
              <a:ea typeface="Titillium Web"/>
              <a:cs typeface="Titillium Web"/>
              <a:sym typeface="Titillium Web"/>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grpSp>
        <p:nvGrpSpPr>
          <p:cNvPr id="107" name="Google Shape;107;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8" name="Google Shape;108;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19"/>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Government’s Role in Business</a:t>
            </a:r>
            <a:endParaRPr sz="4000" b="1" dirty="0">
              <a:latin typeface="Titillium Web"/>
              <a:ea typeface="Titillium Web"/>
              <a:cs typeface="Titillium Web"/>
              <a:sym typeface="Titillium Web"/>
            </a:endParaRPr>
          </a:p>
        </p:txBody>
      </p:sp>
      <p:sp>
        <p:nvSpPr>
          <p:cNvPr id="111" name="Google Shape;111;p19"/>
          <p:cNvSpPr txBox="1"/>
          <p:nvPr/>
        </p:nvSpPr>
        <p:spPr>
          <a:xfrm>
            <a:off x="129350" y="1461275"/>
            <a:ext cx="8451900" cy="33864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b="1">
                <a:solidFill>
                  <a:srgbClr val="1E1919"/>
                </a:solidFill>
                <a:latin typeface="Titillium Web"/>
                <a:ea typeface="Titillium Web"/>
                <a:cs typeface="Titillium Web"/>
                <a:sym typeface="Titillium Web"/>
              </a:rPr>
              <a:t>A government can promote business by…</a:t>
            </a:r>
            <a:endParaRPr sz="1600" b="1">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1.Minimizing spending and keeping taxes and regulations to a minimum.</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2.Allowing private ownership of businesses.</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3.Minimizing interference with the free exchange of goods and services.</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4.Passing laws that enable businesspeople to write enforceable contracts.</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5.Establishing a currency that’s tradable in world markets.</a:t>
            </a:r>
            <a:endParaRPr sz="16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600">
                <a:solidFill>
                  <a:srgbClr val="1E1919"/>
                </a:solidFill>
                <a:latin typeface="Titillium Web"/>
                <a:ea typeface="Titillium Web"/>
                <a:cs typeface="Titillium Web"/>
                <a:sym typeface="Titillium Web"/>
              </a:rPr>
              <a:t>6.Minimizing corruption</a:t>
            </a:r>
            <a:endParaRPr sz="1600">
              <a:latin typeface="Titillium Web"/>
              <a:ea typeface="Titillium Web"/>
              <a:cs typeface="Titillium Web"/>
              <a:sym typeface="Titillium We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grpSp>
        <p:nvGrpSpPr>
          <p:cNvPr id="116" name="Google Shape;116;p2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17" name="Google Shape;117;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20"/>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3 Economic Systems</a:t>
            </a:r>
            <a:endParaRPr sz="4000" b="1" dirty="0">
              <a:latin typeface="Titillium Web"/>
              <a:ea typeface="Titillium Web"/>
              <a:cs typeface="Titillium Web"/>
              <a:sym typeface="Titillium Web"/>
            </a:endParaRPr>
          </a:p>
        </p:txBody>
      </p:sp>
      <p:sp>
        <p:nvSpPr>
          <p:cNvPr id="121" name="Google Shape;121;p20">
            <a:extLst>
              <a:ext uri="{C183D7F6-B498-43B3-948B-1728B52AA6E4}">
                <adec:decorative xmlns:adec="http://schemas.microsoft.com/office/drawing/2017/decorative" val="0"/>
              </a:ext>
            </a:extLst>
          </p:cNvPr>
          <p:cNvSpPr txBox="1"/>
          <p:nvPr/>
        </p:nvSpPr>
        <p:spPr>
          <a:xfrm>
            <a:off x="0" y="1748250"/>
            <a:ext cx="4361100" cy="16470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900">
                <a:solidFill>
                  <a:srgbClr val="1E1919"/>
                </a:solidFill>
                <a:latin typeface="Titillium Web"/>
                <a:ea typeface="Titillium Web"/>
                <a:cs typeface="Titillium Web"/>
                <a:sym typeface="Titillium Web"/>
              </a:rPr>
              <a:t>1.Capitalism</a:t>
            </a:r>
            <a:endParaRPr sz="19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900">
                <a:solidFill>
                  <a:srgbClr val="1E1919"/>
                </a:solidFill>
                <a:latin typeface="Titillium Web"/>
                <a:ea typeface="Titillium Web"/>
                <a:cs typeface="Titillium Web"/>
                <a:sym typeface="Titillium Web"/>
              </a:rPr>
              <a:t>2.Socialism</a:t>
            </a:r>
            <a:endParaRPr sz="1900">
              <a:solidFill>
                <a:srgbClr val="1E1919"/>
              </a:solidFill>
              <a:latin typeface="Titillium Web"/>
              <a:ea typeface="Titillium Web"/>
              <a:cs typeface="Titillium Web"/>
              <a:sym typeface="Titillium Web"/>
            </a:endParaRPr>
          </a:p>
          <a:p>
            <a:pPr marL="0" lvl="0" indent="0" algn="l" rtl="0">
              <a:lnSpc>
                <a:spcPct val="200000"/>
              </a:lnSpc>
              <a:spcBef>
                <a:spcPts val="0"/>
              </a:spcBef>
              <a:spcAft>
                <a:spcPts val="0"/>
              </a:spcAft>
              <a:buNone/>
            </a:pPr>
            <a:r>
              <a:rPr lang="en" sz="1900">
                <a:solidFill>
                  <a:srgbClr val="1E1919"/>
                </a:solidFill>
                <a:latin typeface="Titillium Web"/>
                <a:ea typeface="Titillium Web"/>
                <a:cs typeface="Titillium Web"/>
                <a:sym typeface="Titillium Web"/>
              </a:rPr>
              <a:t>3.Communism</a:t>
            </a:r>
            <a:endParaRPr sz="1900">
              <a:latin typeface="Titillium Web"/>
              <a:ea typeface="Titillium Web"/>
              <a:cs typeface="Titillium Web"/>
              <a:sym typeface="Titillium Web"/>
            </a:endParaRPr>
          </a:p>
        </p:txBody>
      </p:sp>
      <p:sp>
        <p:nvSpPr>
          <p:cNvPr id="120" name="Google Shape;120;p20">
            <a:extLst>
              <a:ext uri="{C183D7F6-B498-43B3-948B-1728B52AA6E4}">
                <adec:decorative xmlns:adec="http://schemas.microsoft.com/office/drawing/2017/decorative" val="0"/>
              </a:ext>
            </a:extLst>
          </p:cNvPr>
          <p:cNvSpPr txBox="1"/>
          <p:nvPr/>
        </p:nvSpPr>
        <p:spPr>
          <a:xfrm>
            <a:off x="4056200" y="1344050"/>
            <a:ext cx="2368200" cy="187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1600">
                <a:solidFill>
                  <a:srgbClr val="1E1919"/>
                </a:solidFill>
                <a:latin typeface="Titillium Web"/>
                <a:ea typeface="Titillium Web"/>
                <a:cs typeface="Titillium Web"/>
                <a:sym typeface="Titillium Web"/>
              </a:rPr>
              <a:t>The economic system in which </a:t>
            </a:r>
            <a:r>
              <a:rPr lang="en" sz="1600" u="sng">
                <a:solidFill>
                  <a:srgbClr val="1E1919"/>
                </a:solidFill>
                <a:latin typeface="Titillium Web"/>
                <a:ea typeface="Titillium Web"/>
                <a:cs typeface="Titillium Web"/>
                <a:sym typeface="Titillium Web"/>
              </a:rPr>
              <a:t>most businesses are owned and operated by individuals i</a:t>
            </a:r>
            <a:r>
              <a:rPr lang="en" sz="1600">
                <a:solidFill>
                  <a:srgbClr val="1E1919"/>
                </a:solidFill>
                <a:latin typeface="Titillium Web"/>
                <a:ea typeface="Titillium Web"/>
                <a:cs typeface="Titillium Web"/>
                <a:sym typeface="Titillium Web"/>
              </a:rPr>
              <a:t>s the </a:t>
            </a:r>
            <a:r>
              <a:rPr lang="en" sz="1600" b="1">
                <a:solidFill>
                  <a:srgbClr val="1E1919"/>
                </a:solidFill>
                <a:latin typeface="Titillium Web"/>
                <a:ea typeface="Titillium Web"/>
                <a:cs typeface="Titillium Web"/>
                <a:sym typeface="Titillium Web"/>
              </a:rPr>
              <a:t>free market system,</a:t>
            </a:r>
            <a:r>
              <a:rPr lang="en" sz="1600">
                <a:solidFill>
                  <a:srgbClr val="1E1919"/>
                </a:solidFill>
                <a:latin typeface="Titillium Web"/>
                <a:ea typeface="Titillium Web"/>
                <a:cs typeface="Titillium Web"/>
                <a:sym typeface="Titillium Web"/>
              </a:rPr>
              <a:t> also known as</a:t>
            </a:r>
            <a:r>
              <a:rPr lang="en" sz="1600" b="1">
                <a:solidFill>
                  <a:srgbClr val="1E1919"/>
                </a:solidFill>
                <a:latin typeface="Titillium Web"/>
                <a:ea typeface="Titillium Web"/>
                <a:cs typeface="Titillium Web"/>
                <a:sym typeface="Titillium Web"/>
              </a:rPr>
              <a:t> capitalism. </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b="1"/>
          </a:p>
        </p:txBody>
      </p:sp>
      <p:sp>
        <p:nvSpPr>
          <p:cNvPr id="122" name="Google Shape;122;p20"/>
          <p:cNvSpPr txBox="1"/>
          <p:nvPr/>
        </p:nvSpPr>
        <p:spPr>
          <a:xfrm>
            <a:off x="492350" y="3442475"/>
            <a:ext cx="7784100" cy="1239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750">
                <a:solidFill>
                  <a:srgbClr val="1E1919"/>
                </a:solidFill>
                <a:latin typeface="Roboto"/>
                <a:ea typeface="Roboto"/>
                <a:cs typeface="Roboto"/>
                <a:sym typeface="Roboto"/>
              </a:rPr>
              <a:t>&lt;-------------------------------------------------------------&gt;</a:t>
            </a:r>
            <a:endParaRPr sz="2750">
              <a:solidFill>
                <a:srgbClr val="1E1919"/>
              </a:solidFill>
              <a:latin typeface="Roboto"/>
              <a:ea typeface="Roboto"/>
              <a:cs typeface="Roboto"/>
              <a:sym typeface="Roboto"/>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      Communism                              Socialism                                           Capitalism</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2500">
                <a:solidFill>
                  <a:srgbClr val="1E1919"/>
                </a:solidFill>
                <a:latin typeface="Roboto"/>
                <a:ea typeface="Roboto"/>
                <a:cs typeface="Roboto"/>
                <a:sym typeface="Roboto"/>
              </a:rPr>
              <a:t>                                                            &lt;-------------------&gt;</a:t>
            </a:r>
            <a:endParaRPr sz="2500">
              <a:solidFill>
                <a:srgbClr val="1E1919"/>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grpSp>
        <p:nvGrpSpPr>
          <p:cNvPr id="127" name="Google Shape;127;p2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8" name="Google Shape;128;p2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Google Shape;130;p21"/>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Capitalism</a:t>
            </a:r>
            <a:endParaRPr sz="4000" b="1" dirty="0">
              <a:latin typeface="Titillium Web"/>
              <a:ea typeface="Titillium Web"/>
              <a:cs typeface="Titillium Web"/>
              <a:sym typeface="Titillium Web"/>
            </a:endParaRPr>
          </a:p>
        </p:txBody>
      </p:sp>
      <p:sp>
        <p:nvSpPr>
          <p:cNvPr id="131" name="Google Shape;131;p21"/>
          <p:cNvSpPr txBox="1"/>
          <p:nvPr/>
        </p:nvSpPr>
        <p:spPr>
          <a:xfrm>
            <a:off x="223150" y="1617800"/>
            <a:ext cx="8311500" cy="2524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Capitalism </a:t>
            </a:r>
            <a:r>
              <a:rPr lang="en" sz="1600">
                <a:solidFill>
                  <a:srgbClr val="1E1919"/>
                </a:solidFill>
                <a:latin typeface="Titillium Web"/>
                <a:ea typeface="Titillium Web"/>
                <a:cs typeface="Titillium Web"/>
                <a:sym typeface="Titillium Web"/>
              </a:rPr>
              <a:t>--All or most of the land, factories and stores are owned by individuals, not the government, and operated for profit.</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Countries with capitalist foundations</a:t>
            </a:r>
            <a:endParaRPr sz="1600" b="1">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United States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England </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Australia </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Canada</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2400">
              <a:solidFill>
                <a:srgbClr val="1E1919"/>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1765</Words>
  <Application>Microsoft Office PowerPoint</Application>
  <PresentationFormat>On-screen Show (16:9)</PresentationFormat>
  <Paragraphs>195</Paragraphs>
  <Slides>35</Slides>
  <Notes>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Roboto</vt:lpstr>
      <vt:lpstr>Arial</vt:lpstr>
      <vt:lpstr>Lora</vt:lpstr>
      <vt:lpstr>Titillium Web</vt:lpstr>
      <vt:lpstr>Times New Roman</vt:lpstr>
      <vt:lpstr>Simple Light</vt:lpstr>
      <vt:lpstr>Chapter 3  Economics and Business</vt:lpstr>
      <vt:lpstr>Objectives</vt:lpstr>
      <vt:lpstr>Economics– Creating Wealth </vt:lpstr>
      <vt:lpstr>Input and Output Markets</vt:lpstr>
      <vt:lpstr>A Continuum of Economic Systems</vt:lpstr>
      <vt:lpstr>The Father of Economics </vt:lpstr>
      <vt:lpstr>Government’s Role in Business</vt:lpstr>
      <vt:lpstr>3 Economic Systems</vt:lpstr>
      <vt:lpstr>Capitalism</vt:lpstr>
      <vt:lpstr>Capitalism’s Four Basic Rights </vt:lpstr>
      <vt:lpstr>Free Markets </vt:lpstr>
      <vt:lpstr>Socialism </vt:lpstr>
      <vt:lpstr>Communism </vt:lpstr>
      <vt:lpstr>Two Major Economic Systems </vt:lpstr>
      <vt:lpstr>Important Changes to Global Environment </vt:lpstr>
      <vt:lpstr>Mixed Economies </vt:lpstr>
      <vt:lpstr>Treading Towards Mixed Economies</vt:lpstr>
      <vt:lpstr>Perfect Competition </vt:lpstr>
      <vt:lpstr>Basics of Supply and Demand </vt:lpstr>
      <vt:lpstr>The Demand Curve</vt:lpstr>
      <vt:lpstr>The Supply Curve </vt:lpstr>
      <vt:lpstr>Equilibrium Price </vt:lpstr>
      <vt:lpstr>U.S. Economic Systems </vt:lpstr>
      <vt:lpstr>Understanding the U.S. Economy</vt:lpstr>
      <vt:lpstr>Understanding the U.S. Economy </vt:lpstr>
      <vt:lpstr>Understanding the U.S. Economy </vt:lpstr>
      <vt:lpstr>Consumer Price Index </vt:lpstr>
      <vt:lpstr>Consumer Price Index</vt:lpstr>
      <vt:lpstr>Economic Indicators </vt:lpstr>
      <vt:lpstr>Economic Health </vt:lpstr>
      <vt:lpstr>Government’s Role In Business </vt:lpstr>
      <vt:lpstr>Fiscal Policy</vt:lpstr>
      <vt:lpstr>Monetary Policy</vt:lpstr>
      <vt:lpstr>Takeaways</vt:lpstr>
      <vt:lpstr>Chapter 3  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ronpoff</dc:creator>
  <cp:lastModifiedBy>Blicher, Heather</cp:lastModifiedBy>
  <cp:revision>5</cp:revision>
  <dcterms:modified xsi:type="dcterms:W3CDTF">2023-08-07T17:04:00Z</dcterms:modified>
</cp:coreProperties>
</file>