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charts/chart2.xml" ContentType="application/vnd.openxmlformats-officedocument.drawingml.chart+xml"/>
  <Override PartName="/ppt/notesSlides/notesSlide15.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7.xml" ContentType="application/vnd.openxmlformats-officedocument.presentationml.notesSl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8.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9.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4" r:id="rId1"/>
  </p:sldMasterIdLst>
  <p:notesMasterIdLst>
    <p:notesMasterId r:id="rId31"/>
  </p:notesMasterIdLst>
  <p:handoutMasterIdLst>
    <p:handoutMasterId r:id="rId32"/>
  </p:handoutMasterIdLst>
  <p:sldIdLst>
    <p:sldId id="299" r:id="rId2"/>
    <p:sldId id="312" r:id="rId3"/>
    <p:sldId id="258" r:id="rId4"/>
    <p:sldId id="302" r:id="rId5"/>
    <p:sldId id="303" r:id="rId6"/>
    <p:sldId id="304" r:id="rId7"/>
    <p:sldId id="305" r:id="rId8"/>
    <p:sldId id="301" r:id="rId9"/>
    <p:sldId id="263" r:id="rId10"/>
    <p:sldId id="293" r:id="rId11"/>
    <p:sldId id="300" r:id="rId12"/>
    <p:sldId id="260" r:id="rId13"/>
    <p:sldId id="287" r:id="rId14"/>
    <p:sldId id="288" r:id="rId15"/>
    <p:sldId id="322" r:id="rId16"/>
    <p:sldId id="289" r:id="rId17"/>
    <p:sldId id="291" r:id="rId18"/>
    <p:sldId id="306" r:id="rId19"/>
    <p:sldId id="261" r:id="rId20"/>
    <p:sldId id="275" r:id="rId21"/>
    <p:sldId id="276" r:id="rId22"/>
    <p:sldId id="269" r:id="rId23"/>
    <p:sldId id="270" r:id="rId24"/>
    <p:sldId id="271" r:id="rId25"/>
    <p:sldId id="282" r:id="rId26"/>
    <p:sldId id="268" r:id="rId27"/>
    <p:sldId id="307" r:id="rId28"/>
    <p:sldId id="296" r:id="rId29"/>
    <p:sldId id="326"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1976"/>
    <p:restoredTop sz="59476"/>
  </p:normalViewPr>
  <p:slideViewPr>
    <p:cSldViewPr snapToGrid="0" snapToObjects="1">
      <p:cViewPr>
        <p:scale>
          <a:sx n="100" d="100"/>
          <a:sy n="100" d="100"/>
        </p:scale>
        <p:origin x="800" y="20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98" d="100"/>
        <a:sy n="98" d="100"/>
      </p:scale>
      <p:origin x="0" y="0"/>
    </p:cViewPr>
  </p:sorterViewPr>
  <p:notesViewPr>
    <p:cSldViewPr snapToGrid="0" snapToObjects="1">
      <p:cViewPr varScale="1">
        <p:scale>
          <a:sx n="159" d="100"/>
          <a:sy n="159" d="100"/>
        </p:scale>
        <p:origin x="1600" y="176"/>
      </p:cViewPr>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oleObject" Target="file://localhost/Users/gail/Dropbox/gailmac/etds/2nd%20Baseline%20Survey/GailsETDdata/Q3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localhost/Users/gail/Dropbox/gailmac/ETDs/2nd%20Baseline%20Survey/GailsETDdata/Q32-34.xlsx" TargetMode="External"/></Relationships>
</file>

<file path=ppt/charts/_rels/chart3.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localhost/Users/gail/Desktop/GailsETDdata%20copy/Q32-34.xlsx" TargetMode="External"/></Relationships>
</file>

<file path=ppt/charts/_rels/chart4.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localhost/Users/gail/Desktop/GailsETDdata%20copy/Q32-34.xlsx" TargetMode="External"/></Relationships>
</file>

<file path=ppt/charts/_rels/chart5.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oleObject" Target="file://localhost/Users/gail/Dropbox/gailmac/ETDs/2nd%20Baseline%20Survey/GailsETDdata/Q35-38.xlsx" TargetMode="External"/></Relationships>
</file>

<file path=ppt/charts/_rels/chart6.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oleObject" Target="file://localhost/Users/gail/Desktop/GailsETDdata%20copy/Q35-38.xlsx" TargetMode="External"/></Relationships>
</file>

<file path=ppt/charts/_rels/chart7.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oleObject" Target="file://localhost/Users/gail/Desktop/GailsETDdata%20copy/Q35-38.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Workbook3"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bar"/>
        <c:grouping val="clustered"/>
        <c:varyColors val="0"/>
        <c:ser>
          <c:idx val="0"/>
          <c:order val="0"/>
          <c:tx>
            <c:strRef>
              <c:f>Q31charts!$B$44</c:f>
              <c:strCache>
                <c:ptCount val="1"/>
                <c:pt idx="0">
                  <c:v>2013</c:v>
                </c:pt>
              </c:strCache>
            </c:strRef>
          </c:tx>
          <c:spPr>
            <a:solidFill>
              <a:schemeClr val="accent4">
                <a:lumMod val="75000"/>
              </a:schemeClr>
            </a:solidFill>
          </c:spPr>
          <c:invertIfNegative val="0"/>
          <c:dLbls>
            <c:delete val="1"/>
          </c:dLbls>
          <c:cat>
            <c:strRef>
              <c:f>Q31charts!$A$45:$A$47</c:f>
              <c:strCache>
                <c:ptCount val="3"/>
                <c:pt idx="0">
                  <c:v>None</c:v>
                </c:pt>
                <c:pt idx="1">
                  <c:v>Some</c:v>
                </c:pt>
                <c:pt idx="2">
                  <c:v>All</c:v>
                </c:pt>
              </c:strCache>
            </c:strRef>
          </c:cat>
          <c:val>
            <c:numRef>
              <c:f>Q31charts!$B$45:$B$47</c:f>
              <c:numCache>
                <c:formatCode>0%</c:formatCode>
                <c:ptCount val="3"/>
                <c:pt idx="0">
                  <c:v>0.0233918128654971</c:v>
                </c:pt>
                <c:pt idx="1">
                  <c:v>0.590643274853801</c:v>
                </c:pt>
                <c:pt idx="2">
                  <c:v>0.385964912280702</c:v>
                </c:pt>
              </c:numCache>
            </c:numRef>
          </c:val>
        </c:ser>
        <c:ser>
          <c:idx val="1"/>
          <c:order val="1"/>
          <c:tx>
            <c:strRef>
              <c:f>Q31charts!$C$44</c:f>
              <c:strCache>
                <c:ptCount val="1"/>
                <c:pt idx="0">
                  <c:v>2015</c:v>
                </c:pt>
              </c:strCache>
            </c:strRef>
          </c:tx>
          <c:spPr>
            <a:solidFill>
              <a:schemeClr val="accent1">
                <a:lumMod val="60000"/>
                <a:lumOff val="40000"/>
              </a:schemeClr>
            </a:solidFill>
          </c:spPr>
          <c:invertIfNegative val="0"/>
          <c:dLbls>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Q31charts!$A$45:$A$47</c:f>
              <c:strCache>
                <c:ptCount val="3"/>
                <c:pt idx="0">
                  <c:v>None</c:v>
                </c:pt>
                <c:pt idx="1">
                  <c:v>Some</c:v>
                </c:pt>
                <c:pt idx="2">
                  <c:v>All</c:v>
                </c:pt>
              </c:strCache>
            </c:strRef>
          </c:cat>
          <c:val>
            <c:numRef>
              <c:f>Q31charts!$C$45:$C$47</c:f>
              <c:numCache>
                <c:formatCode>0%</c:formatCode>
                <c:ptCount val="3"/>
                <c:pt idx="0">
                  <c:v>0.04</c:v>
                </c:pt>
                <c:pt idx="1">
                  <c:v>0.64</c:v>
                </c:pt>
                <c:pt idx="2">
                  <c:v>0.32</c:v>
                </c:pt>
              </c:numCache>
            </c:numRef>
          </c:val>
        </c:ser>
        <c:dLbls>
          <c:showLegendKey val="0"/>
          <c:showVal val="1"/>
          <c:showCatName val="0"/>
          <c:showSerName val="0"/>
          <c:showPercent val="0"/>
          <c:showBubbleSize val="0"/>
        </c:dLbls>
        <c:gapWidth val="75"/>
        <c:overlap val="40"/>
        <c:axId val="-2093250336"/>
        <c:axId val="2086833040"/>
      </c:barChart>
      <c:catAx>
        <c:axId val="-2093250336"/>
        <c:scaling>
          <c:orientation val="minMax"/>
        </c:scaling>
        <c:delete val="0"/>
        <c:axPos val="l"/>
        <c:numFmt formatCode="General" sourceLinked="0"/>
        <c:majorTickMark val="none"/>
        <c:minorTickMark val="none"/>
        <c:tickLblPos val="nextTo"/>
        <c:crossAx val="2086833040"/>
        <c:crosses val="autoZero"/>
        <c:auto val="1"/>
        <c:lblAlgn val="ctr"/>
        <c:lblOffset val="100"/>
        <c:noMultiLvlLbl val="0"/>
      </c:catAx>
      <c:valAx>
        <c:axId val="2086833040"/>
        <c:scaling>
          <c:orientation val="minMax"/>
        </c:scaling>
        <c:delete val="0"/>
        <c:axPos val="b"/>
        <c:majorGridlines/>
        <c:numFmt formatCode="0%" sourceLinked="1"/>
        <c:majorTickMark val="none"/>
        <c:minorTickMark val="none"/>
        <c:tickLblPos val="nextTo"/>
        <c:txPr>
          <a:bodyPr/>
          <a:lstStyle/>
          <a:p>
            <a:pPr>
              <a:defRPr sz="2000"/>
            </a:pPr>
            <a:endParaRPr lang="en-US"/>
          </a:p>
        </c:txPr>
        <c:crossAx val="-2093250336"/>
        <c:crosses val="autoZero"/>
        <c:crossBetween val="between"/>
      </c:valAx>
    </c:plotArea>
    <c:legend>
      <c:legendPos val="r"/>
      <c:layout/>
      <c:overlay val="0"/>
    </c:legend>
    <c:plotVisOnly val="1"/>
    <c:dispBlanksAs val="gap"/>
    <c:showDLblsOverMax val="0"/>
  </c:chart>
  <c:txPr>
    <a:bodyPr/>
    <a:lstStyle/>
    <a:p>
      <a:pPr>
        <a:defRPr sz="1800">
          <a:latin typeface="Helvetica Neue"/>
          <a:cs typeface="Helvetica Neue"/>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percentStacked"/>
        <c:varyColors val="0"/>
        <c:ser>
          <c:idx val="0"/>
          <c:order val="0"/>
          <c:tx>
            <c:strRef>
              <c:f>'Q32'!$B$18</c:f>
              <c:strCache>
                <c:ptCount val="1"/>
                <c:pt idx="0">
                  <c:v>None </c:v>
                </c:pt>
              </c:strCache>
            </c:strRef>
          </c:tx>
          <c:spPr>
            <a:solidFill>
              <a:srgbClr val="FF0000"/>
            </a:solidFill>
          </c:spPr>
          <c:invertIfNegative val="0"/>
          <c:cat>
            <c:strRef>
              <c:f>'Q32'!$A$19:$A$24</c:f>
              <c:strCache>
                <c:ptCount val="6"/>
                <c:pt idx="0">
                  <c:v>Africa</c:v>
                </c:pt>
                <c:pt idx="1">
                  <c:v>Asia</c:v>
                </c:pt>
                <c:pt idx="2">
                  <c:v>Australasia</c:v>
                </c:pt>
                <c:pt idx="3">
                  <c:v>Europe</c:v>
                </c:pt>
                <c:pt idx="4">
                  <c:v>N. America</c:v>
                </c:pt>
                <c:pt idx="5">
                  <c:v>S. America</c:v>
                </c:pt>
              </c:strCache>
            </c:strRef>
          </c:cat>
          <c:val>
            <c:numRef>
              <c:f>'Q32'!$B$19:$B$24</c:f>
              <c:numCache>
                <c:formatCode>0%</c:formatCode>
                <c:ptCount val="6"/>
                <c:pt idx="0">
                  <c:v>0.4</c:v>
                </c:pt>
                <c:pt idx="1">
                  <c:v>0.454545454545454</c:v>
                </c:pt>
                <c:pt idx="2">
                  <c:v>0.333333333333333</c:v>
                </c:pt>
                <c:pt idx="3">
                  <c:v>0.826086956521739</c:v>
                </c:pt>
                <c:pt idx="4">
                  <c:v>0.45662100456621</c:v>
                </c:pt>
                <c:pt idx="5">
                  <c:v>0.5</c:v>
                </c:pt>
              </c:numCache>
            </c:numRef>
          </c:val>
        </c:ser>
        <c:ser>
          <c:idx val="1"/>
          <c:order val="1"/>
          <c:tx>
            <c:strRef>
              <c:f>'Q32'!$C$18</c:f>
              <c:strCache>
                <c:ptCount val="1"/>
                <c:pt idx="0">
                  <c:v>Some </c:v>
                </c:pt>
              </c:strCache>
            </c:strRef>
          </c:tx>
          <c:spPr>
            <a:solidFill>
              <a:srgbClr val="FFFF00"/>
            </a:solidFill>
          </c:spPr>
          <c:invertIfNegative val="0"/>
          <c:cat>
            <c:strRef>
              <c:f>'Q32'!$A$19:$A$24</c:f>
              <c:strCache>
                <c:ptCount val="6"/>
                <c:pt idx="0">
                  <c:v>Africa</c:v>
                </c:pt>
                <c:pt idx="1">
                  <c:v>Asia</c:v>
                </c:pt>
                <c:pt idx="2">
                  <c:v>Australasia</c:v>
                </c:pt>
                <c:pt idx="3">
                  <c:v>Europe</c:v>
                </c:pt>
                <c:pt idx="4">
                  <c:v>N. America</c:v>
                </c:pt>
                <c:pt idx="5">
                  <c:v>S. America</c:v>
                </c:pt>
              </c:strCache>
            </c:strRef>
          </c:cat>
          <c:val>
            <c:numRef>
              <c:f>'Q32'!$C$19:$C$24</c:f>
              <c:numCache>
                <c:formatCode>0%</c:formatCode>
                <c:ptCount val="6"/>
                <c:pt idx="0">
                  <c:v>0.5</c:v>
                </c:pt>
                <c:pt idx="1">
                  <c:v>0.272727272727273</c:v>
                </c:pt>
                <c:pt idx="2">
                  <c:v>0.666666666666667</c:v>
                </c:pt>
                <c:pt idx="3">
                  <c:v>0.173913043478261</c:v>
                </c:pt>
                <c:pt idx="4">
                  <c:v>0.520547945205479</c:v>
                </c:pt>
                <c:pt idx="5">
                  <c:v>0.5</c:v>
                </c:pt>
              </c:numCache>
            </c:numRef>
          </c:val>
        </c:ser>
        <c:ser>
          <c:idx val="2"/>
          <c:order val="2"/>
          <c:tx>
            <c:strRef>
              <c:f>'Q32'!$D$18</c:f>
              <c:strCache>
                <c:ptCount val="1"/>
                <c:pt idx="0">
                  <c:v>All</c:v>
                </c:pt>
              </c:strCache>
            </c:strRef>
          </c:tx>
          <c:spPr>
            <a:solidFill>
              <a:srgbClr val="3366FF"/>
            </a:solidFill>
          </c:spPr>
          <c:invertIfNegative val="0"/>
          <c:cat>
            <c:strRef>
              <c:f>'Q32'!$A$19:$A$24</c:f>
              <c:strCache>
                <c:ptCount val="6"/>
                <c:pt idx="0">
                  <c:v>Africa</c:v>
                </c:pt>
                <c:pt idx="1">
                  <c:v>Asia</c:v>
                </c:pt>
                <c:pt idx="2">
                  <c:v>Australasia</c:v>
                </c:pt>
                <c:pt idx="3">
                  <c:v>Europe</c:v>
                </c:pt>
                <c:pt idx="4">
                  <c:v>N. America</c:v>
                </c:pt>
                <c:pt idx="5">
                  <c:v>S. America</c:v>
                </c:pt>
              </c:strCache>
            </c:strRef>
          </c:cat>
          <c:val>
            <c:numRef>
              <c:f>'Q32'!$D$19:$D$24</c:f>
              <c:numCache>
                <c:formatCode>0%</c:formatCode>
                <c:ptCount val="6"/>
                <c:pt idx="0">
                  <c:v>0.1</c:v>
                </c:pt>
                <c:pt idx="1">
                  <c:v>0.272727272727273</c:v>
                </c:pt>
                <c:pt idx="2">
                  <c:v>0.0</c:v>
                </c:pt>
                <c:pt idx="3">
                  <c:v>0.0</c:v>
                </c:pt>
                <c:pt idx="4">
                  <c:v>0.0228310502283105</c:v>
                </c:pt>
                <c:pt idx="5">
                  <c:v>0.0</c:v>
                </c:pt>
              </c:numCache>
            </c:numRef>
          </c:val>
        </c:ser>
        <c:dLbls>
          <c:showLegendKey val="0"/>
          <c:showVal val="0"/>
          <c:showCatName val="0"/>
          <c:showSerName val="0"/>
          <c:showPercent val="0"/>
          <c:showBubbleSize val="0"/>
        </c:dLbls>
        <c:gapWidth val="150"/>
        <c:overlap val="100"/>
        <c:axId val="-2094576864"/>
        <c:axId val="-2094573824"/>
      </c:barChart>
      <c:catAx>
        <c:axId val="-2094576864"/>
        <c:scaling>
          <c:orientation val="minMax"/>
        </c:scaling>
        <c:delete val="0"/>
        <c:axPos val="b"/>
        <c:numFmt formatCode="General" sourceLinked="0"/>
        <c:majorTickMark val="out"/>
        <c:minorTickMark val="none"/>
        <c:tickLblPos val="nextTo"/>
        <c:crossAx val="-2094573824"/>
        <c:crosses val="autoZero"/>
        <c:auto val="1"/>
        <c:lblAlgn val="ctr"/>
        <c:lblOffset val="100"/>
        <c:noMultiLvlLbl val="0"/>
      </c:catAx>
      <c:valAx>
        <c:axId val="-2094573824"/>
        <c:scaling>
          <c:orientation val="minMax"/>
        </c:scaling>
        <c:delete val="0"/>
        <c:axPos val="l"/>
        <c:majorGridlines/>
        <c:numFmt formatCode="0%" sourceLinked="1"/>
        <c:majorTickMark val="out"/>
        <c:minorTickMark val="none"/>
        <c:tickLblPos val="nextTo"/>
        <c:crossAx val="-2094576864"/>
        <c:crosses val="autoZero"/>
        <c:crossBetween val="between"/>
      </c:valAx>
    </c:plotArea>
    <c:legend>
      <c:legendPos val="r"/>
      <c:layout/>
      <c:overlay val="0"/>
    </c:legend>
    <c:plotVisOnly val="1"/>
    <c:dispBlanksAs val="gap"/>
    <c:showDLblsOverMax val="0"/>
  </c:chart>
  <c:txPr>
    <a:bodyPr/>
    <a:lstStyle/>
    <a:p>
      <a:pPr>
        <a:defRPr sz="1600">
          <a:latin typeface="Helvetica Neue"/>
          <a:cs typeface="Helvetica Neue"/>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'Q34 charts'!$A$56:$A$60</c:f>
              <c:strCache>
                <c:ptCount val="5"/>
                <c:pt idx="0">
                  <c:v>Author requests  </c:v>
                </c:pt>
                <c:pt idx="1">
                  <c:v>Permission </c:v>
                </c:pt>
                <c:pt idx="2">
                  <c:v>Faculty preferences  </c:v>
                </c:pt>
                <c:pt idx="3">
                  <c:v>University policy  </c:v>
                </c:pt>
                <c:pt idx="4">
                  <c:v>Other   </c:v>
                </c:pt>
              </c:strCache>
            </c:strRef>
          </c:cat>
          <c:val>
            <c:numRef>
              <c:f>'Q34 charts'!$B$56:$B$60</c:f>
              <c:numCache>
                <c:formatCode>General</c:formatCode>
                <c:ptCount val="5"/>
                <c:pt idx="0">
                  <c:v>112.0</c:v>
                </c:pt>
                <c:pt idx="1">
                  <c:v>50.0</c:v>
                </c:pt>
                <c:pt idx="2">
                  <c:v>33.0</c:v>
                </c:pt>
                <c:pt idx="3">
                  <c:v>22.0</c:v>
                </c:pt>
                <c:pt idx="4">
                  <c:v>49.0</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dPt>
            <c:idx val="0"/>
            <c:bubble3D val="0"/>
            <c:spPr>
              <a:solidFill>
                <a:schemeClr val="accent5">
                  <a:shade val="53000"/>
                </a:schemeClr>
              </a:solidFill>
              <a:ln w="19050">
                <a:solidFill>
                  <a:schemeClr val="lt1"/>
                </a:solidFill>
              </a:ln>
              <a:effectLst/>
            </c:spPr>
          </c:dPt>
          <c:dPt>
            <c:idx val="1"/>
            <c:bubble3D val="0"/>
            <c:spPr>
              <a:solidFill>
                <a:schemeClr val="accent5">
                  <a:shade val="76000"/>
                </a:schemeClr>
              </a:solidFill>
              <a:ln w="19050">
                <a:solidFill>
                  <a:schemeClr val="lt1"/>
                </a:solidFill>
              </a:ln>
              <a:effectLst/>
            </c:spPr>
          </c:dPt>
          <c:dPt>
            <c:idx val="2"/>
            <c:bubble3D val="0"/>
            <c:spPr>
              <a:solidFill>
                <a:schemeClr val="accent5"/>
              </a:solidFill>
              <a:ln w="19050">
                <a:solidFill>
                  <a:schemeClr val="lt1"/>
                </a:solidFill>
              </a:ln>
              <a:effectLst/>
            </c:spPr>
          </c:dPt>
          <c:dPt>
            <c:idx val="3"/>
            <c:bubble3D val="0"/>
            <c:spPr>
              <a:solidFill>
                <a:schemeClr val="accent5">
                  <a:tint val="77000"/>
                </a:schemeClr>
              </a:solidFill>
              <a:ln w="19050">
                <a:solidFill>
                  <a:schemeClr val="lt1"/>
                </a:solidFill>
              </a:ln>
              <a:effectLst/>
            </c:spPr>
          </c:dPt>
          <c:dPt>
            <c:idx val="4"/>
            <c:bubble3D val="0"/>
            <c:spPr>
              <a:solidFill>
                <a:schemeClr val="accent5">
                  <a:tint val="54000"/>
                </a:schemeClr>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'Q34 charts'!$A$63:$A$67</c:f>
              <c:strCache>
                <c:ptCount val="5"/>
                <c:pt idx="0">
                  <c:v>Other: Creative writing</c:v>
                </c:pt>
                <c:pt idx="1">
                  <c:v>Other: Sensitive information</c:v>
                </c:pt>
                <c:pt idx="2">
                  <c:v>Other: Patents</c:v>
                </c:pt>
                <c:pt idx="3">
                  <c:v>Other: Publishing concerns</c:v>
                </c:pt>
                <c:pt idx="4">
                  <c:v>Other: Copyright issues</c:v>
                </c:pt>
              </c:strCache>
            </c:strRef>
          </c:cat>
          <c:val>
            <c:numRef>
              <c:f>'Q34 charts'!$B$63:$B$67</c:f>
              <c:numCache>
                <c:formatCode>General</c:formatCode>
                <c:ptCount val="5"/>
                <c:pt idx="0">
                  <c:v>7.0</c:v>
                </c:pt>
                <c:pt idx="1">
                  <c:v>3.0</c:v>
                </c:pt>
                <c:pt idx="2">
                  <c:v>2.0</c:v>
                </c:pt>
                <c:pt idx="3">
                  <c:v>1.0</c:v>
                </c:pt>
                <c:pt idx="4">
                  <c:v>3.0</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'Q35 charts'!$B$22</c:f>
              <c:strCache>
                <c:ptCount val="1"/>
                <c:pt idx="0">
                  <c:v>None</c:v>
                </c:pt>
              </c:strCache>
            </c:strRef>
          </c:tx>
          <c:spPr>
            <a:solidFill>
              <a:srgbClr val="0070C0"/>
            </a:solidFill>
            <a:ln>
              <a:noFill/>
            </a:ln>
            <a:effectLst/>
          </c:spPr>
          <c:invertIfNegative val="0"/>
          <c:cat>
            <c:strRef>
              <c:f>'Q35 charts'!$A$23:$A$28</c:f>
              <c:strCache>
                <c:ptCount val="6"/>
                <c:pt idx="0">
                  <c:v>Africa</c:v>
                </c:pt>
                <c:pt idx="1">
                  <c:v>Asia</c:v>
                </c:pt>
                <c:pt idx="2">
                  <c:v>Australasia</c:v>
                </c:pt>
                <c:pt idx="3">
                  <c:v>Europe</c:v>
                </c:pt>
                <c:pt idx="4">
                  <c:v>N. America</c:v>
                </c:pt>
                <c:pt idx="5">
                  <c:v>S. America</c:v>
                </c:pt>
              </c:strCache>
            </c:strRef>
          </c:cat>
          <c:val>
            <c:numRef>
              <c:f>'Q35 charts'!$B$23:$B$28</c:f>
              <c:numCache>
                <c:formatCode>0%</c:formatCode>
                <c:ptCount val="6"/>
                <c:pt idx="0">
                  <c:v>0.3</c:v>
                </c:pt>
                <c:pt idx="1">
                  <c:v>0.4</c:v>
                </c:pt>
                <c:pt idx="3">
                  <c:v>0.0869565217391304</c:v>
                </c:pt>
                <c:pt idx="4">
                  <c:v>0.0784313725490196</c:v>
                </c:pt>
                <c:pt idx="5">
                  <c:v>0.272727272727273</c:v>
                </c:pt>
              </c:numCache>
            </c:numRef>
          </c:val>
        </c:ser>
        <c:ser>
          <c:idx val="1"/>
          <c:order val="1"/>
          <c:tx>
            <c:strRef>
              <c:f>'Q35 charts'!$C$22</c:f>
              <c:strCache>
                <c:ptCount val="1"/>
                <c:pt idx="0">
                  <c:v>Some</c:v>
                </c:pt>
              </c:strCache>
            </c:strRef>
          </c:tx>
          <c:spPr>
            <a:solidFill>
              <a:srgbClr val="FFFF00"/>
            </a:solidFill>
            <a:ln>
              <a:noFill/>
            </a:ln>
            <a:effectLst/>
          </c:spPr>
          <c:invertIfNegative val="0"/>
          <c:cat>
            <c:strRef>
              <c:f>'Q35 charts'!$A$23:$A$28</c:f>
              <c:strCache>
                <c:ptCount val="6"/>
                <c:pt idx="0">
                  <c:v>Africa</c:v>
                </c:pt>
                <c:pt idx="1">
                  <c:v>Asia</c:v>
                </c:pt>
                <c:pt idx="2">
                  <c:v>Australasia</c:v>
                </c:pt>
                <c:pt idx="3">
                  <c:v>Europe</c:v>
                </c:pt>
                <c:pt idx="4">
                  <c:v>N. America</c:v>
                </c:pt>
                <c:pt idx="5">
                  <c:v>S. America</c:v>
                </c:pt>
              </c:strCache>
            </c:strRef>
          </c:cat>
          <c:val>
            <c:numRef>
              <c:f>'Q35 charts'!$C$23:$C$28</c:f>
              <c:numCache>
                <c:formatCode>0%</c:formatCode>
                <c:ptCount val="6"/>
                <c:pt idx="0">
                  <c:v>0.6</c:v>
                </c:pt>
                <c:pt idx="1">
                  <c:v>0.4</c:v>
                </c:pt>
                <c:pt idx="2">
                  <c:v>1.0</c:v>
                </c:pt>
                <c:pt idx="3">
                  <c:v>0.913043478260869</c:v>
                </c:pt>
                <c:pt idx="4">
                  <c:v>0.916666666666667</c:v>
                </c:pt>
                <c:pt idx="5">
                  <c:v>0.727272727272727</c:v>
                </c:pt>
              </c:numCache>
            </c:numRef>
          </c:val>
        </c:ser>
        <c:ser>
          <c:idx val="2"/>
          <c:order val="2"/>
          <c:tx>
            <c:strRef>
              <c:f>'Q35 charts'!$D$22</c:f>
              <c:strCache>
                <c:ptCount val="1"/>
                <c:pt idx="0">
                  <c:v>All</c:v>
                </c:pt>
              </c:strCache>
            </c:strRef>
          </c:tx>
          <c:spPr>
            <a:solidFill>
              <a:srgbClr val="FF0000"/>
            </a:solidFill>
            <a:ln>
              <a:noFill/>
            </a:ln>
            <a:effectLst/>
          </c:spPr>
          <c:invertIfNegative val="0"/>
          <c:cat>
            <c:strRef>
              <c:f>'Q35 charts'!$A$23:$A$28</c:f>
              <c:strCache>
                <c:ptCount val="6"/>
                <c:pt idx="0">
                  <c:v>Africa</c:v>
                </c:pt>
                <c:pt idx="1">
                  <c:v>Asia</c:v>
                </c:pt>
                <c:pt idx="2">
                  <c:v>Australasia</c:v>
                </c:pt>
                <c:pt idx="3">
                  <c:v>Europe</c:v>
                </c:pt>
                <c:pt idx="4">
                  <c:v>N. America</c:v>
                </c:pt>
                <c:pt idx="5">
                  <c:v>S. America</c:v>
                </c:pt>
              </c:strCache>
            </c:strRef>
          </c:cat>
          <c:val>
            <c:numRef>
              <c:f>'Q35 charts'!$D$23:$D$28</c:f>
              <c:numCache>
                <c:formatCode>0%</c:formatCode>
                <c:ptCount val="6"/>
                <c:pt idx="0">
                  <c:v>0.1</c:v>
                </c:pt>
                <c:pt idx="1">
                  <c:v>0.2</c:v>
                </c:pt>
              </c:numCache>
            </c:numRef>
          </c:val>
        </c:ser>
        <c:dLbls>
          <c:showLegendKey val="0"/>
          <c:showVal val="0"/>
          <c:showCatName val="0"/>
          <c:showSerName val="0"/>
          <c:showPercent val="0"/>
          <c:showBubbleSize val="0"/>
        </c:dLbls>
        <c:gapWidth val="55"/>
        <c:overlap val="100"/>
        <c:axId val="-2094354880"/>
        <c:axId val="-2094351376"/>
      </c:barChart>
      <c:catAx>
        <c:axId val="-2094354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094351376"/>
        <c:crosses val="autoZero"/>
        <c:auto val="1"/>
        <c:lblAlgn val="ctr"/>
        <c:lblOffset val="100"/>
        <c:noMultiLvlLbl val="0"/>
      </c:catAx>
      <c:valAx>
        <c:axId val="-20943513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094354880"/>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'Q37 charts'!$A$68:$A$72</c:f>
              <c:strCache>
                <c:ptCount val="5"/>
                <c:pt idx="0">
                  <c:v>Author requests pending publication  </c:v>
                </c:pt>
                <c:pt idx="1">
                  <c:v>Author requests pending patent application  </c:v>
                </c:pt>
                <c:pt idx="2">
                  <c:v>Faculty preferences  </c:v>
                </c:pt>
                <c:pt idx="3">
                  <c:v>University policy  </c:v>
                </c:pt>
                <c:pt idx="4">
                  <c:v>Other    </c:v>
                </c:pt>
              </c:strCache>
            </c:strRef>
          </c:cat>
          <c:val>
            <c:numRef>
              <c:f>'Q37 charts'!$B$68:$B$72</c:f>
              <c:numCache>
                <c:formatCode>General</c:formatCode>
                <c:ptCount val="5"/>
                <c:pt idx="0">
                  <c:v>212.0</c:v>
                </c:pt>
                <c:pt idx="1">
                  <c:v>172.0</c:v>
                </c:pt>
                <c:pt idx="2">
                  <c:v>55.0</c:v>
                </c:pt>
                <c:pt idx="3">
                  <c:v>20.0</c:v>
                </c:pt>
                <c:pt idx="4">
                  <c:v>67.0</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dPt>
            <c:idx val="0"/>
            <c:bubble3D val="0"/>
            <c:spPr>
              <a:solidFill>
                <a:schemeClr val="accent5">
                  <a:shade val="58000"/>
                </a:schemeClr>
              </a:solidFill>
              <a:ln w="19050">
                <a:solidFill>
                  <a:schemeClr val="lt1"/>
                </a:solidFill>
              </a:ln>
              <a:effectLst/>
            </c:spPr>
          </c:dPt>
          <c:dPt>
            <c:idx val="1"/>
            <c:bubble3D val="0"/>
            <c:spPr>
              <a:solidFill>
                <a:schemeClr val="accent5">
                  <a:shade val="86000"/>
                </a:schemeClr>
              </a:solidFill>
              <a:ln w="19050">
                <a:solidFill>
                  <a:schemeClr val="lt1"/>
                </a:solidFill>
              </a:ln>
              <a:effectLst/>
            </c:spPr>
          </c:dPt>
          <c:dPt>
            <c:idx val="2"/>
            <c:bubble3D val="0"/>
            <c:spPr>
              <a:solidFill>
                <a:schemeClr val="accent5">
                  <a:tint val="86000"/>
                </a:schemeClr>
              </a:solidFill>
              <a:ln w="19050">
                <a:solidFill>
                  <a:schemeClr val="lt1"/>
                </a:solidFill>
              </a:ln>
              <a:effectLst/>
            </c:spPr>
          </c:dPt>
          <c:dPt>
            <c:idx val="3"/>
            <c:bubble3D val="0"/>
            <c:spPr>
              <a:solidFill>
                <a:schemeClr val="accent5">
                  <a:tint val="58000"/>
                </a:schemeClr>
              </a:solidFill>
              <a:ln w="19050">
                <a:solidFill>
                  <a:schemeClr val="lt1"/>
                </a:solidFill>
              </a:ln>
              <a:effectLst/>
            </c:spPr>
          </c:dPt>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'Q37 charts'!$A$74:$A$77</c:f>
              <c:strCache>
                <c:ptCount val="4"/>
                <c:pt idx="0">
                  <c:v>Other: Creative writing</c:v>
                </c:pt>
                <c:pt idx="1">
                  <c:v>Other: Permission</c:v>
                </c:pt>
                <c:pt idx="2">
                  <c:v>Other: Sensitive information</c:v>
                </c:pt>
                <c:pt idx="3">
                  <c:v>Other: Copyright</c:v>
                </c:pt>
              </c:strCache>
            </c:strRef>
          </c:cat>
          <c:val>
            <c:numRef>
              <c:f>'Q37 charts'!$B$74:$B$77</c:f>
              <c:numCache>
                <c:formatCode>General</c:formatCode>
                <c:ptCount val="4"/>
                <c:pt idx="0">
                  <c:v>3.0</c:v>
                </c:pt>
                <c:pt idx="1">
                  <c:v>1.0</c:v>
                </c:pt>
                <c:pt idx="2">
                  <c:v>21.0</c:v>
                </c:pt>
                <c:pt idx="3">
                  <c:v>4.0</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dLbl>
              <c:idx val="2"/>
              <c:layout>
                <c:manualLayout>
                  <c:x val="-0.0409750656167979"/>
                  <c:y val="0.0760238954505687"/>
                </c:manualLayout>
              </c:layou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a:lstStyle/>
              <a:p>
                <a:pPr>
                  <a:defRPr sz="2000" b="1"/>
                </a:pPr>
                <a:endParaRPr lang="en-US"/>
              </a:p>
            </c:txPr>
            <c:showLegendKey val="0"/>
            <c:showVal val="0"/>
            <c:showCatName val="1"/>
            <c:showSerName val="0"/>
            <c:showPercent val="1"/>
            <c:showBubbleSize val="0"/>
            <c:showLeaderLines val="1"/>
            <c:extLst>
              <c:ext xmlns:c15="http://schemas.microsoft.com/office/drawing/2012/chart" uri="{CE6537A1-D6FC-4f65-9D91-7224C49458BB}">
                <c15:layout/>
              </c:ext>
            </c:extLst>
          </c:dLbls>
          <c:cat>
            <c:strRef>
              <c:f>Sci!$A$1:$A$6</c:f>
              <c:strCache>
                <c:ptCount val="6"/>
                <c:pt idx="0">
                  <c:v>If access limited</c:v>
                </c:pt>
                <c:pt idx="1">
                  <c:v>Other</c:v>
                </c:pt>
                <c:pt idx="2">
                  <c:v>If different</c:v>
                </c:pt>
                <c:pt idx="3">
                  <c:v>Not considered</c:v>
                </c:pt>
                <c:pt idx="4">
                  <c:v>Case-by-case </c:v>
                </c:pt>
                <c:pt idx="5">
                  <c:v>Always welcome</c:v>
                </c:pt>
              </c:strCache>
            </c:strRef>
          </c:cat>
          <c:val>
            <c:numRef>
              <c:f>Sci!$B$1:$B$6</c:f>
              <c:numCache>
                <c:formatCode>0.00%</c:formatCode>
                <c:ptCount val="6"/>
                <c:pt idx="0">
                  <c:v>0.014</c:v>
                </c:pt>
                <c:pt idx="1">
                  <c:v>0.069</c:v>
                </c:pt>
                <c:pt idx="2">
                  <c:v>0.083</c:v>
                </c:pt>
                <c:pt idx="3">
                  <c:v>0.125</c:v>
                </c:pt>
                <c:pt idx="4">
                  <c:v>0.194</c:v>
                </c:pt>
                <c:pt idx="5">
                  <c:v>0.514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both!$B$67</c:f>
              <c:strCache>
                <c:ptCount val="1"/>
                <c:pt idx="0">
                  <c:v>Uni. Presses </c:v>
                </c:pt>
              </c:strCache>
            </c:strRef>
          </c:tx>
          <c:spPr>
            <a:solidFill>
              <a:srgbClr val="FFC000"/>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both!$A$68:$A$73</c:f>
              <c:strCache>
                <c:ptCount val="6"/>
                <c:pt idx="0">
                  <c:v>Other</c:v>
                </c:pt>
                <c:pt idx="1">
                  <c:v>Never</c:v>
                </c:pt>
                <c:pt idx="2">
                  <c:v>If restricted</c:v>
                </c:pt>
                <c:pt idx="3">
                  <c:v>If very different</c:v>
                </c:pt>
                <c:pt idx="4">
                  <c:v>Case-by-case</c:v>
                </c:pt>
                <c:pt idx="5">
                  <c:v>Always welcome</c:v>
                </c:pt>
              </c:strCache>
            </c:strRef>
          </c:cat>
          <c:val>
            <c:numRef>
              <c:f>both!$B$68:$B$73</c:f>
              <c:numCache>
                <c:formatCode>0%</c:formatCode>
                <c:ptCount val="6"/>
                <c:pt idx="0">
                  <c:v>0.05</c:v>
                </c:pt>
                <c:pt idx="1">
                  <c:v>0.07</c:v>
                </c:pt>
                <c:pt idx="2">
                  <c:v>0.07</c:v>
                </c:pt>
                <c:pt idx="3">
                  <c:v>0.27</c:v>
                </c:pt>
                <c:pt idx="4">
                  <c:v>0.44</c:v>
                </c:pt>
                <c:pt idx="5">
                  <c:v>0.1</c:v>
                </c:pt>
              </c:numCache>
            </c:numRef>
          </c:val>
        </c:ser>
        <c:ser>
          <c:idx val="1"/>
          <c:order val="1"/>
          <c:tx>
            <c:strRef>
              <c:f>both!$C$67</c:f>
              <c:strCache>
                <c:ptCount val="1"/>
                <c:pt idx="0">
                  <c:v>SoSci/Hum Journals</c:v>
                </c:pt>
              </c:strCache>
            </c:strRef>
          </c:tx>
          <c:spPr>
            <a:solidFill>
              <a:srgbClr val="00B050"/>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both!$A$68:$A$73</c:f>
              <c:strCache>
                <c:ptCount val="6"/>
                <c:pt idx="0">
                  <c:v>Other</c:v>
                </c:pt>
                <c:pt idx="1">
                  <c:v>Never</c:v>
                </c:pt>
                <c:pt idx="2">
                  <c:v>If restricted</c:v>
                </c:pt>
                <c:pt idx="3">
                  <c:v>If very different</c:v>
                </c:pt>
                <c:pt idx="4">
                  <c:v>Case-by-case</c:v>
                </c:pt>
                <c:pt idx="5">
                  <c:v>Always welcome</c:v>
                </c:pt>
              </c:strCache>
            </c:strRef>
          </c:cat>
          <c:val>
            <c:numRef>
              <c:f>both!$C$68:$C$73</c:f>
              <c:numCache>
                <c:formatCode>0%</c:formatCode>
                <c:ptCount val="6"/>
                <c:pt idx="0">
                  <c:v>0.09</c:v>
                </c:pt>
                <c:pt idx="1">
                  <c:v>0.03</c:v>
                </c:pt>
                <c:pt idx="2" formatCode="General">
                  <c:v>0.0</c:v>
                </c:pt>
                <c:pt idx="3">
                  <c:v>0.06</c:v>
                </c:pt>
                <c:pt idx="4">
                  <c:v>0.17</c:v>
                </c:pt>
                <c:pt idx="5">
                  <c:v>0.66</c:v>
                </c:pt>
              </c:numCache>
            </c:numRef>
          </c:val>
        </c:ser>
        <c:dLbls>
          <c:showLegendKey val="0"/>
          <c:showVal val="1"/>
          <c:showCatName val="0"/>
          <c:showSerName val="0"/>
          <c:showPercent val="0"/>
          <c:showBubbleSize val="0"/>
        </c:dLbls>
        <c:gapWidth val="150"/>
        <c:overlap val="100"/>
        <c:axId val="-2097872160"/>
        <c:axId val="-2097832832"/>
      </c:barChart>
      <c:catAx>
        <c:axId val="-2097872160"/>
        <c:scaling>
          <c:orientation val="minMax"/>
        </c:scaling>
        <c:delete val="0"/>
        <c:axPos val="l"/>
        <c:numFmt formatCode="General" sourceLinked="0"/>
        <c:majorTickMark val="out"/>
        <c:minorTickMark val="none"/>
        <c:tickLblPos val="nextTo"/>
        <c:crossAx val="-2097832832"/>
        <c:crosses val="autoZero"/>
        <c:auto val="1"/>
        <c:lblAlgn val="ctr"/>
        <c:lblOffset val="100"/>
        <c:noMultiLvlLbl val="0"/>
      </c:catAx>
      <c:valAx>
        <c:axId val="-2097832832"/>
        <c:scaling>
          <c:orientation val="minMax"/>
        </c:scaling>
        <c:delete val="1"/>
        <c:axPos val="b"/>
        <c:majorGridlines/>
        <c:numFmt formatCode="0%" sourceLinked="1"/>
        <c:majorTickMark val="out"/>
        <c:minorTickMark val="none"/>
        <c:tickLblPos val="nextTo"/>
        <c:crossAx val="-2097872160"/>
        <c:crosses val="autoZero"/>
        <c:crossBetween val="between"/>
      </c:valAx>
    </c:plotArea>
    <c:legend>
      <c:legendPos val="t"/>
      <c:layout/>
      <c:overlay val="0"/>
    </c:legend>
    <c:plotVisOnly val="1"/>
    <c:dispBlanksAs val="gap"/>
    <c:showDLblsOverMax val="0"/>
  </c:chart>
  <c:txPr>
    <a:bodyPr/>
    <a:lstStyle/>
    <a:p>
      <a:pPr>
        <a:defRPr sz="1400" b="1">
          <a:latin typeface="Helvetica Neue" charset="0"/>
          <a:ea typeface="Helvetica Neue" charset="0"/>
          <a:cs typeface="Helvetica Neue" charset="0"/>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E90418F-CEDA-D74A-A73C-D16C5FDCF0F6}" type="datetime1">
              <a:rPr lang="en-US" smtClean="0"/>
              <a:t>4/26/16</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dirty="0" smtClean="0"/>
              <a:t>McMillan4Kennesaw.pptx</a:t>
            </a:r>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949149E-C713-AF4E-927B-B8C88F92AFE3}" type="slidenum">
              <a:rPr lang="en-US" smtClean="0"/>
              <a:t>‹#›</a:t>
            </a:fld>
            <a:endParaRPr lang="en-US" dirty="0"/>
          </a:p>
        </p:txBody>
      </p:sp>
    </p:spTree>
    <p:extLst>
      <p:ext uri="{BB962C8B-B14F-4D97-AF65-F5344CB8AC3E}">
        <p14:creationId xmlns:p14="http://schemas.microsoft.com/office/powerpoint/2010/main" val="27581031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354A24-C057-964A-9ED5-AA32D580839B}" type="datetime1">
              <a:rPr lang="en-US" smtClean="0"/>
              <a:t>4/26/16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dirty="0" smtClean="0"/>
              <a:t>McMillan4Kennesaw.pptx</a:t>
            </a:r>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FC115F-F355-C040-A35D-E2AFFBAD1729}" type="slidenum">
              <a:rPr lang="en-US" smtClean="0"/>
              <a:t>‹#›</a:t>
            </a:fld>
            <a:endParaRPr lang="en-US" dirty="0"/>
          </a:p>
        </p:txBody>
      </p:sp>
    </p:spTree>
    <p:extLst>
      <p:ext uri="{BB962C8B-B14F-4D97-AF65-F5344CB8AC3E}">
        <p14:creationId xmlns:p14="http://schemas.microsoft.com/office/powerpoint/2010/main" val="36174162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000" kern="1200">
        <a:solidFill>
          <a:schemeClr val="tx1"/>
        </a:solidFill>
        <a:latin typeface="Helvetica Neue" charset="0"/>
        <a:ea typeface="Helvetica Neue" charset="0"/>
        <a:cs typeface="Helvetica Neue" charset="0"/>
      </a:defRPr>
    </a:lvl1pPr>
    <a:lvl2pPr marL="457200" algn="l" defTabSz="914400" rtl="0" eaLnBrk="1" latinLnBrk="0" hangingPunct="1">
      <a:defRPr sz="1000" kern="1200">
        <a:solidFill>
          <a:schemeClr val="tx1"/>
        </a:solidFill>
        <a:latin typeface="Helvetica Neue" charset="0"/>
        <a:ea typeface="Helvetica Neue" charset="0"/>
        <a:cs typeface="Helvetica Neue" charset="0"/>
      </a:defRPr>
    </a:lvl2pPr>
    <a:lvl3pPr marL="914400" algn="l" defTabSz="914400" rtl="0" eaLnBrk="1" latinLnBrk="0" hangingPunct="1">
      <a:defRPr sz="1000" kern="1200">
        <a:solidFill>
          <a:schemeClr val="tx1"/>
        </a:solidFill>
        <a:latin typeface="Helvetica Neue" charset="0"/>
        <a:ea typeface="Helvetica Neue" charset="0"/>
        <a:cs typeface="Helvetica Neue" charset="0"/>
      </a:defRPr>
    </a:lvl3pPr>
    <a:lvl4pPr marL="1371600" algn="l" defTabSz="914400" rtl="0" eaLnBrk="1" latinLnBrk="0" hangingPunct="1">
      <a:defRPr sz="1000" kern="1200">
        <a:solidFill>
          <a:schemeClr val="tx1"/>
        </a:solidFill>
        <a:latin typeface="Helvetica Neue" charset="0"/>
        <a:ea typeface="Helvetica Neue" charset="0"/>
        <a:cs typeface="Helvetica Neue" charset="0"/>
      </a:defRPr>
    </a:lvl4pPr>
    <a:lvl5pPr marL="1828800" algn="l" defTabSz="914400" rtl="0" eaLnBrk="1" latinLnBrk="0" hangingPunct="1">
      <a:defRPr sz="1000" kern="1200">
        <a:solidFill>
          <a:schemeClr val="tx1"/>
        </a:solidFill>
        <a:latin typeface="Helvetica Neue" charset="0"/>
        <a:ea typeface="Helvetica Neue" charset="0"/>
        <a:cs typeface="Helvetica Neue"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 Id="rId3" Type="http://schemas.openxmlformats.org/officeDocument/2006/relationships/hyperlink" Target="http://crl.acrl.org/content/74/4/368.full.pdf+html"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Open_access_(publishing)" TargetMode="External"/><Relationship Id="rId4" Type="http://schemas.openxmlformats.org/officeDocument/2006/relationships/hyperlink" Target="http://en.wikipedia.org/wiki/Berkman_Center_for_Internet_&amp;_Society" TargetMode="External"/><Relationship Id="rId5" Type="http://schemas.openxmlformats.org/officeDocument/2006/relationships/hyperlink" Target="http://bit.ly/petersuber" TargetMode="External"/><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 Id="rId3" Type="http://schemas.openxmlformats.org/officeDocument/2006/relationships/hyperlink" Target="http://dissertationreviews.org/archives/11904"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vtechworks.lib.vt.edu/" TargetMode="External"/><Relationship Id="rId4" Type="http://schemas.openxmlformats.org/officeDocument/2006/relationships/hyperlink" Target="http://www.sparc.arl.org/resources/authors/addendum-2007" TargetMode="External"/><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 Id="rId3" Type="http://schemas.openxmlformats.org/officeDocument/2006/relationships/hyperlink" Target="http://www.unt.edu/mission.html"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unc.edu/~unclng/public-d.html" TargetMode="External"/><Relationship Id="rId4" Type="http://schemas.openxmlformats.org/officeDocument/2006/relationships/hyperlink" Target="http://librarycopyright.net/resources/digitalslider/"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Call attention to CC license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Exercises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latin typeface="Helvetica Neue" charset="0"/>
                <a:ea typeface="Helvetica Neue" charset="0"/>
                <a:cs typeface="Helvetica Neue" charset="0"/>
              </a:rPr>
              <a:t>What Creative Commons license would you put on your ETD?</a:t>
            </a:r>
          </a:p>
          <a:p>
            <a:r>
              <a:rPr lang="en-US" dirty="0" smtClean="0">
                <a:latin typeface="Helvetica Neue" charset="0"/>
                <a:ea typeface="Helvetica Neue" charset="0"/>
                <a:cs typeface="Helvetica Neue" charset="0"/>
              </a:rPr>
              <a:t>Test the Fair Use Analyzer tool.</a:t>
            </a:r>
          </a:p>
          <a:p>
            <a:r>
              <a:rPr lang="en-US" dirty="0" smtClean="0">
                <a:latin typeface="Helvetica Neue" charset="0"/>
                <a:ea typeface="Helvetica Neue" charset="0"/>
                <a:cs typeface="Helvetica Neue" charset="0"/>
              </a:rPr>
              <a:t>Find an unrestricted ETD in </a:t>
            </a:r>
            <a:r>
              <a:rPr lang="en-US" dirty="0" err="1" smtClean="0">
                <a:latin typeface="Helvetica Neue" charset="0"/>
                <a:ea typeface="Helvetica Neue" charset="0"/>
                <a:cs typeface="Helvetica Neue" charset="0"/>
              </a:rPr>
              <a:t>VTechWorks</a:t>
            </a:r>
            <a:r>
              <a:rPr lang="en-US" dirty="0" smtClean="0">
                <a:latin typeface="Helvetica Neue" charset="0"/>
                <a:ea typeface="Helvetica Neue" charset="0"/>
                <a:cs typeface="Helvetica Neue" charset="0"/>
              </a:rPr>
              <a:t>.</a:t>
            </a:r>
          </a:p>
          <a:p>
            <a:r>
              <a:rPr lang="en-US" dirty="0" smtClean="0">
                <a:latin typeface="Helvetica Neue" charset="0"/>
                <a:ea typeface="Helvetica Neue" charset="0"/>
                <a:cs typeface="Helvetica Neue" charset="0"/>
              </a:rPr>
              <a:t>Find a restricted access ETD in </a:t>
            </a:r>
            <a:r>
              <a:rPr lang="en-US" dirty="0" err="1" smtClean="0">
                <a:latin typeface="Helvetica Neue" charset="0"/>
                <a:ea typeface="Helvetica Neue" charset="0"/>
                <a:cs typeface="Helvetica Neue" charset="0"/>
              </a:rPr>
              <a:t>VTechWorks</a:t>
            </a:r>
            <a:r>
              <a:rPr lang="en-US" dirty="0" smtClean="0">
                <a:latin typeface="Helvetica Neue" charset="0"/>
                <a:ea typeface="Helvetica Neue" charset="0"/>
                <a:cs typeface="Helvetica Neue" charset="0"/>
              </a:rPr>
              <a:t>.</a:t>
            </a:r>
          </a:p>
          <a:p>
            <a:r>
              <a:rPr lang="en-US" dirty="0" smtClean="0">
                <a:latin typeface="Helvetica Neue" charset="0"/>
                <a:ea typeface="Helvetica Neue" charset="0"/>
                <a:cs typeface="Helvetica Neue" charset="0"/>
              </a:rPr>
              <a:t>Find an ETD on a topic related to yours in another digital repository.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a:t>
            </a:fld>
            <a:endParaRPr lang="en-US" dirty="0"/>
          </a:p>
        </p:txBody>
      </p:sp>
      <p:sp>
        <p:nvSpPr>
          <p:cNvPr id="5" name="Date Placeholder 4"/>
          <p:cNvSpPr>
            <a:spLocks noGrp="1"/>
          </p:cNvSpPr>
          <p:nvPr>
            <p:ph type="dt" idx="11"/>
          </p:nvPr>
        </p:nvSpPr>
        <p:spPr/>
        <p:txBody>
          <a:bodyPr/>
          <a:lstStyle/>
          <a:p>
            <a:fld id="{FE0305A2-452B-7E4D-8462-27F5C566A503}" type="datetime1">
              <a:rPr lang="en-US" smtClean="0"/>
              <a:t>4/26/16</a:t>
            </a:fld>
            <a:endParaRPr lang="en-US" dirty="0"/>
          </a:p>
        </p:txBody>
      </p:sp>
    </p:spTree>
    <p:extLst>
      <p:ext uri="{BB962C8B-B14F-4D97-AF65-F5344CB8AC3E}">
        <p14:creationId xmlns:p14="http://schemas.microsoft.com/office/powerpoint/2010/main" val="847866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Copyright</a:t>
            </a:r>
            <a:r>
              <a:rPr lang="en-US" sz="1200" baseline="0" dirty="0" smtClean="0"/>
              <a:t> Holders decide how their ETDs will be distributed.	The Goals of ETDs: </a:t>
            </a:r>
            <a:r>
              <a:rPr lang="en-US" sz="1200" dirty="0" smtClean="0"/>
              <a:t>Worldwide Access:  ALL will move to public access eventually.</a:t>
            </a:r>
          </a:p>
          <a:p>
            <a:r>
              <a:rPr lang="en-US" sz="1200" dirty="0" smtClean="0"/>
              <a:t>	Limitations of university-only: when authors/advisors</a:t>
            </a:r>
            <a:r>
              <a:rPr lang="en-US" sz="1200" baseline="0" dirty="0" smtClean="0"/>
              <a:t> </a:t>
            </a:r>
            <a:r>
              <a:rPr lang="en-US" sz="1200" dirty="0" smtClean="0"/>
              <a:t>leave the university, they lose access.</a:t>
            </a:r>
            <a:r>
              <a:rPr lang="en-US" sz="1200" baseline="0" dirty="0" smtClean="0"/>
              <a:t> Usually </a:t>
            </a:r>
            <a:r>
              <a:rPr lang="en-US" altLang="en-US" sz="1200" dirty="0" smtClean="0">
                <a:latin typeface="Helvetica Neue" charset="0"/>
              </a:rPr>
              <a:t>Off-campus access with ID and password</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Helvetica Neue" charset="0"/>
              </a:rPr>
              <a:t>	WITHHELD: </a:t>
            </a:r>
            <a:r>
              <a:rPr lang="en-US" altLang="en-US" sz="1200" dirty="0" smtClean="0">
                <a:latin typeface="Helvetica Neue" charset="0"/>
              </a:rPr>
              <a:t>Often nothing about the ETD is available</a:t>
            </a:r>
            <a:r>
              <a:rPr lang="en-US" altLang="en-US" sz="1200" baseline="0" dirty="0" smtClean="0">
                <a:latin typeface="Helvetica Neue" charset="0"/>
              </a:rPr>
              <a:t> </a:t>
            </a:r>
            <a:r>
              <a:rPr lang="en-US" altLang="en-US" sz="1200" dirty="0" smtClean="0">
                <a:latin typeface="Helvetica Neue" charset="0"/>
              </a:rPr>
              <a:t>After embargo period: publicly available in university IR</a:t>
            </a:r>
          </a:p>
          <a:p>
            <a:r>
              <a:rPr lang="en-US" sz="1200" dirty="0" smtClean="0"/>
              <a:t>		Use SECURED wisely:</a:t>
            </a:r>
          </a:p>
          <a:p>
            <a:pPr lvl="5"/>
            <a:r>
              <a:rPr lang="en-US" sz="1200" dirty="0" smtClean="0"/>
              <a:t>Sensitive materials, e.g., ethical obligations to human subjects</a:t>
            </a:r>
          </a:p>
          <a:p>
            <a:pPr lvl="5"/>
            <a:r>
              <a:rPr lang="en-US" sz="1200" dirty="0" smtClean="0"/>
              <a:t>Patent</a:t>
            </a:r>
            <a:r>
              <a:rPr lang="en-US" sz="1200" baseline="0" dirty="0" smtClean="0"/>
              <a:t> applications</a:t>
            </a:r>
            <a:endParaRPr lang="en-US" sz="1200" dirty="0" smtClean="0"/>
          </a:p>
          <a:p>
            <a:r>
              <a:rPr lang="en-US" sz="1200" dirty="0" smtClean="0"/>
              <a:t>What</a:t>
            </a:r>
            <a:r>
              <a:rPr lang="en-US" sz="1200" baseline="0" dirty="0" smtClean="0"/>
              <a:t> </a:t>
            </a:r>
            <a:r>
              <a:rPr lang="en-US" sz="1200" baseline="0" dirty="0" smtClean="0"/>
              <a:t>is your uni IP policy? VT </a:t>
            </a:r>
            <a:r>
              <a:rPr lang="en-US" sz="1200" dirty="0" smtClean="0"/>
              <a:t>13000:</a:t>
            </a:r>
            <a:r>
              <a:rPr lang="en-US" sz="1200" baseline="0" dirty="0" smtClean="0"/>
              <a:t> </a:t>
            </a:r>
            <a:r>
              <a:rPr lang="en-US" sz="1200" kern="1200" dirty="0" smtClean="0">
                <a:solidFill>
                  <a:schemeClr val="tx1"/>
                </a:solidFill>
                <a:effectLst/>
                <a:latin typeface="+mn-lt"/>
                <a:ea typeface="+mn-ea"/>
                <a:cs typeface="+mn-cs"/>
              </a:rPr>
              <a:t>“Ownership of IP developed by students: </a:t>
            </a:r>
            <a:r>
              <a:rPr lang="en-GB" sz="1200" kern="1200" dirty="0" smtClean="0">
                <a:solidFill>
                  <a:schemeClr val="tx1"/>
                </a:solidFill>
                <a:effectLst/>
                <a:latin typeface="+mn-lt"/>
                <a:ea typeface="+mn-ea"/>
                <a:cs typeface="+mn-cs"/>
              </a:rPr>
              <a:t>The University will not generally claim ownership of IP created by students.  Unless they are employees</a:t>
            </a:r>
            <a:endParaRPr lang="en-US" sz="1200" dirty="0"/>
          </a:p>
        </p:txBody>
      </p:sp>
      <p:sp>
        <p:nvSpPr>
          <p:cNvPr id="4" name="Slide Number Placeholder 3"/>
          <p:cNvSpPr>
            <a:spLocks noGrp="1"/>
          </p:cNvSpPr>
          <p:nvPr>
            <p:ph type="sldNum" sz="quarter" idx="10"/>
          </p:nvPr>
        </p:nvSpPr>
        <p:spPr/>
        <p:txBody>
          <a:bodyPr/>
          <a:lstStyle/>
          <a:p>
            <a:fld id="{8E9D03F5-16A9-E14A-A500-3B2B403594B6}" type="slidenum">
              <a:rPr lang="en-US" smtClean="0"/>
              <a:t>10</a:t>
            </a:fld>
            <a:endParaRPr lang="en-US" dirty="0"/>
          </a:p>
        </p:txBody>
      </p:sp>
      <p:sp>
        <p:nvSpPr>
          <p:cNvPr id="5" name="Date Placeholder 4"/>
          <p:cNvSpPr>
            <a:spLocks noGrp="1"/>
          </p:cNvSpPr>
          <p:nvPr>
            <p:ph type="dt" idx="11"/>
          </p:nvPr>
        </p:nvSpPr>
        <p:spPr/>
        <p:txBody>
          <a:bodyPr/>
          <a:lstStyle/>
          <a:p>
            <a:fld id="{D22B1FF8-D319-4C4E-9753-9070F3553AA1}" type="datetime1">
              <a:rPr lang="en-US" smtClean="0"/>
              <a:t>4/26/16</a:t>
            </a:fld>
            <a:endParaRPr lang="en-US" dirty="0"/>
          </a:p>
        </p:txBody>
      </p:sp>
    </p:spTree>
    <p:extLst>
      <p:ext uri="{BB962C8B-B14F-4D97-AF65-F5344CB8AC3E}">
        <p14:creationId xmlns:p14="http://schemas.microsoft.com/office/powerpoint/2010/main" val="1201492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 and browse VT ETDs. Point out symbols for open and restricted</a:t>
            </a:r>
            <a:r>
              <a:rPr lang="en-US" baseline="0" dirty="0" smtClean="0"/>
              <a:t> works, supplemental files, etc.</a:t>
            </a:r>
            <a:endParaRPr lang="en-US" dirty="0"/>
          </a:p>
        </p:txBody>
      </p:sp>
      <p:sp>
        <p:nvSpPr>
          <p:cNvPr id="4" name="Date Placeholder 3"/>
          <p:cNvSpPr>
            <a:spLocks noGrp="1"/>
          </p:cNvSpPr>
          <p:nvPr>
            <p:ph type="dt" idx="10"/>
          </p:nvPr>
        </p:nvSpPr>
        <p:spPr/>
        <p:txBody>
          <a:bodyPr/>
          <a:lstStyle/>
          <a:p>
            <a:fld id="{26A9D94F-E0D6-2B48-9ECA-03AD9A6E0CA7}" type="datetime1">
              <a:rPr lang="en-US" smtClean="0"/>
              <a:t>4/26/16</a:t>
            </a:fld>
            <a:endParaRPr lang="en-US" dirty="0"/>
          </a:p>
        </p:txBody>
      </p:sp>
      <p:sp>
        <p:nvSpPr>
          <p:cNvPr id="6" name="Slide Number Placeholder 5"/>
          <p:cNvSpPr>
            <a:spLocks noGrp="1"/>
          </p:cNvSpPr>
          <p:nvPr>
            <p:ph type="sldNum" sz="quarter" idx="12"/>
          </p:nvPr>
        </p:nvSpPr>
        <p:spPr/>
        <p:txBody>
          <a:bodyPr/>
          <a:lstStyle/>
          <a:p>
            <a:fld id="{1BFC115F-F355-C040-A35D-E2AFFBAD1729}" type="slidenum">
              <a:rPr lang="en-US" smtClean="0"/>
              <a:t>11</a:t>
            </a:fld>
            <a:endParaRPr lang="en-US" dirty="0"/>
          </a:p>
        </p:txBody>
      </p:sp>
    </p:spTree>
    <p:extLst>
      <p:ext uri="{BB962C8B-B14F-4D97-AF65-F5344CB8AC3E}">
        <p14:creationId xmlns:p14="http://schemas.microsoft.com/office/powerpoint/2010/main" val="10941021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Purpose of the biennial surveys:</a:t>
            </a:r>
          </a:p>
          <a:p>
            <a:pPr marL="171450" indent="-171450">
              <a:buFont typeface="Arial" charset="0"/>
              <a:buChar char="•"/>
            </a:pPr>
            <a:r>
              <a:rPr lang="en-US" dirty="0" smtClean="0"/>
              <a:t>Identify general practices of academic institutions worldwide</a:t>
            </a:r>
          </a:p>
          <a:p>
            <a:pPr marL="171450" indent="-171450">
              <a:buFont typeface="Arial" charset="0"/>
              <a:buChar char="•"/>
            </a:pPr>
            <a:r>
              <a:rPr lang="en-US" dirty="0" smtClean="0"/>
              <a:t>Chart the longitudinal progress of ETD initiatives</a:t>
            </a:r>
          </a:p>
          <a:p>
            <a:pPr marL="171450" indent="-171450">
              <a:buFont typeface="Arial" charset="0"/>
              <a:buChar char="•"/>
            </a:pPr>
            <a:r>
              <a:rPr lang="en-US" dirty="0" smtClean="0"/>
              <a:t>Discover any updates and advances in the field. </a:t>
            </a:r>
          </a:p>
          <a:p>
            <a:pPr marL="171450" indent="-171450">
              <a:buFont typeface="Arial" charset="0"/>
              <a:buChar char="•"/>
            </a:pPr>
            <a:endParaRPr lang="en-US" dirty="0" smtClean="0"/>
          </a:p>
          <a:p>
            <a:pPr marL="171450" indent="-171450">
              <a:buFont typeface="Arial" charset="0"/>
              <a:buChar char="•"/>
            </a:pPr>
            <a:r>
              <a:rPr lang="en-US" dirty="0" smtClean="0"/>
              <a:t>298 institutions responded.</a:t>
            </a:r>
            <a:r>
              <a:rPr lang="en-US" baseline="0" dirty="0" smtClean="0"/>
              <a:t> We reached them through ETD G Groups/listservs; CGS and regionals</a:t>
            </a:r>
          </a:p>
          <a:p>
            <a:pPr marL="628650" lvl="1" indent="-171450">
              <a:buFont typeface="Arial" charset="0"/>
              <a:buChar char="•"/>
            </a:pPr>
            <a:r>
              <a:rPr lang="en-US" baseline="0" dirty="0" smtClean="0"/>
              <a:t>85% more than in 2013</a:t>
            </a:r>
          </a:p>
          <a:p>
            <a:pPr marL="628650" lvl="1" indent="-171450">
              <a:buFont typeface="Arial" charset="0"/>
              <a:buChar char="•"/>
            </a:pPr>
            <a:r>
              <a:rPr lang="en-US" baseline="0" dirty="0" smtClean="0"/>
              <a:t>75% N. American institutions</a:t>
            </a:r>
          </a:p>
          <a:p>
            <a:pPr marL="628650" lvl="1" indent="-171450">
              <a:buFont typeface="Arial" charset="0"/>
              <a:buChar char="•"/>
            </a:pPr>
            <a:r>
              <a:rPr lang="en-US" baseline="0" dirty="0" smtClean="0"/>
              <a:t>North America</a:t>
            </a:r>
          </a:p>
          <a:p>
            <a:pPr marL="1085850" lvl="2" indent="-171450">
              <a:buFont typeface="Arial" charset="0"/>
              <a:buChar char="•"/>
            </a:pPr>
            <a:r>
              <a:rPr lang="en-US" baseline="0" dirty="0" smtClean="0"/>
              <a:t>72% only accept ETDs</a:t>
            </a:r>
          </a:p>
          <a:p>
            <a:pPr marL="1085850" lvl="2" indent="-171450">
              <a:buFont typeface="Arial" charset="0"/>
              <a:buChar char="•"/>
            </a:pPr>
            <a:r>
              <a:rPr lang="en-US" baseline="0" dirty="0" smtClean="0"/>
              <a:t>21% accept ETD and Print</a:t>
            </a:r>
          </a:p>
          <a:p>
            <a:pPr marL="1085850" lvl="2" indent="-171450">
              <a:buFont typeface="Arial" charset="0"/>
              <a:buChar char="•"/>
            </a:pPr>
            <a:r>
              <a:rPr lang="en-US" baseline="0" dirty="0" smtClean="0"/>
              <a:t>7% require ETD and print</a:t>
            </a:r>
          </a:p>
          <a:p>
            <a:pPr marL="171450" lvl="0" indent="-171450">
              <a:buFont typeface="Arial" charset="0"/>
              <a:buChar char="•"/>
            </a:pPr>
            <a:r>
              <a:rPr lang="en-US" baseline="0" dirty="0" smtClean="0"/>
              <a:t>I will report International findings when North American responses are very similar. When NoAmer findings are very different from international findings, I will report No Amer findings.</a:t>
            </a:r>
            <a:endParaRPr lang="en-US" dirty="0" smtClean="0"/>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12</a:t>
            </a:fld>
            <a:endParaRPr lang="en-US" dirty="0"/>
          </a:p>
        </p:txBody>
      </p:sp>
      <p:sp>
        <p:nvSpPr>
          <p:cNvPr id="5" name="Date Placeholder 4"/>
          <p:cNvSpPr>
            <a:spLocks noGrp="1"/>
          </p:cNvSpPr>
          <p:nvPr>
            <p:ph type="dt" idx="11"/>
          </p:nvPr>
        </p:nvSpPr>
        <p:spPr/>
        <p:txBody>
          <a:bodyPr/>
          <a:lstStyle/>
          <a:p>
            <a:fld id="{79E8ABBC-9DD3-6640-9E1D-FB2762154E17}" type="datetime1">
              <a:rPr lang="en-US" smtClean="0"/>
              <a:t>4/26/16</a:t>
            </a:fld>
            <a:endParaRPr lang="en-US" dirty="0"/>
          </a:p>
        </p:txBody>
      </p:sp>
    </p:spTree>
    <p:extLst>
      <p:ext uri="{BB962C8B-B14F-4D97-AF65-F5344CB8AC3E}">
        <p14:creationId xmlns:p14="http://schemas.microsoft.com/office/powerpoint/2010/main" val="12032876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Q31</a:t>
            </a:r>
          </a:p>
          <a:p>
            <a:r>
              <a:rPr lang="en-US" dirty="0" smtClean="0"/>
              <a:t>Fewer institutions worldwide make their</a:t>
            </a:r>
            <a:r>
              <a:rPr lang="en-US" baseline="0" dirty="0" smtClean="0"/>
              <a:t> entire ETD collections publicly available in 2015 than in 2013.</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13</a:t>
            </a:fld>
            <a:endParaRPr lang="en-US" dirty="0"/>
          </a:p>
        </p:txBody>
      </p:sp>
      <p:sp>
        <p:nvSpPr>
          <p:cNvPr id="5" name="Date Placeholder 4"/>
          <p:cNvSpPr>
            <a:spLocks noGrp="1"/>
          </p:cNvSpPr>
          <p:nvPr>
            <p:ph type="dt" idx="11"/>
          </p:nvPr>
        </p:nvSpPr>
        <p:spPr/>
        <p:txBody>
          <a:bodyPr/>
          <a:lstStyle/>
          <a:p>
            <a:fld id="{256DEC3C-367B-6D41-ACD1-CDD9FB4E21EC}" type="datetime1">
              <a:rPr lang="en-US" smtClean="0"/>
              <a:t>4/26/16</a:t>
            </a:fld>
            <a:endParaRPr lang="en-US" dirty="0"/>
          </a:p>
        </p:txBody>
      </p:sp>
    </p:spTree>
    <p:extLst>
      <p:ext uri="{BB962C8B-B14F-4D97-AF65-F5344CB8AC3E}">
        <p14:creationId xmlns:p14="http://schemas.microsoft.com/office/powerpoint/2010/main" val="2206182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Q32. </a:t>
            </a:r>
          </a:p>
          <a:p>
            <a:r>
              <a:rPr lang="en-US" dirty="0" smtClean="0"/>
              <a:t>North</a:t>
            </a:r>
            <a:r>
              <a:rPr lang="en-US" baseline="0" dirty="0" smtClean="0"/>
              <a:t> America: 46% none</a:t>
            </a:r>
          </a:p>
          <a:p>
            <a:r>
              <a:rPr lang="en-US" baseline="0" dirty="0" smtClean="0"/>
              <a:t>	52% some</a:t>
            </a:r>
          </a:p>
          <a:p>
            <a:r>
              <a:rPr lang="en-US" baseline="0" dirty="0" smtClean="0"/>
              <a:t>	2% all</a:t>
            </a:r>
          </a:p>
          <a:p>
            <a:endParaRPr lang="en-US" baseline="0" dirty="0" smtClean="0"/>
          </a:p>
          <a:p>
            <a:r>
              <a:rPr lang="en-US" dirty="0" smtClean="0"/>
              <a:t>Why</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14</a:t>
            </a:fld>
            <a:endParaRPr lang="en-US" dirty="0"/>
          </a:p>
        </p:txBody>
      </p:sp>
      <p:sp>
        <p:nvSpPr>
          <p:cNvPr id="5" name="Date Placeholder 4"/>
          <p:cNvSpPr>
            <a:spLocks noGrp="1"/>
          </p:cNvSpPr>
          <p:nvPr>
            <p:ph type="dt" idx="11"/>
          </p:nvPr>
        </p:nvSpPr>
        <p:spPr/>
        <p:txBody>
          <a:bodyPr/>
          <a:lstStyle/>
          <a:p>
            <a:fld id="{43C338B2-9429-C14D-A2E1-3B32A225EB7B}" type="datetime1">
              <a:rPr lang="en-US" smtClean="0"/>
              <a:t>4/26/16</a:t>
            </a:fld>
            <a:endParaRPr lang="en-US" dirty="0"/>
          </a:p>
        </p:txBody>
      </p:sp>
    </p:spTree>
    <p:extLst>
      <p:ext uri="{BB962C8B-B14F-4D97-AF65-F5344CB8AC3E}">
        <p14:creationId xmlns:p14="http://schemas.microsoft.com/office/powerpoint/2010/main" val="1037088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15</a:t>
            </a:fld>
            <a:endParaRPr lang="en-US" dirty="0"/>
          </a:p>
        </p:txBody>
      </p:sp>
      <p:sp>
        <p:nvSpPr>
          <p:cNvPr id="5" name="Date Placeholder 4"/>
          <p:cNvSpPr>
            <a:spLocks noGrp="1"/>
          </p:cNvSpPr>
          <p:nvPr>
            <p:ph type="dt" idx="11"/>
          </p:nvPr>
        </p:nvSpPr>
        <p:spPr/>
        <p:txBody>
          <a:bodyPr/>
          <a:lstStyle/>
          <a:p>
            <a:fld id="{995DB6B3-23D6-4B42-A09A-80063C0D1718}" type="datetime1">
              <a:rPr lang="en-US" smtClean="0"/>
              <a:t>4/26/16</a:t>
            </a:fld>
            <a:endParaRPr lang="en-US" dirty="0"/>
          </a:p>
        </p:txBody>
      </p:sp>
    </p:spTree>
    <p:extLst>
      <p:ext uri="{BB962C8B-B14F-4D97-AF65-F5344CB8AC3E}">
        <p14:creationId xmlns:p14="http://schemas.microsoft.com/office/powerpoint/2010/main" val="1206281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North American institutions</a:t>
            </a:r>
          </a:p>
          <a:p>
            <a:pPr lvl="1"/>
            <a:r>
              <a:rPr lang="en-US" dirty="0" smtClean="0"/>
              <a:t>Some: 92%</a:t>
            </a:r>
          </a:p>
          <a:p>
            <a:pPr lvl="1"/>
            <a:r>
              <a:rPr lang="en-US" dirty="0" smtClean="0"/>
              <a:t>None: 8%</a:t>
            </a:r>
          </a:p>
          <a:p>
            <a:r>
              <a:rPr lang="en-US" dirty="0" smtClean="0"/>
              <a:t>Overall, 79% make metadata available for withheld ETDs.</a:t>
            </a:r>
          </a:p>
          <a:p>
            <a:endParaRPr lang="en-US" dirty="0" smtClean="0"/>
          </a:p>
          <a:p>
            <a:r>
              <a:rPr lang="en-US" sz="1200" b="0" i="0" u="none" strike="noStrike" kern="1200" dirty="0" smtClean="0">
                <a:solidFill>
                  <a:schemeClr val="tx1"/>
                </a:solidFill>
                <a:effectLst/>
                <a:latin typeface="+mn-lt"/>
                <a:ea typeface="+mn-ea"/>
                <a:cs typeface="+mn-cs"/>
              </a:rPr>
              <a:t>Reasons for Withholding ETDs</a:t>
            </a:r>
            <a:r>
              <a:rPr lang="en-US" dirty="0" smtClean="0"/>
              <a:t> </a:t>
            </a:r>
          </a:p>
          <a:p>
            <a:r>
              <a:rPr lang="en-US" sz="1200" b="0" i="0" u="none" strike="noStrike" kern="1200" dirty="0" smtClean="0">
                <a:solidFill>
                  <a:schemeClr val="tx1"/>
                </a:solidFill>
                <a:effectLst/>
                <a:latin typeface="+mn-lt"/>
                <a:ea typeface="+mn-ea"/>
                <a:cs typeface="+mn-cs"/>
              </a:rPr>
              <a:t>Permission</a:t>
            </a:r>
            <a:r>
              <a:rPr lang="en-US" dirty="0" smtClean="0"/>
              <a:t> </a:t>
            </a:r>
            <a:r>
              <a:rPr lang="en-US" sz="1200" b="0" i="0" u="none" strike="noStrike" kern="1200" dirty="0" smtClean="0">
                <a:solidFill>
                  <a:schemeClr val="tx1"/>
                </a:solidFill>
                <a:effectLst/>
                <a:latin typeface="+mn-lt"/>
                <a:ea typeface="+mn-ea"/>
                <a:cs typeface="+mn-cs"/>
              </a:rPr>
              <a:t>2%</a:t>
            </a:r>
            <a:r>
              <a:rPr lang="en-US" dirty="0" smtClean="0"/>
              <a:t> </a:t>
            </a:r>
          </a:p>
          <a:p>
            <a:r>
              <a:rPr lang="en-US" sz="1200" b="0" i="0" u="none" strike="noStrike" kern="1200" dirty="0" smtClean="0">
                <a:solidFill>
                  <a:schemeClr val="tx1"/>
                </a:solidFill>
                <a:effectLst/>
                <a:latin typeface="+mn-lt"/>
                <a:ea typeface="+mn-ea"/>
                <a:cs typeface="+mn-cs"/>
              </a:rPr>
              <a:t>Sensitive information</a:t>
            </a:r>
            <a:r>
              <a:rPr lang="en-US" dirty="0" smtClean="0"/>
              <a:t> </a:t>
            </a:r>
            <a:r>
              <a:rPr lang="en-US" sz="1200" b="0" i="0" u="none" strike="noStrike" kern="1200" dirty="0" smtClean="0">
                <a:solidFill>
                  <a:schemeClr val="tx1"/>
                </a:solidFill>
                <a:effectLst/>
                <a:latin typeface="+mn-lt"/>
                <a:ea typeface="+mn-ea"/>
                <a:cs typeface="+mn-cs"/>
              </a:rPr>
              <a:t>51%</a:t>
            </a:r>
            <a:r>
              <a:rPr lang="en-US" dirty="0" smtClean="0"/>
              <a:t> </a:t>
            </a:r>
          </a:p>
          <a:p>
            <a:r>
              <a:rPr lang="en-US" sz="1200" b="0" i="0" u="none" strike="noStrike" kern="1200" dirty="0" smtClean="0">
                <a:solidFill>
                  <a:schemeClr val="tx1"/>
                </a:solidFill>
                <a:effectLst/>
                <a:latin typeface="+mn-lt"/>
                <a:ea typeface="+mn-ea"/>
                <a:cs typeface="+mn-cs"/>
              </a:rPr>
              <a:t>Patent/commercialization</a:t>
            </a:r>
            <a:r>
              <a:rPr lang="en-US" dirty="0" smtClean="0"/>
              <a:t> </a:t>
            </a:r>
            <a:r>
              <a:rPr lang="en-US" sz="1200" b="0" i="0" u="none" strike="noStrike" kern="1200" dirty="0" smtClean="0">
                <a:solidFill>
                  <a:schemeClr val="tx1"/>
                </a:solidFill>
                <a:effectLst/>
                <a:latin typeface="+mn-lt"/>
                <a:ea typeface="+mn-ea"/>
                <a:cs typeface="+mn-cs"/>
              </a:rPr>
              <a:t>15%</a:t>
            </a:r>
            <a:r>
              <a:rPr lang="en-US" dirty="0" smtClean="0"/>
              <a:t> </a:t>
            </a:r>
          </a:p>
          <a:p>
            <a:r>
              <a:rPr lang="en-US" sz="1200" b="0" i="0" u="none" strike="noStrike" kern="1200" dirty="0" smtClean="0">
                <a:solidFill>
                  <a:schemeClr val="tx1"/>
                </a:solidFill>
                <a:effectLst/>
                <a:latin typeface="+mn-lt"/>
                <a:ea typeface="+mn-ea"/>
                <a:cs typeface="+mn-cs"/>
              </a:rPr>
              <a:t>Copyright issues</a:t>
            </a:r>
            <a:r>
              <a:rPr lang="en-US" dirty="0" smtClean="0"/>
              <a:t> </a:t>
            </a:r>
            <a:r>
              <a:rPr lang="en-US" sz="1200" b="0" i="0" u="none" strike="noStrike" kern="1200" dirty="0" smtClean="0">
                <a:solidFill>
                  <a:schemeClr val="tx1"/>
                </a:solidFill>
                <a:effectLst/>
                <a:latin typeface="+mn-lt"/>
                <a:ea typeface="+mn-ea"/>
                <a:cs typeface="+mn-cs"/>
              </a:rPr>
              <a:t>10%</a:t>
            </a:r>
            <a:r>
              <a:rPr lang="en-US" dirty="0" smtClean="0"/>
              <a:t> </a:t>
            </a:r>
          </a:p>
          <a:p>
            <a:r>
              <a:rPr lang="en-US" sz="1200" b="0" i="0" u="none" strike="noStrike" kern="1200" dirty="0" smtClean="0">
                <a:solidFill>
                  <a:schemeClr val="tx1"/>
                </a:solidFill>
                <a:effectLst/>
                <a:latin typeface="+mn-lt"/>
                <a:ea typeface="+mn-ea"/>
                <a:cs typeface="+mn-cs"/>
              </a:rPr>
              <a:t>Creative writing</a:t>
            </a:r>
            <a:r>
              <a:rPr lang="en-US" dirty="0" smtClean="0"/>
              <a:t> </a:t>
            </a:r>
            <a:r>
              <a:rPr lang="en-US" sz="1200" b="0" i="0" u="none" strike="noStrike" kern="1200" dirty="0" smtClean="0">
                <a:solidFill>
                  <a:schemeClr val="tx1"/>
                </a:solidFill>
                <a:effectLst/>
                <a:latin typeface="+mn-lt"/>
                <a:ea typeface="+mn-ea"/>
                <a:cs typeface="+mn-cs"/>
              </a:rPr>
              <a:t>7%</a:t>
            </a:r>
            <a:r>
              <a:rPr lang="en-US" dirty="0" smtClean="0"/>
              <a:t> </a:t>
            </a:r>
          </a:p>
          <a:p>
            <a:r>
              <a:rPr lang="en-US" sz="1200" b="0" i="0" u="none" strike="noStrike" kern="1200" dirty="0" smtClean="0">
                <a:solidFill>
                  <a:schemeClr val="tx1"/>
                </a:solidFill>
                <a:effectLst/>
                <a:latin typeface="+mn-lt"/>
                <a:ea typeface="+mn-ea"/>
                <a:cs typeface="+mn-cs"/>
              </a:rPr>
              <a:t>Publishing concerns</a:t>
            </a:r>
            <a:r>
              <a:rPr lang="en-US" dirty="0" smtClean="0"/>
              <a:t> </a:t>
            </a:r>
            <a:r>
              <a:rPr lang="en-US" sz="1200" b="0" i="0" u="none" strike="noStrike" kern="1200" dirty="0" smtClean="0">
                <a:solidFill>
                  <a:schemeClr val="tx1"/>
                </a:solidFill>
                <a:effectLst/>
                <a:latin typeface="+mn-lt"/>
                <a:ea typeface="+mn-ea"/>
                <a:cs typeface="+mn-cs"/>
              </a:rPr>
              <a:t>15%</a:t>
            </a:r>
            <a:r>
              <a:rPr lang="en-US" dirty="0" smtClean="0"/>
              <a:t> </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16</a:t>
            </a:fld>
            <a:endParaRPr lang="en-US" dirty="0"/>
          </a:p>
        </p:txBody>
      </p:sp>
      <p:sp>
        <p:nvSpPr>
          <p:cNvPr id="5" name="Date Placeholder 4"/>
          <p:cNvSpPr>
            <a:spLocks noGrp="1"/>
          </p:cNvSpPr>
          <p:nvPr>
            <p:ph type="dt" idx="11"/>
          </p:nvPr>
        </p:nvSpPr>
        <p:spPr/>
        <p:txBody>
          <a:bodyPr/>
          <a:lstStyle/>
          <a:p>
            <a:fld id="{BE010DA9-538A-254F-8814-90F39857E663}" type="datetime1">
              <a:rPr lang="en-US" smtClean="0"/>
              <a:t>4/26/16</a:t>
            </a:fld>
            <a:endParaRPr lang="en-US" dirty="0"/>
          </a:p>
        </p:txBody>
      </p:sp>
    </p:spTree>
    <p:extLst>
      <p:ext uri="{BB962C8B-B14F-4D97-AF65-F5344CB8AC3E}">
        <p14:creationId xmlns:p14="http://schemas.microsoft.com/office/powerpoint/2010/main" val="15515733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When to delay public access</a:t>
            </a:r>
          </a:p>
          <a:p>
            <a:pPr lvl="1"/>
            <a:r>
              <a:rPr lang="en-US" sz="1200" dirty="0" smtClean="0"/>
              <a:t>Sensitive materials, e.g., ethical obligations to human subjects</a:t>
            </a:r>
          </a:p>
          <a:p>
            <a:pPr lvl="1"/>
            <a:r>
              <a:rPr lang="en-US" sz="1200" dirty="0" smtClean="0"/>
              <a:t>Patent applications</a:t>
            </a:r>
          </a:p>
          <a:p>
            <a:pPr lvl="1"/>
            <a:r>
              <a:rPr lang="en-US" sz="1200" dirty="0" smtClean="0"/>
              <a:t>Research is underdeveloped</a:t>
            </a:r>
          </a:p>
          <a:p>
            <a:endParaRPr lang="en-US" sz="1200" dirty="0" smtClean="0"/>
          </a:p>
          <a:p>
            <a:pPr marL="0" marR="0" lvl="2" indent="0" algn="l" defTabSz="914400" rtl="0" eaLnBrk="1" fontAlgn="auto" latinLnBrk="0" hangingPunct="1">
              <a:lnSpc>
                <a:spcPct val="100000"/>
              </a:lnSpc>
              <a:spcBef>
                <a:spcPts val="0"/>
              </a:spcBef>
              <a:spcAft>
                <a:spcPts val="0"/>
              </a:spcAft>
              <a:buClrTx/>
              <a:buSzTx/>
              <a:buFontTx/>
              <a:buNone/>
              <a:tabLst/>
              <a:defRPr/>
            </a:pPr>
            <a:r>
              <a:rPr lang="en-US" sz="1200" dirty="0" smtClean="0"/>
              <a:t>Audrey Truschke, Andrew W. Mellon Postdoctoral Fellow, Stanford University</a:t>
            </a:r>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17</a:t>
            </a:fld>
            <a:endParaRPr lang="en-US" dirty="0"/>
          </a:p>
        </p:txBody>
      </p:sp>
      <p:sp>
        <p:nvSpPr>
          <p:cNvPr id="5" name="Date Placeholder 4"/>
          <p:cNvSpPr>
            <a:spLocks noGrp="1"/>
          </p:cNvSpPr>
          <p:nvPr>
            <p:ph type="dt" idx="11"/>
          </p:nvPr>
        </p:nvSpPr>
        <p:spPr/>
        <p:txBody>
          <a:bodyPr/>
          <a:lstStyle/>
          <a:p>
            <a:fld id="{84487002-BE61-764E-9413-BCB7122AAB82}" type="datetime1">
              <a:rPr lang="en-US" smtClean="0"/>
              <a:t>4/26/16</a:t>
            </a:fld>
            <a:endParaRPr lang="en-US" dirty="0"/>
          </a:p>
        </p:txBody>
      </p:sp>
    </p:spTree>
    <p:extLst>
      <p:ext uri="{BB962C8B-B14F-4D97-AF65-F5344CB8AC3E}">
        <p14:creationId xmlns:p14="http://schemas.microsoft.com/office/powerpoint/2010/main" val="321025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April 2015.</a:t>
            </a:r>
            <a:r>
              <a:rPr lang="en-US" baseline="0" dirty="0" smtClean="0"/>
              <a:t>  </a:t>
            </a:r>
            <a:r>
              <a:rPr lang="en-US" dirty="0" smtClean="0"/>
              <a:t>That embargoes are necessary for publication is contradicted by research.</a:t>
            </a:r>
            <a:r>
              <a:rPr lang="en-US" baseline="0" dirty="0" smtClean="0"/>
              <a:t>  </a:t>
            </a:r>
            <a:r>
              <a:rPr lang="en-US" dirty="0" smtClean="0"/>
              <a:t>In</a:t>
            </a:r>
            <a:r>
              <a:rPr lang="en-US" baseline="0" dirty="0" smtClean="0"/>
              <a:t> two of the 3 articles she sites our surveys and publications </a:t>
            </a:r>
          </a:p>
          <a:p>
            <a:endParaRPr lang="en-US" sz="1200" u="non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smtClean="0">
                <a:solidFill>
                  <a:schemeClr val="tx1"/>
                </a:solidFill>
                <a:effectLst/>
                <a:latin typeface="+mn-lt"/>
                <a:ea typeface="+mn-ea"/>
                <a:cs typeface="+mn-cs"/>
              </a:rPr>
              <a:t>#2</a:t>
            </a:r>
            <a:r>
              <a:rPr lang="en-US" sz="1200" u="none"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core claim of this article is [that]: not embargoing one’s dissertation immediately upon deposit is unlikely to harm an early career scholar’s chances of landing a book contract. </a:t>
            </a:r>
            <a:r>
              <a:rPr lang="en-US" sz="1200"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five scholars conducted a survey of journal and university press editors in 2011</a:t>
            </a:r>
            <a:r>
              <a:rPr lang="en-US" sz="1200" kern="1200" dirty="0" smtClean="0">
                <a:solidFill>
                  <a:schemeClr val="tx1"/>
                </a:solidFill>
                <a:effectLst/>
                <a:latin typeface="+mn-lt"/>
                <a:ea typeface="+mn-ea"/>
                <a:cs typeface="+mn-cs"/>
              </a:rPr>
              <a:t> and found that a mere seven percent of university press editors said they would refuse to consider a book based on a thesis that had been made previously available in an electronic repository. Based on my conversations with acquisitions and senior editors at numerous university …</a:t>
            </a:r>
            <a:r>
              <a:rPr lang="en-US" sz="1200" b="1" kern="1200" dirty="0" smtClean="0">
                <a:solidFill>
                  <a:schemeClr val="tx1"/>
                </a:solidFill>
                <a:effectLst/>
                <a:latin typeface="+mn-lt"/>
                <a:ea typeface="+mn-ea"/>
                <a:cs typeface="+mn-cs"/>
              </a:rPr>
              <a:t>there is good reason to question whether even that seven percent actually act as they claim.”</a:t>
            </a:r>
          </a:p>
        </p:txBody>
      </p:sp>
      <p:sp>
        <p:nvSpPr>
          <p:cNvPr id="4" name="Date Placeholder 3"/>
          <p:cNvSpPr>
            <a:spLocks noGrp="1"/>
          </p:cNvSpPr>
          <p:nvPr>
            <p:ph type="dt" idx="10"/>
          </p:nvPr>
        </p:nvSpPr>
        <p:spPr/>
        <p:txBody>
          <a:bodyPr/>
          <a:lstStyle/>
          <a:p>
            <a:fld id="{248795C2-4E38-AB4D-9B97-6B6F1AD236BB}" type="datetime1">
              <a:rPr lang="en-US" smtClean="0"/>
              <a:t>4/26/16</a:t>
            </a:fld>
            <a:endParaRPr lang="en-US" dirty="0"/>
          </a:p>
        </p:txBody>
      </p:sp>
      <p:sp>
        <p:nvSpPr>
          <p:cNvPr id="5" name="Slide Number Placeholder 4"/>
          <p:cNvSpPr>
            <a:spLocks noGrp="1"/>
          </p:cNvSpPr>
          <p:nvPr>
            <p:ph type="sldNum" sz="quarter" idx="11"/>
          </p:nvPr>
        </p:nvSpPr>
        <p:spPr/>
        <p:txBody>
          <a:bodyPr/>
          <a:lstStyle/>
          <a:p>
            <a:fld id="{8E9D03F5-16A9-E14A-A500-3B2B403594B6}" type="slidenum">
              <a:rPr lang="en-US" smtClean="0"/>
              <a:t>18</a:t>
            </a:fld>
            <a:endParaRPr lang="en-US" dirty="0"/>
          </a:p>
        </p:txBody>
      </p:sp>
    </p:spTree>
    <p:extLst>
      <p:ext uri="{BB962C8B-B14F-4D97-AF65-F5344CB8AC3E}">
        <p14:creationId xmlns:p14="http://schemas.microsoft.com/office/powerpoint/2010/main" val="17260315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Helvetica Neue" charset="0"/>
                <a:ea typeface="Helvetica Neue" charset="0"/>
                <a:cs typeface="Helvetica Neue" charset="0"/>
              </a:rPr>
              <a:t>Earlier (2000-2003) publications about publishers attitudes towards ETDs http://scholar.lib.vt.edu/copyright/cprtetd.html</a:t>
            </a:r>
          </a:p>
          <a:p>
            <a:endParaRPr lang="en-US" sz="1000" dirty="0" smtClean="0">
              <a:latin typeface="Helvetica Neue" charset="0"/>
              <a:ea typeface="Helvetica Neue" charset="0"/>
              <a:cs typeface="Helvetica Neue" charset="0"/>
            </a:endParaRPr>
          </a:p>
          <a:p>
            <a:pPr marL="0" indent="0">
              <a:buNone/>
            </a:pPr>
            <a:r>
              <a:rPr lang="en-US" sz="1000" dirty="0" smtClean="0">
                <a:latin typeface="Helvetica Neue" charset="0"/>
                <a:ea typeface="Helvetica Neue" charset="0"/>
                <a:cs typeface="Helvetica Neue" charset="0"/>
              </a:rPr>
              <a:t>Which of the following statements best reflects the editorial policy or practice governing your enterprise? </a:t>
            </a:r>
          </a:p>
          <a:p>
            <a:pPr marL="0" indent="0">
              <a:buNone/>
            </a:pPr>
            <a:r>
              <a:rPr lang="en-US" sz="1000" dirty="0" smtClean="0">
                <a:latin typeface="Helvetica Neue" charset="0"/>
                <a:ea typeface="Helvetica Neue" charset="0"/>
                <a:cs typeface="Helvetica Neue" charset="0"/>
              </a:rPr>
              <a:t>Manuscripts that are revisions derived from openly accessible electronic theses and dissertations (ETDs) are…</a:t>
            </a:r>
          </a:p>
          <a:p>
            <a:pPr lvl="1">
              <a:spcBef>
                <a:spcPts val="0"/>
              </a:spcBef>
            </a:pPr>
            <a:r>
              <a:rPr lang="en-US" sz="1000" dirty="0" smtClean="0">
                <a:latin typeface="Helvetica Neue" charset="0"/>
                <a:ea typeface="Helvetica Neue" charset="0"/>
                <a:cs typeface="Helvetica Neue" charset="0"/>
              </a:rPr>
              <a:t>Always welcome for submission.	Considered on a case-by-case basis.	
Considered ONLY IF the contents and conclusions in the manuscript are substantially different from the ETD.	
Considered ONLY IF the ETD has access limited to the campus or institution where it was completed.	 	
Not considered under any circumstances.	Other  (please elaborate) </a:t>
            </a:r>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19</a:t>
            </a:fld>
            <a:endParaRPr lang="en-US" dirty="0"/>
          </a:p>
        </p:txBody>
      </p:sp>
      <p:sp>
        <p:nvSpPr>
          <p:cNvPr id="5" name="Date Placeholder 4"/>
          <p:cNvSpPr>
            <a:spLocks noGrp="1"/>
          </p:cNvSpPr>
          <p:nvPr>
            <p:ph type="dt" idx="11"/>
          </p:nvPr>
        </p:nvSpPr>
        <p:spPr/>
        <p:txBody>
          <a:bodyPr/>
          <a:lstStyle/>
          <a:p>
            <a:fld id="{78B301F8-BB5F-9445-842A-DDF18F24CF4C}" type="datetime1">
              <a:rPr lang="en-US" smtClean="0"/>
              <a:t>4/26/16</a:t>
            </a:fld>
            <a:endParaRPr lang="en-US" dirty="0"/>
          </a:p>
        </p:txBody>
      </p:sp>
    </p:spTree>
    <p:extLst>
      <p:ext uri="{BB962C8B-B14F-4D97-AF65-F5344CB8AC3E}">
        <p14:creationId xmlns:p14="http://schemas.microsoft.com/office/powerpoint/2010/main" val="802802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smtClean="0">
                <a:latin typeface="Helvetica Neue" charset="0"/>
                <a:ea typeface="Helvetica Neue" charset="0"/>
                <a:cs typeface="Helvetica Neue" charset="0"/>
              </a:rPr>
              <a:t>Peter Suber is as a leading voice in the </a:t>
            </a:r>
            <a:r>
              <a:rPr lang="en-US" sz="1000" dirty="0" smtClean="0">
                <a:latin typeface="Helvetica Neue" charset="0"/>
                <a:ea typeface="Helvetica Neue" charset="0"/>
                <a:cs typeface="Helvetica Neue" charset="0"/>
                <a:hlinkClick r:id="rId3" tooltip="Open access (publishing)"/>
              </a:rPr>
              <a:t>open access</a:t>
            </a:r>
            <a:r>
              <a:rPr lang="en-US" sz="1000" dirty="0" smtClean="0">
                <a:latin typeface="Helvetica Neue" charset="0"/>
                <a:ea typeface="Helvetica Neue" charset="0"/>
                <a:cs typeface="Helvetica Neue" charset="0"/>
              </a:rPr>
              <a:t> movement</a:t>
            </a:r>
            <a:r>
              <a:rPr lang="en-US" sz="1000" baseline="0" dirty="0" smtClean="0">
                <a:latin typeface="Helvetica Neue" charset="0"/>
                <a:ea typeface="Helvetica Neue" charset="0"/>
                <a:cs typeface="Helvetica Neue" charset="0"/>
              </a:rPr>
              <a:t> for over a decade. He </a:t>
            </a:r>
            <a:r>
              <a:rPr lang="en-US" sz="1000" dirty="0" smtClean="0">
                <a:latin typeface="Helvetica Neue" charset="0"/>
                <a:ea typeface="Helvetica Neue" charset="0"/>
                <a:cs typeface="Helvetica Neue" charset="0"/>
              </a:rPr>
              <a:t>specializes in the philosophy of law; is director of the Harvard Office for Scholarly Communication and fellow at the </a:t>
            </a:r>
            <a:r>
              <a:rPr lang="en-US" sz="1000" dirty="0" smtClean="0">
                <a:latin typeface="Helvetica Neue" charset="0"/>
                <a:ea typeface="Helvetica Neue" charset="0"/>
                <a:cs typeface="Helvetica Neue" charset="0"/>
                <a:hlinkClick r:id="rId4" tooltip="Berkman Center for Internet &amp; Society"/>
              </a:rPr>
              <a:t>Berkman Center for Internet &amp; Society</a:t>
            </a:r>
            <a:r>
              <a:rPr lang="en-US" sz="1000" dirty="0" smtClean="0">
                <a:latin typeface="Helvetica Neue" charset="0"/>
                <a:ea typeface="Helvetica Neue" charset="0"/>
                <a:cs typeface="Helvetica Neue" charset="0"/>
              </a:rPr>
              <a:t> .</a:t>
            </a:r>
            <a:r>
              <a:rPr lang="en-US" sz="1000" baseline="0" dirty="0" smtClean="0">
                <a:latin typeface="Helvetica Neue" charset="0"/>
                <a:ea typeface="Helvetica Neue" charset="0"/>
                <a:cs typeface="Helvetica Neue" charset="0"/>
              </a:rPr>
              <a:t> </a:t>
            </a:r>
            <a:r>
              <a:rPr lang="en-US" sz="1000" dirty="0" smtClean="0">
                <a:latin typeface="Helvetica Neue" charset="0"/>
                <a:ea typeface="Helvetica Neue" charset="0"/>
                <a:cs typeface="Helvetica Neue" charset="0"/>
              </a:rPr>
              <a:t>http://legacy.earlham.edu/~peters/fos/brief.htm, </a:t>
            </a:r>
            <a:r>
              <a:rPr lang="en-US" sz="1000" b="1" kern="1200" dirty="0" smtClean="0">
                <a:solidFill>
                  <a:schemeClr val="tx1"/>
                </a:solidFill>
                <a:latin typeface="Helvetica Neue" charset="0"/>
                <a:ea typeface="Helvetica Neue" charset="0"/>
                <a:cs typeface="Helvetica Neue" charset="0"/>
              </a:rPr>
              <a:t>A Very Brief Introduction to Open Access</a:t>
            </a:r>
            <a:r>
              <a:rPr lang="en-US" sz="1000" b="0" kern="1200" baseline="0" dirty="0" smtClean="0">
                <a:solidFill>
                  <a:schemeClr val="tx1"/>
                </a:solidFill>
                <a:latin typeface="Helvetica Neue" charset="0"/>
                <a:ea typeface="Helvetica Neue" charset="0"/>
                <a:cs typeface="Helvetica Neue" charset="0"/>
              </a:rPr>
              <a:t> </a:t>
            </a:r>
            <a:r>
              <a:rPr lang="en-US" sz="1000" kern="1200" dirty="0" smtClean="0">
                <a:solidFill>
                  <a:schemeClr val="tx1"/>
                </a:solidFill>
                <a:latin typeface="Helvetica Neue" charset="0"/>
                <a:ea typeface="Helvetica Neue" charset="0"/>
                <a:cs typeface="Helvetica Neue" charset="0"/>
              </a:rPr>
              <a:t>by </a:t>
            </a:r>
            <a:r>
              <a:rPr lang="en-US" sz="1000" kern="1200" dirty="0" smtClean="0">
                <a:solidFill>
                  <a:schemeClr val="tx1"/>
                </a:solidFill>
                <a:latin typeface="Helvetica Neue" charset="0"/>
                <a:ea typeface="Helvetica Neue" charset="0"/>
                <a:cs typeface="Helvetica Neue" charset="0"/>
                <a:hlinkClick r:id="rId5"/>
              </a:rPr>
              <a:t>Peter Suber</a:t>
            </a:r>
            <a:r>
              <a:rPr lang="en-US" sz="1000" kern="1200" dirty="0" smtClean="0">
                <a:solidFill>
                  <a:schemeClr val="tx1"/>
                </a:solidFill>
                <a:latin typeface="Helvetica Neue" charset="0"/>
                <a:ea typeface="Helvetica Neue" charset="0"/>
                <a:cs typeface="Helvetica Neue" charset="0"/>
              </a:rPr>
              <a:t>.</a:t>
            </a:r>
            <a:r>
              <a:rPr lang="en-US" sz="1000" kern="1200" baseline="0" dirty="0" smtClean="0">
                <a:solidFill>
                  <a:schemeClr val="tx1"/>
                </a:solidFill>
                <a:latin typeface="Helvetica Neue" charset="0"/>
                <a:ea typeface="Helvetica Neue" charset="0"/>
                <a:cs typeface="Helvetica Neue" charset="0"/>
              </a:rPr>
              <a:t>     </a:t>
            </a:r>
            <a:r>
              <a:rPr lang="en-US" sz="1000" dirty="0" smtClean="0">
                <a:latin typeface="Helvetica Neue" charset="0"/>
                <a:ea typeface="Helvetica Neue" charset="0"/>
                <a:cs typeface="Helvetica Neue" charset="0"/>
              </a:rPr>
              <a:t>“</a:t>
            </a:r>
            <a:r>
              <a:rPr lang="en-US" sz="1000" b="0" i="0" u="none" strike="noStrike" kern="1200" baseline="0" dirty="0" smtClean="0">
                <a:solidFill>
                  <a:schemeClr val="tx1"/>
                </a:solidFill>
                <a:latin typeface="Helvetica Neue" charset="0"/>
                <a:ea typeface="Helvetica Neue" charset="0"/>
                <a:cs typeface="Helvetica Neue" charset="0"/>
              </a:rPr>
              <a:t>..</a:t>
            </a:r>
            <a:r>
              <a:rPr lang="en-US" sz="1000" b="1" i="0" u="none" strike="noStrike" kern="1200" baseline="0" dirty="0" smtClean="0">
                <a:solidFill>
                  <a:schemeClr val="tx1"/>
                </a:solidFill>
                <a:latin typeface="Helvetica Neue" charset="0"/>
                <a:ea typeface="Helvetica Neue" charset="0"/>
                <a:cs typeface="Helvetica Neue" charset="0"/>
              </a:rPr>
              <a:t>OA offers a potential unprecedented public good, building on the capacity of the Internet for free sharing </a:t>
            </a:r>
            <a:r>
              <a:rPr lang="en-US" sz="1000" b="0" i="0" u="none" strike="noStrike" kern="1200" baseline="0" dirty="0" smtClean="0">
                <a:solidFill>
                  <a:schemeClr val="tx1"/>
                </a:solidFill>
                <a:latin typeface="Helvetica Neue" charset="0"/>
                <a:ea typeface="Helvetica Neue" charset="0"/>
                <a:cs typeface="Helvetica Neue" charset="0"/>
              </a:rPr>
              <a:t>with everyone</a:t>
            </a:r>
            <a:r>
              <a:rPr lang="is-IS" sz="1000" b="0" i="0" u="none" strike="noStrike" kern="1200" baseline="0" dirty="0" smtClean="0">
                <a:solidFill>
                  <a:schemeClr val="tx1"/>
                </a:solidFill>
                <a:latin typeface="Helvetica Neue" charset="0"/>
                <a:ea typeface="Helvetica Neue" charset="0"/>
                <a:cs typeface="Helvetica Neue" charset="0"/>
              </a:rPr>
              <a:t>…</a:t>
            </a:r>
            <a:r>
              <a:rPr lang="en-US" sz="1000" b="1" i="0" u="none" strike="noStrike" kern="1200" baseline="0" dirty="0" smtClean="0">
                <a:solidFill>
                  <a:schemeClr val="tx1"/>
                </a:solidFill>
                <a:latin typeface="Helvetica Neue" charset="0"/>
                <a:ea typeface="Helvetica Neue" charset="0"/>
                <a:cs typeface="Helvetica Neue" charset="0"/>
              </a:rPr>
              <a:t> </a:t>
            </a:r>
            <a:r>
              <a:rPr lang="en-US" sz="1000" b="0" i="0" u="none" strike="noStrike" kern="1200" baseline="0" dirty="0" smtClean="0">
                <a:solidFill>
                  <a:schemeClr val="tx1"/>
                </a:solidFill>
                <a:latin typeface="Helvetica Neue" charset="0"/>
                <a:ea typeface="Helvetica Neue" charset="0"/>
                <a:cs typeface="Helvetica Neue" charset="0"/>
              </a:rPr>
              <a:t>(Guédon, 2008).” oa-apcs-artcile-2014-october-171.pdf</a:t>
            </a:r>
          </a:p>
          <a:p>
            <a:r>
              <a:rPr lang="en-US" sz="1000" b="0" i="0" u="none" strike="noStrike" kern="1200" baseline="0" dirty="0" smtClean="0">
                <a:solidFill>
                  <a:schemeClr val="tx1"/>
                </a:solidFill>
                <a:latin typeface="Helvetica Neue" charset="0"/>
                <a:ea typeface="Helvetica Neue" charset="0"/>
                <a:cs typeface="Helvetica Neue" charset="0"/>
              </a:rPr>
              <a:t>	</a:t>
            </a:r>
            <a:endParaRPr lang="en-US" sz="1000" dirty="0" smtClean="0">
              <a:latin typeface="Helvetica Neue" charset="0"/>
              <a:ea typeface="Helvetica Neue" charset="0"/>
              <a:cs typeface="Helvetica Neue" charset="0"/>
            </a:endParaRPr>
          </a:p>
          <a:p>
            <a:pPr lvl="0"/>
            <a:r>
              <a:rPr lang="en-US" sz="1000" dirty="0" smtClean="0">
                <a:latin typeface="Helvetica Neue" charset="0"/>
                <a:ea typeface="Helvetica Neue" charset="0"/>
                <a:cs typeface="Helvetica Neue" charset="0"/>
              </a:rPr>
              <a:t>Virginia Tech: http://www.president.vt.edu/about-the-office/mission-vision/index.html</a:t>
            </a:r>
            <a:r>
              <a:rPr lang="en-US" sz="1000" baseline="0" dirty="0" smtClean="0">
                <a:latin typeface="Helvetica Neue" charset="0"/>
                <a:ea typeface="Helvetica Neue" charset="0"/>
                <a:cs typeface="Helvetica Neue" charset="0"/>
              </a:rPr>
              <a:t> </a:t>
            </a:r>
            <a:r>
              <a:rPr lang="is-IS" sz="1000" baseline="0" dirty="0" smtClean="0">
                <a:latin typeface="Helvetica Neue" charset="0"/>
                <a:ea typeface="Helvetica Neue" charset="0"/>
                <a:cs typeface="Helvetica Neue" charset="0"/>
              </a:rPr>
              <a:t>… </a:t>
            </a:r>
            <a:r>
              <a:rPr lang="en-US" sz="1000" dirty="0" smtClean="0">
                <a:latin typeface="Helvetica Neue" charset="0"/>
                <a:ea typeface="Helvetica Neue" charset="0"/>
                <a:cs typeface="Helvetica Neue" charset="0"/>
              </a:rPr>
              <a:t>is a public land-grant university serving the Commonwealth of Virginia, the nation, and the world community. </a:t>
            </a:r>
            <a:r>
              <a:rPr lang="en-US" sz="1000" b="1" dirty="0" smtClean="0">
                <a:latin typeface="Helvetica Neue" charset="0"/>
                <a:ea typeface="Helvetica Neue" charset="0"/>
                <a:cs typeface="Helvetica Neue" charset="0"/>
              </a:rPr>
              <a:t>The discovery </a:t>
            </a:r>
            <a:r>
              <a:rPr lang="en-US" sz="1000" b="1" dirty="0" smtClean="0">
                <a:solidFill>
                  <a:schemeClr val="tx1"/>
                </a:solidFill>
                <a:latin typeface="Helvetica Neue" charset="0"/>
                <a:ea typeface="Helvetica Neue" charset="0"/>
                <a:cs typeface="Helvetica Neue" charset="0"/>
              </a:rPr>
              <a:t>and</a:t>
            </a:r>
            <a:r>
              <a:rPr lang="en-US" sz="1000" b="1" dirty="0" smtClean="0">
                <a:solidFill>
                  <a:srgbClr val="FF0000"/>
                </a:solidFill>
                <a:latin typeface="Helvetica Neue" charset="0"/>
                <a:ea typeface="Helvetica Neue" charset="0"/>
                <a:cs typeface="Helvetica Neue" charset="0"/>
              </a:rPr>
              <a:t> dissemination</a:t>
            </a:r>
            <a:r>
              <a:rPr lang="en-US" sz="1000" b="1" dirty="0" smtClean="0">
                <a:latin typeface="Helvetica Neue" charset="0"/>
                <a:ea typeface="Helvetica Neue" charset="0"/>
                <a:cs typeface="Helvetica Neue" charset="0"/>
              </a:rPr>
              <a:t> </a:t>
            </a:r>
            <a:r>
              <a:rPr lang="en-US" sz="1000" b="1" dirty="0" smtClean="0">
                <a:solidFill>
                  <a:srgbClr val="FF0000"/>
                </a:solidFill>
                <a:latin typeface="Helvetica Neue" charset="0"/>
                <a:ea typeface="Helvetica Neue" charset="0"/>
                <a:cs typeface="Helvetica Neue" charset="0"/>
              </a:rPr>
              <a:t>of new knowledge </a:t>
            </a:r>
            <a:r>
              <a:rPr lang="en-US" sz="1000" b="1" dirty="0" smtClean="0">
                <a:latin typeface="Helvetica Neue" charset="0"/>
                <a:ea typeface="Helvetica Neue" charset="0"/>
                <a:cs typeface="Helvetica Neue" charset="0"/>
              </a:rPr>
              <a:t>are central to its mission. </a:t>
            </a:r>
            <a:r>
              <a:rPr lang="en-US" sz="1000" dirty="0" smtClean="0">
                <a:latin typeface="Helvetica Neue" charset="0"/>
                <a:ea typeface="Helvetica Neue" charset="0"/>
                <a:cs typeface="Helvetica Neue" charset="0"/>
              </a:rPr>
              <a:t>Through its focus on teaching and learning, research and discovery, and outreach and engagement, the university creates, conveys, and applies knowledge to expand personal growth and opportunity, advance social and community development, foster economic competitiveness, and improve the quality of life.</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2</a:t>
            </a:fld>
            <a:endParaRPr lang="en-US" dirty="0"/>
          </a:p>
        </p:txBody>
      </p:sp>
    </p:spTree>
    <p:extLst>
      <p:ext uri="{BB962C8B-B14F-4D97-AF65-F5344CB8AC3E}">
        <p14:creationId xmlns:p14="http://schemas.microsoft.com/office/powerpoint/2010/main" val="5358160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Therefore, </a:t>
            </a:r>
            <a:r>
              <a:rPr lang="en-US" dirty="0" smtClean="0">
                <a:latin typeface="Times" charset="0"/>
                <a:ea typeface="ＭＳ Ｐゴシック" charset="0"/>
                <a:cs typeface="Times" charset="0"/>
              </a:rPr>
              <a:t>80% </a:t>
            </a:r>
            <a:r>
              <a:rPr lang="en-US" dirty="0">
                <a:latin typeface="Times" charset="0"/>
                <a:ea typeface="ＭＳ Ｐゴシック" charset="0"/>
                <a:cs typeface="Times" charset="0"/>
              </a:rPr>
              <a:t>will accept articles from OA ETDs.</a:t>
            </a:r>
          </a:p>
          <a:p>
            <a:endParaRPr lang="en-US" dirty="0">
              <a:latin typeface="Times" charset="0"/>
              <a:ea typeface="ＭＳ Ｐゴシック" charset="0"/>
              <a:cs typeface="Times" charset="0"/>
            </a:endParaRPr>
          </a:p>
          <a:p>
            <a:r>
              <a:rPr lang="en-US" dirty="0">
                <a:latin typeface="Times" charset="0"/>
                <a:ea typeface="ＭＳ Ｐゴシック" charset="0"/>
                <a:cs typeface="Times" charset="0"/>
              </a:rPr>
              <a:t>T</a:t>
            </a:r>
            <a:r>
              <a:rPr lang="en-US" dirty="0" smtClean="0">
                <a:latin typeface="Times" charset="0"/>
                <a:ea typeface="ＭＳ Ｐゴシック" charset="0"/>
                <a:cs typeface="Times" charset="0"/>
              </a:rPr>
              <a:t>he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other</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category/responses, those </a:t>
            </a:r>
            <a:r>
              <a:rPr lang="en-US" dirty="0" smtClean="0">
                <a:latin typeface="Times" charset="0"/>
                <a:ea typeface="ＭＳ Ｐゴシック" charset="0"/>
                <a:cs typeface="Times" charset="0"/>
              </a:rPr>
              <a:t>who</a:t>
            </a:r>
            <a:r>
              <a:rPr lang="en-US" baseline="0" dirty="0" smtClean="0">
                <a:latin typeface="Times" charset="0"/>
                <a:ea typeface="ＭＳ Ｐゴシック" charset="0"/>
                <a:cs typeface="Times" charset="0"/>
              </a:rPr>
              <a:t> </a:t>
            </a:r>
            <a:r>
              <a:rPr lang="en-US" dirty="0" smtClean="0">
                <a:latin typeface="Times" charset="0"/>
                <a:ea typeface="ＭＳ Ｐゴシック" charset="0"/>
                <a:cs typeface="Times" charset="0"/>
              </a:rPr>
              <a:t>Not</a:t>
            </a:r>
            <a:r>
              <a:rPr lang="en-US" baseline="0" dirty="0" smtClean="0">
                <a:latin typeface="Times" charset="0"/>
                <a:ea typeface="ＭＳ Ｐゴシック" charset="0"/>
                <a:cs typeface="Times" charset="0"/>
              </a:rPr>
              <a:t> encountered/Don’t know/Not applicable</a:t>
            </a:r>
          </a:p>
          <a:p>
            <a:endParaRPr lang="en-US" baseline="0" dirty="0" smtClean="0">
              <a:latin typeface="Times" charset="0"/>
              <a:ea typeface="ＭＳ Ｐゴシック" charset="0"/>
              <a:cs typeface="Times" charset="0"/>
            </a:endParaRPr>
          </a:p>
          <a:p>
            <a:r>
              <a:rPr lang="en-US" baseline="0" dirty="0" smtClean="0">
                <a:latin typeface="Times" charset="0"/>
                <a:ea typeface="ＭＳ Ｐゴシック" charset="0"/>
                <a:cs typeface="Times" charset="0"/>
              </a:rPr>
              <a:t>Larger % that Hum/SoSci won’t consider Mss. based on OA ETDs</a:t>
            </a:r>
            <a:endParaRPr lang="en-US" dirty="0">
              <a:latin typeface="Times" charset="0"/>
              <a:ea typeface="ＭＳ Ｐゴシック" charset="0"/>
              <a:cs typeface="Times"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7870925-A119-1447-B92D-DEEED11A4605}" type="slidenum">
              <a:rPr lang="en-US" sz="1200">
                <a:latin typeface="Calibri" charset="0"/>
              </a:rPr>
              <a:pPr eaLnBrk="1" hangingPunct="1"/>
              <a:t>20</a:t>
            </a:fld>
            <a:endParaRPr lang="en-US" sz="1200" dirty="0">
              <a:latin typeface="Calibri" charset="0"/>
            </a:endParaRPr>
          </a:p>
        </p:txBody>
      </p:sp>
      <p:sp>
        <p:nvSpPr>
          <p:cNvPr id="2" name="Date Placeholder 1"/>
          <p:cNvSpPr>
            <a:spLocks noGrp="1"/>
          </p:cNvSpPr>
          <p:nvPr>
            <p:ph type="dt" idx="10"/>
          </p:nvPr>
        </p:nvSpPr>
        <p:spPr/>
        <p:txBody>
          <a:bodyPr/>
          <a:lstStyle/>
          <a:p>
            <a:fld id="{2F853B7E-EEF1-884D-948D-0BB8B88781BE}" type="datetime1">
              <a:rPr lang="en-US" smtClean="0"/>
              <a:t>4/26/16</a:t>
            </a:fld>
            <a:endParaRPr lang="en-US" dirty="0"/>
          </a:p>
        </p:txBody>
      </p:sp>
    </p:spTree>
    <p:extLst>
      <p:ext uri="{BB962C8B-B14F-4D97-AF65-F5344CB8AC3E}">
        <p14:creationId xmlns:p14="http://schemas.microsoft.com/office/powerpoint/2010/main" val="6701262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F55532-5E16-DE41-9FF5-7062DA2AFF67}" type="slidenum">
              <a:rPr lang="en-US" sz="1200">
                <a:latin typeface="Calibri" charset="0"/>
              </a:rPr>
              <a:pPr eaLnBrk="1" hangingPunct="1"/>
              <a:t>21</a:t>
            </a:fld>
            <a:endParaRPr lang="en-US" sz="1200" dirty="0">
              <a:latin typeface="Calibri" charset="0"/>
            </a:endParaRPr>
          </a:p>
        </p:txBody>
      </p:sp>
      <p:sp>
        <p:nvSpPr>
          <p:cNvPr id="2" name="Date Placeholder 1"/>
          <p:cNvSpPr>
            <a:spLocks noGrp="1"/>
          </p:cNvSpPr>
          <p:nvPr>
            <p:ph type="dt" idx="10"/>
          </p:nvPr>
        </p:nvSpPr>
        <p:spPr/>
        <p:txBody>
          <a:bodyPr/>
          <a:lstStyle/>
          <a:p>
            <a:fld id="{52C8677B-6080-1B46-84AE-102043FB1B82}" type="datetime1">
              <a:rPr lang="en-US" smtClean="0"/>
              <a:t>4/26/16</a:t>
            </a:fld>
            <a:endParaRPr lang="en-US" dirty="0"/>
          </a:p>
        </p:txBody>
      </p:sp>
    </p:spTree>
    <p:extLst>
      <p:ext uri="{BB962C8B-B14F-4D97-AF65-F5344CB8AC3E}">
        <p14:creationId xmlns:p14="http://schemas.microsoft.com/office/powerpoint/2010/main" val="1539688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is the result of the combined journal editors’ and university press directors’ responses.</a:t>
            </a:r>
            <a:endParaRPr lang="en-US" dirty="0" smtClean="0"/>
          </a:p>
          <a:p>
            <a:endParaRPr lang="en-US" dirty="0" smtClean="0"/>
          </a:p>
          <a:p>
            <a:r>
              <a:rPr lang="en-US" dirty="0" smtClean="0"/>
              <a:t>89% want to consider Mss.</a:t>
            </a:r>
            <a:r>
              <a:rPr lang="en-US" baseline="0" dirty="0" smtClean="0"/>
              <a:t> based on OA ETDs.</a:t>
            </a:r>
          </a:p>
          <a:p>
            <a:endParaRPr lang="en-US" baseline="0" dirty="0" smtClean="0"/>
          </a:p>
          <a:p>
            <a:r>
              <a:rPr lang="en-US" baseline="0" dirty="0" smtClean="0"/>
              <a:t>Only 4% said don’t bother sending us your </a:t>
            </a:r>
            <a:r>
              <a:rPr lang="en-US" dirty="0" smtClean="0"/>
              <a:t>Mss.</a:t>
            </a:r>
            <a:r>
              <a:rPr lang="en-US" baseline="0" dirty="0" smtClean="0"/>
              <a:t> based on OA ETDs.</a:t>
            </a:r>
          </a:p>
          <a:p>
            <a:endParaRPr lang="en-US" baseline="0" dirty="0" smtClean="0"/>
          </a:p>
        </p:txBody>
      </p:sp>
      <p:sp>
        <p:nvSpPr>
          <p:cNvPr id="4" name="Slide Number Placeholder 3"/>
          <p:cNvSpPr>
            <a:spLocks noGrp="1"/>
          </p:cNvSpPr>
          <p:nvPr>
            <p:ph type="sldNum" sz="quarter" idx="10"/>
          </p:nvPr>
        </p:nvSpPr>
        <p:spPr/>
        <p:txBody>
          <a:bodyPr/>
          <a:lstStyle/>
          <a:p>
            <a:fld id="{65CF4691-2EB1-2841-B50E-9DF9A16224FD}" type="slidenum">
              <a:rPr lang="en-US" smtClean="0"/>
              <a:pPr/>
              <a:t>22</a:t>
            </a:fld>
            <a:endParaRPr lang="en-US" dirty="0"/>
          </a:p>
        </p:txBody>
      </p:sp>
      <p:sp>
        <p:nvSpPr>
          <p:cNvPr id="5" name="Date Placeholder 4"/>
          <p:cNvSpPr>
            <a:spLocks noGrp="1"/>
          </p:cNvSpPr>
          <p:nvPr>
            <p:ph type="dt" idx="11"/>
          </p:nvPr>
        </p:nvSpPr>
        <p:spPr/>
        <p:txBody>
          <a:bodyPr/>
          <a:lstStyle/>
          <a:p>
            <a:fld id="{BB785806-F97E-4541-A155-E07A292952F7}" type="datetime1">
              <a:rPr lang="en-US" smtClean="0"/>
              <a:t>4/26/16</a:t>
            </a:fld>
            <a:endParaRPr lang="en-US" dirty="0"/>
          </a:p>
        </p:txBody>
      </p:sp>
    </p:spTree>
    <p:extLst>
      <p:ext uri="{BB962C8B-B14F-4D97-AF65-F5344CB8AC3E}">
        <p14:creationId xmlns:p14="http://schemas.microsoft.com/office/powerpoint/2010/main" val="12014926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34818"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100" dirty="0">
                <a:latin typeface="Times" charset="0"/>
                <a:ea typeface="ＭＳ Ｐゴシック" charset="0"/>
                <a:cs typeface="Times" charset="0"/>
              </a:rPr>
              <a:t>Here </a:t>
            </a:r>
            <a:r>
              <a:rPr lang="en-US" sz="1100" dirty="0" smtClean="0">
                <a:latin typeface="Times" charset="0"/>
                <a:ea typeface="ＭＳ Ｐゴシック" charset="0"/>
                <a:cs typeface="Times" charset="0"/>
              </a:rPr>
              <a:t>is a look at journal editors’ and press directors’ responses in 2011</a:t>
            </a:r>
            <a:r>
              <a:rPr lang="en-US" altLang="ja-JP" sz="1100" dirty="0" smtClean="0">
                <a:latin typeface="Times" charset="0"/>
                <a:ea typeface="ＭＳ Ｐゴシック" charset="0"/>
                <a:cs typeface="Times" charset="0"/>
              </a:rPr>
              <a:t>.   </a:t>
            </a:r>
            <a:r>
              <a:rPr lang="en-US" altLang="ja-JP" sz="1100" b="1" dirty="0">
                <a:latin typeface="Times" charset="0"/>
                <a:ea typeface="ＭＳ Ｐゴシック" charset="0"/>
                <a:cs typeface="Times" charset="0"/>
              </a:rPr>
              <a:t>Journal editors are more enthusiastic </a:t>
            </a:r>
            <a:r>
              <a:rPr lang="en-US" altLang="ja-JP" sz="1100" dirty="0">
                <a:latin typeface="Times" charset="0"/>
                <a:ea typeface="ＭＳ Ｐゴシック" charset="0"/>
                <a:cs typeface="Times" charset="0"/>
              </a:rPr>
              <a:t>about receiving submissions based on </a:t>
            </a:r>
            <a:r>
              <a:rPr lang="en-US" altLang="ja-JP" sz="1100" dirty="0" smtClean="0">
                <a:latin typeface="Times" charset="0"/>
                <a:ea typeface="ＭＳ Ｐゴシック" charset="0"/>
                <a:cs typeface="Times" charset="0"/>
              </a:rPr>
              <a:t>ETDs. 66% said they always welcome Mss. derived</a:t>
            </a:r>
            <a:r>
              <a:rPr lang="en-US" altLang="ja-JP" sz="1100" baseline="0" dirty="0" smtClean="0">
                <a:latin typeface="Times" charset="0"/>
                <a:ea typeface="ＭＳ Ｐゴシック" charset="0"/>
                <a:cs typeface="Times" charset="0"/>
              </a:rPr>
              <a:t> from ETDs, but only a few press directors agreed.</a:t>
            </a:r>
          </a:p>
          <a:p>
            <a:pPr eaLnBrk="1" hangingPunct="1">
              <a:spcBef>
                <a:spcPct val="0"/>
              </a:spcBef>
            </a:pPr>
            <a:r>
              <a:rPr lang="en-US" altLang="ja-JP" sz="1100" dirty="0">
                <a:latin typeface="Times" charset="0"/>
                <a:ea typeface="ＭＳ Ｐゴシック" charset="0"/>
                <a:cs typeface="Times" charset="0"/>
              </a:rPr>
              <a:t/>
            </a:r>
            <a:br>
              <a:rPr lang="en-US" altLang="ja-JP" sz="1100" dirty="0">
                <a:latin typeface="Times" charset="0"/>
                <a:ea typeface="ＭＳ Ｐゴシック" charset="0"/>
                <a:cs typeface="Times" charset="0"/>
              </a:rPr>
            </a:br>
            <a:r>
              <a:rPr lang="en-US" altLang="ja-JP" sz="1100" dirty="0">
                <a:latin typeface="Times" charset="0"/>
                <a:ea typeface="ＭＳ Ｐゴシック" charset="0"/>
                <a:cs typeface="Times" charset="0"/>
              </a:rPr>
              <a:t>This is not to say the university presses discourage submissions based on ETDs. </a:t>
            </a:r>
            <a:r>
              <a:rPr lang="en-US" altLang="ja-JP" sz="1100" dirty="0" smtClean="0">
                <a:latin typeface="Times" charset="0"/>
                <a:ea typeface="ＭＳ Ｐゴシック" charset="0"/>
                <a:cs typeface="Times" charset="0"/>
              </a:rPr>
              <a:t>More</a:t>
            </a:r>
            <a:r>
              <a:rPr lang="en-US" altLang="ja-JP" sz="1100" baseline="0" dirty="0" smtClean="0">
                <a:latin typeface="Times" charset="0"/>
                <a:ea typeface="ＭＳ Ｐゴシック" charset="0"/>
                <a:cs typeface="Times" charset="0"/>
              </a:rPr>
              <a:t> than </a:t>
            </a:r>
            <a:r>
              <a:rPr lang="en-US" altLang="ja-JP" sz="1100" dirty="0" smtClean="0">
                <a:latin typeface="Times" charset="0"/>
                <a:ea typeface="ＭＳ Ｐゴシック" charset="0"/>
                <a:cs typeface="Times" charset="0"/>
              </a:rPr>
              <a:t>half welcome or consider </a:t>
            </a:r>
            <a:r>
              <a:rPr lang="en-US" altLang="ja-JP" sz="1100" dirty="0">
                <a:latin typeface="Times" charset="0"/>
                <a:ea typeface="ＭＳ Ｐゴシック" charset="0"/>
                <a:cs typeface="Times" charset="0"/>
              </a:rPr>
              <a:t>ETD-based </a:t>
            </a:r>
            <a:r>
              <a:rPr lang="en-US" altLang="ja-JP" sz="1100" dirty="0" smtClean="0">
                <a:latin typeface="Times" charset="0"/>
                <a:ea typeface="ＭＳ Ｐゴシック" charset="0"/>
                <a:cs typeface="Times" charset="0"/>
              </a:rPr>
              <a:t>Mss.</a:t>
            </a:r>
            <a:r>
              <a:rPr lang="en-US" altLang="ja-JP" sz="1100" baseline="0" dirty="0" smtClean="0">
                <a:latin typeface="Times" charset="0"/>
                <a:ea typeface="ＭＳ Ｐゴシック" charset="0"/>
                <a:cs typeface="Times" charset="0"/>
              </a:rPr>
              <a:t> </a:t>
            </a:r>
            <a:r>
              <a:rPr lang="en-US" altLang="ja-JP" sz="1100" dirty="0" smtClean="0">
                <a:latin typeface="Times" charset="0"/>
                <a:ea typeface="ＭＳ Ｐゴシック" charset="0"/>
                <a:cs typeface="Times" charset="0"/>
              </a:rPr>
              <a:t>submissions </a:t>
            </a:r>
            <a:r>
              <a:rPr lang="en-US" altLang="ja-JP" sz="1100" dirty="0">
                <a:latin typeface="Times" charset="0"/>
                <a:ea typeface="ＭＳ Ｐゴシック" charset="0"/>
                <a:cs typeface="Times" charset="0"/>
              </a:rPr>
              <a:t>on a case-by-case basis. </a:t>
            </a:r>
          </a:p>
          <a:p>
            <a:pPr eaLnBrk="1" hangingPunct="1">
              <a:spcBef>
                <a:spcPct val="0"/>
              </a:spcBef>
            </a:pPr>
            <a:r>
              <a:rPr lang="en-US" sz="1100" dirty="0">
                <a:latin typeface="Times" charset="0"/>
                <a:ea typeface="ＭＳ Ｐゴシック" charset="0"/>
                <a:cs typeface="Times" charset="0"/>
              </a:rPr>
              <a:t/>
            </a:r>
            <a:br>
              <a:rPr lang="en-US" sz="1100" dirty="0">
                <a:latin typeface="Times" charset="0"/>
                <a:ea typeface="ＭＳ Ｐゴシック" charset="0"/>
                <a:cs typeface="Times" charset="0"/>
              </a:rPr>
            </a:br>
            <a:r>
              <a:rPr lang="en-US" altLang="ja-JP" sz="1100" dirty="0" smtClean="0">
                <a:latin typeface="Times" charset="0"/>
                <a:ea typeface="ＭＳ Ｐゴシック" charset="0"/>
                <a:cs typeface="Times" charset="0"/>
              </a:rPr>
              <a:t>Only </a:t>
            </a:r>
            <a:r>
              <a:rPr lang="en-US" altLang="ja-JP" sz="1100" dirty="0">
                <a:latin typeface="Times" charset="0"/>
                <a:ea typeface="ＭＳ Ｐゴシック" charset="0"/>
                <a:cs typeface="Times" charset="0"/>
              </a:rPr>
              <a:t>university </a:t>
            </a:r>
            <a:r>
              <a:rPr lang="en-US" altLang="ja-JP" sz="1100" dirty="0" smtClean="0">
                <a:latin typeface="Times" charset="0"/>
                <a:ea typeface="ＭＳ Ｐゴシック" charset="0"/>
                <a:cs typeface="Times" charset="0"/>
              </a:rPr>
              <a:t>press directors </a:t>
            </a:r>
            <a:r>
              <a:rPr lang="en-US" altLang="ja-JP" sz="1100" dirty="0">
                <a:latin typeface="Times" charset="0"/>
                <a:ea typeface="ＭＳ Ｐゴシック" charset="0"/>
                <a:cs typeface="Times" charset="0"/>
              </a:rPr>
              <a:t>find access restrictions </a:t>
            </a:r>
            <a:r>
              <a:rPr lang="en-US" altLang="ja-JP" sz="1100" dirty="0" smtClean="0">
                <a:latin typeface="Times" charset="0"/>
                <a:ea typeface="ＭＳ Ｐゴシック" charset="0"/>
                <a:cs typeface="Times" charset="0"/>
              </a:rPr>
              <a:t>necessary, which is interesting to me because it is in response to journal editors that we made limiting access to ETDs at VT an option.</a:t>
            </a:r>
          </a:p>
          <a:p>
            <a:pPr eaLnBrk="1" hangingPunct="1">
              <a:spcBef>
                <a:spcPct val="0"/>
              </a:spcBef>
            </a:pPr>
            <a:endParaRPr lang="en-US" sz="1100" dirty="0" smtClean="0">
              <a:latin typeface="Times" charset="0"/>
              <a:ea typeface="ＭＳ Ｐゴシック" charset="0"/>
              <a:cs typeface="Times" charset="0"/>
            </a:endParaRPr>
          </a:p>
          <a:p>
            <a:pPr eaLnBrk="1" hangingPunct="1">
              <a:lnSpc>
                <a:spcPct val="90000"/>
              </a:lnSpc>
              <a:spcBef>
                <a:spcPct val="0"/>
              </a:spcBef>
            </a:pPr>
            <a:r>
              <a:rPr lang="en-US" dirty="0" smtClean="0">
                <a:latin typeface="Times" charset="0"/>
                <a:ea typeface="ＭＳ Ｐゴシック" charset="0"/>
                <a:cs typeface="Times" charset="0"/>
              </a:rPr>
              <a:t>But over 80% of the journal editors and the press directors will consider Mss. based on</a:t>
            </a:r>
            <a:r>
              <a:rPr lang="en-US" baseline="0" dirty="0" smtClean="0">
                <a:latin typeface="Times" charset="0"/>
                <a:ea typeface="ＭＳ Ｐゴシック" charset="0"/>
                <a:cs typeface="Times" charset="0"/>
              </a:rPr>
              <a:t> your OA ETDs.</a:t>
            </a:r>
          </a:p>
          <a:p>
            <a:pPr eaLnBrk="1" hangingPunct="1">
              <a:lnSpc>
                <a:spcPct val="90000"/>
              </a:lnSpc>
              <a:spcBef>
                <a:spcPct val="0"/>
              </a:spcBef>
            </a:pPr>
            <a:endParaRPr lang="en-US" sz="1100" dirty="0">
              <a:latin typeface="Times" charset="0"/>
              <a:ea typeface="ＭＳ Ｐゴシック" charset="0"/>
              <a:cs typeface="Times" charset="0"/>
            </a:endParaRPr>
          </a:p>
          <a:p>
            <a:pPr eaLnBrk="1" hangingPunct="1">
              <a:lnSpc>
                <a:spcPct val="90000"/>
              </a:lnSpc>
              <a:spcBef>
                <a:spcPct val="0"/>
              </a:spcBef>
            </a:pPr>
            <a:r>
              <a:rPr lang="en-US" sz="1100" dirty="0" smtClean="0">
                <a:latin typeface="Times" charset="0"/>
                <a:ea typeface="ＭＳ Ｐゴシック" charset="0"/>
                <a:cs typeface="Times" charset="0"/>
              </a:rPr>
              <a:t>The subject areas of the  majority of press directors who responded that they would never consider ETD-based manuscripts were: romance literature, applied and social psychology, and mathematical methods in the social sciences.</a:t>
            </a:r>
            <a:endParaRPr lang="en-US" sz="1100" dirty="0" smtClean="0">
              <a:latin typeface="Calibri" charset="0"/>
              <a:ea typeface="ＭＳ Ｐゴシック" charset="0"/>
              <a:cs typeface="ＭＳ Ｐゴシック" charset="0"/>
            </a:endParaRPr>
          </a:p>
          <a:p>
            <a:pPr eaLnBrk="1" hangingPunct="1">
              <a:spcBef>
                <a:spcPct val="0"/>
              </a:spcBef>
            </a:pPr>
            <a:endParaRPr lang="en-US" sz="1100" dirty="0">
              <a:latin typeface="Times" charset="0"/>
              <a:ea typeface="ＭＳ Ｐゴシック" charset="0"/>
              <a:cs typeface="Times" charset="0"/>
            </a:endParaRPr>
          </a:p>
        </p:txBody>
      </p:sp>
      <p:sp>
        <p:nvSpPr>
          <p:cNvPr id="34819"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1F92F60-4776-6345-AC5F-1027FF88C3D3}" type="slidenum">
              <a:rPr lang="en-US" sz="1200">
                <a:latin typeface="Calibri" charset="0"/>
              </a:rPr>
              <a:pPr eaLnBrk="1" hangingPunct="1"/>
              <a:t>23</a:t>
            </a:fld>
            <a:endParaRPr lang="en-US" sz="1200" dirty="0">
              <a:latin typeface="Calibri" charset="0"/>
            </a:endParaRPr>
          </a:p>
        </p:txBody>
      </p:sp>
      <p:sp>
        <p:nvSpPr>
          <p:cNvPr id="2" name="Date Placeholder 1"/>
          <p:cNvSpPr>
            <a:spLocks noGrp="1"/>
          </p:cNvSpPr>
          <p:nvPr>
            <p:ph type="dt" idx="10"/>
          </p:nvPr>
        </p:nvSpPr>
        <p:spPr/>
        <p:txBody>
          <a:bodyPr/>
          <a:lstStyle/>
          <a:p>
            <a:fld id="{D9A62983-CA17-3C47-BECC-2862E2DD01ED}" type="datetime1">
              <a:rPr lang="en-US" smtClean="0"/>
              <a:t>4/26/16</a:t>
            </a:fld>
            <a:endParaRPr lang="en-US" dirty="0"/>
          </a:p>
        </p:txBody>
      </p:sp>
    </p:spTree>
    <p:extLst>
      <p:ext uri="{BB962C8B-B14F-4D97-AF65-F5344CB8AC3E}">
        <p14:creationId xmlns:p14="http://schemas.microsoft.com/office/powerpoint/2010/main" val="13829737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3686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ja-JP" dirty="0" smtClean="0">
                <a:latin typeface="Times" charset="0"/>
                <a:ea typeface="ＭＳ Ｐゴシック" charset="0"/>
                <a:cs typeface="Times" charset="0"/>
              </a:rPr>
              <a:t>Nearly </a:t>
            </a:r>
            <a:r>
              <a:rPr lang="en-US" altLang="ja-JP" dirty="0">
                <a:latin typeface="Times" charset="0"/>
                <a:ea typeface="ＭＳ Ｐゴシック" charset="0"/>
                <a:cs typeface="Times" charset="0"/>
              </a:rPr>
              <a:t>half of our survey respondents volunteered </a:t>
            </a:r>
            <a:r>
              <a:rPr lang="en-US" altLang="ja-JP" dirty="0" smtClean="0">
                <a:latin typeface="Times" charset="0"/>
                <a:ea typeface="ＭＳ Ｐゴシック" charset="0"/>
                <a:cs typeface="Times" charset="0"/>
              </a:rPr>
              <a:t>comments and they are perhaps as telling as the numbers.</a:t>
            </a:r>
            <a:endParaRPr lang="en-US" dirty="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a:p>
            <a:pPr eaLnBrk="1" hangingPunct="1">
              <a:spcBef>
                <a:spcPct val="0"/>
              </a:spcBef>
            </a:pPr>
            <a:r>
              <a:rPr lang="en-US" altLang="ja-JP" dirty="0" smtClean="0">
                <a:latin typeface="Times" charset="0"/>
                <a:ea typeface="ＭＳ Ｐゴシック" charset="0"/>
                <a:cs typeface="Times" charset="0"/>
              </a:rPr>
              <a:t>A frequent comment was that a T or D would need to be revised prior to submission to a university press or a journal in order to fit their publications’ guidelines. And, the rhetoric used in a T or D is usually not the appropriate writing style for a journal or the broader readership of a book. </a:t>
            </a:r>
            <a:endParaRPr lang="en-US" altLang="ja-JP" dirty="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r>
              <a:rPr lang="en-US" dirty="0" smtClean="0">
                <a:latin typeface="Times" charset="0"/>
                <a:ea typeface="ＭＳ Ｐゴシック" charset="0"/>
                <a:cs typeface="Times" charset="0"/>
              </a:rPr>
              <a:t>A journal editor commented: “We treat Ts and Ds as unpub’d material… Readers will consider our article to be the version of record, the version they should read and cite, because (a) it will have been vetted by our double-blind peer review process, (b) it will have been professionally edited, and (c)  it will be the most up-to-date version of the material.”</a:t>
            </a:r>
            <a:endParaRPr lang="en-US" altLang="ja-JP" dirty="0" smtClean="0">
              <a:latin typeface="Times" charset="0"/>
              <a:ea typeface="ＭＳ Ｐゴシック" charset="0"/>
              <a:cs typeface="Times" charset="0"/>
            </a:endParaRPr>
          </a:p>
          <a:p>
            <a:pPr eaLnBrk="1" hangingPunct="1">
              <a:spcBef>
                <a:spcPct val="0"/>
              </a:spcBef>
            </a:pPr>
            <a:endParaRPr lang="en-US" altLang="ja-JP"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p:txBody>
      </p:sp>
      <p:sp>
        <p:nvSpPr>
          <p:cNvPr id="3686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758E998-7776-1D4A-89A7-337A29D3F268}" type="slidenum">
              <a:rPr lang="en-US" sz="1200">
                <a:latin typeface="Calibri" charset="0"/>
              </a:rPr>
              <a:pPr eaLnBrk="1" hangingPunct="1"/>
              <a:t>24</a:t>
            </a:fld>
            <a:endParaRPr lang="en-US" sz="1200" dirty="0">
              <a:latin typeface="Calibri" charset="0"/>
            </a:endParaRPr>
          </a:p>
        </p:txBody>
      </p:sp>
      <p:sp>
        <p:nvSpPr>
          <p:cNvPr id="2" name="Date Placeholder 1"/>
          <p:cNvSpPr>
            <a:spLocks noGrp="1"/>
          </p:cNvSpPr>
          <p:nvPr>
            <p:ph type="dt" idx="10"/>
          </p:nvPr>
        </p:nvSpPr>
        <p:spPr/>
        <p:txBody>
          <a:bodyPr/>
          <a:lstStyle/>
          <a:p>
            <a:fld id="{DD1B998B-D2B9-A34E-B04C-B3B9C638EB01}" type="datetime1">
              <a:rPr lang="en-US" smtClean="0"/>
              <a:t>4/26/16</a:t>
            </a:fld>
            <a:endParaRPr lang="en-US" dirty="0"/>
          </a:p>
        </p:txBody>
      </p:sp>
    </p:spTree>
    <p:extLst>
      <p:ext uri="{BB962C8B-B14F-4D97-AF65-F5344CB8AC3E}">
        <p14:creationId xmlns:p14="http://schemas.microsoft.com/office/powerpoint/2010/main" val="7237302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University press editors are generally invested in the book as an entity unto itself Just as theses covers are radically different, the content</a:t>
            </a:r>
            <a:r>
              <a:rPr lang="en-US" baseline="0" dirty="0" smtClean="0"/>
              <a:t> of these two works is radically different. It began as a </a:t>
            </a:r>
            <a:r>
              <a:rPr lang="en-US" dirty="0" smtClean="0"/>
              <a:t>publicly available but very traditional traditional WVU ETD that became a popular book available on Amazon and from the author’s website.</a:t>
            </a:r>
          </a:p>
          <a:p>
            <a:r>
              <a:rPr lang="en-US" dirty="0" smtClean="0"/>
              <a:t>	</a:t>
            </a:r>
            <a:r>
              <a:rPr lang="en-US" baseline="0" dirty="0" smtClean="0"/>
              <a:t>	Bringing Down the Mountains by Shirley Stewart Burns</a:t>
            </a:r>
            <a:endParaRPr lang="en-US" dirty="0" smtClean="0"/>
          </a:p>
          <a:p>
            <a:endParaRPr lang="en-US" dirty="0" smtClean="0"/>
          </a:p>
          <a:p>
            <a:r>
              <a:rPr lang="en-US" dirty="0" smtClean="0"/>
              <a:t>“</a:t>
            </a:r>
            <a:r>
              <a:rPr lang="en-US" sz="1200" kern="1200" dirty="0" smtClean="0">
                <a:solidFill>
                  <a:schemeClr val="tx1"/>
                </a:solidFill>
                <a:effectLst/>
                <a:latin typeface="+mn-lt"/>
                <a:ea typeface="+mn-ea"/>
                <a:cs typeface="+mn-cs"/>
              </a:rPr>
              <a:t>None of the university press editors with whom I spoke actually compare book manuscripts to the dissertations on which they are based when assessing book manuscripts. On the contrary, when I asked editors who said they demanded revisions how they knew if a thesis had been revised, nearly all professed to rely exclusively on the book proposal and their own judgment.”</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t>
            </a:r>
            <a:r>
              <a:rPr lang="en-US" sz="1600" dirty="0" smtClean="0"/>
              <a:t>Audrey Truschke, Mellon Postdoctoral Fellow 	</a:t>
            </a:r>
            <a:r>
              <a:rPr lang="en-US" sz="1600" u="sng" dirty="0" smtClean="0">
                <a:hlinkClick r:id="rId3"/>
              </a:rPr>
              <a:t>http://dissertationreviews.org/archives/11904</a:t>
            </a:r>
            <a:endParaRPr lang="en-US" sz="1600" dirty="0" smtClean="0"/>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25</a:t>
            </a:fld>
            <a:endParaRPr lang="en-US" dirty="0"/>
          </a:p>
        </p:txBody>
      </p:sp>
      <p:sp>
        <p:nvSpPr>
          <p:cNvPr id="5" name="Date Placeholder 4"/>
          <p:cNvSpPr>
            <a:spLocks noGrp="1"/>
          </p:cNvSpPr>
          <p:nvPr>
            <p:ph type="dt" idx="11"/>
          </p:nvPr>
        </p:nvSpPr>
        <p:spPr/>
        <p:txBody>
          <a:bodyPr/>
          <a:lstStyle/>
          <a:p>
            <a:fld id="{541F1DB3-3DB6-9348-9A79-506C2DD2741E}" type="datetime1">
              <a:rPr lang="en-US" smtClean="0"/>
              <a:t>4/26/16</a:t>
            </a:fld>
            <a:endParaRPr lang="en-US" dirty="0"/>
          </a:p>
        </p:txBody>
      </p:sp>
    </p:spTree>
    <p:extLst>
      <p:ext uri="{BB962C8B-B14F-4D97-AF65-F5344CB8AC3E}">
        <p14:creationId xmlns:p14="http://schemas.microsoft.com/office/powerpoint/2010/main" val="20908961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dirty="0" smtClean="0"/>
              <a:t>Which journals do you want to publish your articles? </a:t>
            </a:r>
          </a:p>
          <a:p>
            <a:endParaRPr lang="en-US" dirty="0" smtClean="0"/>
          </a:p>
          <a:p>
            <a:r>
              <a:rPr lang="en-US" dirty="0" smtClean="0"/>
              <a:t>Q how many of you</a:t>
            </a:r>
            <a:r>
              <a:rPr lang="en-US" baseline="0" dirty="0" smtClean="0"/>
              <a:t> are familiar with Sherpa/Romeo: open access DB of journals’ and pub’rs policies</a:t>
            </a:r>
            <a:endParaRPr lang="en-US" dirty="0"/>
          </a:p>
        </p:txBody>
      </p:sp>
      <p:sp>
        <p:nvSpPr>
          <p:cNvPr id="4" name="Date Placeholder 3"/>
          <p:cNvSpPr>
            <a:spLocks noGrp="1"/>
          </p:cNvSpPr>
          <p:nvPr>
            <p:ph type="dt" idx="10"/>
          </p:nvPr>
        </p:nvSpPr>
        <p:spPr/>
        <p:txBody>
          <a:bodyPr/>
          <a:lstStyle/>
          <a:p>
            <a:fld id="{4ABF513A-C94F-8743-805B-8425EB8CF1D8}" type="datetime1">
              <a:rPr lang="en-US" smtClean="0"/>
              <a:t>4/26/16</a:t>
            </a:fld>
            <a:endParaRPr lang="en-US" dirty="0"/>
          </a:p>
        </p:txBody>
      </p:sp>
      <p:sp>
        <p:nvSpPr>
          <p:cNvPr id="5" name="Slide Number Placeholder 4"/>
          <p:cNvSpPr>
            <a:spLocks noGrp="1"/>
          </p:cNvSpPr>
          <p:nvPr>
            <p:ph type="sldNum" sz="quarter" idx="11"/>
          </p:nvPr>
        </p:nvSpPr>
        <p:spPr/>
        <p:txBody>
          <a:bodyPr/>
          <a:lstStyle/>
          <a:p>
            <a:fld id="{8E9D03F5-16A9-E14A-A500-3B2B403594B6}" type="slidenum">
              <a:rPr lang="en-US" smtClean="0"/>
              <a:t>26</a:t>
            </a:fld>
            <a:endParaRPr lang="en-US" dirty="0"/>
          </a:p>
        </p:txBody>
      </p:sp>
    </p:spTree>
    <p:extLst>
      <p:ext uri="{BB962C8B-B14F-4D97-AF65-F5344CB8AC3E}">
        <p14:creationId xmlns:p14="http://schemas.microsoft.com/office/powerpoint/2010/main" val="8435974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dirty="0" smtClean="0"/>
              <a:t>Truschke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1" dirty="0" smtClean="0"/>
              <a:t>To Embargo or Not to Embargo? Strategically Disseminating The Dissertation  </a:t>
            </a:r>
            <a:r>
              <a:rPr lang="en-US" dirty="0" smtClean="0"/>
              <a:t>http://dissertationreviews.org/archives</a:t>
            </a:r>
            <a:r>
              <a:rPr lang="en-US" b="1" dirty="0" smtClean="0"/>
              <a:t>/11995</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b="1" dirty="0" smtClean="0"/>
              <a:t>Goals of Ts/Ds</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b="1" dirty="0" smtClean="0"/>
          </a:p>
          <a:p>
            <a:r>
              <a:rPr lang="en-US" dirty="0" smtClean="0"/>
              <a:t>Original research </a:t>
            </a:r>
          </a:p>
          <a:p>
            <a:r>
              <a:rPr lang="en-US" dirty="0" smtClean="0"/>
              <a:t>Original contribution to scholarship</a:t>
            </a:r>
          </a:p>
          <a:p>
            <a:r>
              <a:rPr lang="en-US" dirty="0" smtClean="0"/>
              <a:t>Continuing contribution to scholarship</a:t>
            </a:r>
          </a:p>
          <a:p>
            <a:r>
              <a:rPr lang="en-US" dirty="0" smtClean="0"/>
              <a:t>Writing ability</a:t>
            </a:r>
          </a:p>
          <a:p>
            <a:r>
              <a:rPr lang="en-US" dirty="0" smtClean="0"/>
              <a:t>Discoverable </a:t>
            </a:r>
          </a:p>
          <a:p>
            <a:r>
              <a:rPr lang="en-US" dirty="0" smtClean="0"/>
              <a:t>Integrity of content</a:t>
            </a:r>
          </a:p>
          <a:p>
            <a:pPr lvl="1"/>
            <a:r>
              <a:rPr lang="en-US" dirty="0" smtClean="0"/>
              <a:t>Readable or viewable into the future </a:t>
            </a:r>
          </a:p>
          <a:p>
            <a:pPr lvl="1"/>
            <a:r>
              <a:rPr lang="en-US" dirty="0" smtClean="0"/>
              <a:t>Non-proprietary formats</a:t>
            </a:r>
          </a:p>
          <a:p>
            <a:r>
              <a:rPr lang="en-US" i="1" dirty="0" smtClean="0"/>
              <a:t>Data behind graphs, charts, and conclusions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b="1" dirty="0" smtClean="0"/>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27</a:t>
            </a:fld>
            <a:endParaRPr lang="en-US" dirty="0"/>
          </a:p>
        </p:txBody>
      </p:sp>
    </p:spTree>
    <p:extLst>
      <p:ext uri="{BB962C8B-B14F-4D97-AF65-F5344CB8AC3E}">
        <p14:creationId xmlns:p14="http://schemas.microsoft.com/office/powerpoint/2010/main" val="7520836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reason to create</a:t>
            </a:r>
            <a:r>
              <a:rPr lang="en-US" baseline="0" dirty="0" smtClean="0"/>
              <a:t> an open ETD</a:t>
            </a:r>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28</a:t>
            </a:fld>
            <a:endParaRPr lang="en-US" dirty="0"/>
          </a:p>
        </p:txBody>
      </p:sp>
      <p:sp>
        <p:nvSpPr>
          <p:cNvPr id="5" name="Date Placeholder 4"/>
          <p:cNvSpPr>
            <a:spLocks noGrp="1"/>
          </p:cNvSpPr>
          <p:nvPr>
            <p:ph type="dt" idx="11"/>
          </p:nvPr>
        </p:nvSpPr>
        <p:spPr/>
        <p:txBody>
          <a:bodyPr/>
          <a:lstStyle/>
          <a:p>
            <a:fld id="{947E1708-F644-724E-B049-FE7C82711EC7}" type="datetime1">
              <a:rPr lang="en-US" smtClean="0"/>
              <a:t>4/26/16</a:t>
            </a:fld>
            <a:endParaRPr lang="en-US" dirty="0"/>
          </a:p>
        </p:txBody>
      </p:sp>
    </p:spTree>
    <p:extLst>
      <p:ext uri="{BB962C8B-B14F-4D97-AF65-F5344CB8AC3E}">
        <p14:creationId xmlns:p14="http://schemas.microsoft.com/office/powerpoint/2010/main" val="2208002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smtClean="0">
                <a:latin typeface="Helvetica Neue" charset="0"/>
                <a:ea typeface="Helvetica Neue" charset="0"/>
                <a:cs typeface="Helvetica Neue" charset="0"/>
              </a:rPr>
              <a:t>Authors: retain rights</a:t>
            </a:r>
          </a:p>
          <a:p>
            <a:pPr lvl="1"/>
            <a:r>
              <a:rPr lang="en-US" sz="2400" dirty="0" smtClean="0">
                <a:latin typeface="Helvetica Neue" charset="0"/>
                <a:ea typeface="Helvetica Neue" charset="0"/>
                <a:cs typeface="Helvetica Neue" charset="0"/>
              </a:rPr>
              <a:t>Use and develop your ETD without restrictions</a:t>
            </a:r>
          </a:p>
          <a:p>
            <a:pPr lvl="1"/>
            <a:r>
              <a:rPr lang="en-US" sz="2400" dirty="0" smtClean="0">
                <a:latin typeface="Helvetica Neue" charset="0"/>
                <a:ea typeface="Helvetica Neue" charset="0"/>
                <a:cs typeface="Helvetica Neue" charset="0"/>
              </a:rPr>
              <a:t>Deposit in your institutional repository (</a:t>
            </a:r>
            <a:r>
              <a:rPr lang="en-US" sz="2400" dirty="0" smtClean="0">
                <a:latin typeface="Helvetica Neue" charset="0"/>
                <a:ea typeface="Helvetica Neue" charset="0"/>
                <a:cs typeface="Helvetica Neue" charset="0"/>
                <a:hlinkClick r:id="rId3"/>
              </a:rPr>
              <a:t>VTechWorks</a:t>
            </a:r>
            <a:r>
              <a:rPr lang="en-US" sz="2400" dirty="0" smtClean="0">
                <a:latin typeface="Helvetica Neue" charset="0"/>
                <a:ea typeface="Helvetica Neue" charset="0"/>
                <a:cs typeface="Helvetica Neue" charset="0"/>
              </a:rPr>
              <a:t>)</a:t>
            </a:r>
          </a:p>
          <a:p>
            <a:pPr lvl="1"/>
            <a:r>
              <a:rPr lang="en-US" sz="2400" b="1" dirty="0" smtClean="0">
                <a:latin typeface="Helvetica Neue" charset="0"/>
                <a:ea typeface="Helvetica Neue" charset="0"/>
                <a:cs typeface="Helvetica Neue" charset="0"/>
              </a:rPr>
              <a:t>Increase access for education/research</a:t>
            </a:r>
          </a:p>
          <a:p>
            <a:pPr lvl="1"/>
            <a:r>
              <a:rPr lang="en-US" sz="2400" b="1" dirty="0" smtClean="0">
                <a:latin typeface="Helvetica Neue" charset="0"/>
                <a:ea typeface="Helvetica Neue" charset="0"/>
                <a:cs typeface="Helvetica Neue" charset="0"/>
              </a:rPr>
              <a:t>Receive proper attribution when your work is used</a:t>
            </a:r>
          </a:p>
          <a:p>
            <a:pPr lvl="1"/>
            <a:r>
              <a:rPr lang="en-US" sz="2400" dirty="0" smtClean="0">
                <a:latin typeface="Helvetica Neue" charset="0"/>
                <a:ea typeface="Helvetica Neue" charset="0"/>
                <a:cs typeface="Helvetica Neue" charset="0"/>
                <a:hlinkClick r:id="rId4"/>
              </a:rPr>
              <a:t>SPARC Author Addendum</a:t>
            </a:r>
            <a:endParaRPr lang="en-US" sz="2400" dirty="0" smtClean="0">
              <a:latin typeface="Helvetica Neue" charset="0"/>
              <a:ea typeface="Helvetica Neue" charset="0"/>
              <a:cs typeface="Helvetica Neue" charset="0"/>
            </a:endParaRPr>
          </a:p>
          <a:p>
            <a:pPr marL="0" indent="0">
              <a:buNone/>
            </a:pPr>
            <a:r>
              <a:rPr lang="en-US" dirty="0" smtClean="0">
                <a:latin typeface="Helvetica Neue" charset="0"/>
                <a:ea typeface="Helvetica Neue" charset="0"/>
                <a:cs typeface="Helvetica Neue" charset="0"/>
              </a:rPr>
              <a:t>Publishers: receive non-exclusive rights</a:t>
            </a:r>
          </a:p>
          <a:p>
            <a:pPr lvl="1"/>
            <a:r>
              <a:rPr lang="en-US" sz="2400" dirty="0" smtClean="0">
                <a:latin typeface="Helvetica Neue" charset="0"/>
                <a:ea typeface="Helvetica Neue" charset="0"/>
                <a:cs typeface="Helvetica Neue" charset="0"/>
              </a:rPr>
              <a:t>Publish/distribute and receive financial return</a:t>
            </a:r>
          </a:p>
          <a:p>
            <a:pPr lvl="1"/>
            <a:r>
              <a:rPr lang="en-US" sz="2400" dirty="0" smtClean="0">
                <a:latin typeface="Helvetica Neue" charset="0"/>
                <a:ea typeface="Helvetica Neue" charset="0"/>
                <a:cs typeface="Helvetica Neue" charset="0"/>
              </a:rPr>
              <a:t>Receive proper attribution/citation</a:t>
            </a:r>
          </a:p>
          <a:p>
            <a:pPr lvl="1"/>
            <a:r>
              <a:rPr lang="en-US" sz="2400" dirty="0" smtClean="0">
                <a:latin typeface="Helvetica Neue" charset="0"/>
                <a:ea typeface="Helvetica Neue" charset="0"/>
                <a:cs typeface="Helvetica Neue" charset="0"/>
              </a:rPr>
              <a:t>Migrate works to future formats; include in collections</a:t>
            </a:r>
          </a:p>
          <a:p>
            <a:endParaRPr lang="en-US" dirty="0" smtClean="0"/>
          </a:p>
          <a:p>
            <a:r>
              <a:rPr lang="en-US" dirty="0" smtClean="0"/>
              <a:t>VT OASF supports</a:t>
            </a:r>
            <a:r>
              <a:rPr lang="en-US" baseline="0" dirty="0" smtClean="0"/>
              <a:t> </a:t>
            </a:r>
            <a:r>
              <a:rPr lang="en-US" dirty="0" smtClean="0"/>
              <a:t>article processing charges</a:t>
            </a:r>
            <a:r>
              <a:rPr lang="en-US" baseline="0" dirty="0" smtClean="0"/>
              <a:t> at reputable</a:t>
            </a:r>
            <a:r>
              <a:rPr lang="en-US" dirty="0" smtClean="0"/>
              <a:t> </a:t>
            </a:r>
            <a:r>
              <a:rPr lang="en-US" dirty="0" smtClean="0"/>
              <a:t>open access </a:t>
            </a:r>
            <a:r>
              <a:rPr lang="en-US" dirty="0" smtClean="0"/>
              <a:t>journals. All at VT</a:t>
            </a:r>
            <a:r>
              <a:rPr lang="en-US" baseline="0" dirty="0" smtClean="0"/>
              <a:t> are </a:t>
            </a:r>
            <a:r>
              <a:rPr lang="en-US" dirty="0" smtClean="0"/>
              <a:t>eligible</a:t>
            </a:r>
            <a:r>
              <a:rPr lang="en-US" dirty="0" smtClean="0"/>
              <a:t>.</a:t>
            </a:r>
          </a:p>
          <a:p>
            <a:endParaRPr lang="en-US" dirty="0" smtClean="0"/>
          </a:p>
          <a:p>
            <a:r>
              <a:rPr lang="en-US" dirty="0" smtClean="0"/>
              <a:t>There may</a:t>
            </a:r>
            <a:r>
              <a:rPr lang="en-US" baseline="0" dirty="0" smtClean="0"/>
              <a:t> soon be a fund at VT that will support open monograph publishing too. VT is participating in a program with the AAUP and ARL.</a:t>
            </a:r>
            <a:endParaRPr lang="en-US"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29</a:t>
            </a:fld>
            <a:endParaRPr lang="en-US" dirty="0"/>
          </a:p>
        </p:txBody>
      </p:sp>
    </p:spTree>
    <p:extLst>
      <p:ext uri="{BB962C8B-B14F-4D97-AF65-F5344CB8AC3E}">
        <p14:creationId xmlns:p14="http://schemas.microsoft.com/office/powerpoint/2010/main" val="920918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universities have similar goals</a:t>
            </a:r>
          </a:p>
          <a:p>
            <a:endParaRPr lang="en-US" dirty="0" smtClean="0"/>
          </a:p>
          <a:p>
            <a:r>
              <a:rPr lang="en-US" dirty="0" smtClean="0"/>
              <a:t>“Disseminate knowledge”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Washington University </a:t>
            </a:r>
            <a:r>
              <a:rPr lang="en-US" sz="1200" kern="1200" dirty="0" smtClean="0">
                <a:solidFill>
                  <a:schemeClr val="tx1"/>
                </a:solidFill>
                <a:effectLst/>
                <a:latin typeface="+mn-lt"/>
                <a:ea typeface="+mn-ea"/>
                <a:cs typeface="+mn-cs"/>
              </a:rPr>
              <a:t>https://wustl.edu/about/</a:t>
            </a:r>
            <a:endParaRPr lang="en-US" dirty="0" smtClean="0"/>
          </a:p>
          <a:p>
            <a:pPr lvl="1"/>
            <a:r>
              <a:rPr lang="en-US" dirty="0" smtClean="0"/>
              <a:t>George Washington University </a:t>
            </a:r>
            <a:r>
              <a:rPr lang="en-US" sz="1200" kern="1200" dirty="0" smtClean="0">
                <a:solidFill>
                  <a:schemeClr val="tx1"/>
                </a:solidFill>
                <a:effectLst/>
                <a:latin typeface="+mn-lt"/>
                <a:ea typeface="+mn-ea"/>
                <a:cs typeface="+mn-cs"/>
              </a:rPr>
              <a:t>https://www.gwu.edu/~ire/mission_statement.htm</a:t>
            </a:r>
            <a:endParaRPr lang="en-US" dirty="0" smtClean="0"/>
          </a:p>
          <a:p>
            <a:pPr lvl="1"/>
            <a:r>
              <a:rPr lang="en-US" dirty="0" smtClean="0"/>
              <a:t>Indiana University Bloomington </a:t>
            </a:r>
            <a:r>
              <a:rPr lang="en-US" sz="1200" kern="1200" dirty="0" smtClean="0">
                <a:solidFill>
                  <a:schemeClr val="tx1"/>
                </a:solidFill>
                <a:effectLst/>
                <a:latin typeface="+mn-lt"/>
                <a:ea typeface="+mn-ea"/>
                <a:cs typeface="+mn-cs"/>
              </a:rPr>
              <a:t>https://www.indiana.edu/about/mission.html</a:t>
            </a:r>
            <a:endParaRPr lang="en-US" dirty="0" smtClean="0"/>
          </a:p>
          <a:p>
            <a:pPr lvl="1"/>
            <a:r>
              <a:rPr lang="en-US" dirty="0" smtClean="0"/>
              <a:t>University of North Texas </a:t>
            </a:r>
            <a:r>
              <a:rPr lang="en-US" sz="1200" u="sng" kern="1200" dirty="0" smtClean="0">
                <a:solidFill>
                  <a:schemeClr val="tx1"/>
                </a:solidFill>
                <a:effectLst/>
                <a:latin typeface="+mn-lt"/>
                <a:ea typeface="+mn-ea"/>
                <a:cs typeface="+mn-cs"/>
                <a:hlinkClick r:id="rId3"/>
              </a:rPr>
              <a:t>http://www.unt.edu/mission.html</a:t>
            </a:r>
            <a:endParaRPr lang="en-US" dirty="0" smtClean="0"/>
          </a:p>
          <a:p>
            <a:r>
              <a:rPr lang="en-US" dirty="0" smtClean="0"/>
              <a:t>“Free exchange of ideas”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University of Tennessee Knoxville </a:t>
            </a:r>
            <a:r>
              <a:rPr lang="en-US" sz="1200" kern="1200" dirty="0" smtClean="0">
                <a:solidFill>
                  <a:schemeClr val="tx1"/>
                </a:solidFill>
                <a:effectLst/>
                <a:latin typeface="+mn-lt"/>
                <a:ea typeface="+mn-ea"/>
                <a:cs typeface="+mn-cs"/>
              </a:rPr>
              <a:t>http://www.utk.edu/aboutut/vision/</a:t>
            </a:r>
          </a:p>
          <a:p>
            <a:pPr lvl="1"/>
            <a:endParaRPr lang="en-US" dirty="0" smtClean="0"/>
          </a:p>
          <a:p>
            <a:r>
              <a:rPr lang="en-US" dirty="0" smtClean="0"/>
              <a:t>“Advancement of society through</a:t>
            </a:r>
            <a:r>
              <a:rPr lang="is-IS" dirty="0" smtClean="0"/>
              <a:t>… development of new knowledge”</a:t>
            </a:r>
          </a:p>
          <a:p>
            <a:pPr lvl="1"/>
            <a:r>
              <a:rPr lang="is-IS" dirty="0" smtClean="0"/>
              <a:t>University of Texas Austin </a:t>
            </a:r>
            <a:r>
              <a:rPr lang="en-US" sz="1200" kern="1200" dirty="0" smtClean="0">
                <a:solidFill>
                  <a:schemeClr val="tx1"/>
                </a:solidFill>
                <a:effectLst/>
                <a:latin typeface="+mn-lt"/>
                <a:ea typeface="+mn-ea"/>
                <a:cs typeface="+mn-cs"/>
              </a:rPr>
              <a:t>https://www.utexas.edu/about/mission-and-values</a:t>
            </a:r>
            <a:endParaRPr lang="is-IS" dirty="0" smtClean="0"/>
          </a:p>
          <a:p>
            <a:r>
              <a:rPr lang="is-IS" dirty="0" smtClean="0"/>
              <a:t>“A knowledge resource to the public”</a:t>
            </a:r>
          </a:p>
          <a:p>
            <a:pPr marL="457200" marR="0" lvl="1" indent="0" algn="l" defTabSz="914400" rtl="0" eaLnBrk="1" fontAlgn="auto" latinLnBrk="0" hangingPunct="1">
              <a:lnSpc>
                <a:spcPct val="100000"/>
              </a:lnSpc>
              <a:spcBef>
                <a:spcPts val="0"/>
              </a:spcBef>
              <a:spcAft>
                <a:spcPts val="0"/>
              </a:spcAft>
              <a:buClrTx/>
              <a:buSzTx/>
              <a:buFontTx/>
              <a:buNone/>
              <a:tabLst/>
              <a:defRPr/>
            </a:pPr>
            <a:r>
              <a:rPr lang="is-IS" dirty="0" smtClean="0"/>
              <a:t>University of Houston </a:t>
            </a:r>
            <a:r>
              <a:rPr lang="en-US" sz="1200" kern="1200" dirty="0" smtClean="0">
                <a:solidFill>
                  <a:schemeClr val="tx1"/>
                </a:solidFill>
                <a:effectLst/>
                <a:latin typeface="+mn-lt"/>
                <a:ea typeface="+mn-ea"/>
                <a:cs typeface="+mn-cs"/>
              </a:rPr>
              <a:t>http://www.uh.edu/about/mission/</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BFC115F-F355-C040-A35D-E2AFFBAD1729}" type="slidenum">
              <a:rPr lang="en-US" smtClean="0"/>
              <a:t>3</a:t>
            </a:fld>
            <a:endParaRPr lang="en-US" dirty="0"/>
          </a:p>
        </p:txBody>
      </p:sp>
      <p:sp>
        <p:nvSpPr>
          <p:cNvPr id="5" name="Date Placeholder 4"/>
          <p:cNvSpPr>
            <a:spLocks noGrp="1"/>
          </p:cNvSpPr>
          <p:nvPr>
            <p:ph type="dt" idx="11"/>
          </p:nvPr>
        </p:nvSpPr>
        <p:spPr/>
        <p:txBody>
          <a:bodyPr/>
          <a:lstStyle/>
          <a:p>
            <a:fld id="{4F82DFF1-ACE6-AD41-BD41-8E1F2C504775}" type="datetime1">
              <a:rPr lang="en-US" smtClean="0"/>
              <a:t>4/26/16</a:t>
            </a:fld>
            <a:endParaRPr lang="en-US" dirty="0"/>
          </a:p>
        </p:txBody>
      </p:sp>
    </p:spTree>
    <p:extLst>
      <p:ext uri="{BB962C8B-B14F-4D97-AF65-F5344CB8AC3E}">
        <p14:creationId xmlns:p14="http://schemas.microsoft.com/office/powerpoint/2010/main" val="137555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i="0" u="none" strike="noStrike" kern="1200" baseline="0" dirty="0" smtClean="0">
                <a:solidFill>
                  <a:schemeClr val="tx1"/>
                </a:solidFill>
                <a:latin typeface="Helvetica Neue" charset="0"/>
                <a:ea typeface="Helvetica Neue" charset="0"/>
                <a:cs typeface="Helvetica Neue" charset="0"/>
              </a:rPr>
              <a:t>What do you own and what does the university own?</a:t>
            </a:r>
          </a:p>
          <a:p>
            <a:endParaRPr lang="en-US" sz="1000" b="0" i="0" u="none" strike="noStrike" kern="1200" baseline="0" dirty="0" smtClean="0">
              <a:solidFill>
                <a:schemeClr val="tx1"/>
              </a:solidFill>
              <a:latin typeface="Helvetica Neue" charset="0"/>
              <a:ea typeface="Helvetica Neue" charset="0"/>
              <a:cs typeface="Helvetica Neue" charset="0"/>
            </a:endParaRPr>
          </a:p>
          <a:p>
            <a:r>
              <a:rPr lang="en-US" sz="1000" b="0" i="0" u="none" strike="noStrike" kern="1200" baseline="0" dirty="0" smtClean="0">
                <a:solidFill>
                  <a:schemeClr val="tx1"/>
                </a:solidFill>
                <a:latin typeface="Helvetica Neue" charset="0"/>
                <a:ea typeface="Helvetica Neue" charset="0"/>
                <a:cs typeface="Helvetica Neue" charset="0"/>
              </a:rPr>
              <a:t>Intellectual properties in the first (traditional) group are considered to make their full contribution to the University's benefit by their creation and by continued use by the University in teaching, further development, and enhancement of the University's academic stature; the presumption of ownership is to the author(s). Thus, unless there is explicit evidence that the work was specifically commissioned by the University, the IP rights remain with the author(s) and </a:t>
            </a:r>
            <a:r>
              <a:rPr lang="en-US" sz="1000" b="1" i="0" u="none" strike="noStrike" kern="1200" baseline="0" dirty="0" smtClean="0">
                <a:solidFill>
                  <a:schemeClr val="tx1"/>
                </a:solidFill>
                <a:latin typeface="Helvetica Neue" charset="0"/>
                <a:ea typeface="Helvetica Neue" charset="0"/>
                <a:cs typeface="Helvetica Neue" charset="0"/>
              </a:rPr>
              <a:t>the University rights are limited to free (no cost) use in teaching, research, extension, etc. in perpetuity. </a:t>
            </a:r>
          </a:p>
          <a:p>
            <a:endParaRPr lang="en-US" sz="1000" b="0" i="0" u="none" strike="noStrike" kern="1200" baseline="0" dirty="0" smtClean="0">
              <a:solidFill>
                <a:schemeClr val="tx1"/>
              </a:solidFill>
              <a:latin typeface="Helvetica Neue" charset="0"/>
              <a:ea typeface="Helvetica Neue" charset="0"/>
              <a:cs typeface="Helvetica Neue" charset="0"/>
            </a:endParaRPr>
          </a:p>
          <a:p>
            <a:r>
              <a:rPr lang="en-US" sz="1000" b="0" i="0" u="none" strike="noStrike" kern="1200" baseline="0" dirty="0" smtClean="0">
                <a:solidFill>
                  <a:schemeClr val="tx1"/>
                </a:solidFill>
                <a:latin typeface="Helvetica Neue" charset="0"/>
                <a:ea typeface="Helvetica Neue" charset="0"/>
                <a:cs typeface="Helvetica Neue" charset="0"/>
              </a:rPr>
              <a:t>“The University will not generally claim ownership of IP created by students. However, in the matter of course generated IP, including courses for research or independent credit, the student(s) shall have ownership only if they made use of resources that are a) made available by the College /Department administering the University course </a:t>
            </a:r>
            <a:r>
              <a:rPr lang="en-US" sz="1000" b="1" i="0" u="none" strike="noStrike" kern="1200" baseline="0" dirty="0" smtClean="0">
                <a:solidFill>
                  <a:schemeClr val="tx1"/>
                </a:solidFill>
                <a:latin typeface="Helvetica Neue" charset="0"/>
                <a:ea typeface="Helvetica Neue" charset="0"/>
                <a:cs typeface="Helvetica Neue" charset="0"/>
              </a:rPr>
              <a:t>to all students enrolled in the course</a:t>
            </a:r>
            <a:r>
              <a:rPr lang="en-US" sz="1000" b="0" i="0" u="none" strike="noStrike" kern="1200" baseline="0" dirty="0" smtClean="0">
                <a:solidFill>
                  <a:schemeClr val="tx1"/>
                </a:solidFill>
                <a:latin typeface="Helvetica Neue" charset="0"/>
                <a:ea typeface="Helvetica Neue" charset="0"/>
                <a:cs typeface="Helvetica Neue" charset="0"/>
              </a:rPr>
              <a:t>; and b) provided to all students enrolled in the course for academic credit when there are </a:t>
            </a:r>
            <a:r>
              <a:rPr lang="en-US" sz="1000" b="1" i="0" u="none" strike="noStrike" kern="1200" baseline="0" dirty="0" smtClean="0">
                <a:solidFill>
                  <a:schemeClr val="tx1"/>
                </a:solidFill>
                <a:latin typeface="Helvetica Neue" charset="0"/>
                <a:ea typeface="Helvetica Neue" charset="0"/>
                <a:cs typeface="Helvetica Neue" charset="0"/>
              </a:rPr>
              <a:t>no pre-existing obligations </a:t>
            </a:r>
            <a:r>
              <a:rPr lang="en-US" sz="1000" b="0" i="0" u="none" strike="noStrike" kern="1200" baseline="0" dirty="0" smtClean="0">
                <a:solidFill>
                  <a:schemeClr val="tx1"/>
                </a:solidFill>
                <a:latin typeface="Helvetica Neue" charset="0"/>
                <a:ea typeface="Helvetica Neue" charset="0"/>
                <a:cs typeface="Helvetica Neue" charset="0"/>
              </a:rPr>
              <a:t>for the University in connection with such course generated intellectual property, and/or the </a:t>
            </a:r>
            <a:r>
              <a:rPr lang="en-US" sz="1000" b="1" i="0" u="none" strike="noStrike" kern="1200" baseline="0" dirty="0" smtClean="0">
                <a:solidFill>
                  <a:schemeClr val="tx1"/>
                </a:solidFill>
                <a:latin typeface="Helvetica Neue" charset="0"/>
                <a:ea typeface="Helvetica Neue" charset="0"/>
                <a:cs typeface="Helvetica Neue" charset="0"/>
              </a:rPr>
              <a:t>student(s) are not paid by the University in the scope of such course</a:t>
            </a:r>
            <a:r>
              <a:rPr lang="en-US" sz="1000" b="0" i="0" u="none" strike="noStrike" kern="1200" baseline="0" dirty="0" smtClean="0">
                <a:solidFill>
                  <a:schemeClr val="tx1"/>
                </a:solidFill>
                <a:latin typeface="Helvetica Neue" charset="0"/>
                <a:ea typeface="Helvetica Neue" charset="0"/>
                <a:cs typeface="Helvetica Neue" charset="0"/>
              </a:rPr>
              <a:t>.”</a:t>
            </a:r>
            <a:endParaRPr lang="en-US" sz="1000" dirty="0" smtClean="0">
              <a:latin typeface="Helvetica Neue" charset="0"/>
              <a:ea typeface="Helvetica Neue" charset="0"/>
              <a:cs typeface="Helvetica Neue" charset="0"/>
            </a:endParaRPr>
          </a:p>
          <a:p>
            <a:endParaRPr lang="en-US" sz="1000" dirty="0" smtClean="0">
              <a:latin typeface="Helvetica Neue" charset="0"/>
              <a:ea typeface="Helvetica Neue" charset="0"/>
              <a:cs typeface="Helvetica Neue"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b="1" dirty="0" smtClean="0">
                <a:latin typeface="Helvetica Neue" charset="0"/>
                <a:ea typeface="Helvetica Neue" charset="0"/>
                <a:cs typeface="Helvetica Neue" charset="0"/>
              </a:rPr>
              <a:t>Who owns the copyright to your ETD? </a:t>
            </a:r>
            <a:r>
              <a:rPr kumimoji="0" lang="en-US" altLang="en-US" sz="1000" dirty="0" smtClean="0">
                <a:solidFill>
                  <a:srgbClr val="FF0000"/>
                </a:solidFill>
                <a:latin typeface="Helvetica Neue" charset="0"/>
                <a:ea typeface="Helvetica Neue" charset="0"/>
                <a:cs typeface="Helvetica Neue" charset="0"/>
              </a:rPr>
              <a:t>The GS;</a:t>
            </a:r>
            <a:r>
              <a:rPr kumimoji="0" lang="en-US" altLang="en-US" sz="1000" baseline="0" dirty="0" smtClean="0">
                <a:solidFill>
                  <a:srgbClr val="FF0000"/>
                </a:solidFill>
                <a:latin typeface="Helvetica Neue" charset="0"/>
                <a:ea typeface="Helvetica Neue" charset="0"/>
                <a:cs typeface="Helvetica Neue" charset="0"/>
              </a:rPr>
              <a:t> not your advisor or committee chair; not the university.</a:t>
            </a:r>
            <a:endParaRPr kumimoji="0" lang="en-US" altLang="en-US" sz="1000" dirty="0" smtClean="0">
              <a:solidFill>
                <a:srgbClr val="FF0000"/>
              </a:solidFill>
              <a:latin typeface="Helvetica Neue" charset="0"/>
              <a:ea typeface="Helvetica Neue" charset="0"/>
              <a:cs typeface="Helvetica Neue" charset="0"/>
            </a:endParaRPr>
          </a:p>
        </p:txBody>
      </p:sp>
      <p:sp>
        <p:nvSpPr>
          <p:cNvPr id="4" name="Slide Number Placeholder 3"/>
          <p:cNvSpPr>
            <a:spLocks noGrp="1"/>
          </p:cNvSpPr>
          <p:nvPr>
            <p:ph type="sldNum" sz="quarter" idx="10"/>
          </p:nvPr>
        </p:nvSpPr>
        <p:spPr/>
        <p:txBody>
          <a:bodyPr/>
          <a:lstStyle/>
          <a:p>
            <a:fld id="{8E9D03F5-16A9-E14A-A500-3B2B403594B6}" type="slidenum">
              <a:rPr lang="en-US" smtClean="0"/>
              <a:t>4</a:t>
            </a:fld>
            <a:endParaRPr lang="en-US" dirty="0"/>
          </a:p>
        </p:txBody>
      </p:sp>
      <p:sp>
        <p:nvSpPr>
          <p:cNvPr id="5" name="Date Placeholder 4"/>
          <p:cNvSpPr>
            <a:spLocks noGrp="1"/>
          </p:cNvSpPr>
          <p:nvPr>
            <p:ph type="dt" idx="11"/>
          </p:nvPr>
        </p:nvSpPr>
        <p:spPr/>
        <p:txBody>
          <a:bodyPr/>
          <a:lstStyle/>
          <a:p>
            <a:fld id="{C19D9DDF-32BF-1A46-96D4-8F9CB7ECF226}" type="datetime1">
              <a:rPr lang="en-US" smtClean="0"/>
              <a:t>4/26/16</a:t>
            </a:fld>
            <a:endParaRPr lang="en-US" dirty="0"/>
          </a:p>
        </p:txBody>
      </p:sp>
    </p:spTree>
    <p:extLst>
      <p:ext uri="{BB962C8B-B14F-4D97-AF65-F5344CB8AC3E}">
        <p14:creationId xmlns:p14="http://schemas.microsoft.com/office/powerpoint/2010/main" val="599501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altLang="en-US" sz="1000" b="1" dirty="0" smtClean="0">
                <a:solidFill>
                  <a:srgbClr val="FF0000"/>
                </a:solidFill>
                <a:latin typeface="Arial" charset="0"/>
                <a:ea typeface="Arial" charset="0"/>
                <a:cs typeface="Arial" charset="0"/>
              </a:rPr>
              <a:t>Public Domain</a:t>
            </a:r>
            <a:r>
              <a:rPr kumimoji="0" lang="en-US" altLang="en-US" sz="1000" dirty="0" smtClean="0">
                <a:solidFill>
                  <a:srgbClr val="FF0000"/>
                </a:solidFill>
                <a:latin typeface="Arial" charset="0"/>
                <a:ea typeface="Arial" charset="0"/>
                <a:cs typeface="Arial" charset="0"/>
              </a:rPr>
              <a:t>: </a:t>
            </a:r>
            <a:r>
              <a:rPr kumimoji="0" lang="en-US" altLang="en-US" sz="1000" dirty="0" smtClean="0">
                <a:solidFill>
                  <a:srgbClr val="000000"/>
                </a:solidFill>
                <a:latin typeface="Arial" charset="0"/>
                <a:ea typeface="Arial" charset="0"/>
                <a:cs typeface="Arial" charset="0"/>
              </a:rPr>
              <a:t>Intellectual property not owned or controlled</a:t>
            </a:r>
          </a:p>
          <a:p>
            <a:pPr>
              <a:lnSpc>
                <a:spcPct val="90000"/>
              </a:lnSpc>
            </a:pPr>
            <a:r>
              <a:rPr kumimoji="0" lang="en-US" sz="1000" dirty="0" smtClean="0">
                <a:solidFill>
                  <a:srgbClr val="000000"/>
                </a:solidFill>
                <a:latin typeface="Arial" charset="0"/>
                <a:ea typeface="Arial" charset="0"/>
                <a:cs typeface="Arial" charset="0"/>
              </a:rPr>
              <a:t>	</a:t>
            </a:r>
            <a:r>
              <a:rPr kumimoji="0" lang="en-US" altLang="en-US" sz="1000" dirty="0" smtClean="0">
                <a:solidFill>
                  <a:srgbClr val="000000"/>
                </a:solidFill>
                <a:latin typeface="Arial" charset="0"/>
                <a:ea typeface="Arial" charset="0"/>
                <a:cs typeface="Arial" charset="0"/>
              </a:rPr>
              <a:t>It’</a:t>
            </a:r>
            <a:r>
              <a:rPr kumimoji="0" lang="en-US" altLang="ja-JP" sz="1000" dirty="0" smtClean="0">
                <a:solidFill>
                  <a:srgbClr val="000000"/>
                </a:solidFill>
                <a:latin typeface="Arial" charset="0"/>
                <a:ea typeface="Arial" charset="0"/>
                <a:cs typeface="Arial" charset="0"/>
              </a:rPr>
              <a:t>s well aged. </a:t>
            </a:r>
          </a:p>
          <a:p>
            <a:pPr lvl="2">
              <a:lnSpc>
                <a:spcPct val="90000"/>
              </a:lnSpc>
            </a:pPr>
            <a:r>
              <a:rPr kumimoji="0" lang="en-US" altLang="en-US" sz="1000" dirty="0" smtClean="0">
                <a:solidFill>
                  <a:srgbClr val="000000"/>
                </a:solidFill>
                <a:latin typeface="Arial" charset="0"/>
                <a:ea typeface="Arial" charset="0"/>
                <a:cs typeface="Arial" charset="0"/>
              </a:rPr>
              <a:t>70 years after the creator passed on</a:t>
            </a:r>
          </a:p>
          <a:p>
            <a:pPr lvl="2">
              <a:lnSpc>
                <a:spcPct val="90000"/>
              </a:lnSpc>
            </a:pPr>
            <a:r>
              <a:rPr kumimoji="0" lang="en-US" altLang="en-US" sz="1000" dirty="0" smtClean="0">
                <a:solidFill>
                  <a:srgbClr val="000000"/>
                </a:solidFill>
                <a:latin typeface="Arial" charset="0"/>
                <a:ea typeface="Arial" charset="0"/>
                <a:cs typeface="Arial" charset="0"/>
              </a:rPr>
              <a:t>95 years after the work-for-hire was published</a:t>
            </a:r>
          </a:p>
          <a:p>
            <a:pPr lvl="2">
              <a:lnSpc>
                <a:spcPct val="90000"/>
              </a:lnSpc>
            </a:pPr>
            <a:r>
              <a:rPr kumimoji="0" lang="en-US" altLang="en-US" sz="1000" dirty="0" smtClean="0">
                <a:solidFill>
                  <a:srgbClr val="000000"/>
                </a:solidFill>
                <a:latin typeface="Arial" charset="0"/>
                <a:ea typeface="Arial" charset="0"/>
                <a:cs typeface="Arial" charset="0"/>
              </a:rPr>
              <a:t>120 years after the creation of a work-for-hire </a:t>
            </a:r>
          </a:p>
          <a:p>
            <a:pPr lvl="1">
              <a:lnSpc>
                <a:spcPct val="90000"/>
              </a:lnSpc>
            </a:pPr>
            <a:r>
              <a:rPr kumimoji="0" lang="en-US" altLang="en-US" sz="1000" dirty="0" smtClean="0">
                <a:solidFill>
                  <a:srgbClr val="000000"/>
                </a:solidFill>
                <a:latin typeface="Arial" charset="0"/>
                <a:ea typeface="Arial" charset="0"/>
                <a:cs typeface="Arial" charset="0"/>
              </a:rPr>
              <a:t>Tools to help</a:t>
            </a:r>
          </a:p>
          <a:p>
            <a:pPr lvl="2">
              <a:lnSpc>
                <a:spcPct val="90000"/>
              </a:lnSpc>
              <a:buFontTx/>
              <a:buNone/>
            </a:pPr>
            <a:r>
              <a:rPr kumimoji="0" lang="en-US" altLang="ja-JP" sz="1000" dirty="0" smtClean="0">
                <a:solidFill>
                  <a:srgbClr val="000000"/>
                </a:solidFill>
                <a:latin typeface="Arial" charset="0"/>
                <a:ea typeface="Arial" charset="0"/>
                <a:cs typeface="Arial" charset="0"/>
                <a:hlinkClick r:id="rId3"/>
              </a:rPr>
              <a:t>http://www.unc.edu/~unclng/public-d.html</a:t>
            </a:r>
            <a:endParaRPr kumimoji="0" lang="en-US" altLang="ja-JP" sz="1000" dirty="0" smtClean="0">
              <a:solidFill>
                <a:srgbClr val="000000"/>
              </a:solidFill>
              <a:latin typeface="Arial" charset="0"/>
              <a:ea typeface="Arial" charset="0"/>
              <a:cs typeface="Arial" charset="0"/>
            </a:endParaRPr>
          </a:p>
          <a:p>
            <a:pPr lvl="2">
              <a:lnSpc>
                <a:spcPct val="90000"/>
              </a:lnSpc>
              <a:buFontTx/>
              <a:buNone/>
            </a:pPr>
            <a:r>
              <a:rPr kumimoji="0" lang="en-US" altLang="ja-JP" sz="1000" dirty="0" smtClean="0">
                <a:solidFill>
                  <a:srgbClr val="000000"/>
                </a:solidFill>
                <a:latin typeface="Arial" charset="0"/>
                <a:ea typeface="Arial" charset="0"/>
                <a:cs typeface="Arial" charset="0"/>
                <a:hlinkClick r:id="rId4"/>
              </a:rPr>
              <a:t>http://librarycopyright.net/resources/digitalslider/</a:t>
            </a:r>
            <a:endParaRPr kumimoji="0" lang="en-US" altLang="ja-JP" sz="1000" dirty="0" smtClean="0">
              <a:solidFill>
                <a:srgbClr val="000000"/>
              </a:solidFill>
              <a:latin typeface="Arial" charset="0"/>
              <a:ea typeface="Arial" charset="0"/>
              <a:cs typeface="Arial" charset="0"/>
            </a:endParaRPr>
          </a:p>
          <a:p>
            <a:pPr lvl="1">
              <a:lnSpc>
                <a:spcPct val="90000"/>
              </a:lnSpc>
              <a:buClr>
                <a:schemeClr val="accent1"/>
              </a:buClr>
              <a:buSzPct val="70000"/>
              <a:buFont typeface="Monotype Sorts" charset="2"/>
              <a:buChar char="n"/>
            </a:pPr>
            <a:r>
              <a:rPr kumimoji="0" lang="en-US" altLang="en-US" sz="1000" dirty="0" smtClean="0">
                <a:solidFill>
                  <a:srgbClr val="000000"/>
                </a:solidFill>
                <a:latin typeface="Arial" charset="0"/>
                <a:ea typeface="Arial" charset="0"/>
                <a:cs typeface="Arial" charset="0"/>
              </a:rPr>
              <a:t>US government documents</a:t>
            </a:r>
          </a:p>
          <a:p>
            <a:pPr>
              <a:lnSpc>
                <a:spcPct val="90000"/>
              </a:lnSpc>
            </a:pPr>
            <a:r>
              <a:rPr kumimoji="0" lang="en-US" altLang="en-US" sz="1000" dirty="0" smtClean="0">
                <a:solidFill>
                  <a:srgbClr val="000000"/>
                </a:solidFill>
                <a:latin typeface="Arial" charset="0"/>
                <a:ea typeface="Arial" charset="0"/>
                <a:cs typeface="Arial" charset="0"/>
              </a:rPr>
              <a:t>Does not mean publicly accessible</a:t>
            </a:r>
          </a:p>
          <a:p>
            <a:pPr lvl="1">
              <a:lnSpc>
                <a:spcPct val="90000"/>
              </a:lnSpc>
            </a:pPr>
            <a:r>
              <a:rPr kumimoji="0" lang="en-US" altLang="en-US" sz="1000" dirty="0" smtClean="0">
                <a:solidFill>
                  <a:srgbClr val="000000"/>
                </a:solidFill>
                <a:latin typeface="Arial" charset="0"/>
                <a:ea typeface="Arial" charset="0"/>
                <a:cs typeface="Arial" charset="0"/>
              </a:rPr>
              <a:t>Web/Internet</a:t>
            </a:r>
          </a:p>
          <a:p>
            <a:endParaRPr lang="en-US" dirty="0"/>
          </a:p>
        </p:txBody>
      </p:sp>
      <p:sp>
        <p:nvSpPr>
          <p:cNvPr id="4" name="Slide Number Placeholder 3"/>
          <p:cNvSpPr>
            <a:spLocks noGrp="1"/>
          </p:cNvSpPr>
          <p:nvPr>
            <p:ph type="sldNum" sz="quarter" idx="10"/>
          </p:nvPr>
        </p:nvSpPr>
        <p:spPr/>
        <p:txBody>
          <a:bodyPr/>
          <a:lstStyle/>
          <a:p>
            <a:fld id="{8E9D03F5-16A9-E14A-A500-3B2B403594B6}" type="slidenum">
              <a:rPr lang="en-US" smtClean="0"/>
              <a:t>5</a:t>
            </a:fld>
            <a:endParaRPr lang="en-US" dirty="0"/>
          </a:p>
        </p:txBody>
      </p:sp>
      <p:sp>
        <p:nvSpPr>
          <p:cNvPr id="5" name="Date Placeholder 4"/>
          <p:cNvSpPr>
            <a:spLocks noGrp="1"/>
          </p:cNvSpPr>
          <p:nvPr>
            <p:ph type="dt" idx="11"/>
          </p:nvPr>
        </p:nvSpPr>
        <p:spPr/>
        <p:txBody>
          <a:bodyPr/>
          <a:lstStyle/>
          <a:p>
            <a:fld id="{08BCE500-DB6A-9143-B981-F230FCA2400B}" type="datetime1">
              <a:rPr lang="en-US" smtClean="0"/>
              <a:t>4/26/16</a:t>
            </a:fld>
            <a:endParaRPr lang="en-US" dirty="0"/>
          </a:p>
        </p:txBody>
      </p:sp>
    </p:spTree>
    <p:extLst>
      <p:ext uri="{BB962C8B-B14F-4D97-AF65-F5344CB8AC3E}">
        <p14:creationId xmlns:p14="http://schemas.microsoft.com/office/powerpoint/2010/main" val="12184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baseline="0" dirty="0" smtClean="0">
                <a:latin typeface="Arial" charset="0"/>
                <a:ea typeface="Arial" charset="0"/>
                <a:cs typeface="Arial" charset="0"/>
              </a:rPr>
              <a:t>Submit results of Analyzer with your ETD to the GS.</a:t>
            </a:r>
          </a:p>
          <a:p>
            <a:endParaRPr lang="en-US" sz="1100" dirty="0" smtClean="0">
              <a:latin typeface="Arial" charset="0"/>
              <a:ea typeface="Arial" charset="0"/>
              <a:cs typeface="Arial" charset="0"/>
            </a:endParaRPr>
          </a:p>
          <a:p>
            <a:r>
              <a:rPr lang="en-US" sz="1100" dirty="0" smtClean="0">
                <a:latin typeface="Arial" charset="0"/>
                <a:ea typeface="Arial" charset="0"/>
                <a:cs typeface="Arial" charset="0"/>
              </a:rPr>
              <a:t>If the scales don’t tip in favor of fair use:</a:t>
            </a:r>
          </a:p>
          <a:p>
            <a:pPr lvl="1">
              <a:lnSpc>
                <a:spcPct val="90000"/>
              </a:lnSpc>
            </a:pPr>
            <a:r>
              <a:rPr lang="en-US" altLang="en-US" sz="1100" dirty="0" smtClean="0">
                <a:latin typeface="Arial" charset="0"/>
                <a:ea typeface="Arial" charset="0"/>
                <a:cs typeface="Arial" charset="0"/>
              </a:rPr>
              <a:t>Modify your use</a:t>
            </a:r>
          </a:p>
          <a:p>
            <a:pPr lvl="1">
              <a:lnSpc>
                <a:spcPct val="90000"/>
              </a:lnSpc>
            </a:pPr>
            <a:r>
              <a:rPr lang="en-US" altLang="en-US" sz="1100" dirty="0" smtClean="0">
                <a:latin typeface="Arial" charset="0"/>
                <a:ea typeface="Arial" charset="0"/>
                <a:cs typeface="Arial" charset="0"/>
              </a:rPr>
              <a:t>Ask for permission</a:t>
            </a:r>
          </a:p>
          <a:p>
            <a:pPr lvl="1">
              <a:lnSpc>
                <a:spcPct val="90000"/>
              </a:lnSpc>
            </a:pPr>
            <a:r>
              <a:rPr lang="en-US" altLang="en-US" sz="1100" dirty="0" smtClean="0">
                <a:latin typeface="Arial" charset="0"/>
                <a:ea typeface="Arial" charset="0"/>
                <a:cs typeface="Arial" charset="0"/>
              </a:rPr>
              <a:t>Use openly licensed materials</a:t>
            </a:r>
          </a:p>
          <a:p>
            <a:pPr lvl="3">
              <a:lnSpc>
                <a:spcPct val="90000"/>
              </a:lnSpc>
            </a:pPr>
            <a:endParaRPr lang="en-US" altLang="en-US" sz="1100" dirty="0" smtClean="0">
              <a:latin typeface="Arial" charset="0"/>
              <a:ea typeface="Arial" charset="0"/>
              <a:cs typeface="Arial" charset="0"/>
            </a:endParaRPr>
          </a:p>
          <a:p>
            <a:pPr lvl="0">
              <a:lnSpc>
                <a:spcPct val="90000"/>
              </a:lnSpc>
            </a:pPr>
            <a:r>
              <a:rPr lang="en-US" altLang="en-US" sz="1100" dirty="0" smtClean="0">
                <a:latin typeface="Arial" charset="0"/>
                <a:ea typeface="Arial" charset="0"/>
                <a:cs typeface="Arial" charset="0"/>
              </a:rPr>
              <a:t>Give notice that others may use your works — on conditions of your choice.</a:t>
            </a:r>
          </a:p>
          <a:p>
            <a:pPr lvl="0">
              <a:lnSpc>
                <a:spcPct val="90000"/>
              </a:lnSpc>
            </a:pPr>
            <a:endParaRPr lang="en-US" altLang="en-US" sz="1100" baseline="0" dirty="0" smtClean="0">
              <a:latin typeface="Arial" charset="0"/>
              <a:ea typeface="Arial" charset="0"/>
              <a:cs typeface="Arial" charset="0"/>
            </a:endParaRPr>
          </a:p>
          <a:p>
            <a:pPr marL="0" marR="0" lvl="0" indent="0" algn="l" defTabSz="914400" rtl="0" eaLnBrk="1" fontAlgn="auto" latinLnBrk="0" hangingPunct="1">
              <a:lnSpc>
                <a:spcPct val="90000"/>
              </a:lnSpc>
              <a:spcBef>
                <a:spcPts val="0"/>
              </a:spcBef>
              <a:spcAft>
                <a:spcPts val="0"/>
              </a:spcAft>
              <a:buClrTx/>
              <a:buSzTx/>
              <a:buFontTx/>
              <a:buNone/>
              <a:tabLst/>
              <a:defRPr/>
            </a:pPr>
            <a:r>
              <a:rPr lang="en-US" altLang="en-US" sz="1100" dirty="0" smtClean="0">
                <a:latin typeface="Arial" charset="0"/>
                <a:ea typeface="Arial" charset="0"/>
                <a:cs typeface="Arial" charset="0"/>
              </a:rPr>
              <a:t>Wouldn’t it have been nice if the copyright</a:t>
            </a:r>
            <a:r>
              <a:rPr lang="en-US" altLang="en-US" sz="1100" baseline="0" dirty="0" smtClean="0">
                <a:latin typeface="Arial" charset="0"/>
                <a:ea typeface="Arial" charset="0"/>
                <a:cs typeface="Arial" charset="0"/>
              </a:rPr>
              <a:t> owner had told you up front how you could use their work?</a:t>
            </a:r>
          </a:p>
          <a:p>
            <a:pPr lvl="0">
              <a:lnSpc>
                <a:spcPct val="90000"/>
              </a:lnSpc>
            </a:pPr>
            <a:endParaRPr lang="en-US" altLang="en-US" sz="1800" dirty="0" smtClean="0">
              <a:latin typeface="Helvetica Neue" charset="0"/>
            </a:endParaRPr>
          </a:p>
          <a:p>
            <a:endParaRPr lang="en-US" dirty="0"/>
          </a:p>
        </p:txBody>
      </p:sp>
      <p:sp>
        <p:nvSpPr>
          <p:cNvPr id="4" name="Slide Number Placeholder 3"/>
          <p:cNvSpPr>
            <a:spLocks noGrp="1"/>
          </p:cNvSpPr>
          <p:nvPr>
            <p:ph type="sldNum" sz="quarter" idx="10"/>
          </p:nvPr>
        </p:nvSpPr>
        <p:spPr/>
        <p:txBody>
          <a:bodyPr/>
          <a:lstStyle/>
          <a:p>
            <a:fld id="{8E9D03F5-16A9-E14A-A500-3B2B403594B6}" type="slidenum">
              <a:rPr lang="en-US" smtClean="0"/>
              <a:t>6</a:t>
            </a:fld>
            <a:endParaRPr lang="en-US" dirty="0"/>
          </a:p>
        </p:txBody>
      </p:sp>
      <p:sp>
        <p:nvSpPr>
          <p:cNvPr id="5" name="Date Placeholder 4"/>
          <p:cNvSpPr>
            <a:spLocks noGrp="1"/>
          </p:cNvSpPr>
          <p:nvPr>
            <p:ph type="dt" idx="11"/>
          </p:nvPr>
        </p:nvSpPr>
        <p:spPr/>
        <p:txBody>
          <a:bodyPr/>
          <a:lstStyle/>
          <a:p>
            <a:fld id="{5565EB86-A2EC-3B4B-82B1-BC13F6DAE4F1}" type="datetime1">
              <a:rPr lang="en-US" smtClean="0"/>
              <a:t>4/26/16</a:t>
            </a:fld>
            <a:endParaRPr lang="en-US" dirty="0"/>
          </a:p>
        </p:txBody>
      </p:sp>
    </p:spTree>
    <p:extLst>
      <p:ext uri="{BB962C8B-B14F-4D97-AF65-F5344CB8AC3E}">
        <p14:creationId xmlns:p14="http://schemas.microsoft.com/office/powerpoint/2010/main" val="1550825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solidFill>
                  <a:srgbClr val="FF0000"/>
                </a:solidFill>
              </a:rPr>
              <a:t>Q: How many of your have heard of Creative Commons licenses?</a:t>
            </a:r>
          </a:p>
          <a:p>
            <a:endParaRPr lang="en-US" altLang="en-US" dirty="0" smtClean="0">
              <a:solidFill>
                <a:srgbClr val="FF0000"/>
              </a:solidFill>
            </a:endParaRPr>
          </a:p>
          <a:p>
            <a:r>
              <a:rPr lang="en-US" dirty="0" smtClean="0"/>
              <a:t>International not-for-profit organization </a:t>
            </a:r>
          </a:p>
          <a:p>
            <a:pPr lvl="1"/>
            <a:r>
              <a:rPr lang="en-US" dirty="0" smtClean="0"/>
              <a:t>Improve clarity about what people </a:t>
            </a:r>
            <a:r>
              <a:rPr lang="en-US" b="1" dirty="0" smtClean="0"/>
              <a:t>can</a:t>
            </a:r>
            <a:r>
              <a:rPr lang="en-US" dirty="0" smtClean="0"/>
              <a:t> do with copyrighted content</a:t>
            </a:r>
          </a:p>
          <a:p>
            <a:r>
              <a:rPr lang="en-US" dirty="0" smtClean="0"/>
              <a:t>Legal/social framework in the form of licenses</a:t>
            </a:r>
          </a:p>
          <a:p>
            <a:endParaRPr lang="en-US" altLang="en-US" dirty="0" smtClean="0">
              <a:solidFill>
                <a:srgbClr val="FF0000"/>
              </a:solidFill>
            </a:endParaRPr>
          </a:p>
          <a:p>
            <a:pPr lvl="0"/>
            <a:r>
              <a:rPr lang="en-US" altLang="en-US" sz="1600" dirty="0" smtClean="0">
                <a:latin typeface="Helvetica Neue" charset="0"/>
              </a:rPr>
              <a:t>Put</a:t>
            </a:r>
            <a:r>
              <a:rPr lang="en-US" altLang="en-US" sz="1600" baseline="0" dirty="0" smtClean="0">
                <a:latin typeface="Helvetica Neue" charset="0"/>
              </a:rPr>
              <a:t> a CC license on your ETD-–title page and supplemental files.</a:t>
            </a:r>
            <a:endParaRPr lang="en-US" altLang="en-US" sz="1600" dirty="0" smtClean="0">
              <a:latin typeface="Helvetica Neue" charset="0"/>
            </a:endParaRPr>
          </a:p>
          <a:p>
            <a:endParaRPr lang="en-US" dirty="0" smtClean="0"/>
          </a:p>
          <a:p>
            <a:r>
              <a:rPr lang="en-US" altLang="en-US" dirty="0" smtClean="0"/>
              <a:t>CC licensed works can be found,</a:t>
            </a:r>
            <a:r>
              <a:rPr lang="en-US" altLang="en-US" baseline="0" dirty="0" smtClean="0"/>
              <a:t> among other places, at:</a:t>
            </a:r>
            <a:endParaRPr lang="en-US" altLang="en-US" dirty="0" smtClean="0"/>
          </a:p>
          <a:p>
            <a:r>
              <a:rPr lang="en-US" altLang="en-US" dirty="0" smtClean="0"/>
              <a:t>	http://search.creativecommons.org</a:t>
            </a:r>
          </a:p>
          <a:p>
            <a:r>
              <a:rPr lang="en-US" dirty="0" smtClean="0"/>
              <a:t>	</a:t>
            </a:r>
            <a:r>
              <a:rPr lang="en-US" altLang="en-US" dirty="0" smtClean="0">
                <a:latin typeface="Helvetica Neue" charset="0"/>
              </a:rPr>
              <a:t>Google Advanced search </a:t>
            </a:r>
          </a:p>
        </p:txBody>
      </p:sp>
      <p:sp>
        <p:nvSpPr>
          <p:cNvPr id="4" name="Slide Number Placeholder 3"/>
          <p:cNvSpPr>
            <a:spLocks noGrp="1"/>
          </p:cNvSpPr>
          <p:nvPr>
            <p:ph type="sldNum" sz="quarter" idx="10"/>
          </p:nvPr>
        </p:nvSpPr>
        <p:spPr/>
        <p:txBody>
          <a:bodyPr/>
          <a:lstStyle/>
          <a:p>
            <a:fld id="{8E9D03F5-16A9-E14A-A500-3B2B403594B6}" type="slidenum">
              <a:rPr lang="en-US" smtClean="0"/>
              <a:t>7</a:t>
            </a:fld>
            <a:endParaRPr lang="en-US" dirty="0"/>
          </a:p>
        </p:txBody>
      </p:sp>
      <p:sp>
        <p:nvSpPr>
          <p:cNvPr id="5" name="Date Placeholder 4"/>
          <p:cNvSpPr>
            <a:spLocks noGrp="1"/>
          </p:cNvSpPr>
          <p:nvPr>
            <p:ph type="dt" idx="11"/>
          </p:nvPr>
        </p:nvSpPr>
        <p:spPr/>
        <p:txBody>
          <a:bodyPr/>
          <a:lstStyle/>
          <a:p>
            <a:fld id="{26F12C51-49E3-2942-8323-CAF89F516968}" type="datetime1">
              <a:rPr lang="en-US" smtClean="0"/>
              <a:t>4/26/16</a:t>
            </a:fld>
            <a:endParaRPr lang="en-US" dirty="0"/>
          </a:p>
        </p:txBody>
      </p:sp>
    </p:spTree>
    <p:extLst>
      <p:ext uri="{BB962C8B-B14F-4D97-AF65-F5344CB8AC3E}">
        <p14:creationId xmlns:p14="http://schemas.microsoft.com/office/powerpoint/2010/main" val="877657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Mss.:</a:t>
            </a:r>
          </a:p>
          <a:p>
            <a:r>
              <a:rPr lang="en-US" dirty="0" smtClean="0"/>
              <a:t>	The graduate student is the major contributor and writer of the manuscript(s), as usually represented by sole author. In the case of multiple authorship</a:t>
            </a:r>
            <a:r>
              <a:rPr lang="en-US" b="1" dirty="0" smtClean="0"/>
              <a:t>, the contribution of each author is detailed in the Introduction or separate Attribution section</a:t>
            </a:r>
            <a:r>
              <a:rPr lang="en-US" dirty="0" smtClean="0"/>
              <a:t>. The graduate student provides the Graduate School with a letter of copyright release for previously published and/or copyrighted material. Whether previously published or to be reviewed, the manuscript is formatted to fit within the margins acceptable by the Graduate School and satisfies all requirements for ETD submission. </a:t>
            </a:r>
          </a:p>
          <a:p>
            <a:endParaRPr lang="en-US" dirty="0" smtClean="0"/>
          </a:p>
          <a:p>
            <a:r>
              <a:rPr lang="en-US" dirty="0" smtClean="0"/>
              <a:t>Q: how many of you are doing traditional</a:t>
            </a:r>
            <a:r>
              <a:rPr lang="en-US" baseline="0" dirty="0" smtClean="0"/>
              <a:t> ETDs?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Q: how many of you are doing Mss.</a:t>
            </a:r>
            <a:r>
              <a:rPr lang="en-US" baseline="0" dirty="0" smtClean="0"/>
              <a:t> ETDs</a:t>
            </a:r>
            <a:r>
              <a:rPr lang="en-US" baseline="0" dirty="0" smtClean="0"/>
              <a:t>? RETAIN YOUR COPYRIGHT</a:t>
            </a:r>
            <a:endParaRPr lang="en-US" baseline="0" dirty="0" smtClean="0"/>
          </a:p>
          <a:p>
            <a:endParaRPr lang="en-US" baseline="0" dirty="0" smtClean="0"/>
          </a:p>
          <a:p>
            <a:r>
              <a:rPr lang="en-US" baseline="0" dirty="0" smtClean="0"/>
              <a:t>There is no limit on the types of file formats or size. Comes to the library as a zip file</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Helvetica Neue" charset="0"/>
                <a:ea typeface="Helvetica Neue" charset="0"/>
                <a:cs typeface="Helvetica Neue" charset="0"/>
              </a:rPr>
              <a:t>Contact </a:t>
            </a:r>
            <a:r>
              <a:rPr lang="en-US" dirty="0" err="1" smtClean="0">
                <a:latin typeface="Helvetica Neue" charset="0"/>
                <a:ea typeface="Helvetica Neue" charset="0"/>
                <a:cs typeface="Helvetica Neue" charset="0"/>
              </a:rPr>
              <a:t>Andi</a:t>
            </a:r>
            <a:r>
              <a:rPr lang="en-US" dirty="0" smtClean="0">
                <a:latin typeface="Helvetica Neue" charset="0"/>
                <a:ea typeface="Helvetica Neue" charset="0"/>
                <a:cs typeface="Helvetica Neue" charset="0"/>
              </a:rPr>
              <a:t> </a:t>
            </a:r>
            <a:r>
              <a:rPr lang="en-US" dirty="0" err="1" smtClean="0">
                <a:latin typeface="Helvetica Neue" charset="0"/>
                <a:ea typeface="Helvetica Neue" charset="0"/>
                <a:cs typeface="Helvetica Neue" charset="0"/>
              </a:rPr>
              <a:t>Ogier</a:t>
            </a:r>
            <a:r>
              <a:rPr lang="en-US" dirty="0" smtClean="0">
                <a:latin typeface="Helvetica Neue" charset="0"/>
                <a:ea typeface="Helvetica Neue" charset="0"/>
                <a:cs typeface="Helvetica Neue" charset="0"/>
              </a:rPr>
              <a:t> (</a:t>
            </a:r>
            <a:r>
              <a:rPr lang="en-US" dirty="0" err="1" smtClean="0">
                <a:latin typeface="Helvetica Neue" charset="0"/>
                <a:ea typeface="Helvetica Neue" charset="0"/>
                <a:cs typeface="Helvetica Neue" charset="0"/>
              </a:rPr>
              <a:t>alop@vt.edu</a:t>
            </a:r>
            <a:r>
              <a:rPr lang="en-US" dirty="0" smtClean="0">
                <a:latin typeface="Helvetica Neue" charset="0"/>
                <a:ea typeface="Helvetica Neue" charset="0"/>
                <a:cs typeface="Helvetica Neue" charset="0"/>
              </a:rPr>
              <a:t>) for help curating your data.</a:t>
            </a:r>
            <a:endParaRPr lang="en-US" i="1" dirty="0" smtClean="0">
              <a:latin typeface="Helvetica Neue" charset="0"/>
              <a:ea typeface="Helvetica Neue" charset="0"/>
              <a:cs typeface="Helvetica Neue" charset="0"/>
            </a:endParaRP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8E9D03F5-16A9-E14A-A500-3B2B403594B6}" type="slidenum">
              <a:rPr lang="en-US" smtClean="0"/>
              <a:t>8</a:t>
            </a:fld>
            <a:endParaRPr lang="en-US" dirty="0"/>
          </a:p>
        </p:txBody>
      </p:sp>
      <p:sp>
        <p:nvSpPr>
          <p:cNvPr id="5" name="Date Placeholder 4"/>
          <p:cNvSpPr>
            <a:spLocks noGrp="1"/>
          </p:cNvSpPr>
          <p:nvPr>
            <p:ph type="dt" idx="11"/>
          </p:nvPr>
        </p:nvSpPr>
        <p:spPr/>
        <p:txBody>
          <a:bodyPr/>
          <a:lstStyle/>
          <a:p>
            <a:fld id="{CE1F3A86-B98C-844A-A8AE-B576B5217A18}" type="datetime1">
              <a:rPr lang="en-US" smtClean="0"/>
              <a:t>4/26/16</a:t>
            </a:fld>
            <a:endParaRPr lang="en-US" dirty="0"/>
          </a:p>
        </p:txBody>
      </p:sp>
    </p:spTree>
    <p:extLst>
      <p:ext uri="{BB962C8B-B14F-4D97-AF65-F5344CB8AC3E}">
        <p14:creationId xmlns:p14="http://schemas.microsoft.com/office/powerpoint/2010/main" val="1366188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sz="1000" dirty="0" smtClean="0">
                <a:latin typeface="Helvetica Neue" charset="0"/>
                <a:ea typeface="Helvetica Neue" charset="0"/>
                <a:cs typeface="Helvetica Neue" charset="0"/>
              </a:rPr>
              <a:t>Incorporate articles, book chapters, and the like to replace some of the standard chapters --previously published, to be published, or in preparation for submission </a:t>
            </a:r>
          </a:p>
          <a:p>
            <a:pPr marL="171450" indent="-171450">
              <a:buFont typeface="Arial" charset="0"/>
              <a:buChar char="•"/>
            </a:pPr>
            <a:r>
              <a:rPr lang="en-US" sz="1000" dirty="0" smtClean="0">
                <a:latin typeface="Helvetica Neue" charset="0"/>
                <a:ea typeface="Helvetica Neue" charset="0"/>
                <a:cs typeface="Helvetica Neue" charset="0"/>
              </a:rPr>
              <a:t>At least one manuscript (i.e., article, chapter) for the Master’s degree, or at least two manuscripts for Doctoral degree. The manuscript(s) should be based on research done at Virginia Tech</a:t>
            </a:r>
          </a:p>
          <a:p>
            <a:pPr marL="171450" indent="-171450">
              <a:buFont typeface="Arial" charset="0"/>
              <a:buChar char="•"/>
            </a:pPr>
            <a:r>
              <a:rPr lang="en-US" sz="1000" dirty="0" smtClean="0">
                <a:latin typeface="Helvetica Neue" charset="0"/>
                <a:ea typeface="Helvetica Neue" charset="0"/>
                <a:cs typeface="Helvetica Neue" charset="0"/>
              </a:rPr>
              <a:t>The graduate student is the major contributor and writer of the manuscript(s). In the case of multiple authorship, the contribution of each author is detailed.</a:t>
            </a:r>
          </a:p>
          <a:p>
            <a:pPr marL="171450" indent="-171450">
              <a:buFont typeface="Arial" charset="0"/>
              <a:buChar char="•"/>
            </a:pPr>
            <a:r>
              <a:rPr lang="en-US" sz="1000" dirty="0" smtClean="0">
                <a:latin typeface="Helvetica Neue" charset="0"/>
                <a:ea typeface="Helvetica Neue" charset="0"/>
                <a:cs typeface="Helvetica Neue" charset="0"/>
              </a:rPr>
              <a:t>Copyright release for previously published and/or copyrighted material.</a:t>
            </a:r>
          </a:p>
          <a:p>
            <a:pPr marL="171450" indent="-171450">
              <a:buFont typeface="Arial" charset="0"/>
              <a:buChar char="•"/>
            </a:pPr>
            <a:r>
              <a:rPr lang="en-US" sz="1000" dirty="0" smtClean="0">
                <a:latin typeface="Helvetica Neue" charset="0"/>
                <a:ea typeface="Helvetica Neue" charset="0"/>
                <a:cs typeface="Helvetica Neue" charset="0"/>
              </a:rPr>
              <a:t>Includes a summary section</a:t>
            </a:r>
          </a:p>
          <a:p>
            <a:endParaRPr lang="en-US" sz="1000" b="0" i="0" u="none" strike="noStrike" kern="1200" baseline="0" dirty="0" smtClean="0">
              <a:solidFill>
                <a:schemeClr val="tx1"/>
              </a:solidFill>
              <a:latin typeface="Helvetica Neue" charset="0"/>
              <a:ea typeface="Helvetica Neue" charset="0"/>
              <a:cs typeface="Helvetica Neue" charset="0"/>
            </a:endParaRPr>
          </a:p>
          <a:p>
            <a:r>
              <a:rPr lang="en-US" sz="1000" b="0" i="0" u="none" strike="noStrike" kern="1200" baseline="0" dirty="0" smtClean="0">
                <a:solidFill>
                  <a:schemeClr val="tx1"/>
                </a:solidFill>
                <a:latin typeface="Helvetica Neue" charset="0"/>
                <a:ea typeface="Helvetica Neue" charset="0"/>
                <a:cs typeface="Helvetica Neue" charset="0"/>
              </a:rPr>
              <a:t>As you can see, this still assumes that the ETD is closer to a book than an innovative work that may not be linear and may be interactive. We’ll look at some of these later.</a:t>
            </a:r>
          </a:p>
          <a:p>
            <a:endParaRPr lang="en-US" sz="1000" b="0" i="0" u="none" strike="noStrike" kern="1200" baseline="0" dirty="0" smtClean="0">
              <a:solidFill>
                <a:schemeClr val="tx1"/>
              </a:solidFill>
              <a:latin typeface="Helvetica Neue" charset="0"/>
              <a:ea typeface="Helvetica Neue" charset="0"/>
              <a:cs typeface="Helvetica Neue" charset="0"/>
            </a:endParaRPr>
          </a:p>
          <a:p>
            <a:r>
              <a:rPr lang="en-US" sz="1000" b="0" i="0" u="none" strike="noStrike" kern="1200" baseline="0" dirty="0" smtClean="0">
                <a:solidFill>
                  <a:schemeClr val="tx1"/>
                </a:solidFill>
                <a:latin typeface="Helvetica Neue" charset="0"/>
                <a:ea typeface="Helvetica Neue" charset="0"/>
                <a:cs typeface="Helvetica Neue" charset="0"/>
              </a:rPr>
              <a:t>The assessment of the thesis is not based on the number, or on the type of articles, but on the contribution of each article and the scientific contribution of the thesis as a whole.  </a:t>
            </a:r>
            <a:r>
              <a:rPr lang="en-US" sz="1000" b="0" i="0" u="none" strike="noStrike" kern="1200" baseline="0" dirty="0" err="1" smtClean="0">
                <a:solidFill>
                  <a:schemeClr val="tx1"/>
                </a:solidFill>
                <a:latin typeface="Helvetica Neue" charset="0"/>
                <a:ea typeface="Helvetica Neue" charset="0"/>
                <a:cs typeface="Helvetica Neue" charset="0"/>
              </a:rPr>
              <a:t>Hanken</a:t>
            </a:r>
            <a:r>
              <a:rPr lang="en-US" sz="1000" b="0" i="0" u="none" strike="noStrike" kern="1200" baseline="0" dirty="0" smtClean="0">
                <a:solidFill>
                  <a:schemeClr val="tx1"/>
                </a:solidFill>
                <a:latin typeface="Helvetica Neue" charset="0"/>
                <a:ea typeface="Helvetica Neue" charset="0"/>
                <a:cs typeface="Helvetica Neue" charset="0"/>
              </a:rPr>
              <a:t> University in Helsinki: http://www.hanken.fi/sites/default/files/atoms/files/2015_01_20_composite_thesis_exs15.pdf </a:t>
            </a:r>
            <a:endParaRPr lang="en-US" sz="1000" dirty="0">
              <a:latin typeface="Helvetica Neue" charset="0"/>
              <a:ea typeface="Helvetica Neue" charset="0"/>
              <a:cs typeface="Helvetica Neue" charset="0"/>
            </a:endParaRPr>
          </a:p>
        </p:txBody>
      </p:sp>
      <p:sp>
        <p:nvSpPr>
          <p:cNvPr id="4" name="Slide Number Placeholder 3"/>
          <p:cNvSpPr>
            <a:spLocks noGrp="1"/>
          </p:cNvSpPr>
          <p:nvPr>
            <p:ph type="sldNum" sz="quarter" idx="10"/>
          </p:nvPr>
        </p:nvSpPr>
        <p:spPr/>
        <p:txBody>
          <a:bodyPr/>
          <a:lstStyle/>
          <a:p>
            <a:fld id="{1BFC115F-F355-C040-A35D-E2AFFBAD1729}" type="slidenum">
              <a:rPr lang="en-US" smtClean="0"/>
              <a:t>9</a:t>
            </a:fld>
            <a:endParaRPr lang="en-US" dirty="0"/>
          </a:p>
        </p:txBody>
      </p:sp>
      <p:sp>
        <p:nvSpPr>
          <p:cNvPr id="5" name="Date Placeholder 4"/>
          <p:cNvSpPr>
            <a:spLocks noGrp="1"/>
          </p:cNvSpPr>
          <p:nvPr>
            <p:ph type="dt" idx="11"/>
          </p:nvPr>
        </p:nvSpPr>
        <p:spPr/>
        <p:txBody>
          <a:bodyPr/>
          <a:lstStyle/>
          <a:p>
            <a:fld id="{58E6A7DB-E724-6C47-B92F-4754FA07A80D}" type="datetime1">
              <a:rPr lang="en-US" smtClean="0"/>
              <a:t>4/26/16</a:t>
            </a:fld>
            <a:endParaRPr lang="en-US" dirty="0"/>
          </a:p>
        </p:txBody>
      </p:sp>
    </p:spTree>
    <p:extLst>
      <p:ext uri="{BB962C8B-B14F-4D97-AF65-F5344CB8AC3E}">
        <p14:creationId xmlns:p14="http://schemas.microsoft.com/office/powerpoint/2010/main" val="1181512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4">
            <a:lumMod val="50000"/>
          </a:schemeClr>
        </a:solidFill>
        <a:effectLst/>
      </p:bgPr>
    </p:bg>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3FA7CAB-60C7-444B-9575-C5813096A8A3}" type="datetime1">
              <a:rPr lang="en-US" smtClean="0"/>
              <a:t>4/26/16</a:t>
            </a:fld>
            <a:endParaRPr lang="en-US" dirty="0"/>
          </a:p>
        </p:txBody>
      </p:sp>
      <p:sp>
        <p:nvSpPr>
          <p:cNvPr id="5" name="Footer Placeholder 4"/>
          <p:cNvSpPr>
            <a:spLocks noGrp="1"/>
          </p:cNvSpPr>
          <p:nvPr>
            <p:ph type="ftr" sz="quarter" idx="11"/>
          </p:nvPr>
        </p:nvSpPr>
        <p:spPr/>
        <p:txBody>
          <a:bodyPr/>
          <a:lstStyle/>
          <a:p>
            <a:r>
              <a:rPr lang="en-US" dirty="0" smtClean="0"/>
              <a:t>McMillan4Kennesaw.pptx</a:t>
            </a:r>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731103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14C214-9A9D-5F42-AEAB-D084704AFD24}" type="datetime1">
              <a:rPr lang="en-US" smtClean="0"/>
              <a:t>4/26/16</a:t>
            </a:fld>
            <a:endParaRPr lang="en-US" dirty="0"/>
          </a:p>
        </p:txBody>
      </p:sp>
      <p:sp>
        <p:nvSpPr>
          <p:cNvPr id="6" name="Footer Placeholder 5"/>
          <p:cNvSpPr>
            <a:spLocks noGrp="1"/>
          </p:cNvSpPr>
          <p:nvPr>
            <p:ph type="ftr" sz="quarter" idx="11"/>
          </p:nvPr>
        </p:nvSpPr>
        <p:spPr/>
        <p:txBody>
          <a:bodyPr/>
          <a:lstStyle/>
          <a:p>
            <a:r>
              <a:rPr lang="en-US" dirty="0" smtClean="0"/>
              <a:t>McMillan4Kennesaw.pptx</a:t>
            </a:r>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2020750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A38356-288D-6044-B1AE-86C58FB456A4}" type="datetime1">
              <a:rPr lang="en-US" smtClean="0"/>
              <a:t>4/26/16</a:t>
            </a:fld>
            <a:endParaRPr lang="en-US" dirty="0"/>
          </a:p>
        </p:txBody>
      </p:sp>
      <p:sp>
        <p:nvSpPr>
          <p:cNvPr id="6" name="Footer Placeholder 5"/>
          <p:cNvSpPr>
            <a:spLocks noGrp="1"/>
          </p:cNvSpPr>
          <p:nvPr>
            <p:ph type="ftr" sz="quarter" idx="11"/>
          </p:nvPr>
        </p:nvSpPr>
        <p:spPr/>
        <p:txBody>
          <a:bodyPr/>
          <a:lstStyle/>
          <a:p>
            <a:r>
              <a:rPr lang="en-US" dirty="0" smtClean="0"/>
              <a:t>McMillan4Kennesaw.pptx</a:t>
            </a:r>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299372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60E80C-6924-374F-832B-A462D63AD0E2}" type="datetime1">
              <a:rPr lang="en-US" smtClean="0"/>
              <a:t>4/26/16</a:t>
            </a:fld>
            <a:endParaRPr lang="en-US" dirty="0"/>
          </a:p>
        </p:txBody>
      </p:sp>
      <p:sp>
        <p:nvSpPr>
          <p:cNvPr id="6" name="Footer Placeholder 5"/>
          <p:cNvSpPr>
            <a:spLocks noGrp="1"/>
          </p:cNvSpPr>
          <p:nvPr>
            <p:ph type="ftr" sz="quarter" idx="11"/>
          </p:nvPr>
        </p:nvSpPr>
        <p:spPr/>
        <p:txBody>
          <a:bodyPr/>
          <a:lstStyle/>
          <a:p>
            <a:r>
              <a:rPr lang="en-US" dirty="0" smtClean="0"/>
              <a:t>McMillan4Kennesaw.pptx</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128B8F23-EE75-7647-84A0-18DB013D7060}" type="slidenum">
              <a:rPr lang="en-US" smtClean="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4918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2890F3-829F-A643-A935-4520972064C6}" type="datetime1">
              <a:rPr lang="en-US" smtClean="0"/>
              <a:t>4/26/16</a:t>
            </a:fld>
            <a:endParaRPr lang="en-US" dirty="0"/>
          </a:p>
        </p:txBody>
      </p:sp>
      <p:sp>
        <p:nvSpPr>
          <p:cNvPr id="6" name="Footer Placeholder 5"/>
          <p:cNvSpPr>
            <a:spLocks noGrp="1"/>
          </p:cNvSpPr>
          <p:nvPr>
            <p:ph type="ftr" sz="quarter" idx="11"/>
          </p:nvPr>
        </p:nvSpPr>
        <p:spPr/>
        <p:txBody>
          <a:bodyPr/>
          <a:lstStyle/>
          <a:p>
            <a:r>
              <a:rPr lang="en-US" dirty="0" smtClean="0"/>
              <a:t>McMillan4Kennesaw.pptx</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060313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8709A6-BCAD-B44D-987D-777E7A409077}" type="datetime1">
              <a:rPr lang="en-US" smtClean="0"/>
              <a:t>4/26/16</a:t>
            </a:fld>
            <a:endParaRPr lang="en-US" dirty="0"/>
          </a:p>
        </p:txBody>
      </p:sp>
      <p:sp>
        <p:nvSpPr>
          <p:cNvPr id="4" name="Footer Placeholder 3"/>
          <p:cNvSpPr>
            <a:spLocks noGrp="1"/>
          </p:cNvSpPr>
          <p:nvPr>
            <p:ph type="ftr" sz="quarter" idx="11"/>
          </p:nvPr>
        </p:nvSpPr>
        <p:spPr/>
        <p:txBody>
          <a:bodyPr/>
          <a:lstStyle/>
          <a:p>
            <a:r>
              <a:rPr lang="en-US" dirty="0" smtClean="0"/>
              <a:t>McMillan4Kennesaw.pptx</a:t>
            </a:r>
            <a:endParaRPr lang="en-US" dirty="0"/>
          </a:p>
        </p:txBody>
      </p:sp>
      <p:sp>
        <p:nvSpPr>
          <p:cNvPr id="5" name="Slide Number Placeholder 4"/>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8628008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Drag picture to placeholder or click icon to add</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Drag picture to placeholder or click icon to add</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Drag picture to placeholder or click icon to add</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3581061-A38D-114D-8C19-19F7FC23DB1F}" type="datetime1">
              <a:rPr lang="en-US" smtClean="0"/>
              <a:t>4/26/16</a:t>
            </a:fld>
            <a:endParaRPr lang="en-US" dirty="0"/>
          </a:p>
        </p:txBody>
      </p:sp>
      <p:sp>
        <p:nvSpPr>
          <p:cNvPr id="4" name="Footer Placeholder 3"/>
          <p:cNvSpPr>
            <a:spLocks noGrp="1"/>
          </p:cNvSpPr>
          <p:nvPr>
            <p:ph type="ftr" sz="quarter" idx="11"/>
          </p:nvPr>
        </p:nvSpPr>
        <p:spPr/>
        <p:txBody>
          <a:bodyPr/>
          <a:lstStyle/>
          <a:p>
            <a:r>
              <a:rPr lang="en-US" dirty="0" smtClean="0"/>
              <a:t>McMillan4Kennesaw.pptx</a:t>
            </a:r>
            <a:endParaRPr lang="en-US" dirty="0"/>
          </a:p>
        </p:txBody>
      </p:sp>
      <p:sp>
        <p:nvSpPr>
          <p:cNvPr id="5" name="Slide Number Placeholder 4"/>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283864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E0F5F9-91C6-424C-B4C1-3ED80BC79E41}" type="datetime1">
              <a:rPr lang="en-US" smtClean="0"/>
              <a:t>4/26/16</a:t>
            </a:fld>
            <a:endParaRPr lang="en-US" dirty="0"/>
          </a:p>
        </p:txBody>
      </p:sp>
      <p:sp>
        <p:nvSpPr>
          <p:cNvPr id="5" name="Footer Placeholder 4"/>
          <p:cNvSpPr>
            <a:spLocks noGrp="1"/>
          </p:cNvSpPr>
          <p:nvPr>
            <p:ph type="ftr" sz="quarter" idx="11"/>
          </p:nvPr>
        </p:nvSpPr>
        <p:spPr/>
        <p:txBody>
          <a:bodyPr/>
          <a:lstStyle/>
          <a:p>
            <a:r>
              <a:rPr lang="en-US" dirty="0" smtClean="0"/>
              <a:t>McMillan4Kennesaw.pptx</a:t>
            </a:r>
            <a:endParaRPr lang="en-US" dirty="0"/>
          </a:p>
        </p:txBody>
      </p:sp>
      <p:sp>
        <p:nvSpPr>
          <p:cNvPr id="6" name="Slide Number Placeholder 5"/>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214117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2C855B9B-6C4F-924B-9CB2-B871B40482F7}" type="datetime1">
              <a:rPr lang="en-US" smtClean="0"/>
              <a:t>4/26/16</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r>
              <a:rPr lang="en-US" dirty="0" smtClean="0"/>
              <a:t>McMillan4Kennesaw.pptx</a:t>
            </a:r>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128B8F23-EE75-7647-84A0-18DB013D7060}" type="slidenum">
              <a:rPr lang="en-US" smtClean="0"/>
              <a:t>‹#›</a:t>
            </a:fld>
            <a:endParaRPr lang="en-US" dirty="0"/>
          </a:p>
        </p:txBody>
      </p:sp>
    </p:spTree>
    <p:extLst>
      <p:ext uri="{BB962C8B-B14F-4D97-AF65-F5344CB8AC3E}">
        <p14:creationId xmlns:p14="http://schemas.microsoft.com/office/powerpoint/2010/main" val="1307087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accent4">
            <a:lumMod val="50000"/>
          </a:schemeClr>
        </a:solidFill>
        <a:effectLst/>
      </p:bgPr>
    </p:bg>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F418832B-0BD9-3A4C-AD68-A321A862C7BB}" type="datetime1">
              <a:rPr lang="en-US" smtClean="0"/>
              <a:t>4/26/16</a:t>
            </a:fld>
            <a:endParaRPr lang="en-US" dirty="0"/>
          </a:p>
        </p:txBody>
      </p:sp>
      <p:sp>
        <p:nvSpPr>
          <p:cNvPr id="5" name="Footer Placeholder 4"/>
          <p:cNvSpPr>
            <a:spLocks noGrp="1"/>
          </p:cNvSpPr>
          <p:nvPr>
            <p:ph type="ftr" sz="quarter" idx="11"/>
          </p:nvPr>
        </p:nvSpPr>
        <p:spPr/>
        <p:txBody>
          <a:bodyPr/>
          <a:lstStyle/>
          <a:p>
            <a:r>
              <a:rPr lang="en-US" dirty="0" smtClean="0"/>
              <a:t>McMillan4Kennesaw.pptx</a:t>
            </a:r>
            <a:endParaRPr lang="en-US" dirty="0"/>
          </a:p>
        </p:txBody>
      </p:sp>
      <p:sp>
        <p:nvSpPr>
          <p:cNvPr id="6" name="Slide Number Placeholder 5"/>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546646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4D3B79-15A2-F540-9A30-27B0EC75BDF8}" type="datetime1">
              <a:rPr lang="en-US" smtClean="0"/>
              <a:t>4/26/16</a:t>
            </a:fld>
            <a:endParaRPr lang="en-US" dirty="0"/>
          </a:p>
        </p:txBody>
      </p:sp>
      <p:sp>
        <p:nvSpPr>
          <p:cNvPr id="5" name="Footer Placeholder 4"/>
          <p:cNvSpPr>
            <a:spLocks noGrp="1"/>
          </p:cNvSpPr>
          <p:nvPr>
            <p:ph type="ftr" sz="quarter" idx="11"/>
          </p:nvPr>
        </p:nvSpPr>
        <p:spPr/>
        <p:txBody>
          <a:bodyPr/>
          <a:lstStyle/>
          <a:p>
            <a:r>
              <a:rPr lang="en-US" dirty="0" smtClean="0"/>
              <a:t>McMillan4Kennesaw.pptx</a:t>
            </a:r>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550145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4198238-3DD7-6049-A340-2EFF3344A76B}" type="datetime1">
              <a:rPr lang="en-US" smtClean="0"/>
              <a:t>4/26/16</a:t>
            </a:fld>
            <a:endParaRPr lang="en-US" dirty="0"/>
          </a:p>
        </p:txBody>
      </p:sp>
      <p:sp>
        <p:nvSpPr>
          <p:cNvPr id="6" name="Footer Placeholder 5"/>
          <p:cNvSpPr>
            <a:spLocks noGrp="1"/>
          </p:cNvSpPr>
          <p:nvPr>
            <p:ph type="ftr" sz="quarter" idx="11"/>
          </p:nvPr>
        </p:nvSpPr>
        <p:spPr/>
        <p:txBody>
          <a:bodyPr/>
          <a:lstStyle/>
          <a:p>
            <a:r>
              <a:rPr lang="en-US" dirty="0" smtClean="0"/>
              <a:t>McMillan4Kennesaw.pptx</a:t>
            </a:r>
            <a:endParaRPr lang="en-US" dirty="0"/>
          </a:p>
        </p:txBody>
      </p:sp>
      <p:sp>
        <p:nvSpPr>
          <p:cNvPr id="7" name="Slide Number Placeholder 6"/>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382973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7DE0CEB-006A-EA4E-9664-E6ED4E610DD4}" type="datetime1">
              <a:rPr lang="en-US" smtClean="0"/>
              <a:t>4/26/16</a:t>
            </a:fld>
            <a:endParaRPr lang="en-US" dirty="0"/>
          </a:p>
        </p:txBody>
      </p:sp>
      <p:sp>
        <p:nvSpPr>
          <p:cNvPr id="8" name="Footer Placeholder 7"/>
          <p:cNvSpPr>
            <a:spLocks noGrp="1"/>
          </p:cNvSpPr>
          <p:nvPr>
            <p:ph type="ftr" sz="quarter" idx="11"/>
          </p:nvPr>
        </p:nvSpPr>
        <p:spPr/>
        <p:txBody>
          <a:bodyPr/>
          <a:lstStyle/>
          <a:p>
            <a:r>
              <a:rPr lang="en-US" dirty="0" smtClean="0"/>
              <a:t>McMillan4Kennesaw.pptx</a:t>
            </a:r>
            <a:endParaRPr lang="en-US" dirty="0"/>
          </a:p>
        </p:txBody>
      </p:sp>
      <p:sp>
        <p:nvSpPr>
          <p:cNvPr id="9" name="Slide Number Placeholder 8"/>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423531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156F4FA-2288-FF40-BF9B-539222152DB0}" type="datetime1">
              <a:rPr lang="en-US" smtClean="0"/>
              <a:t>4/26/16</a:t>
            </a:fld>
            <a:endParaRPr lang="en-US" dirty="0"/>
          </a:p>
        </p:txBody>
      </p:sp>
      <p:sp>
        <p:nvSpPr>
          <p:cNvPr id="4" name="Footer Placeholder 3"/>
          <p:cNvSpPr>
            <a:spLocks noGrp="1"/>
          </p:cNvSpPr>
          <p:nvPr>
            <p:ph type="ftr" sz="quarter" idx="11"/>
          </p:nvPr>
        </p:nvSpPr>
        <p:spPr/>
        <p:txBody>
          <a:bodyPr/>
          <a:lstStyle/>
          <a:p>
            <a:r>
              <a:rPr lang="en-US" dirty="0" smtClean="0"/>
              <a:t>McMillan4Kennesaw.pptx</a:t>
            </a:r>
            <a:endParaRPr lang="en-US" dirty="0"/>
          </a:p>
        </p:txBody>
      </p:sp>
      <p:sp>
        <p:nvSpPr>
          <p:cNvPr id="5" name="Slide Number Placeholder 4"/>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81079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6F3E174D-6B0C-F247-8F8A-147009A73168}" type="datetime1">
              <a:rPr lang="en-US" smtClean="0"/>
              <a:t>4/26/16</a:t>
            </a:fld>
            <a:endParaRPr lang="en-US" dirty="0"/>
          </a:p>
        </p:txBody>
      </p:sp>
      <p:sp>
        <p:nvSpPr>
          <p:cNvPr id="3" name="Footer Placeholder 2"/>
          <p:cNvSpPr>
            <a:spLocks noGrp="1"/>
          </p:cNvSpPr>
          <p:nvPr>
            <p:ph type="ftr" sz="quarter" idx="11"/>
          </p:nvPr>
        </p:nvSpPr>
        <p:spPr/>
        <p:txBody>
          <a:bodyPr/>
          <a:lstStyle/>
          <a:p>
            <a:r>
              <a:rPr lang="en-US" dirty="0" smtClean="0"/>
              <a:t>McMillan4Kennesaw.pptx</a:t>
            </a:r>
            <a:endParaRPr lang="en-US" dirty="0"/>
          </a:p>
        </p:txBody>
      </p:sp>
      <p:sp>
        <p:nvSpPr>
          <p:cNvPr id="4" name="Slide Number Placeholder 3"/>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425585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432E86-2352-2F41-A88E-07001BB9C289}" type="datetime1">
              <a:rPr lang="en-US" smtClean="0"/>
              <a:t>4/26/16</a:t>
            </a:fld>
            <a:endParaRPr lang="en-US" dirty="0"/>
          </a:p>
        </p:txBody>
      </p:sp>
      <p:sp>
        <p:nvSpPr>
          <p:cNvPr id="6" name="Footer Placeholder 5"/>
          <p:cNvSpPr>
            <a:spLocks noGrp="1"/>
          </p:cNvSpPr>
          <p:nvPr>
            <p:ph type="ftr" sz="quarter" idx="11"/>
          </p:nvPr>
        </p:nvSpPr>
        <p:spPr/>
        <p:txBody>
          <a:bodyPr/>
          <a:lstStyle/>
          <a:p>
            <a:r>
              <a:rPr lang="en-US" dirty="0" smtClean="0"/>
              <a:t>McMillan4Kennesaw.pptx</a:t>
            </a:r>
            <a:endParaRPr lang="en-US" dirty="0"/>
          </a:p>
        </p:txBody>
      </p:sp>
      <p:sp>
        <p:nvSpPr>
          <p:cNvPr id="7" name="Slide Number Placeholder 6"/>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688483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7057D6-3409-2745-B693-F4527330BCD1}" type="datetime1">
              <a:rPr lang="en-US" smtClean="0"/>
              <a:t>4/26/16</a:t>
            </a:fld>
            <a:endParaRPr lang="en-US" dirty="0"/>
          </a:p>
        </p:txBody>
      </p:sp>
      <p:sp>
        <p:nvSpPr>
          <p:cNvPr id="6" name="Footer Placeholder 5"/>
          <p:cNvSpPr>
            <a:spLocks noGrp="1"/>
          </p:cNvSpPr>
          <p:nvPr>
            <p:ph type="ftr" sz="quarter" idx="11"/>
          </p:nvPr>
        </p:nvSpPr>
        <p:spPr/>
        <p:txBody>
          <a:bodyPr/>
          <a:lstStyle/>
          <a:p>
            <a:r>
              <a:rPr lang="en-US" dirty="0" smtClean="0"/>
              <a:t>McMillan4Kennesaw.pptx</a:t>
            </a:r>
            <a:endParaRPr lang="en-US" dirty="0"/>
          </a:p>
        </p:txBody>
      </p:sp>
      <p:sp>
        <p:nvSpPr>
          <p:cNvPr id="7" name="Slide Number Placeholder 6"/>
          <p:cNvSpPr>
            <a:spLocks noGrp="1"/>
          </p:cNvSpPr>
          <p:nvPr>
            <p:ph type="sldNum" sz="quarter" idx="12"/>
          </p:nvPr>
        </p:nvSpPr>
        <p:spPr/>
        <p:txBody>
          <a:bodyPr/>
          <a:lstStyle/>
          <a:p>
            <a:fld id="{128B8F23-EE75-7647-84A0-18DB013D7060}" type="slidenum">
              <a:rPr lang="en-US" smtClean="0"/>
              <a:t>‹#›</a:t>
            </a:fld>
            <a:endParaRPr lang="en-US" dirty="0"/>
          </a:p>
        </p:txBody>
      </p:sp>
    </p:spTree>
    <p:extLst>
      <p:ext uri="{BB962C8B-B14F-4D97-AF65-F5344CB8AC3E}">
        <p14:creationId xmlns:p14="http://schemas.microsoft.com/office/powerpoint/2010/main" val="14898276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E3689DC-6B50-B642-A620-5B1F2E933BED}" type="datetime1">
              <a:rPr lang="en-US" smtClean="0"/>
              <a:t>4/26/16</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dirty="0" smtClean="0"/>
              <a:t>McMillan4Kennesaw.pptx</a:t>
            </a:r>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128B8F23-EE75-7647-84A0-18DB013D7060}" type="slidenum">
              <a:rPr lang="en-US" smtClean="0"/>
              <a:t>‹#›</a:t>
            </a:fld>
            <a:endParaRPr lang="en-US" dirty="0"/>
          </a:p>
        </p:txBody>
      </p:sp>
    </p:spTree>
    <p:extLst>
      <p:ext uri="{BB962C8B-B14F-4D97-AF65-F5344CB8AC3E}">
        <p14:creationId xmlns:p14="http://schemas.microsoft.com/office/powerpoint/2010/main" val="44056969"/>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orcid.org/0000-0001-8817-3819" TargetMode="External"/><Relationship Id="rId4" Type="http://schemas.openxmlformats.org/officeDocument/2006/relationships/hyperlink" Target="http://scholar.lib.vt.edu/" TargetMode="External"/><Relationship Id="rId5" Type="http://schemas.openxmlformats.org/officeDocument/2006/relationships/image" Target="../media/image4.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hyperlink" Target="http://vtechworks.lib.vt.edu/" TargetMode="External"/><Relationship Id="rId4" Type="http://schemas.openxmlformats.org/officeDocument/2006/relationships/image" Target="../media/image16.tiff"/><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7.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chart" Target="../charts/chart4.xm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chart" Target="../charts/chart5.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4" Type="http://schemas.openxmlformats.org/officeDocument/2006/relationships/chart" Target="../charts/chart7.xml"/><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dissertationreviews.org/archive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crl.acrl.org/content/75/6/808.abstract?sid=2e35f9a6-ab79-4379-a69c-a0619a4f9edc" TargetMode="External"/><Relationship Id="rId4" Type="http://schemas.openxmlformats.org/officeDocument/2006/relationships/hyperlink" Target="http://crl.acrl.org/content/74/4/368.abstract?sid=389109b8-a662-4f2d-a545-b2679fb685f4"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chart" Target="../charts/char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package" Target="../embeddings/Microsoft_Excel_Worksheet1.xlsx"/><Relationship Id="rId5" Type="http://schemas.openxmlformats.org/officeDocument/2006/relationships/image" Target="../media/image18.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chart" Target="../charts/char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tiff"/><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hyperlink" Target="https://aqua.lib.vt.edu/oa-subvention.php"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tiff"/><Relationship Id="rId4" Type="http://schemas.openxmlformats.org/officeDocument/2006/relationships/image" Target="../media/image7.tiff"/><Relationship Id="rId5" Type="http://schemas.openxmlformats.org/officeDocument/2006/relationships/image" Target="../media/image8.tiff"/><Relationship Id="rId6" Type="http://schemas.openxmlformats.org/officeDocument/2006/relationships/image" Target="../media/image9.tiff"/><Relationship Id="rId7" Type="http://schemas.openxmlformats.org/officeDocument/2006/relationships/image" Target="../media/image10.tiff"/><Relationship Id="rId8" Type="http://schemas.openxmlformats.org/officeDocument/2006/relationships/image" Target="../media/image11.tif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policies.vt.edu/"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hyperlink" Target="http://www.lib.vt.edu/circ-reserve/reservemain.html" TargetMode="External"/><Relationship Id="rId4" Type="http://schemas.openxmlformats.org/officeDocument/2006/relationships/hyperlink" Target="http://librarycopyright.net/resources/fairuse/"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hyperlink" Target="http://vtechworks.lib.vt.edu/handle/10919/23805" TargetMode="External"/><Relationship Id="rId4" Type="http://schemas.openxmlformats.org/officeDocument/2006/relationships/image" Target="../media/image13.tiff"/><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4.tiff"/><Relationship Id="rId4" Type="http://schemas.openxmlformats.org/officeDocument/2006/relationships/image" Target="../media/image15.tiff"/><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smtClean="0"/>
              <a:t>Communicating Research </a:t>
            </a:r>
            <a:br>
              <a:rPr lang="en-US" sz="4400" dirty="0" smtClean="0"/>
            </a:br>
            <a:r>
              <a:rPr lang="en-US" sz="4400" dirty="0" smtClean="0"/>
              <a:t>to the Public through ETDs</a:t>
            </a:r>
            <a:endParaRPr lang="en-US" sz="4400" dirty="0"/>
          </a:p>
        </p:txBody>
      </p:sp>
      <p:sp>
        <p:nvSpPr>
          <p:cNvPr id="3" name="Subtitle 2"/>
          <p:cNvSpPr>
            <a:spLocks noGrp="1"/>
          </p:cNvSpPr>
          <p:nvPr>
            <p:ph type="subTitle" idx="1"/>
          </p:nvPr>
        </p:nvSpPr>
        <p:spPr>
          <a:xfrm>
            <a:off x="680322" y="4394039"/>
            <a:ext cx="8144134" cy="1710926"/>
          </a:xfrm>
        </p:spPr>
        <p:txBody>
          <a:bodyPr>
            <a:normAutofit lnSpcReduction="10000"/>
          </a:bodyPr>
          <a:lstStyle/>
          <a:p>
            <a:r>
              <a:rPr lang="en-US" sz="1400" dirty="0">
                <a:latin typeface="Helvetica Neue" charset="0"/>
                <a:ea typeface="Helvetica Neue" charset="0"/>
                <a:cs typeface="Helvetica Neue" charset="0"/>
              </a:rPr>
              <a:t>Gail </a:t>
            </a:r>
            <a:r>
              <a:rPr lang="en-US" sz="1400" dirty="0" smtClean="0">
                <a:latin typeface="Helvetica Neue" charset="0"/>
                <a:ea typeface="Helvetica Neue" charset="0"/>
                <a:cs typeface="Helvetica Neue" charset="0"/>
              </a:rPr>
              <a:t>McMillan </a:t>
            </a:r>
            <a:r>
              <a:rPr lang="it-IT" sz="1400" dirty="0">
                <a:latin typeface="Helvetica Neue" charset="0"/>
                <a:ea typeface="Helvetica Neue" charset="0"/>
                <a:cs typeface="Helvetica Neue" charset="0"/>
                <a:hlinkClick r:id="rId3"/>
              </a:rPr>
              <a:t>orcid.org/0000-0001-8817-3819</a:t>
            </a:r>
            <a:endParaRPr lang="en-US" sz="1400" dirty="0">
              <a:latin typeface="Helvetica Neue" charset="0"/>
              <a:ea typeface="Helvetica Neue" charset="0"/>
              <a:cs typeface="Helvetica Neue" charset="0"/>
            </a:endParaRPr>
          </a:p>
          <a:p>
            <a:r>
              <a:rPr lang="en-US" sz="1200" dirty="0">
                <a:latin typeface="Helvetica Neue" charset="0"/>
                <a:ea typeface="Helvetica Neue" charset="0"/>
                <a:cs typeface="Helvetica Neue" charset="0"/>
              </a:rPr>
              <a:t>Director, </a:t>
            </a:r>
            <a:r>
              <a:rPr lang="en-US" sz="1200" dirty="0">
                <a:latin typeface="Helvetica Neue" charset="0"/>
                <a:ea typeface="Helvetica Neue" charset="0"/>
                <a:cs typeface="Helvetica Neue" charset="0"/>
                <a:hlinkClick r:id="rId4"/>
              </a:rPr>
              <a:t>Scholarly Communication</a:t>
            </a:r>
            <a:endParaRPr lang="en-US" sz="1200" dirty="0">
              <a:latin typeface="Helvetica Neue" charset="0"/>
              <a:ea typeface="Helvetica Neue" charset="0"/>
              <a:cs typeface="Helvetica Neue" charset="0"/>
            </a:endParaRPr>
          </a:p>
          <a:p>
            <a:r>
              <a:rPr lang="en-US" sz="1200" dirty="0" smtClean="0">
                <a:latin typeface="Helvetica Neue" charset="0"/>
                <a:ea typeface="Helvetica Neue" charset="0"/>
                <a:cs typeface="Helvetica Neue" charset="0"/>
              </a:rPr>
              <a:t>Professor, </a:t>
            </a:r>
            <a:r>
              <a:rPr lang="en-US" sz="1200" dirty="0">
                <a:latin typeface="Helvetica Neue" charset="0"/>
                <a:ea typeface="Helvetica Neue" charset="0"/>
                <a:cs typeface="Helvetica Neue" charset="0"/>
              </a:rPr>
              <a:t>Virginia </a:t>
            </a:r>
            <a:r>
              <a:rPr lang="en-US" sz="1200" dirty="0" smtClean="0">
                <a:latin typeface="Helvetica Neue" charset="0"/>
                <a:ea typeface="Helvetica Neue" charset="0"/>
                <a:cs typeface="Helvetica Neue" charset="0"/>
              </a:rPr>
              <a:t>Tech Libraries</a:t>
            </a:r>
            <a:endParaRPr lang="en-US" sz="1200" dirty="0">
              <a:latin typeface="Helvetica Neue" charset="0"/>
              <a:ea typeface="Helvetica Neue" charset="0"/>
              <a:cs typeface="Helvetica Neue" charset="0"/>
            </a:endParaRPr>
          </a:p>
          <a:p>
            <a:endParaRPr lang="en-US" sz="1200" dirty="0">
              <a:latin typeface="Helvetica Neue" charset="0"/>
              <a:ea typeface="Helvetica Neue" charset="0"/>
              <a:cs typeface="Helvetica Neue" charset="0"/>
            </a:endParaRPr>
          </a:p>
          <a:p>
            <a:r>
              <a:rPr lang="en-US" sz="1400" dirty="0" smtClean="0">
                <a:latin typeface="Helvetica Neue" charset="0"/>
                <a:ea typeface="Helvetica Neue" charset="0"/>
                <a:cs typeface="Helvetica Neue" charset="0"/>
              </a:rPr>
              <a:t>Mayank Khurana </a:t>
            </a:r>
            <a:r>
              <a:rPr lang="en-US" sz="1400" dirty="0">
                <a:latin typeface="Helvetica Neue" charset="0"/>
                <a:ea typeface="Helvetica Neue" charset="0"/>
                <a:cs typeface="Helvetica Neue" charset="0"/>
              </a:rPr>
              <a:t>&amp; </a:t>
            </a:r>
            <a:r>
              <a:rPr lang="en-US" sz="1400" dirty="0" smtClean="0">
                <a:latin typeface="Helvetica Neue" charset="0"/>
                <a:ea typeface="Helvetica Neue" charset="0"/>
                <a:cs typeface="Helvetica Neue" charset="0"/>
              </a:rPr>
              <a:t>Vivek Prasad, </a:t>
            </a:r>
            <a:r>
              <a:rPr lang="en-US" sz="1400" dirty="0">
                <a:latin typeface="Helvetica Neue" charset="0"/>
                <a:ea typeface="Helvetica Neue" charset="0"/>
                <a:cs typeface="Helvetica Neue" charset="0"/>
              </a:rPr>
              <a:t>April </a:t>
            </a:r>
            <a:r>
              <a:rPr lang="en-US" sz="1400" dirty="0" smtClean="0">
                <a:latin typeface="Helvetica Neue" charset="0"/>
                <a:ea typeface="Helvetica Neue" charset="0"/>
                <a:cs typeface="Helvetica Neue" charset="0"/>
              </a:rPr>
              <a:t>26, 2016</a:t>
            </a:r>
          </a:p>
          <a:p>
            <a:pPr algn="l"/>
            <a:r>
              <a:rPr lang="en-US" sz="1400" dirty="0">
                <a:solidFill>
                  <a:srgbClr val="000000"/>
                </a:solidFill>
              </a:rPr>
              <a:t>	 </a:t>
            </a:r>
            <a:r>
              <a:rPr lang="en-US" sz="1400" dirty="0" smtClean="0">
                <a:solidFill>
                  <a:srgbClr val="000000"/>
                </a:solidFill>
              </a:rPr>
              <a:t>  http://vtechwork.lib.vt.edu</a:t>
            </a:r>
            <a:endParaRPr lang="en-US" sz="1400" dirty="0">
              <a:solidFill>
                <a:srgbClr val="000000"/>
              </a:solidFill>
            </a:endParaRPr>
          </a:p>
          <a:p>
            <a:endParaRPr lang="en-US"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322" y="5698565"/>
            <a:ext cx="1104900" cy="406400"/>
          </a:xfrm>
          <a:prstGeom prst="rect">
            <a:avLst/>
          </a:prstGeom>
        </p:spPr>
      </p:pic>
    </p:spTree>
    <p:extLst>
      <p:ext uri="{BB962C8B-B14F-4D97-AF65-F5344CB8AC3E}">
        <p14:creationId xmlns:p14="http://schemas.microsoft.com/office/powerpoint/2010/main" val="12795709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800" y="753228"/>
            <a:ext cx="9100382" cy="1080938"/>
          </a:xfrm>
        </p:spPr>
        <p:txBody>
          <a:bodyPr/>
          <a:lstStyle/>
          <a:p>
            <a:r>
              <a:rPr lang="en-US" dirty="0" smtClean="0"/>
              <a:t>Access to Your ETD</a:t>
            </a:r>
            <a:endParaRPr lang="en-US" dirty="0"/>
          </a:p>
        </p:txBody>
      </p:sp>
      <p:sp>
        <p:nvSpPr>
          <p:cNvPr id="3" name="Content Placeholder 2"/>
          <p:cNvSpPr>
            <a:spLocks noGrp="1"/>
          </p:cNvSpPr>
          <p:nvPr>
            <p:ph idx="1"/>
          </p:nvPr>
        </p:nvSpPr>
        <p:spPr>
          <a:xfrm>
            <a:off x="1193800" y="2324173"/>
            <a:ext cx="9613861" cy="3908652"/>
          </a:xfrm>
        </p:spPr>
        <p:txBody>
          <a:bodyPr>
            <a:normAutofit/>
          </a:bodyPr>
          <a:lstStyle/>
          <a:p>
            <a:r>
              <a:rPr lang="en-US" altLang="en-US" sz="2800" dirty="0">
                <a:latin typeface="Helvetica Neue" charset="0"/>
              </a:rPr>
              <a:t>Worldwide Access</a:t>
            </a:r>
          </a:p>
          <a:p>
            <a:pPr lvl="1">
              <a:buFont typeface="Arial" charset="0"/>
              <a:buChar char="•"/>
            </a:pPr>
            <a:r>
              <a:rPr lang="en-US" altLang="en-US" sz="2400" dirty="0">
                <a:latin typeface="Helvetica Neue" charset="0"/>
              </a:rPr>
              <a:t>Available to the public immediately </a:t>
            </a:r>
            <a:r>
              <a:rPr lang="en-US" altLang="en-US" sz="2400" dirty="0" smtClean="0">
                <a:latin typeface="Helvetica Neue" charset="0"/>
              </a:rPr>
              <a:t>through VTechWorks</a:t>
            </a:r>
            <a:endParaRPr lang="en-US" altLang="en-US" sz="2400" dirty="0">
              <a:latin typeface="Helvetica Neue" charset="0"/>
            </a:endParaRPr>
          </a:p>
          <a:p>
            <a:endParaRPr lang="en-US" altLang="en-US" sz="2800" dirty="0" smtClean="0">
              <a:latin typeface="Helvetica Neue" charset="0"/>
            </a:endParaRPr>
          </a:p>
          <a:p>
            <a:r>
              <a:rPr lang="en-US" altLang="en-US" sz="2800" dirty="0" smtClean="0">
                <a:latin typeface="Helvetica Neue" charset="0"/>
              </a:rPr>
              <a:t>University-only</a:t>
            </a:r>
            <a:endParaRPr lang="en-US" altLang="en-US" sz="2800" dirty="0">
              <a:latin typeface="Helvetica Neue" charset="0"/>
            </a:endParaRPr>
          </a:p>
          <a:p>
            <a:pPr lvl="1">
              <a:buFont typeface="Arial" charset="0"/>
              <a:buChar char="•"/>
            </a:pPr>
            <a:r>
              <a:rPr lang="en-US" altLang="en-US" sz="2400" dirty="0">
                <a:latin typeface="Helvetica Neue" charset="0"/>
              </a:rPr>
              <a:t>Available only to current </a:t>
            </a:r>
            <a:r>
              <a:rPr lang="en-US" altLang="en-US" sz="2400" dirty="0" smtClean="0">
                <a:latin typeface="Helvetica Neue" charset="0"/>
              </a:rPr>
              <a:t>VT community </a:t>
            </a:r>
            <a:r>
              <a:rPr lang="en-US" altLang="en-US" sz="2400" dirty="0">
                <a:latin typeface="Helvetica Neue" charset="0"/>
              </a:rPr>
              <a:t>for 1 </a:t>
            </a:r>
            <a:r>
              <a:rPr lang="en-US" altLang="en-US" sz="2400" dirty="0" smtClean="0">
                <a:latin typeface="Helvetica Neue" charset="0"/>
              </a:rPr>
              <a:t>year</a:t>
            </a:r>
            <a:endParaRPr lang="en-US" altLang="en-US" sz="2400" dirty="0">
              <a:latin typeface="Helvetica Neue" charset="0"/>
            </a:endParaRPr>
          </a:p>
          <a:p>
            <a:endParaRPr lang="en-US" altLang="en-US" sz="2800" dirty="0" smtClean="0">
              <a:latin typeface="Helvetica Neue" charset="0"/>
            </a:endParaRPr>
          </a:p>
          <a:p>
            <a:r>
              <a:rPr lang="en-US" altLang="en-US" sz="2800" dirty="0" smtClean="0">
                <a:latin typeface="Helvetica Neue" charset="0"/>
              </a:rPr>
              <a:t>Secured </a:t>
            </a:r>
            <a:r>
              <a:rPr lang="en-US" altLang="en-US" sz="2800" dirty="0">
                <a:latin typeface="Helvetica Neue" charset="0"/>
              </a:rPr>
              <a:t>(withheld, embargoed)</a:t>
            </a:r>
          </a:p>
          <a:p>
            <a:pPr lvl="1">
              <a:buFont typeface="Arial" charset="0"/>
              <a:buChar char="•"/>
            </a:pPr>
            <a:r>
              <a:rPr lang="en-US" altLang="en-US" sz="2400" dirty="0">
                <a:latin typeface="Helvetica Neue" charset="0"/>
              </a:rPr>
              <a:t>ETD held in a dark </a:t>
            </a:r>
            <a:r>
              <a:rPr lang="en-US" altLang="en-US" sz="2400" dirty="0" smtClean="0">
                <a:latin typeface="Helvetica Neue" charset="0"/>
              </a:rPr>
              <a:t>(i.e., inaccessible) archive </a:t>
            </a:r>
            <a:r>
              <a:rPr lang="en-US" altLang="en-US" sz="2400" dirty="0">
                <a:latin typeface="Helvetica Neue" charset="0"/>
              </a:rPr>
              <a:t>for 1 year  </a:t>
            </a:r>
          </a:p>
          <a:p>
            <a:endParaRPr lang="en-US" sz="2000" dirty="0"/>
          </a:p>
        </p:txBody>
      </p:sp>
    </p:spTree>
    <p:extLst>
      <p:ext uri="{BB962C8B-B14F-4D97-AF65-F5344CB8AC3E}">
        <p14:creationId xmlns:p14="http://schemas.microsoft.com/office/powerpoint/2010/main" val="1563380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1800" dirty="0" smtClean="0"/>
              <a:t>vtechworks</a:t>
            </a:r>
            <a:br>
              <a:rPr lang="en-US" sz="1800" dirty="0" smtClean="0"/>
            </a:br>
            <a:r>
              <a:rPr lang="en-US" sz="1800" dirty="0" smtClean="0"/>
              <a:t>.lib.vt.edu</a:t>
            </a:r>
            <a:endParaRPr lang="en-US" sz="1800" dirty="0"/>
          </a:p>
        </p:txBody>
      </p:sp>
      <p:pic>
        <p:nvPicPr>
          <p:cNvPr id="4" name="Content Placeholder 3">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80321" y="169508"/>
            <a:ext cx="7795966" cy="6569433"/>
          </a:xfrm>
        </p:spPr>
      </p:pic>
    </p:spTree>
    <p:extLst>
      <p:ext uri="{BB962C8B-B14F-4D97-AF65-F5344CB8AC3E}">
        <p14:creationId xmlns:p14="http://schemas.microsoft.com/office/powerpoint/2010/main" val="13736824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universities meeting their goals?</a:t>
            </a:r>
            <a:endParaRPr lang="en-US" dirty="0"/>
          </a:p>
        </p:txBody>
      </p:sp>
      <p:sp>
        <p:nvSpPr>
          <p:cNvPr id="3" name="Content Placeholder 2"/>
          <p:cNvSpPr>
            <a:spLocks noGrp="1"/>
          </p:cNvSpPr>
          <p:nvPr>
            <p:ph idx="1"/>
          </p:nvPr>
        </p:nvSpPr>
        <p:spPr>
          <a:xfrm>
            <a:off x="240633" y="2336873"/>
            <a:ext cx="2823410" cy="3599316"/>
          </a:xfrm>
        </p:spPr>
        <p:txBody>
          <a:bodyPr>
            <a:normAutofit/>
          </a:bodyPr>
          <a:lstStyle/>
          <a:p>
            <a:r>
              <a:rPr lang="en-US" dirty="0" smtClean="0">
                <a:latin typeface="Helvetica Neue" charset="0"/>
                <a:ea typeface="Helvetica Neue" charset="0"/>
                <a:cs typeface="Helvetica Neue" charset="0"/>
              </a:rPr>
              <a:t>International ETD s</a:t>
            </a:r>
            <a:r>
              <a:rPr lang="en-US" dirty="0">
                <a:latin typeface="Helvetica Neue" charset="0"/>
                <a:ea typeface="Helvetica Neue" charset="0"/>
                <a:cs typeface="Helvetica Neue" charset="0"/>
              </a:rPr>
              <a:t>urvey, 2015 </a:t>
            </a:r>
            <a:endParaRPr lang="en-US" dirty="0" smtClean="0">
              <a:latin typeface="Helvetica Neue" charset="0"/>
              <a:ea typeface="Helvetica Neue" charset="0"/>
              <a:cs typeface="Helvetica Neue" charset="0"/>
            </a:endParaRPr>
          </a:p>
          <a:p>
            <a:pPr lvl="1"/>
            <a:r>
              <a:rPr lang="en-US" dirty="0" smtClean="0">
                <a:latin typeface="Helvetica Neue" charset="0"/>
                <a:ea typeface="Helvetica Neue" charset="0"/>
                <a:cs typeface="Helvetica Neue" charset="0"/>
              </a:rPr>
              <a:t>298 institutions</a:t>
            </a:r>
          </a:p>
          <a:p>
            <a:pPr lvl="1"/>
            <a:r>
              <a:rPr lang="en-US" dirty="0" smtClean="0">
                <a:latin typeface="Helvetica Neue" charset="0"/>
                <a:ea typeface="Helvetica Neue" charset="0"/>
                <a:cs typeface="Helvetica Neue" charset="0"/>
              </a:rPr>
              <a:t>75% N. America</a:t>
            </a:r>
          </a:p>
          <a:p>
            <a:pPr lvl="2"/>
            <a:r>
              <a:rPr lang="en-US" dirty="0" smtClean="0">
                <a:latin typeface="Helvetica Neue" charset="0"/>
                <a:ea typeface="Helvetica Neue" charset="0"/>
                <a:cs typeface="Helvetica Neue" charset="0"/>
              </a:rPr>
              <a:t>72% only accept ETDs</a:t>
            </a:r>
          </a:p>
          <a:p>
            <a:pPr lvl="1"/>
            <a:r>
              <a:rPr lang="en-US" dirty="0" smtClean="0">
                <a:latin typeface="Helvetica Neue" charset="0"/>
                <a:ea typeface="Helvetica Neue" charset="0"/>
                <a:cs typeface="Helvetica Neue" charset="0"/>
              </a:rPr>
              <a:t>52% mandatory for all applicable PhD and Masters programs</a:t>
            </a:r>
            <a:endParaRPr lang="en-US" dirty="0">
              <a:latin typeface="Helvetica Neue" charset="0"/>
              <a:ea typeface="Helvetica Neue" charset="0"/>
              <a:cs typeface="Helvetica Neue"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1981716"/>
            <a:ext cx="8859640" cy="4876284"/>
          </a:xfrm>
          <a:prstGeom prst="rect">
            <a:avLst/>
          </a:prstGeom>
        </p:spPr>
      </p:pic>
    </p:spTree>
    <p:extLst>
      <p:ext uri="{BB962C8B-B14F-4D97-AF65-F5344CB8AC3E}">
        <p14:creationId xmlns:p14="http://schemas.microsoft.com/office/powerpoint/2010/main" val="1812628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ETDs are publicly available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57707650"/>
              </p:ext>
            </p:extLst>
          </p:nvPr>
        </p:nvGraphicFramePr>
        <p:xfrm>
          <a:off x="681038" y="2336800"/>
          <a:ext cx="11027742" cy="35988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309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ETDs have university-only access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2225445"/>
              </p:ext>
            </p:extLst>
          </p:nvPr>
        </p:nvGraphicFramePr>
        <p:xfrm>
          <a:off x="681037" y="2336800"/>
          <a:ext cx="10973687" cy="412599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357774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 for restricting access to ETDs</a:t>
            </a:r>
            <a:endParaRPr lang="en-US" dirty="0"/>
          </a:p>
        </p:txBody>
      </p:sp>
      <p:graphicFrame>
        <p:nvGraphicFramePr>
          <p:cNvPr id="4" name="Content Placeholder 3"/>
          <p:cNvGraphicFramePr>
            <a:graphicFrameLocks noGrp="1"/>
          </p:cNvGraphicFramePr>
          <p:nvPr>
            <p:ph idx="1"/>
            <p:extLst/>
          </p:nvPr>
        </p:nvGraphicFramePr>
        <p:xfrm>
          <a:off x="0" y="1667989"/>
          <a:ext cx="8245985" cy="52108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nvPr>
        </p:nvGraphicFramePr>
        <p:xfrm>
          <a:off x="6615784" y="2748927"/>
          <a:ext cx="5308600" cy="387604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338076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441" y="753228"/>
            <a:ext cx="9751741" cy="1080938"/>
          </a:xfrm>
        </p:spPr>
        <p:txBody>
          <a:bodyPr>
            <a:normAutofit/>
          </a:bodyPr>
          <a:lstStyle/>
          <a:p>
            <a:r>
              <a:rPr lang="en-US" dirty="0" smtClean="0"/>
              <a:t>ETDs are withheld—inaccessible, secured, etc.</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336331482"/>
              </p:ext>
            </p:extLst>
          </p:nvPr>
        </p:nvGraphicFramePr>
        <p:xfrm>
          <a:off x="681037" y="2336800"/>
          <a:ext cx="10942691" cy="41724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762857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Reasons for Withholding Access to </a:t>
            </a:r>
            <a:r>
              <a:rPr lang="en-US" dirty="0" smtClean="0"/>
              <a:t>ETDs</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067091765"/>
              </p:ext>
            </p:extLst>
          </p:nvPr>
        </p:nvGraphicFramePr>
        <p:xfrm>
          <a:off x="-822299" y="1704814"/>
          <a:ext cx="9625336" cy="51531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ext uri="{D42A27DB-BD31-4B8C-83A1-F6EECF244321}">
                <p14:modId xmlns:p14="http://schemas.microsoft.com/office/powerpoint/2010/main" val="630973581"/>
              </p:ext>
            </p:extLst>
          </p:nvPr>
        </p:nvGraphicFramePr>
        <p:xfrm>
          <a:off x="6385301" y="2785751"/>
          <a:ext cx="5806699" cy="411480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906569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7621" y="695596"/>
            <a:ext cx="10679502" cy="1188720"/>
          </a:xfrm>
        </p:spPr>
        <p:txBody>
          <a:bodyPr>
            <a:normAutofit/>
          </a:bodyPr>
          <a:lstStyle/>
          <a:p>
            <a:r>
              <a:rPr lang="en-US" altLang="en-US" dirty="0"/>
              <a:t>Public Access is NOT a Red Flag for Publishers</a:t>
            </a:r>
            <a:endParaRPr lang="en-US" dirty="0"/>
          </a:p>
        </p:txBody>
      </p:sp>
      <p:sp>
        <p:nvSpPr>
          <p:cNvPr id="3" name="Content Placeholder 2"/>
          <p:cNvSpPr>
            <a:spLocks noGrp="1"/>
          </p:cNvSpPr>
          <p:nvPr>
            <p:ph idx="1"/>
          </p:nvPr>
        </p:nvSpPr>
        <p:spPr>
          <a:xfrm>
            <a:off x="1077136" y="2184400"/>
            <a:ext cx="9613861" cy="4337170"/>
          </a:xfrm>
        </p:spPr>
        <p:txBody>
          <a:bodyPr>
            <a:normAutofit lnSpcReduction="10000"/>
          </a:bodyPr>
          <a:lstStyle/>
          <a:p>
            <a:r>
              <a:rPr lang="en-US" sz="2200" dirty="0" smtClean="0">
                <a:latin typeface="Helvetica Neue" charset="0"/>
                <a:ea typeface="Helvetica Neue" charset="0"/>
                <a:cs typeface="Helvetica Neue" charset="0"/>
              </a:rPr>
              <a:t>Open </a:t>
            </a:r>
            <a:r>
              <a:rPr lang="en-US" sz="2200" dirty="0">
                <a:latin typeface="Helvetica Neue" charset="0"/>
                <a:ea typeface="Helvetica Neue" charset="0"/>
                <a:cs typeface="Helvetica Neue" charset="0"/>
              </a:rPr>
              <a:t>Access and Dissertation </a:t>
            </a:r>
            <a:r>
              <a:rPr lang="en-US" sz="2200" dirty="0" smtClean="0">
                <a:latin typeface="Helvetica Neue" charset="0"/>
                <a:ea typeface="Helvetica Neue" charset="0"/>
                <a:cs typeface="Helvetica Neue" charset="0"/>
              </a:rPr>
              <a:t>Embargoes</a:t>
            </a:r>
          </a:p>
          <a:p>
            <a:pPr lvl="1"/>
            <a:r>
              <a:rPr lang="en-US" sz="1900" dirty="0" smtClean="0">
                <a:latin typeface="Helvetica Neue" charset="0"/>
                <a:ea typeface="Helvetica Neue" charset="0"/>
                <a:cs typeface="Helvetica Neue" charset="0"/>
              </a:rPr>
              <a:t>Published </a:t>
            </a:r>
            <a:r>
              <a:rPr lang="en-US" sz="1900" dirty="0">
                <a:latin typeface="Helvetica Neue" charset="0"/>
                <a:ea typeface="Helvetica Neue" charset="0"/>
                <a:cs typeface="Helvetica Neue" charset="0"/>
              </a:rPr>
              <a:t>yet Unpublished: The Dual Rise of Open Access and Dissertation </a:t>
            </a:r>
            <a:r>
              <a:rPr lang="en-US" sz="1900" dirty="0" smtClean="0">
                <a:latin typeface="Helvetica Neue" charset="0"/>
                <a:ea typeface="Helvetica Neue" charset="0"/>
                <a:cs typeface="Helvetica Neue" charset="0"/>
              </a:rPr>
              <a:t>Embargoes  /11861</a:t>
            </a:r>
          </a:p>
          <a:p>
            <a:r>
              <a:rPr lang="en-US" sz="2200" dirty="0">
                <a:latin typeface="Helvetica Neue" charset="0"/>
                <a:ea typeface="Helvetica Neue" charset="0"/>
                <a:cs typeface="Helvetica Neue" charset="0"/>
              </a:rPr>
              <a:t>Publishing a Revised Dissertation</a:t>
            </a:r>
          </a:p>
          <a:p>
            <a:pPr lvl="1"/>
            <a:r>
              <a:rPr lang="en-US" sz="1900" dirty="0" smtClean="0">
                <a:latin typeface="Helvetica Neue" charset="0"/>
                <a:ea typeface="Helvetica Neue" charset="0"/>
                <a:cs typeface="Helvetica Neue" charset="0"/>
              </a:rPr>
              <a:t>Defusing </a:t>
            </a:r>
            <a:r>
              <a:rPr lang="en-US" sz="1900" dirty="0">
                <a:latin typeface="Helvetica Neue" charset="0"/>
                <a:ea typeface="Helvetica Neue" charset="0"/>
                <a:cs typeface="Helvetica Neue" charset="0"/>
              </a:rPr>
              <a:t>the Fear: Publishing A Book Based on a Non-Embargoed </a:t>
            </a:r>
            <a:r>
              <a:rPr lang="en-US" sz="1900" dirty="0" smtClean="0">
                <a:latin typeface="Helvetica Neue" charset="0"/>
                <a:ea typeface="Helvetica Neue" charset="0"/>
                <a:cs typeface="Helvetica Neue" charset="0"/>
              </a:rPr>
              <a:t>Dissertation  /11904</a:t>
            </a:r>
          </a:p>
          <a:p>
            <a:r>
              <a:rPr lang="en-US" sz="2200" dirty="0">
                <a:latin typeface="Helvetica Neue" charset="0"/>
                <a:ea typeface="Helvetica Neue" charset="0"/>
                <a:cs typeface="Helvetica Neue" charset="0"/>
              </a:rPr>
              <a:t>To Embargo Your Dissertation, or Not?</a:t>
            </a:r>
          </a:p>
          <a:p>
            <a:pPr lvl="1"/>
            <a:r>
              <a:rPr lang="en-US" sz="1900" dirty="0">
                <a:latin typeface="Helvetica Neue" charset="0"/>
                <a:ea typeface="Helvetica Neue" charset="0"/>
                <a:cs typeface="Helvetica Neue" charset="0"/>
              </a:rPr>
              <a:t>To Embargo or Not to Embargo? Strategically Disseminating </a:t>
            </a:r>
            <a:r>
              <a:rPr lang="en-US" sz="1900" dirty="0" smtClean="0">
                <a:latin typeface="Helvetica Neue" charset="0"/>
                <a:ea typeface="Helvetica Neue" charset="0"/>
                <a:cs typeface="Helvetica Neue" charset="0"/>
              </a:rPr>
              <a:t>the </a:t>
            </a:r>
            <a:r>
              <a:rPr lang="en-US" sz="1900" dirty="0" smtClean="0">
                <a:latin typeface="Helvetica Neue" charset="0"/>
                <a:ea typeface="Helvetica Neue" charset="0"/>
                <a:cs typeface="Helvetica Neue" charset="0"/>
              </a:rPr>
              <a:t>Dissertation  /11995</a:t>
            </a:r>
          </a:p>
          <a:p>
            <a:pPr marL="0" indent="0">
              <a:buNone/>
            </a:pPr>
            <a:endParaRPr lang="en-US" sz="2200" dirty="0" smtClean="0">
              <a:latin typeface="Helvetica Neue" charset="0"/>
              <a:ea typeface="Helvetica Neue" charset="0"/>
              <a:cs typeface="Helvetica Neue" charset="0"/>
            </a:endParaRPr>
          </a:p>
          <a:p>
            <a:pPr marL="0" indent="0">
              <a:buNone/>
            </a:pPr>
            <a:r>
              <a:rPr lang="en-US" sz="2400" dirty="0">
                <a:latin typeface="Helvetica Neue" charset="0"/>
                <a:ea typeface="Helvetica Neue" charset="0"/>
                <a:cs typeface="Helvetica Neue" charset="0"/>
                <a:hlinkClick r:id="rId3"/>
              </a:rPr>
              <a:t>http://dissertationreviews.org/archives</a:t>
            </a:r>
            <a:r>
              <a:rPr lang="en-US" sz="2400" dirty="0" smtClean="0">
                <a:latin typeface="Helvetica Neue" charset="0"/>
                <a:ea typeface="Helvetica Neue" charset="0"/>
                <a:cs typeface="Helvetica Neue" charset="0"/>
                <a:hlinkClick r:id="rId3"/>
              </a:rPr>
              <a:t>/</a:t>
            </a:r>
            <a:endParaRPr lang="en-US" sz="2400" dirty="0" smtClean="0">
              <a:latin typeface="Helvetica Neue" charset="0"/>
              <a:ea typeface="Helvetica Neue" charset="0"/>
              <a:cs typeface="Helvetica Neue" charset="0"/>
            </a:endParaRPr>
          </a:p>
          <a:p>
            <a:pPr marL="0" indent="0">
              <a:buNone/>
            </a:pPr>
            <a:r>
              <a:rPr lang="en-US" sz="2200" dirty="0" smtClean="0">
                <a:latin typeface="Helvetica Neue" charset="0"/>
                <a:ea typeface="Helvetica Neue" charset="0"/>
                <a:cs typeface="Helvetica Neue" charset="0"/>
              </a:rPr>
              <a:t>Audrey Truschke: audrey.truschke@gmail.com</a:t>
            </a:r>
            <a:br>
              <a:rPr lang="en-US" sz="2200" dirty="0" smtClean="0">
                <a:latin typeface="Helvetica Neue" charset="0"/>
                <a:ea typeface="Helvetica Neue" charset="0"/>
                <a:cs typeface="Helvetica Neue" charset="0"/>
              </a:rPr>
            </a:br>
            <a:r>
              <a:rPr lang="en-US" sz="2200" dirty="0" smtClean="0">
                <a:latin typeface="Helvetica Neue" charset="0"/>
                <a:ea typeface="Helvetica Neue" charset="0"/>
                <a:cs typeface="Helvetica Neue" charset="0"/>
              </a:rPr>
              <a:t>Andrew W. Mellon Postdoctoral Fellow, Stanford University</a:t>
            </a:r>
            <a:endParaRPr lang="en-US" dirty="0">
              <a:latin typeface="Helvetica Neue" charset="0"/>
              <a:ea typeface="Helvetica Neue" charset="0"/>
              <a:cs typeface="Helvetica Neue" charset="0"/>
            </a:endParaRPr>
          </a:p>
        </p:txBody>
      </p:sp>
    </p:spTree>
    <p:extLst>
      <p:ext uri="{BB962C8B-B14F-4D97-AF65-F5344CB8AC3E}">
        <p14:creationId xmlns:p14="http://schemas.microsoft.com/office/powerpoint/2010/main" val="1663581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paint an accurate picture of open ETDs</a:t>
            </a:r>
            <a:endParaRPr lang="en-US" dirty="0"/>
          </a:p>
        </p:txBody>
      </p:sp>
      <p:sp>
        <p:nvSpPr>
          <p:cNvPr id="3" name="Content Placeholder 2"/>
          <p:cNvSpPr>
            <a:spLocks noGrp="1"/>
          </p:cNvSpPr>
          <p:nvPr>
            <p:ph idx="1"/>
          </p:nvPr>
        </p:nvSpPr>
        <p:spPr>
          <a:xfrm>
            <a:off x="680321" y="2336872"/>
            <a:ext cx="9613861" cy="4145989"/>
          </a:xfrm>
        </p:spPr>
        <p:txBody>
          <a:bodyPr>
            <a:normAutofit/>
          </a:bodyPr>
          <a:lstStyle/>
          <a:p>
            <a:pPr marL="0" indent="0">
              <a:buNone/>
            </a:pPr>
            <a:r>
              <a:rPr lang="en-US" dirty="0">
                <a:latin typeface="Helvetica Neue" charset="0"/>
                <a:ea typeface="Helvetica Neue" charset="0"/>
                <a:cs typeface="Helvetica Neue" charset="0"/>
              </a:rPr>
              <a:t>“Do Open Access </a:t>
            </a:r>
            <a:r>
              <a:rPr lang="en-US" dirty="0" smtClean="0">
                <a:latin typeface="Helvetica Neue" charset="0"/>
                <a:ea typeface="Helvetica Neue" charset="0"/>
                <a:cs typeface="Helvetica Neue" charset="0"/>
              </a:rPr>
              <a:t>ETDs Diminish </a:t>
            </a:r>
            <a:r>
              <a:rPr lang="en-US" dirty="0">
                <a:latin typeface="Helvetica Neue" charset="0"/>
                <a:ea typeface="Helvetica Neue" charset="0"/>
                <a:cs typeface="Helvetica Neue" charset="0"/>
              </a:rPr>
              <a:t>Publishing Opportunities in the Sciences?” Marisa L. Ramirez, Gail McMillan, Joan T. Dalton, Ann Hanlon, Heather S. Smith, Chelsea Kern. </a:t>
            </a:r>
            <a:r>
              <a:rPr lang="en-US" i="1" dirty="0">
                <a:latin typeface="Helvetica Neue" charset="0"/>
                <a:ea typeface="Helvetica Neue" charset="0"/>
                <a:cs typeface="Helvetica Neue" charset="0"/>
              </a:rPr>
              <a:t>College &amp; Research Libraries </a:t>
            </a:r>
            <a:r>
              <a:rPr lang="en-US" dirty="0">
                <a:latin typeface="Helvetica Neue" charset="0"/>
                <a:ea typeface="Helvetica Neue" charset="0"/>
                <a:cs typeface="Helvetica Neue" charset="0"/>
              </a:rPr>
              <a:t>75/6 (Nov, 2014): 808-821. </a:t>
            </a:r>
            <a:r>
              <a:rPr lang="en-US" dirty="0">
                <a:latin typeface="Helvetica Neue" charset="0"/>
                <a:ea typeface="Helvetica Neue" charset="0"/>
                <a:cs typeface="Helvetica Neue" charset="0"/>
                <a:hlinkClick r:id="rId3"/>
              </a:rPr>
              <a:t>doi: 10.5860/crl.75.6.808 </a:t>
            </a:r>
            <a:endParaRPr lang="en-US" dirty="0">
              <a:latin typeface="Helvetica Neue" charset="0"/>
              <a:ea typeface="Helvetica Neue" charset="0"/>
              <a:cs typeface="Helvetica Neue" charset="0"/>
            </a:endParaRPr>
          </a:p>
          <a:p>
            <a:pPr marL="0" indent="0">
              <a:buNone/>
            </a:pPr>
            <a:endParaRPr lang="en-US" dirty="0">
              <a:latin typeface="Helvetica Neue" charset="0"/>
              <a:ea typeface="Helvetica Neue" charset="0"/>
              <a:cs typeface="Helvetica Neue" charset="0"/>
            </a:endParaRPr>
          </a:p>
          <a:p>
            <a:pPr marL="0" indent="0">
              <a:buNone/>
            </a:pPr>
            <a:r>
              <a:rPr lang="en-US" dirty="0">
                <a:latin typeface="Helvetica Neue" charset="0"/>
                <a:ea typeface="Helvetica Neue" charset="0"/>
                <a:cs typeface="Helvetica Neue" charset="0"/>
              </a:rPr>
              <a:t>“Do Open Access </a:t>
            </a:r>
            <a:r>
              <a:rPr lang="en-US" dirty="0" smtClean="0">
                <a:latin typeface="Helvetica Neue" charset="0"/>
                <a:ea typeface="Helvetica Neue" charset="0"/>
                <a:cs typeface="Helvetica Neue" charset="0"/>
              </a:rPr>
              <a:t>ETDs Diminish </a:t>
            </a:r>
            <a:r>
              <a:rPr lang="en-US" dirty="0">
                <a:latin typeface="Helvetica Neue" charset="0"/>
                <a:ea typeface="Helvetica Neue" charset="0"/>
                <a:cs typeface="Helvetica Neue" charset="0"/>
              </a:rPr>
              <a:t>Publishing Opportunities in the Social Sciences and Humanities? Findings from a 2011 Survey of Academic Publishers.” Marisa L. Ramirez, Joan T. Dalton, Gail McMillan, Max Read, and Nancy H. Seamans. </a:t>
            </a:r>
            <a:r>
              <a:rPr lang="en-US" i="1" dirty="0">
                <a:latin typeface="Helvetica Neue" charset="0"/>
                <a:ea typeface="Helvetica Neue" charset="0"/>
                <a:cs typeface="Helvetica Neue" charset="0"/>
              </a:rPr>
              <a:t>College &amp; Research Libraries,</a:t>
            </a:r>
            <a:r>
              <a:rPr lang="en-US" dirty="0">
                <a:latin typeface="Helvetica Neue" charset="0"/>
                <a:ea typeface="Helvetica Neue" charset="0"/>
                <a:cs typeface="Helvetica Neue" charset="0"/>
              </a:rPr>
              <a:t> 74/4 </a:t>
            </a:r>
            <a:r>
              <a:rPr lang="en-US" i="1" dirty="0">
                <a:latin typeface="Helvetica Neue" charset="0"/>
                <a:ea typeface="Helvetica Neue" charset="0"/>
                <a:cs typeface="Helvetica Neue" charset="0"/>
              </a:rPr>
              <a:t>(</a:t>
            </a:r>
            <a:r>
              <a:rPr lang="en-US" dirty="0">
                <a:latin typeface="Helvetica Neue" charset="0"/>
                <a:ea typeface="Helvetica Neue" charset="0"/>
                <a:cs typeface="Helvetica Neue" charset="0"/>
              </a:rPr>
              <a:t>July 2013): 368-380</a:t>
            </a:r>
            <a:r>
              <a:rPr lang="en-US" i="1" dirty="0">
                <a:latin typeface="Helvetica Neue" charset="0"/>
                <a:ea typeface="Helvetica Neue" charset="0"/>
                <a:cs typeface="Helvetica Neue" charset="0"/>
              </a:rPr>
              <a:t>. </a:t>
            </a:r>
            <a:r>
              <a:rPr lang="fr-FR" dirty="0">
                <a:latin typeface="Helvetica Neue" charset="0"/>
                <a:ea typeface="Helvetica Neue" charset="0"/>
                <a:cs typeface="Helvetica Neue" charset="0"/>
                <a:hlinkClick r:id="rId4"/>
              </a:rPr>
              <a:t>doi: 10.5860/crl-356 </a:t>
            </a:r>
            <a:endParaRPr lang="fr-FR" dirty="0" smtClean="0">
              <a:latin typeface="Helvetica Neue" charset="0"/>
              <a:ea typeface="Helvetica Neue" charset="0"/>
              <a:cs typeface="Helvetica Neue" charset="0"/>
            </a:endParaRP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802653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6501" y="599758"/>
            <a:ext cx="8331200" cy="1339850"/>
          </a:xfrm>
        </p:spPr>
        <p:txBody>
          <a:bodyPr>
            <a:normAutofit/>
          </a:bodyPr>
          <a:lstStyle/>
          <a:p>
            <a:r>
              <a:rPr lang="en-US" dirty="0"/>
              <a:t>Open Access Scholarly Communication</a:t>
            </a:r>
          </a:p>
        </p:txBody>
      </p:sp>
      <p:sp>
        <p:nvSpPr>
          <p:cNvPr id="3" name="Content Placeholder 2"/>
          <p:cNvSpPr>
            <a:spLocks noGrp="1"/>
          </p:cNvSpPr>
          <p:nvPr>
            <p:ph idx="1"/>
          </p:nvPr>
        </p:nvSpPr>
        <p:spPr>
          <a:xfrm>
            <a:off x="1206501" y="2387599"/>
            <a:ext cx="9020174" cy="4047067"/>
          </a:xfrm>
        </p:spPr>
        <p:txBody>
          <a:bodyPr>
            <a:normAutofit/>
          </a:bodyPr>
          <a:lstStyle/>
          <a:p>
            <a:pPr lvl="0"/>
            <a:r>
              <a:rPr lang="en-US" sz="2800" dirty="0" smtClean="0">
                <a:latin typeface="Helvetica Neue" charset="0"/>
                <a:ea typeface="Helvetica Neue" charset="0"/>
                <a:cs typeface="Helvetica Neue" charset="0"/>
              </a:rPr>
              <a:t>VT is </a:t>
            </a:r>
            <a:r>
              <a:rPr lang="en-US" sz="2800" dirty="0">
                <a:latin typeface="Helvetica Neue" charset="0"/>
                <a:ea typeface="Helvetica Neue" charset="0"/>
                <a:cs typeface="Helvetica Neue" charset="0"/>
              </a:rPr>
              <a:t>a public land-grant university serving the Commonwealth of Virginia, the nation, and the world community. </a:t>
            </a:r>
            <a:r>
              <a:rPr lang="en-US" sz="2800" b="1" dirty="0">
                <a:latin typeface="Helvetica Neue" charset="0"/>
                <a:ea typeface="Helvetica Neue" charset="0"/>
                <a:cs typeface="Helvetica Neue" charset="0"/>
              </a:rPr>
              <a:t>The discovery and</a:t>
            </a:r>
            <a:r>
              <a:rPr lang="en-US" sz="2800" b="1" dirty="0">
                <a:solidFill>
                  <a:srgbClr val="FF0000"/>
                </a:solidFill>
                <a:latin typeface="Helvetica Neue" charset="0"/>
                <a:ea typeface="Helvetica Neue" charset="0"/>
                <a:cs typeface="Helvetica Neue" charset="0"/>
              </a:rPr>
              <a:t> dissemination</a:t>
            </a:r>
            <a:r>
              <a:rPr lang="en-US" sz="2800" b="1" dirty="0">
                <a:latin typeface="Helvetica Neue" charset="0"/>
                <a:ea typeface="Helvetica Neue" charset="0"/>
                <a:cs typeface="Helvetica Neue" charset="0"/>
              </a:rPr>
              <a:t> </a:t>
            </a:r>
            <a:r>
              <a:rPr lang="en-US" sz="2800" b="1" dirty="0">
                <a:solidFill>
                  <a:srgbClr val="FF0000"/>
                </a:solidFill>
                <a:latin typeface="Helvetica Neue" charset="0"/>
                <a:ea typeface="Helvetica Neue" charset="0"/>
                <a:cs typeface="Helvetica Neue" charset="0"/>
              </a:rPr>
              <a:t>of new knowledge </a:t>
            </a:r>
            <a:r>
              <a:rPr lang="en-US" sz="2800" b="1" dirty="0">
                <a:latin typeface="Helvetica Neue" charset="0"/>
                <a:ea typeface="Helvetica Neue" charset="0"/>
                <a:cs typeface="Helvetica Neue" charset="0"/>
              </a:rPr>
              <a:t>are central to its mission. </a:t>
            </a:r>
            <a:r>
              <a:rPr lang="en-US" sz="2800" dirty="0">
                <a:latin typeface="Helvetica Neue" charset="0"/>
                <a:ea typeface="Helvetica Neue" charset="0"/>
                <a:cs typeface="Helvetica Neue" charset="0"/>
              </a:rPr>
              <a:t>Through its focus on teaching and learning, research and discovery, and outreach and engagement, the university creates, conveys, and applies knowledge to expand personal growth and opportunity, advance social and community development, foster economic competitiveness, and improve the quality of life.</a:t>
            </a:r>
          </a:p>
          <a:p>
            <a:endParaRPr lang="en-US" sz="2800" dirty="0"/>
          </a:p>
        </p:txBody>
      </p:sp>
      <p:pic>
        <p:nvPicPr>
          <p:cNvPr id="4" name="Picture 3" descr="Screen Shot 2015-01-29 at 12.35.3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7675" y="2387599"/>
            <a:ext cx="914400" cy="1381620"/>
          </a:xfrm>
          <a:prstGeom prst="rect">
            <a:avLst/>
          </a:prstGeom>
        </p:spPr>
      </p:pic>
    </p:spTree>
    <p:extLst>
      <p:ext uri="{BB962C8B-B14F-4D97-AF65-F5344CB8AC3E}">
        <p14:creationId xmlns:p14="http://schemas.microsoft.com/office/powerpoint/2010/main" val="17450300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97971"/>
            <a:ext cx="10041467" cy="1143000"/>
          </a:xfrm>
        </p:spPr>
        <p:txBody>
          <a:bodyPr>
            <a:noAutofit/>
          </a:bodyPr>
          <a:lstStyle/>
          <a:p>
            <a:pPr>
              <a:defRPr/>
            </a:pPr>
            <a:r>
              <a:rPr lang="en-US" sz="3200" dirty="0">
                <a:ea typeface="Lucida Grande"/>
              </a:rPr>
              <a:t>Science editors reported that </a:t>
            </a:r>
            <a:r>
              <a:rPr lang="en-US" sz="3200" i="1" dirty="0">
                <a:ea typeface="Lucida Grande"/>
              </a:rPr>
              <a:t>manuscripts which are revisions derived from openly accessible ETDs are… </a:t>
            </a:r>
            <a:endParaRPr lang="en-US" sz="3200" i="1" dirty="0"/>
          </a:p>
        </p:txBody>
      </p:sp>
      <p:graphicFrame>
        <p:nvGraphicFramePr>
          <p:cNvPr id="4" name="Chart 3"/>
          <p:cNvGraphicFramePr/>
          <p:nvPr>
            <p:extLst>
              <p:ext uri="{D42A27DB-BD31-4B8C-83A1-F6EECF244321}">
                <p14:modId xmlns:p14="http://schemas.microsoft.com/office/powerpoint/2010/main" val="976106692"/>
              </p:ext>
            </p:extLst>
          </p:nvPr>
        </p:nvGraphicFramePr>
        <p:xfrm>
          <a:off x="457200" y="1998978"/>
          <a:ext cx="10041467" cy="48590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776787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86366" y="850371"/>
            <a:ext cx="8229600" cy="817562"/>
          </a:xfrm>
        </p:spPr>
        <p:txBody>
          <a:bodyPr>
            <a:normAutofit/>
          </a:bodyPr>
          <a:lstStyle/>
          <a:p>
            <a:pPr>
              <a:defRPr/>
            </a:pPr>
            <a:r>
              <a:rPr lang="en-US" dirty="0" smtClean="0">
                <a:latin typeface="Helvetica Neue" charset="0"/>
                <a:ea typeface="Helvetica Neue" charset="0"/>
                <a:cs typeface="Helvetica Neue" charset="0"/>
              </a:rPr>
              <a:t>Comments: Science </a:t>
            </a:r>
            <a:r>
              <a:rPr lang="en-US" b="0" dirty="0" smtClean="0">
                <a:solidFill>
                  <a:schemeClr val="tx1"/>
                </a:solidFill>
                <a:latin typeface="Helvetica Neue" charset="0"/>
                <a:ea typeface="Helvetica Neue" charset="0"/>
                <a:cs typeface="Helvetica Neue" charset="0"/>
              </a:rPr>
              <a:t>Editors’ Surveys</a:t>
            </a:r>
            <a:endParaRPr lang="en-US" b="0" dirty="0">
              <a:solidFill>
                <a:schemeClr val="tx1"/>
              </a:solidFill>
              <a:latin typeface="Helvetica Neue" charset="0"/>
              <a:ea typeface="Helvetica Neue" charset="0"/>
              <a:cs typeface="Helvetica Neue" charset="0"/>
            </a:endParaRPr>
          </a:p>
        </p:txBody>
      </p:sp>
      <p:sp>
        <p:nvSpPr>
          <p:cNvPr id="44034" name="Content Placeholder 1"/>
          <p:cNvSpPr>
            <a:spLocks noGrp="1"/>
          </p:cNvSpPr>
          <p:nvPr>
            <p:ph idx="1"/>
          </p:nvPr>
        </p:nvSpPr>
        <p:spPr>
          <a:xfrm>
            <a:off x="867833" y="2165131"/>
            <a:ext cx="9512299" cy="4246180"/>
          </a:xfrm>
        </p:spPr>
        <p:txBody>
          <a:bodyPr>
            <a:noAutofit/>
          </a:bodyPr>
          <a:lstStyle/>
          <a:p>
            <a:pPr marL="0" indent="0">
              <a:buNone/>
            </a:pPr>
            <a:r>
              <a:rPr lang="ja-JP" altLang="en-US" dirty="0" smtClean="0">
                <a:latin typeface="Helvetica Neue" charset="0"/>
                <a:ea typeface="Helvetica Neue" charset="0"/>
                <a:cs typeface="Helvetica Neue" charset="0"/>
              </a:rPr>
              <a:t>“</a:t>
            </a:r>
            <a:r>
              <a:rPr lang="en-US" dirty="0">
                <a:latin typeface="Helvetica Neue" charset="0"/>
                <a:ea typeface="Helvetica Neue" charset="0"/>
                <a:cs typeface="Helvetica Neue" charset="0"/>
              </a:rPr>
              <a:t>Our journal has essentially ignored any potential conflict arising from publication of ETDs, because </a:t>
            </a:r>
            <a:r>
              <a:rPr lang="en-US" dirty="0">
                <a:solidFill>
                  <a:srgbClr val="FFFF00"/>
                </a:solidFill>
                <a:latin typeface="Helvetica Neue" charset="0"/>
                <a:ea typeface="Helvetica Neue" charset="0"/>
                <a:cs typeface="Helvetica Neue" charset="0"/>
              </a:rPr>
              <a:t>the situation is really not different from the days of hard copy thesis</a:t>
            </a:r>
            <a:r>
              <a:rPr lang="en-US" dirty="0">
                <a:solidFill>
                  <a:srgbClr val="000000"/>
                </a:solidFill>
                <a:latin typeface="Helvetica Neue" charset="0"/>
                <a:ea typeface="Helvetica Neue" charset="0"/>
                <a:cs typeface="Helvetica Neue" charset="0"/>
              </a:rPr>
              <a:t> </a:t>
            </a:r>
            <a:r>
              <a:rPr lang="en-US" dirty="0">
                <a:latin typeface="Helvetica Neue" charset="0"/>
                <a:ea typeface="Helvetica Neue" charset="0"/>
                <a:cs typeface="Helvetica Neue" charset="0"/>
              </a:rPr>
              <a:t>holdings by University libraries. They … are simply more easily available now…”</a:t>
            </a:r>
          </a:p>
          <a:p>
            <a:pPr marL="0" indent="0">
              <a:buNone/>
            </a:pPr>
            <a:endParaRPr lang="en-US" altLang="ja-JP" dirty="0" smtClean="0">
              <a:latin typeface="Helvetica Neue" charset="0"/>
              <a:ea typeface="Helvetica Neue" charset="0"/>
              <a:cs typeface="Helvetica Neue" charset="0"/>
            </a:endParaRPr>
          </a:p>
          <a:p>
            <a:pPr marL="0" indent="0">
              <a:buNone/>
            </a:pPr>
            <a:r>
              <a:rPr lang="ja-JP" altLang="en-US" dirty="0">
                <a:latin typeface="Helvetica Neue" charset="0"/>
                <a:ea typeface="Helvetica Neue" charset="0"/>
                <a:cs typeface="Helvetica Neue" charset="0"/>
              </a:rPr>
              <a:t>“</a:t>
            </a:r>
            <a:r>
              <a:rPr lang="en-US" dirty="0">
                <a:latin typeface="Helvetica Neue" charset="0"/>
                <a:ea typeface="Helvetica Neue" charset="0"/>
                <a:cs typeface="Helvetica Neue" charset="0"/>
              </a:rPr>
              <a:t>While we recognise theses as legitimate and citeable publications, they are considered gray literature because they do not go through blind external peer review and are not published in a recognized peer reviewed outlet. They are </a:t>
            </a:r>
            <a:r>
              <a:rPr lang="en-US" dirty="0">
                <a:solidFill>
                  <a:srgbClr val="FFFF00"/>
                </a:solidFill>
                <a:latin typeface="Helvetica Neue" charset="0"/>
                <a:ea typeface="Helvetica Neue" charset="0"/>
                <a:cs typeface="Helvetica Neue" charset="0"/>
              </a:rPr>
              <a:t>not considered prepublication</a:t>
            </a:r>
            <a:r>
              <a:rPr lang="en-US" dirty="0">
                <a:latin typeface="Helvetica Neue" charset="0"/>
                <a:ea typeface="Helvetica Neue" charset="0"/>
                <a:cs typeface="Helvetica Neue" charset="0"/>
              </a:rPr>
              <a:t>...</a:t>
            </a:r>
            <a:r>
              <a:rPr lang="ja-JP" altLang="en-US" dirty="0">
                <a:latin typeface="Helvetica Neue" charset="0"/>
                <a:ea typeface="Helvetica Neue" charset="0"/>
                <a:cs typeface="Helvetica Neue" charset="0"/>
              </a:rPr>
              <a:t>” </a:t>
            </a:r>
            <a:endParaRPr lang="en-US" altLang="ja-JP" dirty="0">
              <a:latin typeface="Helvetica Neue" charset="0"/>
              <a:ea typeface="Helvetica Neue" charset="0"/>
              <a:cs typeface="Helvetica Neue" charset="0"/>
            </a:endParaRPr>
          </a:p>
          <a:p>
            <a:pPr marL="0" indent="0">
              <a:buNone/>
            </a:pPr>
            <a:endParaRPr lang="en-US" altLang="ja-JP" sz="2000" dirty="0">
              <a:latin typeface="Helvetica Neue" charset="0"/>
              <a:ea typeface="Helvetica Neue" charset="0"/>
              <a:cs typeface="Helvetica Neue" charset="0"/>
            </a:endParaRPr>
          </a:p>
        </p:txBody>
      </p:sp>
    </p:spTree>
    <p:extLst>
      <p:ext uri="{BB962C8B-B14F-4D97-AF65-F5344CB8AC3E}">
        <p14:creationId xmlns:p14="http://schemas.microsoft.com/office/powerpoint/2010/main" val="10381661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342" y="274638"/>
            <a:ext cx="9641457" cy="1794992"/>
          </a:xfrm>
        </p:spPr>
        <p:txBody>
          <a:bodyPr>
            <a:normAutofit/>
          </a:bodyPr>
          <a:lstStyle/>
          <a:p>
            <a:r>
              <a:rPr lang="en-US" sz="3200" dirty="0">
                <a:ea typeface="Lucida Grande"/>
              </a:rPr>
              <a:t>SoSci/Hum editors reported </a:t>
            </a:r>
            <a:r>
              <a:rPr lang="en-US" sz="3200" i="1" dirty="0">
                <a:ea typeface="Lucida Grande"/>
              </a:rPr>
              <a:t>manuscripts which are revisions derived from openly accessible ETDs are… </a:t>
            </a:r>
            <a:endParaRPr lang="en-US" sz="3200" i="1" dirty="0"/>
          </a:p>
        </p:txBody>
      </p:sp>
      <p:sp>
        <p:nvSpPr>
          <p:cNvPr id="3" name="Content Placeholder 2"/>
          <p:cNvSpPr>
            <a:spLocks noGrp="1"/>
          </p:cNvSpPr>
          <p:nvPr>
            <p:ph idx="1"/>
          </p:nvPr>
        </p:nvSpPr>
        <p:spPr>
          <a:xfrm>
            <a:off x="1981200" y="2248371"/>
            <a:ext cx="8229600" cy="3877793"/>
          </a:xfrm>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209880228"/>
              </p:ext>
            </p:extLst>
          </p:nvPr>
        </p:nvGraphicFramePr>
        <p:xfrm>
          <a:off x="672663" y="1130300"/>
          <a:ext cx="11138338" cy="6334125"/>
        </p:xfrm>
        <a:graphic>
          <a:graphicData uri="http://schemas.openxmlformats.org/presentationml/2006/ole">
            <mc:AlternateContent xmlns:mc="http://schemas.openxmlformats.org/markup-compatibility/2006">
              <mc:Choice xmlns:v="urn:schemas-microsoft-com:vml" Requires="v">
                <p:oleObj spid="_x0000_s1111" name="Worksheet" r:id="rId4" imgW="12750800" imgH="7264400" progId="Excel.Sheet.12">
                  <p:embed/>
                </p:oleObj>
              </mc:Choice>
              <mc:Fallback>
                <p:oleObj name="Worksheet" r:id="rId4" imgW="12750800" imgH="7264400" progId="Excel.Sheet.12">
                  <p:embed/>
                  <p:pic>
                    <p:nvPicPr>
                      <p:cNvPr id="0" name=""/>
                      <p:cNvPicPr>
                        <a:picLocks noChangeAspect="1" noChangeArrowheads="1"/>
                      </p:cNvPicPr>
                      <p:nvPr/>
                    </p:nvPicPr>
                    <p:blipFill>
                      <a:blip r:embed="rId5"/>
                      <a:srcRect/>
                      <a:stretch>
                        <a:fillRect/>
                      </a:stretch>
                    </p:blipFill>
                    <p:spPr bwMode="auto">
                      <a:xfrm>
                        <a:off x="672663" y="1130300"/>
                        <a:ext cx="11138338" cy="63341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63380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145774" y="681813"/>
            <a:ext cx="10283687" cy="954107"/>
          </a:xfrm>
          <a:prstGeom prst="rect">
            <a:avLst/>
          </a:prstGeom>
        </p:spPr>
        <p:txBody>
          <a:bodyPr wrap="square">
            <a:spAutoFit/>
          </a:bodyPr>
          <a:lstStyle/>
          <a:p>
            <a:r>
              <a:rPr lang="en-US" sz="2800" dirty="0">
                <a:latin typeface="Helvetica Neue" charset="0"/>
                <a:ea typeface="Helvetica Neue" charset="0"/>
                <a:cs typeface="Helvetica Neue" charset="0"/>
              </a:rPr>
              <a:t>SoSci/Arts/Hum Journal and Press Responses: “Manuscripts which are revisions derived from openly accessible ETDs are...”</a:t>
            </a:r>
          </a:p>
        </p:txBody>
      </p:sp>
      <p:graphicFrame>
        <p:nvGraphicFramePr>
          <p:cNvPr id="6" name="Chart 5"/>
          <p:cNvGraphicFramePr/>
          <p:nvPr>
            <p:extLst>
              <p:ext uri="{D42A27DB-BD31-4B8C-83A1-F6EECF244321}">
                <p14:modId xmlns:p14="http://schemas.microsoft.com/office/powerpoint/2010/main" val="1574526459"/>
              </p:ext>
            </p:extLst>
          </p:nvPr>
        </p:nvGraphicFramePr>
        <p:xfrm>
          <a:off x="1941444" y="1834166"/>
          <a:ext cx="8143034" cy="48203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501457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8"/>
          <p:cNvSpPr>
            <a:spLocks noGrp="1"/>
          </p:cNvSpPr>
          <p:nvPr>
            <p:ph type="title"/>
          </p:nvPr>
        </p:nvSpPr>
        <p:spPr>
          <a:xfrm>
            <a:off x="541868" y="681038"/>
            <a:ext cx="9431865" cy="1143000"/>
          </a:xfrm>
        </p:spPr>
        <p:txBody>
          <a:bodyPr>
            <a:noAutofit/>
          </a:bodyPr>
          <a:lstStyle/>
          <a:p>
            <a:pPr>
              <a:defRPr/>
            </a:pPr>
            <a:r>
              <a:rPr lang="en-US" sz="3200" dirty="0">
                <a:latin typeface="Helvetica Neue" charset="0"/>
                <a:ea typeface="Helvetica Neue" charset="0"/>
                <a:cs typeface="Helvetica Neue" charset="0"/>
              </a:rPr>
              <a:t>Comments: Social Sciences/Humanities Survey</a:t>
            </a:r>
          </a:p>
        </p:txBody>
      </p:sp>
      <p:sp>
        <p:nvSpPr>
          <p:cNvPr id="35841" name="Content Placeholder 3"/>
          <p:cNvSpPr>
            <a:spLocks noGrp="1"/>
          </p:cNvSpPr>
          <p:nvPr>
            <p:ph idx="1"/>
          </p:nvPr>
        </p:nvSpPr>
        <p:spPr>
          <a:xfrm>
            <a:off x="347133" y="2070643"/>
            <a:ext cx="11328032" cy="4922824"/>
          </a:xfrm>
        </p:spPr>
        <p:txBody>
          <a:bodyPr>
            <a:noAutofit/>
          </a:bodyPr>
          <a:lstStyle/>
          <a:p>
            <a:pPr marL="114300" indent="-4763">
              <a:buSzPct val="100000"/>
              <a:buNone/>
            </a:pPr>
            <a:r>
              <a:rPr lang="ja-JP" altLang="en-US" dirty="0" smtClean="0">
                <a:latin typeface="Helvetica Neue" charset="0"/>
                <a:ea typeface="Helvetica Neue" charset="0"/>
                <a:cs typeface="Helvetica Neue" charset="0"/>
              </a:rPr>
              <a:t>“</a:t>
            </a:r>
            <a:r>
              <a:rPr lang="en-US" altLang="ja-JP" dirty="0">
                <a:latin typeface="Helvetica Neue" charset="0"/>
                <a:ea typeface="Helvetica Neue" charset="0"/>
                <a:cs typeface="Helvetica Neue" charset="0"/>
              </a:rPr>
              <a:t>All essays go through </a:t>
            </a:r>
            <a:r>
              <a:rPr lang="en-US" altLang="ja-JP" dirty="0">
                <a:solidFill>
                  <a:srgbClr val="FFFF00"/>
                </a:solidFill>
                <a:latin typeface="Helvetica Neue" charset="0"/>
                <a:ea typeface="Helvetica Neue" charset="0"/>
                <a:cs typeface="Helvetica Neue" charset="0"/>
              </a:rPr>
              <a:t>extensive review and revision process</a:t>
            </a:r>
            <a:r>
              <a:rPr lang="en-US" altLang="ja-JP" dirty="0">
                <a:latin typeface="Helvetica Neue" charset="0"/>
                <a:ea typeface="Helvetica Neue" charset="0"/>
                <a:cs typeface="Helvetica Neue" charset="0"/>
              </a:rPr>
              <a:t>, so even if the starting point is out there, the final product is not.</a:t>
            </a:r>
            <a:r>
              <a:rPr lang="ja-JP" altLang="en-US" dirty="0" smtClean="0">
                <a:latin typeface="Helvetica Neue" charset="0"/>
                <a:ea typeface="Helvetica Neue" charset="0"/>
                <a:cs typeface="Helvetica Neue" charset="0"/>
              </a:rPr>
              <a:t>”</a:t>
            </a:r>
            <a:endParaRPr lang="en-US" altLang="ja-JP" dirty="0" smtClean="0">
              <a:latin typeface="Helvetica Neue" charset="0"/>
              <a:ea typeface="Helvetica Neue" charset="0"/>
              <a:cs typeface="Helvetica Neue" charset="0"/>
            </a:endParaRPr>
          </a:p>
          <a:p>
            <a:pPr marL="114300" indent="-4763">
              <a:buSzPct val="100000"/>
              <a:buNone/>
            </a:pPr>
            <a:endParaRPr lang="en-US" dirty="0">
              <a:latin typeface="Helvetica Neue" charset="0"/>
              <a:ea typeface="Helvetica Neue" charset="0"/>
              <a:cs typeface="Helvetica Neue" charset="0"/>
            </a:endParaRPr>
          </a:p>
          <a:p>
            <a:pPr marL="114300" indent="-4763">
              <a:buSzPct val="100000"/>
              <a:buNone/>
            </a:pPr>
            <a:r>
              <a:rPr lang="en-US" altLang="ja-JP" dirty="0" smtClean="0">
                <a:latin typeface="Helvetica Neue" charset="0"/>
                <a:ea typeface="Helvetica Neue" charset="0"/>
                <a:cs typeface="Helvetica Neue" charset="0"/>
              </a:rPr>
              <a:t>“The </a:t>
            </a:r>
            <a:r>
              <a:rPr lang="en-US" altLang="ja-JP" dirty="0">
                <a:latin typeface="Helvetica Neue" charset="0"/>
                <a:ea typeface="Helvetica Neue" charset="0"/>
                <a:cs typeface="Helvetica Neue" charset="0"/>
              </a:rPr>
              <a:t>editorial review and publication process entails </a:t>
            </a:r>
            <a:r>
              <a:rPr lang="en-US" altLang="ja-JP" dirty="0">
                <a:solidFill>
                  <a:srgbClr val="FFFF00"/>
                </a:solidFill>
                <a:latin typeface="Helvetica Neue" charset="0"/>
                <a:ea typeface="Helvetica Neue" charset="0"/>
                <a:cs typeface="Helvetica Neue" charset="0"/>
              </a:rPr>
              <a:t>substantial refinement and revision </a:t>
            </a:r>
            <a:r>
              <a:rPr lang="en-US" altLang="ja-JP" dirty="0">
                <a:latin typeface="Helvetica Neue" charset="0"/>
                <a:ea typeface="Helvetica Neue" charset="0"/>
                <a:cs typeface="Helvetica Neue" charset="0"/>
              </a:rPr>
              <a:t>of works that originate as part of doctoral work and thus we do not consider raw dissertations as competing with the works eventually published under our imprint.</a:t>
            </a:r>
            <a:r>
              <a:rPr lang="ja-JP" altLang="en-US" dirty="0" smtClean="0">
                <a:latin typeface="Helvetica Neue" charset="0"/>
                <a:ea typeface="Helvetica Neue" charset="0"/>
                <a:cs typeface="Helvetica Neue" charset="0"/>
              </a:rPr>
              <a:t>”</a:t>
            </a:r>
            <a:endParaRPr lang="en-US" altLang="ja-JP" dirty="0" smtClean="0">
              <a:latin typeface="Helvetica Neue" charset="0"/>
              <a:ea typeface="Helvetica Neue" charset="0"/>
              <a:cs typeface="Helvetica Neue" charset="0"/>
            </a:endParaRPr>
          </a:p>
          <a:p>
            <a:pPr marL="114300" indent="-4763">
              <a:buSzPct val="100000"/>
              <a:buNone/>
            </a:pPr>
            <a:endParaRPr lang="en-US" altLang="ja-JP" dirty="0" smtClean="0">
              <a:latin typeface="Helvetica Neue" charset="0"/>
              <a:ea typeface="Helvetica Neue" charset="0"/>
              <a:cs typeface="Helvetica Neue" charset="0"/>
            </a:endParaRPr>
          </a:p>
          <a:p>
            <a:pPr marL="114300" indent="-4763">
              <a:buSzPct val="100000"/>
              <a:buNone/>
            </a:pPr>
            <a:r>
              <a:rPr lang="ja-JP" altLang="en-US" dirty="0">
                <a:latin typeface="Helvetica Neue" charset="0"/>
                <a:ea typeface="Helvetica Neue" charset="0"/>
                <a:cs typeface="Helvetica Neue" charset="0"/>
              </a:rPr>
              <a:t>“</a:t>
            </a:r>
            <a:r>
              <a:rPr lang="en-US" altLang="ja-JP" dirty="0">
                <a:latin typeface="Helvetica Neue" charset="0"/>
                <a:ea typeface="Helvetica Neue" charset="0"/>
                <a:cs typeface="Helvetica Neue" charset="0"/>
              </a:rPr>
              <a:t>Prior availability through an IR is not usually the deciding factor. </a:t>
            </a:r>
            <a:r>
              <a:rPr lang="en-US" altLang="ja-JP" dirty="0">
                <a:solidFill>
                  <a:srgbClr val="FFFF00"/>
                </a:solidFill>
                <a:latin typeface="Helvetica Neue" charset="0"/>
                <a:ea typeface="Helvetica Neue" charset="0"/>
                <a:cs typeface="Helvetica Neue" charset="0"/>
              </a:rPr>
              <a:t>We are more interested in the quality of the work, how well it fits with our list, and whether it deserves wider dissemination and promotion</a:t>
            </a:r>
            <a:r>
              <a:rPr lang="en-US" altLang="ja-JP" dirty="0">
                <a:latin typeface="Helvetica Neue" charset="0"/>
                <a:ea typeface="Helvetica Neue" charset="0"/>
                <a:cs typeface="Helvetica Neue" charset="0"/>
              </a:rPr>
              <a:t>.</a:t>
            </a:r>
            <a:r>
              <a:rPr lang="ja-JP" altLang="en-US" dirty="0">
                <a:latin typeface="Helvetica Neue" charset="0"/>
                <a:ea typeface="Helvetica Neue" charset="0"/>
                <a:cs typeface="Helvetica Neue" charset="0"/>
              </a:rPr>
              <a:t>”</a:t>
            </a:r>
            <a:endParaRPr lang="en-US" altLang="ja-JP" dirty="0">
              <a:latin typeface="Helvetica Neue" charset="0"/>
              <a:ea typeface="Helvetica Neue" charset="0"/>
              <a:cs typeface="Helvetica Neue" charset="0"/>
            </a:endParaRPr>
          </a:p>
          <a:p>
            <a:pPr marL="114300" indent="-4763">
              <a:buSzPct val="100000"/>
              <a:buNone/>
            </a:pPr>
            <a:endParaRPr lang="en-US" altLang="ja-JP" sz="1800" dirty="0">
              <a:latin typeface="Times" charset="0"/>
              <a:ea typeface="ＭＳ Ｐゴシック" charset="0"/>
              <a:cs typeface="Times" charset="0"/>
            </a:endParaRPr>
          </a:p>
          <a:p>
            <a:pPr marL="114300" indent="-4763">
              <a:buSzPct val="100000"/>
              <a:buNone/>
            </a:pPr>
            <a:endParaRPr lang="en-US" altLang="ja-JP" sz="1800" dirty="0">
              <a:latin typeface="Times" charset="0"/>
              <a:ea typeface="ＭＳ Ｐゴシック" charset="0"/>
              <a:cs typeface="Times" charset="0"/>
            </a:endParaRPr>
          </a:p>
          <a:p>
            <a:pPr marL="114300" indent="-4763">
              <a:buSzPct val="100000"/>
              <a:buNone/>
            </a:pPr>
            <a:endParaRPr lang="en-US" altLang="ja-JP" sz="1800" dirty="0">
              <a:latin typeface="Times" charset="0"/>
              <a:ea typeface="ＭＳ Ｐゴシック" charset="0"/>
              <a:cs typeface="Times" charset="0"/>
            </a:endParaRPr>
          </a:p>
          <a:p>
            <a:pPr marL="114300" indent="-4763">
              <a:buSzPct val="100000"/>
              <a:buNone/>
            </a:pPr>
            <a:endParaRPr lang="en-US" altLang="ja-JP" sz="1800" dirty="0">
              <a:latin typeface="Times" charset="0"/>
              <a:ea typeface="ＭＳ Ｐゴシック" charset="0"/>
              <a:cs typeface="Times" charset="0"/>
            </a:endParaRPr>
          </a:p>
          <a:p>
            <a:pPr marL="114300" indent="-4763">
              <a:buSzPct val="100000"/>
              <a:buNone/>
            </a:pPr>
            <a:endParaRPr lang="en-US" altLang="ja-JP" sz="1800" dirty="0" smtClean="0">
              <a:latin typeface="Times" charset="0"/>
              <a:ea typeface="ＭＳ Ｐゴシック" charset="0"/>
              <a:cs typeface="Times" charset="0"/>
            </a:endParaRPr>
          </a:p>
        </p:txBody>
      </p:sp>
    </p:spTree>
    <p:extLst>
      <p:ext uri="{BB962C8B-B14F-4D97-AF65-F5344CB8AC3E}">
        <p14:creationId xmlns:p14="http://schemas.microsoft.com/office/powerpoint/2010/main" val="6533472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University </a:t>
            </a:r>
            <a:r>
              <a:rPr lang="en-US" dirty="0"/>
              <a:t>press editors are </a:t>
            </a:r>
            <a:r>
              <a:rPr lang="en-US" dirty="0" smtClean="0"/>
              <a:t>invested </a:t>
            </a:r>
            <a:r>
              <a:rPr lang="en-US" dirty="0"/>
              <a:t>in the book as an entity unto itself</a:t>
            </a:r>
          </a:p>
        </p:txBody>
      </p:sp>
      <p:sp>
        <p:nvSpPr>
          <p:cNvPr id="3" name="Content Placeholder 2"/>
          <p:cNvSpPr>
            <a:spLocks noGrp="1"/>
          </p:cNvSpPr>
          <p:nvPr>
            <p:ph idx="1"/>
          </p:nvPr>
        </p:nvSpPr>
        <p:spPr>
          <a:xfrm>
            <a:off x="3670852" y="2488855"/>
            <a:ext cx="5128592" cy="3852687"/>
          </a:xfrm>
        </p:spPr>
        <p:txBody>
          <a:bodyPr>
            <a:normAutofit/>
          </a:bodyPr>
          <a:lstStyle/>
          <a:p>
            <a:pPr>
              <a:lnSpc>
                <a:spcPct val="120000"/>
              </a:lnSpc>
            </a:pPr>
            <a:r>
              <a:rPr lang="en-US" sz="2200" dirty="0">
                <a:latin typeface="Helvetica Neue" charset="0"/>
                <a:ea typeface="Helvetica Neue" charset="0"/>
                <a:cs typeface="Helvetica Neue" charset="0"/>
              </a:rPr>
              <a:t>E</a:t>
            </a:r>
            <a:r>
              <a:rPr lang="en-US" sz="2200" dirty="0" smtClean="0">
                <a:latin typeface="Helvetica Neue" charset="0"/>
                <a:ea typeface="Helvetica Neue" charset="0"/>
                <a:cs typeface="Helvetica Neue" charset="0"/>
              </a:rPr>
              <a:t>valuating </a:t>
            </a:r>
            <a:r>
              <a:rPr lang="en-US" sz="2200" dirty="0">
                <a:latin typeface="Helvetica Neue" charset="0"/>
                <a:ea typeface="Helvetica Neue" charset="0"/>
                <a:cs typeface="Helvetica Neue" charset="0"/>
              </a:rPr>
              <a:t>a revised </a:t>
            </a:r>
            <a:r>
              <a:rPr lang="en-US" sz="2200" dirty="0" smtClean="0">
                <a:latin typeface="Helvetica Neue" charset="0"/>
                <a:ea typeface="Helvetica Neue" charset="0"/>
                <a:cs typeface="Helvetica Neue" charset="0"/>
              </a:rPr>
              <a:t>ETD is </a:t>
            </a:r>
            <a:r>
              <a:rPr lang="en-US" sz="2200" dirty="0">
                <a:latin typeface="Helvetica Neue" charset="0"/>
                <a:ea typeface="Helvetica Neue" charset="0"/>
                <a:cs typeface="Helvetica Neue" charset="0"/>
              </a:rPr>
              <a:t>identical with </a:t>
            </a:r>
            <a:r>
              <a:rPr lang="en-US" sz="2200" dirty="0" smtClean="0">
                <a:latin typeface="Helvetica Neue" charset="0"/>
                <a:ea typeface="Helvetica Neue" charset="0"/>
                <a:cs typeface="Helvetica Neue" charset="0"/>
              </a:rPr>
              <a:t>methods </a:t>
            </a:r>
            <a:r>
              <a:rPr lang="en-US" sz="2200" dirty="0">
                <a:latin typeface="Helvetica Neue" charset="0"/>
                <a:ea typeface="Helvetica Neue" charset="0"/>
                <a:cs typeface="Helvetica Neue" charset="0"/>
              </a:rPr>
              <a:t>for assessing subsequent books by more senior </a:t>
            </a:r>
            <a:r>
              <a:rPr lang="en-US" sz="2200" dirty="0" smtClean="0">
                <a:latin typeface="Helvetica Neue" charset="0"/>
                <a:ea typeface="Helvetica Neue" charset="0"/>
                <a:cs typeface="Helvetica Neue" charset="0"/>
              </a:rPr>
              <a:t>scholars</a:t>
            </a:r>
          </a:p>
          <a:p>
            <a:pPr>
              <a:lnSpc>
                <a:spcPct val="120000"/>
              </a:lnSpc>
            </a:pPr>
            <a:r>
              <a:rPr lang="en-US" sz="2200" dirty="0">
                <a:latin typeface="Helvetica Neue" charset="0"/>
                <a:ea typeface="Helvetica Neue" charset="0"/>
                <a:cs typeface="Helvetica Neue" charset="0"/>
              </a:rPr>
              <a:t>S</a:t>
            </a:r>
            <a:r>
              <a:rPr lang="en-US" sz="2200" dirty="0" smtClean="0">
                <a:latin typeface="Helvetica Neue" charset="0"/>
                <a:ea typeface="Helvetica Neue" charset="0"/>
                <a:cs typeface="Helvetica Neue" charset="0"/>
              </a:rPr>
              <a:t>ubstantial revisions</a:t>
            </a:r>
          </a:p>
          <a:p>
            <a:pPr>
              <a:lnSpc>
                <a:spcPct val="120000"/>
              </a:lnSpc>
            </a:pPr>
            <a:r>
              <a:rPr lang="en-US" sz="2200" dirty="0">
                <a:latin typeface="Helvetica Neue" charset="0"/>
                <a:ea typeface="Helvetica Neue" charset="0"/>
                <a:cs typeface="Helvetica Neue" charset="0"/>
              </a:rPr>
              <a:t>S</a:t>
            </a:r>
            <a:r>
              <a:rPr lang="en-US" sz="2200" dirty="0" smtClean="0">
                <a:latin typeface="Helvetica Neue" charset="0"/>
                <a:ea typeface="Helvetica Neue" charset="0"/>
                <a:cs typeface="Helvetica Neue" charset="0"/>
              </a:rPr>
              <a:t>tructurally </a:t>
            </a:r>
            <a:r>
              <a:rPr lang="en-US" sz="2200" dirty="0">
                <a:latin typeface="Helvetica Neue" charset="0"/>
                <a:ea typeface="Helvetica Neue" charset="0"/>
                <a:cs typeface="Helvetica Neue" charset="0"/>
              </a:rPr>
              <a:t>significantly different from the </a:t>
            </a:r>
            <a:r>
              <a:rPr lang="en-US" sz="2200" dirty="0" smtClean="0">
                <a:latin typeface="Helvetica Neue" charset="0"/>
                <a:ea typeface="Helvetica Neue" charset="0"/>
                <a:cs typeface="Helvetica Neue" charset="0"/>
              </a:rPr>
              <a:t>dissertation </a:t>
            </a:r>
          </a:p>
          <a:p>
            <a:endParaRPr lang="en-US" dirty="0"/>
          </a:p>
          <a:p>
            <a:endParaRPr lang="en-US" dirty="0" smtClean="0"/>
          </a:p>
          <a:p>
            <a:endParaRPr lang="en-US" dirty="0"/>
          </a:p>
          <a:p>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321" y="2191035"/>
            <a:ext cx="2732972" cy="410632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03995" y="2191035"/>
            <a:ext cx="3030649" cy="3869700"/>
          </a:xfrm>
          <a:prstGeom prst="rect">
            <a:avLst/>
          </a:prstGeom>
        </p:spPr>
      </p:pic>
    </p:spTree>
    <p:extLst>
      <p:ext uri="{BB962C8B-B14F-4D97-AF65-F5344CB8AC3E}">
        <p14:creationId xmlns:p14="http://schemas.microsoft.com/office/powerpoint/2010/main" val="18740456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cs typeface="Times"/>
              </a:rPr>
              <a:t>Based on the </a:t>
            </a:r>
            <a:r>
              <a:rPr lang="en-US" sz="2800" i="1" dirty="0">
                <a:cs typeface="Times"/>
              </a:rPr>
              <a:t>data</a:t>
            </a:r>
            <a:r>
              <a:rPr lang="en-US" sz="2800" dirty="0">
                <a:cs typeface="Times"/>
              </a:rPr>
              <a:t> </a:t>
            </a:r>
            <a:r>
              <a:rPr lang="en-US" sz="2800" dirty="0" smtClean="0">
                <a:cs typeface="Times"/>
              </a:rPr>
              <a:t>from editors’/</a:t>
            </a:r>
            <a:r>
              <a:rPr lang="en-US" sz="2800" dirty="0">
                <a:cs typeface="Times"/>
              </a:rPr>
              <a:t>publishers’ </a:t>
            </a:r>
            <a:r>
              <a:rPr lang="en-US" sz="2800" dirty="0" smtClean="0">
                <a:cs typeface="Times"/>
              </a:rPr>
              <a:t>surveys,</a:t>
            </a:r>
            <a:br>
              <a:rPr lang="en-US" sz="2800" dirty="0" smtClean="0">
                <a:cs typeface="Times"/>
              </a:rPr>
            </a:br>
            <a:r>
              <a:rPr lang="en-US" sz="2800" dirty="0" smtClean="0"/>
              <a:t>submit works </a:t>
            </a:r>
            <a:r>
              <a:rPr lang="en-US" sz="2800" dirty="0"/>
              <a:t>based on your </a:t>
            </a:r>
            <a:r>
              <a:rPr lang="en-US" sz="2800" dirty="0" smtClean="0"/>
              <a:t>ETD.</a:t>
            </a:r>
            <a:endParaRPr lang="en-US" sz="2800" dirty="0"/>
          </a:p>
        </p:txBody>
      </p:sp>
      <p:sp>
        <p:nvSpPr>
          <p:cNvPr id="3" name="Content Placeholder 2"/>
          <p:cNvSpPr>
            <a:spLocks noGrp="1"/>
          </p:cNvSpPr>
          <p:nvPr>
            <p:ph idx="1"/>
          </p:nvPr>
        </p:nvSpPr>
        <p:spPr/>
        <p:txBody>
          <a:bodyPr>
            <a:normAutofit/>
          </a:bodyPr>
          <a:lstStyle/>
          <a:p>
            <a:pPr>
              <a:lnSpc>
                <a:spcPct val="100000"/>
              </a:lnSpc>
              <a:spcBef>
                <a:spcPts val="0"/>
              </a:spcBef>
            </a:pPr>
            <a:r>
              <a:rPr lang="en-US" sz="2800" dirty="0" smtClean="0">
                <a:latin typeface="Helvetica Neue" charset="0"/>
                <a:ea typeface="Helvetica Neue" charset="0"/>
                <a:cs typeface="Helvetica Neue" charset="0"/>
              </a:rPr>
              <a:t>Most </a:t>
            </a:r>
            <a:r>
              <a:rPr lang="en-US" sz="2800" dirty="0">
                <a:latin typeface="Helvetica Neue" charset="0"/>
                <a:ea typeface="Helvetica Neue" charset="0"/>
                <a:cs typeface="Helvetica Neue" charset="0"/>
              </a:rPr>
              <a:t>publishers will consider </a:t>
            </a:r>
            <a:r>
              <a:rPr lang="en-US" sz="2800" dirty="0" smtClean="0">
                <a:latin typeface="Helvetica Neue" charset="0"/>
                <a:ea typeface="Helvetica Neue" charset="0"/>
                <a:cs typeface="Helvetica Neue" charset="0"/>
              </a:rPr>
              <a:t>publicly available ETDs.</a:t>
            </a:r>
          </a:p>
          <a:p>
            <a:pPr lvl="1">
              <a:lnSpc>
                <a:spcPct val="100000"/>
              </a:lnSpc>
              <a:spcBef>
                <a:spcPts val="0"/>
              </a:spcBef>
            </a:pPr>
            <a:r>
              <a:rPr lang="en-US" sz="2400" dirty="0" smtClean="0">
                <a:latin typeface="Helvetica Neue" charset="0"/>
                <a:ea typeface="Helvetica Neue" charset="0"/>
                <a:cs typeface="Helvetica Neue" charset="0"/>
              </a:rPr>
              <a:t>89</a:t>
            </a:r>
            <a:r>
              <a:rPr lang="en-US" sz="2400" dirty="0">
                <a:latin typeface="Helvetica Neue" charset="0"/>
                <a:ea typeface="Helvetica Neue" charset="0"/>
                <a:cs typeface="Helvetica Neue" charset="0"/>
              </a:rPr>
              <a:t>% SoSci/Humanities; 80% </a:t>
            </a:r>
            <a:r>
              <a:rPr lang="en-US" sz="2400" dirty="0" smtClean="0">
                <a:latin typeface="Helvetica Neue" charset="0"/>
                <a:ea typeface="Helvetica Neue" charset="0"/>
                <a:cs typeface="Helvetica Neue" charset="0"/>
              </a:rPr>
              <a:t>Sciences</a:t>
            </a:r>
          </a:p>
          <a:p>
            <a:pPr lvl="1">
              <a:lnSpc>
                <a:spcPct val="100000"/>
              </a:lnSpc>
              <a:spcBef>
                <a:spcPts val="0"/>
              </a:spcBef>
            </a:pPr>
            <a:r>
              <a:rPr lang="en-US" sz="2400" dirty="0">
                <a:latin typeface="Helvetica Neue" charset="0"/>
                <a:ea typeface="Helvetica Neue" charset="0"/>
                <a:cs typeface="Helvetica Neue" charset="0"/>
              </a:rPr>
              <a:t>Make an informed </a:t>
            </a:r>
            <a:r>
              <a:rPr lang="en-US" sz="2400" dirty="0" smtClean="0">
                <a:latin typeface="Helvetica Neue" charset="0"/>
                <a:ea typeface="Helvetica Neue" charset="0"/>
                <a:cs typeface="Helvetica Neue" charset="0"/>
              </a:rPr>
              <a:t>decision:</a:t>
            </a:r>
          </a:p>
          <a:p>
            <a:pPr lvl="2">
              <a:lnSpc>
                <a:spcPct val="100000"/>
              </a:lnSpc>
              <a:spcBef>
                <a:spcPts val="0"/>
              </a:spcBef>
            </a:pPr>
            <a:r>
              <a:rPr lang="en-US" sz="2000" dirty="0" smtClean="0">
                <a:latin typeface="Helvetica Neue" charset="0"/>
                <a:ea typeface="Helvetica Neue" charset="0"/>
                <a:cs typeface="Helvetica Neue" charset="0"/>
              </a:rPr>
              <a:t>Which journals do you want to publish your articles? </a:t>
            </a:r>
          </a:p>
          <a:p>
            <a:pPr lvl="2">
              <a:lnSpc>
                <a:spcPct val="100000"/>
              </a:lnSpc>
              <a:spcBef>
                <a:spcPts val="0"/>
              </a:spcBef>
            </a:pPr>
            <a:r>
              <a:rPr lang="en-US" sz="2000" dirty="0" smtClean="0">
                <a:latin typeface="Helvetica Neue" charset="0"/>
                <a:ea typeface="Helvetica Neue" charset="0"/>
                <a:cs typeface="Helvetica Neue" charset="0"/>
              </a:rPr>
              <a:t>Select </a:t>
            </a:r>
            <a:r>
              <a:rPr lang="en-US" sz="2000" dirty="0">
                <a:latin typeface="Helvetica Neue" charset="0"/>
                <a:ea typeface="Helvetica Neue" charset="0"/>
                <a:cs typeface="Helvetica Neue" charset="0"/>
              </a:rPr>
              <a:t>a book-friendly </a:t>
            </a:r>
            <a:r>
              <a:rPr lang="en-US" sz="2000" dirty="0" smtClean="0">
                <a:latin typeface="Helvetica Neue" charset="0"/>
                <a:ea typeface="Helvetica Neue" charset="0"/>
                <a:cs typeface="Helvetica Neue" charset="0"/>
              </a:rPr>
              <a:t>topic, but write your ETD as an ETD.</a:t>
            </a:r>
            <a:endParaRPr lang="en-US" sz="2000" dirty="0">
              <a:latin typeface="Helvetica Neue" charset="0"/>
              <a:ea typeface="Helvetica Neue" charset="0"/>
              <a:cs typeface="Helvetica Neue" charset="0"/>
            </a:endParaRPr>
          </a:p>
          <a:p>
            <a:pPr>
              <a:lnSpc>
                <a:spcPct val="100000"/>
              </a:lnSpc>
              <a:spcBef>
                <a:spcPts val="0"/>
              </a:spcBef>
            </a:pPr>
            <a:endParaRPr lang="en-US" sz="2800" dirty="0" smtClean="0">
              <a:latin typeface="Helvetica Neue" charset="0"/>
              <a:ea typeface="Helvetica Neue" charset="0"/>
              <a:cs typeface="Helvetica Neue" charset="0"/>
            </a:endParaRPr>
          </a:p>
          <a:p>
            <a:pPr>
              <a:lnSpc>
                <a:spcPct val="100000"/>
              </a:lnSpc>
              <a:spcBef>
                <a:spcPts val="0"/>
              </a:spcBef>
            </a:pPr>
            <a:r>
              <a:rPr lang="en-US" sz="2800" dirty="0" smtClean="0">
                <a:latin typeface="Helvetica Neue" charset="0"/>
                <a:ea typeface="Helvetica Neue" charset="0"/>
                <a:cs typeface="Helvetica Neue" charset="0"/>
              </a:rPr>
              <a:t>Quality </a:t>
            </a:r>
            <a:r>
              <a:rPr lang="en-US" sz="2800" dirty="0">
                <a:latin typeface="Helvetica Neue" charset="0"/>
                <a:ea typeface="Helvetica Neue" charset="0"/>
                <a:cs typeface="Helvetica Neue" charset="0"/>
              </a:rPr>
              <a:t>is the publishers’ main concern.</a:t>
            </a:r>
          </a:p>
          <a:p>
            <a:pPr>
              <a:lnSpc>
                <a:spcPct val="100000"/>
              </a:lnSpc>
              <a:spcBef>
                <a:spcPts val="0"/>
              </a:spcBef>
            </a:pPr>
            <a:r>
              <a:rPr lang="en-US" sz="2800" dirty="0">
                <a:latin typeface="Helvetica Neue" charset="0"/>
                <a:ea typeface="Helvetica Neue" charset="0"/>
                <a:cs typeface="Helvetica Neue" charset="0"/>
              </a:rPr>
              <a:t>Adapt </a:t>
            </a:r>
            <a:r>
              <a:rPr lang="en-US" sz="2800" dirty="0" smtClean="0">
                <a:latin typeface="Helvetica Neue" charset="0"/>
                <a:ea typeface="Helvetica Neue" charset="0"/>
                <a:cs typeface="Helvetica Neue" charset="0"/>
              </a:rPr>
              <a:t>your ETD manuscript for a new readership</a:t>
            </a:r>
            <a:r>
              <a:rPr lang="en-US" sz="2800" dirty="0">
                <a:latin typeface="Helvetica Neue" charset="0"/>
                <a:ea typeface="Helvetica Neue" charset="0"/>
                <a:cs typeface="Helvetica Neue" charset="0"/>
              </a:rPr>
              <a:t>.</a:t>
            </a:r>
          </a:p>
          <a:p>
            <a:pPr>
              <a:lnSpc>
                <a:spcPct val="100000"/>
              </a:lnSpc>
              <a:spcBef>
                <a:spcPts val="0"/>
              </a:spcBef>
            </a:pPr>
            <a:r>
              <a:rPr lang="en-US" sz="2800" dirty="0" smtClean="0">
                <a:latin typeface="Helvetica Neue" charset="0"/>
                <a:ea typeface="Helvetica Neue" charset="0"/>
                <a:cs typeface="Helvetica Neue" charset="0"/>
              </a:rPr>
              <a:t>Peer </a:t>
            </a:r>
            <a:r>
              <a:rPr lang="en-US" sz="2800" dirty="0">
                <a:latin typeface="Helvetica Neue" charset="0"/>
                <a:ea typeface="Helvetica Neue" charset="0"/>
                <a:cs typeface="Helvetica Neue" charset="0"/>
              </a:rPr>
              <a:t>review is radically different</a:t>
            </a:r>
            <a:r>
              <a:rPr lang="en-US" sz="2800" dirty="0" smtClean="0">
                <a:latin typeface="Helvetica Neue" charset="0"/>
                <a:ea typeface="Helvetica Neue" charset="0"/>
                <a:cs typeface="Helvetica Neue" charset="0"/>
              </a:rPr>
              <a:t>.</a:t>
            </a:r>
          </a:p>
        </p:txBody>
      </p:sp>
    </p:spTree>
    <p:extLst>
      <p:ext uri="{BB962C8B-B14F-4D97-AF65-F5344CB8AC3E}">
        <p14:creationId xmlns:p14="http://schemas.microsoft.com/office/powerpoint/2010/main" val="10448513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508" y="715015"/>
            <a:ext cx="10846956" cy="1188720"/>
          </a:xfrm>
        </p:spPr>
        <p:txBody>
          <a:bodyPr>
            <a:normAutofit/>
          </a:bodyPr>
          <a:lstStyle/>
          <a:p>
            <a:r>
              <a:rPr lang="en-US" sz="3200" dirty="0" smtClean="0"/>
              <a:t>The case for making ETDs immediately accessible</a:t>
            </a:r>
            <a:endParaRPr lang="en-US" sz="3200" dirty="0"/>
          </a:p>
        </p:txBody>
      </p:sp>
      <p:sp>
        <p:nvSpPr>
          <p:cNvPr id="3" name="Content Placeholder 2"/>
          <p:cNvSpPr>
            <a:spLocks noGrp="1"/>
          </p:cNvSpPr>
          <p:nvPr>
            <p:ph idx="1"/>
          </p:nvPr>
        </p:nvSpPr>
        <p:spPr>
          <a:xfrm>
            <a:off x="816508" y="2210882"/>
            <a:ext cx="10574581" cy="4438056"/>
          </a:xfrm>
        </p:spPr>
        <p:txBody>
          <a:bodyPr>
            <a:normAutofit/>
          </a:bodyPr>
          <a:lstStyle/>
          <a:p>
            <a:pPr marL="0" indent="0">
              <a:buNone/>
            </a:pPr>
            <a:r>
              <a:rPr lang="en-US" sz="2800" dirty="0">
                <a:latin typeface="Helvetica Neue" charset="0"/>
                <a:ea typeface="Helvetica Neue" charset="0"/>
                <a:cs typeface="Helvetica Neue" charset="0"/>
              </a:rPr>
              <a:t>S</a:t>
            </a:r>
            <a:r>
              <a:rPr lang="en-US" sz="2800" dirty="0" smtClean="0">
                <a:latin typeface="Helvetica Neue" charset="0"/>
                <a:ea typeface="Helvetica Neue" charset="0"/>
                <a:cs typeface="Helvetica Neue" charset="0"/>
              </a:rPr>
              <a:t>cholarship </a:t>
            </a:r>
            <a:r>
              <a:rPr lang="en-US" sz="2800" dirty="0">
                <a:latin typeface="Helvetica Neue" charset="0"/>
                <a:ea typeface="Helvetica Neue" charset="0"/>
                <a:cs typeface="Helvetica Neue" charset="0"/>
              </a:rPr>
              <a:t>on a particular </a:t>
            </a:r>
            <a:r>
              <a:rPr lang="en-US" sz="2800" dirty="0" smtClean="0">
                <a:latin typeface="Helvetica Neue" charset="0"/>
                <a:ea typeface="Helvetica Neue" charset="0"/>
                <a:cs typeface="Helvetica Neue" charset="0"/>
              </a:rPr>
              <a:t>topic is easily findable and accessible </a:t>
            </a:r>
          </a:p>
          <a:p>
            <a:r>
              <a:rPr lang="en-US" dirty="0" smtClean="0">
                <a:latin typeface="Helvetica Neue" charset="0"/>
                <a:ea typeface="Helvetica Neue" charset="0"/>
                <a:cs typeface="Helvetica Neue" charset="0"/>
              </a:rPr>
              <a:t>Early </a:t>
            </a:r>
            <a:r>
              <a:rPr lang="en-US" dirty="0">
                <a:latin typeface="Helvetica Neue" charset="0"/>
                <a:ea typeface="Helvetica Neue" charset="0"/>
                <a:cs typeface="Helvetica Neue" charset="0"/>
              </a:rPr>
              <a:t>career </a:t>
            </a:r>
            <a:r>
              <a:rPr lang="en-US" dirty="0" smtClean="0">
                <a:latin typeface="Helvetica Neue" charset="0"/>
                <a:ea typeface="Helvetica Neue" charset="0"/>
                <a:cs typeface="Helvetica Neue" charset="0"/>
              </a:rPr>
              <a:t>scholars are visible.</a:t>
            </a:r>
            <a:endParaRPr lang="en-US" dirty="0">
              <a:latin typeface="Helvetica Neue" charset="0"/>
              <a:ea typeface="Helvetica Neue" charset="0"/>
              <a:cs typeface="Helvetica Neue" charset="0"/>
            </a:endParaRPr>
          </a:p>
          <a:p>
            <a:pPr lvl="1"/>
            <a:r>
              <a:rPr lang="en-US" dirty="0" smtClean="0">
                <a:latin typeface="Helvetica Neue" charset="0"/>
                <a:ea typeface="Helvetica Neue" charset="0"/>
                <a:cs typeface="Helvetica Neue" charset="0"/>
              </a:rPr>
              <a:t>Cultivate a significant scholarly profile</a:t>
            </a:r>
          </a:p>
          <a:p>
            <a:pPr lvl="1"/>
            <a:r>
              <a:rPr lang="en-US" dirty="0" smtClean="0">
                <a:latin typeface="Helvetica Neue" charset="0"/>
                <a:ea typeface="Helvetica Neue" charset="0"/>
                <a:cs typeface="Helvetica Neue" charset="0"/>
              </a:rPr>
              <a:t>Garner additional readers, feedback</a:t>
            </a:r>
          </a:p>
          <a:p>
            <a:r>
              <a:rPr lang="en-US" dirty="0">
                <a:latin typeface="Helvetica Neue" charset="0"/>
                <a:ea typeface="Helvetica Neue" charset="0"/>
                <a:cs typeface="Helvetica Neue" charset="0"/>
              </a:rPr>
              <a:t>P</a:t>
            </a:r>
            <a:r>
              <a:rPr lang="en-US" dirty="0" smtClean="0">
                <a:latin typeface="Helvetica Neue" charset="0"/>
                <a:ea typeface="Helvetica Neue" charset="0"/>
                <a:cs typeface="Helvetica Neue" charset="0"/>
              </a:rPr>
              <a:t>rofessional opportunities </a:t>
            </a:r>
          </a:p>
          <a:p>
            <a:pPr lvl="1"/>
            <a:r>
              <a:rPr lang="en-US" dirty="0" smtClean="0">
                <a:latin typeface="Helvetica Neue" charset="0"/>
                <a:ea typeface="Helvetica Neue" charset="0"/>
                <a:cs typeface="Helvetica Neue" charset="0"/>
              </a:rPr>
              <a:t>Networking</a:t>
            </a:r>
          </a:p>
          <a:p>
            <a:pPr lvl="1"/>
            <a:r>
              <a:rPr lang="en-US" dirty="0">
                <a:latin typeface="Helvetica Neue" charset="0"/>
                <a:ea typeface="Helvetica Neue" charset="0"/>
                <a:cs typeface="Helvetica Neue" charset="0"/>
              </a:rPr>
              <a:t>P</a:t>
            </a:r>
            <a:r>
              <a:rPr lang="en-US" dirty="0" smtClean="0">
                <a:latin typeface="Helvetica Neue" charset="0"/>
                <a:ea typeface="Helvetica Neue" charset="0"/>
                <a:cs typeface="Helvetica Neue" charset="0"/>
              </a:rPr>
              <a:t>ublishing prospects: </a:t>
            </a:r>
            <a:r>
              <a:rPr lang="en-US" dirty="0">
                <a:latin typeface="Helvetica Neue" charset="0"/>
                <a:ea typeface="Helvetica Neue" charset="0"/>
                <a:cs typeface="Helvetica Neue" charset="0"/>
              </a:rPr>
              <a:t>Harvard Press acquisitions editor: “If you can’t find it, you can’t sign it</a:t>
            </a:r>
            <a:r>
              <a:rPr lang="en-US" dirty="0" smtClean="0">
                <a:latin typeface="Helvetica Neue" charset="0"/>
                <a:ea typeface="Helvetica Neue" charset="0"/>
                <a:cs typeface="Helvetica Neue" charset="0"/>
              </a:rPr>
              <a:t>.”</a:t>
            </a:r>
          </a:p>
          <a:p>
            <a:pPr lvl="1"/>
            <a:r>
              <a:rPr lang="en-US" dirty="0" smtClean="0">
                <a:latin typeface="Helvetica Neue" charset="0"/>
                <a:ea typeface="Helvetica Neue" charset="0"/>
                <a:cs typeface="Helvetica Neue" charset="0"/>
              </a:rPr>
              <a:t>Invited lectures </a:t>
            </a:r>
          </a:p>
          <a:p>
            <a:r>
              <a:rPr lang="en-US" dirty="0" smtClean="0">
                <a:latin typeface="Helvetica Neue" charset="0"/>
                <a:ea typeface="Helvetica Neue" charset="0"/>
                <a:cs typeface="Helvetica Neue" charset="0"/>
              </a:rPr>
              <a:t>Inherent value in </a:t>
            </a:r>
            <a:r>
              <a:rPr lang="en-US" dirty="0">
                <a:latin typeface="Helvetica Neue" charset="0"/>
                <a:ea typeface="Helvetica Neue" charset="0"/>
                <a:cs typeface="Helvetica Neue" charset="0"/>
              </a:rPr>
              <a:t>openly sharing scholarly </a:t>
            </a:r>
            <a:r>
              <a:rPr lang="en-US" dirty="0" smtClean="0">
                <a:latin typeface="Helvetica Neue" charset="0"/>
                <a:ea typeface="Helvetica Neue" charset="0"/>
                <a:cs typeface="Helvetica Neue" charset="0"/>
              </a:rPr>
              <a:t>work</a:t>
            </a:r>
          </a:p>
          <a:p>
            <a:pPr lvl="1"/>
            <a:r>
              <a:rPr lang="en-US" dirty="0" smtClean="0">
                <a:latin typeface="Helvetica Neue" charset="0"/>
                <a:ea typeface="Helvetica Neue" charset="0"/>
                <a:cs typeface="Helvetica Neue" charset="0"/>
              </a:rPr>
              <a:t>Scholars working outside the Western academy</a:t>
            </a:r>
            <a:endParaRPr lang="en-US" dirty="0">
              <a:latin typeface="Helvetica Neue" charset="0"/>
              <a:ea typeface="Helvetica Neue" charset="0"/>
              <a:cs typeface="Helvetica Neue" charset="0"/>
            </a:endParaRPr>
          </a:p>
          <a:p>
            <a:pPr lvl="1"/>
            <a:endParaRPr lang="en-US" dirty="0"/>
          </a:p>
        </p:txBody>
      </p:sp>
    </p:spTree>
    <p:extLst>
      <p:ext uri="{BB962C8B-B14F-4D97-AF65-F5344CB8AC3E}">
        <p14:creationId xmlns:p14="http://schemas.microsoft.com/office/powerpoint/2010/main" val="6223000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NDLTD* Awards</a:t>
            </a:r>
            <a:br>
              <a:rPr lang="en-US" dirty="0" smtClean="0"/>
            </a:br>
            <a:r>
              <a:rPr lang="en-US" dirty="0" smtClean="0"/>
              <a:t>http</a:t>
            </a:r>
            <a:r>
              <a:rPr lang="en-US" dirty="0"/>
              <a:t>://www.ndltd.org/ndltd-awards/</a:t>
            </a:r>
          </a:p>
        </p:txBody>
      </p:sp>
      <p:sp>
        <p:nvSpPr>
          <p:cNvPr id="3" name="Content Placeholder 2"/>
          <p:cNvSpPr>
            <a:spLocks noGrp="1"/>
          </p:cNvSpPr>
          <p:nvPr>
            <p:ph idx="1"/>
          </p:nvPr>
        </p:nvSpPr>
        <p:spPr>
          <a:xfrm>
            <a:off x="680321" y="2298699"/>
            <a:ext cx="10216279" cy="4312307"/>
          </a:xfrm>
        </p:spPr>
        <p:txBody>
          <a:bodyPr>
            <a:noAutofit/>
          </a:bodyPr>
          <a:lstStyle/>
          <a:p>
            <a:pPr marL="0" indent="0">
              <a:buNone/>
            </a:pPr>
            <a:r>
              <a:rPr lang="en-US" dirty="0">
                <a:latin typeface="Helvetica Neue" charset="0"/>
                <a:ea typeface="Helvetica Neue" charset="0"/>
                <a:cs typeface="Helvetica Neue" charset="0"/>
              </a:rPr>
              <a:t>ETD Innovation </a:t>
            </a:r>
            <a:r>
              <a:rPr lang="en-US" dirty="0" smtClean="0">
                <a:latin typeface="Helvetica Neue" charset="0"/>
                <a:ea typeface="Helvetica Neue" charset="0"/>
                <a:cs typeface="Helvetica Neue" charset="0"/>
              </a:rPr>
              <a:t>Award</a:t>
            </a:r>
          </a:p>
          <a:p>
            <a:pPr marL="457200" lvl="1" indent="0">
              <a:buNone/>
            </a:pPr>
            <a:r>
              <a:rPr lang="en-US" sz="2400" dirty="0">
                <a:latin typeface="Helvetica Neue" charset="0"/>
                <a:ea typeface="Helvetica Neue" charset="0"/>
                <a:cs typeface="Helvetica Neue" charset="0"/>
              </a:rPr>
              <a:t>R</a:t>
            </a:r>
            <a:r>
              <a:rPr lang="en-US" sz="2400" dirty="0" smtClean="0">
                <a:latin typeface="Helvetica Neue" charset="0"/>
                <a:ea typeface="Helvetica Neue" charset="0"/>
                <a:cs typeface="Helvetica Neue" charset="0"/>
              </a:rPr>
              <a:t>ecognizes students’ </a:t>
            </a:r>
            <a:r>
              <a:rPr lang="en-US" sz="2400" dirty="0">
                <a:latin typeface="Helvetica Neue" charset="0"/>
                <a:ea typeface="Helvetica Neue" charset="0"/>
                <a:cs typeface="Helvetica Neue" charset="0"/>
              </a:rPr>
              <a:t>efforts to transform the genre of the </a:t>
            </a:r>
            <a:r>
              <a:rPr lang="en-US" sz="2400" dirty="0" smtClean="0">
                <a:latin typeface="Helvetica Neue" charset="0"/>
                <a:ea typeface="Helvetica Neue" charset="0"/>
                <a:cs typeface="Helvetica Neue" charset="0"/>
              </a:rPr>
              <a:t>thesis/dissertation </a:t>
            </a:r>
            <a:r>
              <a:rPr lang="en-US" sz="2400" dirty="0">
                <a:latin typeface="Helvetica Neue" charset="0"/>
                <a:ea typeface="Helvetica Neue" charset="0"/>
                <a:cs typeface="Helvetica Neue" charset="0"/>
              </a:rPr>
              <a:t>through the use of innovative research data management techniques and software to create multimedia ETDs.</a:t>
            </a:r>
          </a:p>
          <a:p>
            <a:pPr marL="0" indent="0">
              <a:buNone/>
            </a:pPr>
            <a:endParaRPr lang="en-US" dirty="0">
              <a:latin typeface="Helvetica Neue" charset="0"/>
              <a:ea typeface="Helvetica Neue" charset="0"/>
              <a:cs typeface="Helvetica Neue" charset="0"/>
            </a:endParaRPr>
          </a:p>
          <a:p>
            <a:pPr lvl="1"/>
            <a:r>
              <a:rPr lang="en-US" sz="2400" dirty="0" smtClean="0">
                <a:latin typeface="Helvetica Neue" charset="0"/>
                <a:ea typeface="Helvetica Neue" charset="0"/>
                <a:cs typeface="Helvetica Neue" charset="0"/>
              </a:rPr>
              <a:t>For current </a:t>
            </a:r>
            <a:r>
              <a:rPr lang="en-US" sz="2400" dirty="0">
                <a:latin typeface="Helvetica Neue" charset="0"/>
                <a:ea typeface="Helvetica Neue" charset="0"/>
                <a:cs typeface="Helvetica Neue" charset="0"/>
              </a:rPr>
              <a:t>students working on their </a:t>
            </a:r>
            <a:r>
              <a:rPr lang="en-US" sz="2400" dirty="0" smtClean="0">
                <a:latin typeface="Helvetica Neue" charset="0"/>
                <a:ea typeface="Helvetica Neue" charset="0"/>
                <a:cs typeface="Helvetica Neue" charset="0"/>
              </a:rPr>
              <a:t>theses </a:t>
            </a:r>
            <a:r>
              <a:rPr lang="en-US" sz="2400" dirty="0">
                <a:latin typeface="Helvetica Neue" charset="0"/>
                <a:ea typeface="Helvetica Neue" charset="0"/>
                <a:cs typeface="Helvetica Neue" charset="0"/>
              </a:rPr>
              <a:t>or </a:t>
            </a:r>
            <a:r>
              <a:rPr lang="en-US" sz="2400" dirty="0" smtClean="0">
                <a:latin typeface="Helvetica Neue" charset="0"/>
                <a:ea typeface="Helvetica Neue" charset="0"/>
                <a:cs typeface="Helvetica Neue" charset="0"/>
              </a:rPr>
              <a:t>dissertations</a:t>
            </a:r>
            <a:endParaRPr lang="en-US" sz="2400" dirty="0">
              <a:latin typeface="Helvetica Neue" charset="0"/>
              <a:ea typeface="Helvetica Neue" charset="0"/>
              <a:cs typeface="Helvetica Neue" charset="0"/>
            </a:endParaRPr>
          </a:p>
          <a:p>
            <a:pPr lvl="1"/>
            <a:r>
              <a:rPr lang="en-US" sz="2400" dirty="0">
                <a:latin typeface="Helvetica Neue" charset="0"/>
                <a:ea typeface="Helvetica Neue" charset="0"/>
                <a:cs typeface="Helvetica Neue" charset="0"/>
              </a:rPr>
              <a:t>Nominations accepted through online form</a:t>
            </a:r>
          </a:p>
          <a:p>
            <a:pPr lvl="1"/>
            <a:r>
              <a:rPr lang="en-US" sz="2400" dirty="0" smtClean="0">
                <a:latin typeface="Helvetica Neue" charset="0"/>
                <a:ea typeface="Helvetica Neue" charset="0"/>
                <a:cs typeface="Helvetica Neue" charset="0"/>
              </a:rPr>
              <a:t>3 </a:t>
            </a:r>
            <a:r>
              <a:rPr lang="en-US" sz="2400" dirty="0">
                <a:latin typeface="Helvetica Neue" charset="0"/>
                <a:ea typeface="Helvetica Neue" charset="0"/>
                <a:cs typeface="Helvetica Neue" charset="0"/>
              </a:rPr>
              <a:t>awards at </a:t>
            </a:r>
            <a:r>
              <a:rPr lang="en-US" sz="2400" dirty="0" smtClean="0">
                <a:latin typeface="Helvetica Neue" charset="0"/>
                <a:ea typeface="Helvetica Neue" charset="0"/>
                <a:cs typeface="Helvetica Neue" charset="0"/>
              </a:rPr>
              <a:t>$1000 </a:t>
            </a:r>
            <a:r>
              <a:rPr lang="en-US" sz="2400" dirty="0">
                <a:latin typeface="Helvetica Neue" charset="0"/>
                <a:ea typeface="Helvetica Neue" charset="0"/>
                <a:cs typeface="Helvetica Neue" charset="0"/>
              </a:rPr>
              <a:t>each </a:t>
            </a:r>
            <a:endParaRPr lang="en-US" sz="2400" dirty="0" smtClean="0">
              <a:latin typeface="Helvetica Neue" charset="0"/>
              <a:ea typeface="Helvetica Neue" charset="0"/>
              <a:cs typeface="Helvetica Neue" charset="0"/>
            </a:endParaRPr>
          </a:p>
          <a:p>
            <a:pPr lvl="1"/>
            <a:r>
              <a:rPr lang="en-US" sz="2400" dirty="0">
                <a:latin typeface="Helvetica Neue" charset="0"/>
                <a:ea typeface="Helvetica Neue" charset="0"/>
                <a:cs typeface="Helvetica Neue" charset="0"/>
              </a:rPr>
              <a:t>Assists with preparing and publishing their ETDs</a:t>
            </a:r>
            <a:endParaRPr lang="en-US" sz="2400" dirty="0" smtClean="0">
              <a:latin typeface="Helvetica Neue" charset="0"/>
              <a:ea typeface="Helvetica Neue" charset="0"/>
              <a:cs typeface="Helvetica Neue" charset="0"/>
            </a:endParaRPr>
          </a:p>
          <a:p>
            <a:pPr marL="0" indent="0">
              <a:buNone/>
            </a:pPr>
            <a:endParaRPr lang="en-US" sz="2000" dirty="0" smtClean="0">
              <a:latin typeface="Helvetica Neue" charset="0"/>
              <a:ea typeface="Helvetica Neue" charset="0"/>
              <a:cs typeface="Helvetica Neue" charset="0"/>
            </a:endParaRPr>
          </a:p>
          <a:p>
            <a:pPr marL="0" indent="0" algn="r">
              <a:buNone/>
            </a:pPr>
            <a:r>
              <a:rPr lang="en-US" sz="1600" dirty="0" smtClean="0">
                <a:latin typeface="Helvetica Neue" charset="0"/>
                <a:ea typeface="Helvetica Neue" charset="0"/>
                <a:cs typeface="Helvetica Neue" charset="0"/>
              </a:rPr>
              <a:t>*Networked Digital Library of Theses and Dissertations</a:t>
            </a:r>
            <a:endParaRPr lang="en-US" sz="1400" dirty="0">
              <a:latin typeface="Helvetica Neue" charset="0"/>
              <a:ea typeface="Helvetica Neue" charset="0"/>
              <a:cs typeface="Helvetica Neue" charset="0"/>
            </a:endParaRPr>
          </a:p>
        </p:txBody>
      </p:sp>
    </p:spTree>
    <p:extLst>
      <p:ext uri="{BB962C8B-B14F-4D97-AF65-F5344CB8AC3E}">
        <p14:creationId xmlns:p14="http://schemas.microsoft.com/office/powerpoint/2010/main" val="18698694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1282700" y="889000"/>
            <a:ext cx="8585200" cy="927100"/>
          </a:xfrm>
        </p:spPr>
        <p:txBody>
          <a:bodyPr>
            <a:normAutofit/>
          </a:bodyPr>
          <a:lstStyle/>
          <a:p>
            <a:pPr eaLnBrk="1" hangingPunct="1"/>
            <a:r>
              <a:rPr lang="en-US" sz="4000" dirty="0">
                <a:ea typeface="ＭＳ Ｐゴシック" charset="0"/>
                <a:cs typeface="ＭＳ Ｐゴシック" charset="0"/>
              </a:rPr>
              <a:t>What You Can Do Now</a:t>
            </a:r>
          </a:p>
        </p:txBody>
      </p:sp>
      <p:sp>
        <p:nvSpPr>
          <p:cNvPr id="46082" name="Content Placeholder 2"/>
          <p:cNvSpPr>
            <a:spLocks noGrp="1"/>
          </p:cNvSpPr>
          <p:nvPr>
            <p:ph idx="1"/>
          </p:nvPr>
        </p:nvSpPr>
        <p:spPr>
          <a:xfrm>
            <a:off x="1422400" y="2501900"/>
            <a:ext cx="8966200" cy="4356100"/>
          </a:xfrm>
        </p:spPr>
        <p:txBody>
          <a:bodyPr>
            <a:normAutofit/>
          </a:bodyPr>
          <a:lstStyle/>
          <a:p>
            <a:r>
              <a:rPr lang="en-US" sz="2800" dirty="0" smtClean="0">
                <a:latin typeface="Helvetica Neue" charset="0"/>
                <a:ea typeface="Helvetica Neue" charset="0"/>
                <a:cs typeface="Helvetica Neue" charset="0"/>
              </a:rPr>
              <a:t>Make your ETD publicly accessible. </a:t>
            </a:r>
          </a:p>
          <a:p>
            <a:r>
              <a:rPr lang="en-US" sz="2800" dirty="0">
                <a:latin typeface="Helvetica Neue" charset="0"/>
                <a:ea typeface="Helvetica Neue" charset="0"/>
                <a:cs typeface="Helvetica Neue" charset="0"/>
              </a:rPr>
              <a:t>Read </a:t>
            </a:r>
            <a:r>
              <a:rPr lang="en-US" sz="2800" dirty="0" smtClean="0">
                <a:latin typeface="Helvetica Neue" charset="0"/>
                <a:ea typeface="Helvetica Neue" charset="0"/>
                <a:cs typeface="Helvetica Neue" charset="0"/>
              </a:rPr>
              <a:t>publisher’s contracts </a:t>
            </a:r>
            <a:r>
              <a:rPr lang="en-US" sz="2800" dirty="0">
                <a:latin typeface="Helvetica Neue" charset="0"/>
                <a:ea typeface="Helvetica Neue" charset="0"/>
                <a:cs typeface="Helvetica Neue" charset="0"/>
              </a:rPr>
              <a:t>and </a:t>
            </a:r>
            <a:r>
              <a:rPr lang="en-US" sz="2800" dirty="0" smtClean="0">
                <a:latin typeface="Helvetica Neue" charset="0"/>
                <a:ea typeface="Helvetica Neue" charset="0"/>
                <a:cs typeface="Helvetica Neue" charset="0"/>
              </a:rPr>
              <a:t>retain </a:t>
            </a:r>
            <a:r>
              <a:rPr lang="en-US" sz="2800" dirty="0">
                <a:latin typeface="Helvetica Neue" charset="0"/>
                <a:ea typeface="Helvetica Neue" charset="0"/>
                <a:cs typeface="Helvetica Neue" charset="0"/>
              </a:rPr>
              <a:t>your copyright.</a:t>
            </a:r>
          </a:p>
          <a:p>
            <a:r>
              <a:rPr lang="en-US" sz="2800" dirty="0" smtClean="0">
                <a:latin typeface="Helvetica Neue" charset="0"/>
                <a:ea typeface="Helvetica Neue" charset="0"/>
                <a:cs typeface="Helvetica Neue" charset="0"/>
              </a:rPr>
              <a:t>Publish </a:t>
            </a:r>
            <a:r>
              <a:rPr lang="en-US" sz="2800" dirty="0">
                <a:latin typeface="Helvetica Neue" charset="0"/>
                <a:ea typeface="Helvetica Neue" charset="0"/>
                <a:cs typeface="Helvetica Neue" charset="0"/>
              </a:rPr>
              <a:t>in open access </a:t>
            </a:r>
            <a:r>
              <a:rPr lang="en-US" sz="2800" dirty="0" smtClean="0">
                <a:latin typeface="Helvetica Neue" charset="0"/>
                <a:ea typeface="Helvetica Neue" charset="0"/>
                <a:cs typeface="Helvetica Neue" charset="0"/>
              </a:rPr>
              <a:t>journals.</a:t>
            </a:r>
          </a:p>
          <a:p>
            <a:pPr lvl="1"/>
            <a:r>
              <a:rPr lang="en-US" dirty="0"/>
              <a:t>VT Open Access Subvention </a:t>
            </a:r>
            <a:r>
              <a:rPr lang="en-US" dirty="0" smtClean="0"/>
              <a:t>Fund</a:t>
            </a:r>
          </a:p>
          <a:p>
            <a:pPr lvl="1"/>
            <a:r>
              <a:rPr lang="en-US" dirty="0">
                <a:latin typeface="Helvetica Neue" charset="0"/>
                <a:ea typeface="Helvetica Neue" charset="0"/>
                <a:cs typeface="Helvetica Neue" charset="0"/>
              </a:rPr>
              <a:t>$1500.00 per article; $3000.00 per author per </a:t>
            </a:r>
            <a:r>
              <a:rPr lang="en-US" dirty="0" smtClean="0">
                <a:latin typeface="Helvetica Neue" charset="0"/>
                <a:ea typeface="Helvetica Neue" charset="0"/>
                <a:cs typeface="Helvetica Neue" charset="0"/>
              </a:rPr>
              <a:t>year</a:t>
            </a:r>
            <a:endParaRPr lang="en-US" dirty="0" smtClean="0"/>
          </a:p>
          <a:p>
            <a:pPr lvl="1"/>
            <a:r>
              <a:rPr lang="en-US" dirty="0" smtClean="0">
                <a:latin typeface="Helvetica Neue" charset="0"/>
                <a:ea typeface="Helvetica Neue" charset="0"/>
                <a:cs typeface="Helvetica Neue" charset="0"/>
                <a:hlinkClick r:id="rId3"/>
              </a:rPr>
              <a:t>https</a:t>
            </a:r>
            <a:r>
              <a:rPr lang="en-US" dirty="0">
                <a:latin typeface="Helvetica Neue" charset="0"/>
                <a:ea typeface="Helvetica Neue" charset="0"/>
                <a:cs typeface="Helvetica Neue" charset="0"/>
                <a:hlinkClick r:id="rId3"/>
              </a:rPr>
              <a:t>://aqua.lib.vt.edu/oa-subvention.php</a:t>
            </a:r>
            <a:endParaRPr lang="en-US" dirty="0">
              <a:latin typeface="Helvetica Neue" charset="0"/>
              <a:ea typeface="Helvetica Neue" charset="0"/>
              <a:cs typeface="Helvetica Neue" charset="0"/>
            </a:endParaRPr>
          </a:p>
          <a:p>
            <a:pPr lvl="1"/>
            <a:endParaRPr lang="en-US" dirty="0">
              <a:latin typeface="Helvetica Neue" charset="0"/>
              <a:ea typeface="Helvetica Neue" charset="0"/>
              <a:cs typeface="Helvetica Neue" charset="0"/>
            </a:endParaRPr>
          </a:p>
        </p:txBody>
      </p:sp>
    </p:spTree>
    <p:extLst>
      <p:ext uri="{BB962C8B-B14F-4D97-AF65-F5344CB8AC3E}">
        <p14:creationId xmlns:p14="http://schemas.microsoft.com/office/powerpoint/2010/main" val="332648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Mission Statements</a:t>
            </a:r>
            <a:endParaRPr lang="en-US" dirty="0"/>
          </a:p>
        </p:txBody>
      </p:sp>
      <p:sp>
        <p:nvSpPr>
          <p:cNvPr id="3" name="Content Placeholder 2"/>
          <p:cNvSpPr>
            <a:spLocks noGrp="1"/>
          </p:cNvSpPr>
          <p:nvPr>
            <p:ph idx="1"/>
          </p:nvPr>
        </p:nvSpPr>
        <p:spPr>
          <a:xfrm>
            <a:off x="680321" y="2336872"/>
            <a:ext cx="9613861" cy="4139084"/>
          </a:xfrm>
        </p:spPr>
        <p:txBody>
          <a:bodyPr>
            <a:normAutofit/>
          </a:bodyPr>
          <a:lstStyle/>
          <a:p>
            <a:r>
              <a:rPr lang="en-US" dirty="0" smtClean="0">
                <a:latin typeface="Helvetica Neue" charset="0"/>
                <a:ea typeface="Helvetica Neue" charset="0"/>
                <a:cs typeface="Helvetica Neue" charset="0"/>
              </a:rPr>
              <a:t>“Disseminate knowledge” </a:t>
            </a:r>
          </a:p>
          <a:p>
            <a:pPr lvl="1"/>
            <a:endParaRPr lang="en-US" dirty="0" smtClean="0">
              <a:latin typeface="Helvetica Neue" charset="0"/>
              <a:ea typeface="Helvetica Neue" charset="0"/>
              <a:cs typeface="Helvetica Neue" charset="0"/>
            </a:endParaRPr>
          </a:p>
          <a:p>
            <a:endParaRPr lang="en-US" dirty="0" smtClean="0">
              <a:latin typeface="Helvetica Neue" charset="0"/>
              <a:ea typeface="Helvetica Neue" charset="0"/>
              <a:cs typeface="Helvetica Neue" charset="0"/>
            </a:endParaRPr>
          </a:p>
          <a:p>
            <a:r>
              <a:rPr lang="en-US" dirty="0" smtClean="0">
                <a:latin typeface="Helvetica Neue" charset="0"/>
                <a:ea typeface="Helvetica Neue" charset="0"/>
                <a:cs typeface="Helvetica Neue" charset="0"/>
              </a:rPr>
              <a:t>“Free exchange of ideas”</a:t>
            </a:r>
          </a:p>
          <a:p>
            <a:endParaRPr lang="en-US" dirty="0" smtClean="0">
              <a:latin typeface="Helvetica Neue" charset="0"/>
              <a:ea typeface="Helvetica Neue" charset="0"/>
              <a:cs typeface="Helvetica Neue" charset="0"/>
            </a:endParaRPr>
          </a:p>
          <a:p>
            <a:r>
              <a:rPr lang="en-US" dirty="0" smtClean="0">
                <a:latin typeface="Helvetica Neue" charset="0"/>
                <a:ea typeface="Helvetica Neue" charset="0"/>
                <a:cs typeface="Helvetica Neue" charset="0"/>
              </a:rPr>
              <a:t>“Advancement of society through</a:t>
            </a:r>
            <a:r>
              <a:rPr lang="is-IS" dirty="0" smtClean="0">
                <a:latin typeface="Helvetica Neue" charset="0"/>
                <a:ea typeface="Helvetica Neue" charset="0"/>
                <a:cs typeface="Helvetica Neue" charset="0"/>
              </a:rPr>
              <a:t>… development of new knowledge”</a:t>
            </a:r>
          </a:p>
          <a:p>
            <a:pPr lvl="1"/>
            <a:endParaRPr lang="is-IS" dirty="0" smtClean="0">
              <a:latin typeface="Helvetica Neue" charset="0"/>
              <a:ea typeface="Helvetica Neue" charset="0"/>
              <a:cs typeface="Helvetica Neue" charset="0"/>
            </a:endParaRPr>
          </a:p>
          <a:p>
            <a:r>
              <a:rPr lang="is-IS" dirty="0" smtClean="0">
                <a:latin typeface="Helvetica Neue" charset="0"/>
                <a:ea typeface="Helvetica Neue" charset="0"/>
                <a:cs typeface="Helvetica Neue" charset="0"/>
              </a:rPr>
              <a:t>“A knowledge resource to the public”</a:t>
            </a:r>
          </a:p>
          <a:p>
            <a:pPr lvl="1"/>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71" y="5438181"/>
            <a:ext cx="1038145" cy="113306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1213" y="2336872"/>
            <a:ext cx="1804936" cy="79753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91213" y="3554270"/>
            <a:ext cx="812800" cy="800100"/>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34415" y="2336872"/>
            <a:ext cx="990600" cy="1092200"/>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81082" y="2358070"/>
            <a:ext cx="1168400" cy="1397000"/>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034299" y="4078176"/>
            <a:ext cx="965200" cy="1092200"/>
          </a:xfrm>
          <a:prstGeom prst="rect">
            <a:avLst/>
          </a:prstGeom>
        </p:spPr>
      </p:pic>
    </p:spTree>
    <p:extLst>
      <p:ext uri="{BB962C8B-B14F-4D97-AF65-F5344CB8AC3E}">
        <p14:creationId xmlns:p14="http://schemas.microsoft.com/office/powerpoint/2010/main" val="912646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8289" y="704941"/>
            <a:ext cx="7729728" cy="1188720"/>
          </a:xfrm>
        </p:spPr>
        <p:txBody>
          <a:bodyPr/>
          <a:lstStyle/>
          <a:p>
            <a:r>
              <a:rPr lang="en-US" dirty="0" smtClean="0"/>
              <a:t>Intellectual Property</a:t>
            </a:r>
            <a:endParaRPr lang="en-US" dirty="0"/>
          </a:p>
        </p:txBody>
      </p:sp>
      <p:sp>
        <p:nvSpPr>
          <p:cNvPr id="3" name="Content Placeholder 2"/>
          <p:cNvSpPr>
            <a:spLocks noGrp="1"/>
          </p:cNvSpPr>
          <p:nvPr>
            <p:ph idx="1"/>
          </p:nvPr>
        </p:nvSpPr>
        <p:spPr>
          <a:xfrm>
            <a:off x="1021403" y="2336872"/>
            <a:ext cx="10865797" cy="4000427"/>
          </a:xfrm>
        </p:spPr>
        <p:txBody>
          <a:bodyPr>
            <a:normAutofit fontScale="92500" lnSpcReduction="10000"/>
          </a:bodyPr>
          <a:lstStyle/>
          <a:p>
            <a:pPr marL="0" indent="0">
              <a:buNone/>
            </a:pPr>
            <a:r>
              <a:rPr lang="en-US" altLang="en-US" sz="2600" dirty="0" smtClean="0">
                <a:latin typeface="Helvetica Neue" charset="0"/>
                <a:ea typeface="Helvetica Neue" charset="0"/>
                <a:cs typeface="Helvetica Neue" charset="0"/>
              </a:rPr>
              <a:t>Copyright </a:t>
            </a:r>
            <a:r>
              <a:rPr lang="en-US" altLang="en-US" sz="2600" dirty="0">
                <a:latin typeface="Helvetica Neue" charset="0"/>
                <a:ea typeface="Helvetica Neue" charset="0"/>
                <a:cs typeface="Helvetica Neue" charset="0"/>
              </a:rPr>
              <a:t>Law: U.S. Code, Title </a:t>
            </a:r>
            <a:r>
              <a:rPr lang="en-US" altLang="en-US" sz="2600" dirty="0" smtClean="0">
                <a:latin typeface="Helvetica Neue" charset="0"/>
                <a:ea typeface="Helvetica Neue" charset="0"/>
                <a:cs typeface="Helvetica Neue" charset="0"/>
              </a:rPr>
              <a:t>17, Sect. 102</a:t>
            </a:r>
          </a:p>
          <a:p>
            <a:pPr marL="457200" lvl="1" indent="0">
              <a:buNone/>
            </a:pPr>
            <a:r>
              <a:rPr lang="en-US" altLang="en-US" sz="2600" dirty="0" smtClean="0">
                <a:latin typeface="Helvetica Neue" charset="0"/>
                <a:ea typeface="Helvetica Neue" charset="0"/>
                <a:cs typeface="Helvetica Neue" charset="0"/>
              </a:rPr>
              <a:t>“original </a:t>
            </a:r>
            <a:r>
              <a:rPr lang="en-US" altLang="en-US" sz="2600" dirty="0">
                <a:latin typeface="Helvetica Neue" charset="0"/>
                <a:ea typeface="Helvetica Neue" charset="0"/>
                <a:cs typeface="Helvetica Neue" charset="0"/>
              </a:rPr>
              <a:t>works of authorship </a:t>
            </a:r>
            <a:r>
              <a:rPr lang="en-US" altLang="en-US" sz="2600" i="1" dirty="0">
                <a:latin typeface="Helvetica Neue" charset="0"/>
                <a:ea typeface="Helvetica Neue" charset="0"/>
                <a:cs typeface="Helvetica Neue" charset="0"/>
              </a:rPr>
              <a:t>fixed in any tangible medium </a:t>
            </a:r>
            <a:r>
              <a:rPr lang="en-US" altLang="en-US" sz="2600" dirty="0">
                <a:latin typeface="Helvetica Neue" charset="0"/>
                <a:ea typeface="Helvetica Neue" charset="0"/>
                <a:cs typeface="Helvetica Neue" charset="0"/>
              </a:rPr>
              <a:t>of </a:t>
            </a:r>
            <a:r>
              <a:rPr lang="en-US" altLang="en-US" sz="2600" dirty="0" smtClean="0">
                <a:latin typeface="Helvetica Neue" charset="0"/>
                <a:ea typeface="Helvetica Neue" charset="0"/>
                <a:cs typeface="Helvetica Neue" charset="0"/>
              </a:rPr>
              <a:t>expression</a:t>
            </a:r>
            <a:r>
              <a:rPr lang="en-US" altLang="en-US" sz="2600" dirty="0">
                <a:latin typeface="Helvetica Neue" charset="0"/>
                <a:ea typeface="Helvetica Neue" charset="0"/>
                <a:cs typeface="Helvetica Neue" charset="0"/>
              </a:rPr>
              <a:t>"</a:t>
            </a:r>
            <a:endParaRPr lang="en-US" altLang="en-US" sz="2600" i="1" dirty="0">
              <a:latin typeface="Helvetica Neue" charset="0"/>
              <a:ea typeface="Helvetica Neue" charset="0"/>
              <a:cs typeface="Helvetica Neue" charset="0"/>
            </a:endParaRPr>
          </a:p>
          <a:p>
            <a:pPr lvl="2"/>
            <a:r>
              <a:rPr lang="en-US" altLang="en-US" sz="2600" dirty="0">
                <a:latin typeface="Helvetica Neue" charset="0"/>
                <a:ea typeface="Helvetica Neue" charset="0"/>
                <a:cs typeface="Helvetica Neue" charset="0"/>
              </a:rPr>
              <a:t>Copyright is automatic </a:t>
            </a:r>
            <a:r>
              <a:rPr lang="en-US" altLang="en-US" sz="2600" dirty="0" smtClean="0">
                <a:latin typeface="Helvetica Neue" charset="0"/>
                <a:ea typeface="Helvetica Neue" charset="0"/>
                <a:cs typeface="Helvetica Neue" charset="0"/>
              </a:rPr>
              <a:t>(© not required</a:t>
            </a:r>
            <a:r>
              <a:rPr lang="en-US" altLang="en-US" sz="2600" dirty="0">
                <a:latin typeface="Helvetica Neue" charset="0"/>
                <a:ea typeface="Helvetica Neue" charset="0"/>
                <a:cs typeface="Helvetica Neue" charset="0"/>
              </a:rPr>
              <a:t>) </a:t>
            </a:r>
          </a:p>
          <a:p>
            <a:pPr lvl="2"/>
            <a:r>
              <a:rPr lang="en-US" altLang="en-US" sz="2600" dirty="0" smtClean="0">
                <a:latin typeface="Helvetica Neue" charset="0"/>
                <a:ea typeface="Helvetica Neue" charset="0"/>
                <a:cs typeface="Helvetica Neue" charset="0"/>
              </a:rPr>
              <a:t>Registration </a:t>
            </a:r>
            <a:r>
              <a:rPr lang="en-US" altLang="en-US" sz="2600" dirty="0">
                <a:latin typeface="Helvetica Neue" charset="0"/>
                <a:ea typeface="Helvetica Neue" charset="0"/>
                <a:cs typeface="Helvetica Neue" charset="0"/>
              </a:rPr>
              <a:t>is not required</a:t>
            </a:r>
          </a:p>
          <a:p>
            <a:pPr lvl="2"/>
            <a:r>
              <a:rPr lang="en-US" altLang="en-US" sz="2600" dirty="0">
                <a:latin typeface="Helvetica Neue" charset="0"/>
                <a:ea typeface="Helvetica Neue" charset="0"/>
                <a:cs typeface="Helvetica Neue" charset="0"/>
              </a:rPr>
              <a:t>Payment is not </a:t>
            </a:r>
            <a:r>
              <a:rPr lang="en-US" altLang="en-US" sz="2600" dirty="0" smtClean="0">
                <a:latin typeface="Helvetica Neue" charset="0"/>
                <a:ea typeface="Helvetica Neue" charset="0"/>
                <a:cs typeface="Helvetica Neue" charset="0"/>
              </a:rPr>
              <a:t>required</a:t>
            </a:r>
            <a:endParaRPr lang="en-US" sz="2600" dirty="0" smtClean="0">
              <a:latin typeface="Helvetica Neue" charset="0"/>
              <a:ea typeface="Helvetica Neue" charset="0"/>
              <a:cs typeface="Helvetica Neue" charset="0"/>
            </a:endParaRPr>
          </a:p>
          <a:p>
            <a:pPr marL="0" indent="0">
              <a:buNone/>
            </a:pPr>
            <a:r>
              <a:rPr lang="en-US" sz="2600" dirty="0">
                <a:latin typeface="Helvetica Neue" charset="0"/>
                <a:ea typeface="Helvetica Neue" charset="0"/>
                <a:cs typeface="Helvetica Neue" charset="0"/>
                <a:hlinkClick r:id="rId3"/>
              </a:rPr>
              <a:t>VT Policy 13000</a:t>
            </a:r>
            <a:r>
              <a:rPr lang="en-US" sz="2600" dirty="0">
                <a:latin typeface="Helvetica Neue" charset="0"/>
                <a:ea typeface="Helvetica Neue" charset="0"/>
                <a:cs typeface="Helvetica Neue" charset="0"/>
              </a:rPr>
              <a:t>: Intellectual Property</a:t>
            </a:r>
          </a:p>
          <a:p>
            <a:pPr lvl="1"/>
            <a:r>
              <a:rPr lang="en-US" sz="2600" dirty="0" smtClean="0">
                <a:latin typeface="Helvetica Neue" charset="0"/>
                <a:ea typeface="Helvetica Neue" charset="0"/>
                <a:cs typeface="Helvetica Neue" charset="0"/>
              </a:rPr>
              <a:t>“Traditional </a:t>
            </a:r>
            <a:r>
              <a:rPr lang="en-US" sz="2600" dirty="0">
                <a:latin typeface="Helvetica Neue" charset="0"/>
                <a:ea typeface="Helvetica Neue" charset="0"/>
                <a:cs typeface="Helvetica Neue" charset="0"/>
              </a:rPr>
              <a:t>results of academic scholarship</a:t>
            </a:r>
            <a:r>
              <a:rPr lang="en-US" sz="2600" dirty="0" smtClean="0">
                <a:latin typeface="Helvetica Neue" charset="0"/>
                <a:ea typeface="Helvetica Neue" charset="0"/>
                <a:cs typeface="Helvetica Neue" charset="0"/>
              </a:rPr>
              <a:t>” </a:t>
            </a:r>
            <a:r>
              <a:rPr lang="is-IS" sz="2600" dirty="0" smtClean="0">
                <a:latin typeface="Helvetica Neue" charset="0"/>
                <a:ea typeface="Helvetica Neue" charset="0"/>
                <a:cs typeface="Helvetica Neue" charset="0"/>
              </a:rPr>
              <a:t>… </a:t>
            </a:r>
            <a:r>
              <a:rPr lang="en-US" sz="2600" dirty="0" smtClean="0">
                <a:latin typeface="Helvetica Neue" charset="0"/>
                <a:ea typeface="Helvetica Neue" charset="0"/>
                <a:cs typeface="Helvetica Neue" charset="0"/>
              </a:rPr>
              <a:t>“the presumption </a:t>
            </a:r>
            <a:r>
              <a:rPr lang="en-US" sz="2600" dirty="0">
                <a:latin typeface="Helvetica Neue" charset="0"/>
                <a:ea typeface="Helvetica Neue" charset="0"/>
                <a:cs typeface="Helvetica Neue" charset="0"/>
              </a:rPr>
              <a:t>of ownership is to the author(s</a:t>
            </a:r>
            <a:r>
              <a:rPr lang="en-US" sz="2600" dirty="0" smtClean="0">
                <a:latin typeface="Helvetica Neue" charset="0"/>
                <a:ea typeface="Helvetica Neue" charset="0"/>
                <a:cs typeface="Helvetica Neue" charset="0"/>
              </a:rPr>
              <a:t>)"</a:t>
            </a:r>
            <a:r>
              <a:rPr lang="is-IS" sz="2600" dirty="0" smtClean="0">
                <a:latin typeface="Helvetica Neue" charset="0"/>
                <a:ea typeface="Helvetica Neue" charset="0"/>
                <a:cs typeface="Helvetica Neue" charset="0"/>
              </a:rPr>
              <a:t> </a:t>
            </a:r>
          </a:p>
          <a:p>
            <a:pPr lvl="1"/>
            <a:r>
              <a:rPr lang="en-US" sz="2600" dirty="0" smtClean="0">
                <a:latin typeface="Helvetica Neue" charset="0"/>
                <a:ea typeface="Helvetica Neue" charset="0"/>
                <a:cs typeface="Helvetica Neue" charset="0"/>
              </a:rPr>
              <a:t>“University </a:t>
            </a:r>
            <a:r>
              <a:rPr lang="en-US" sz="2600" dirty="0">
                <a:latin typeface="Helvetica Neue" charset="0"/>
                <a:ea typeface="Helvetica Neue" charset="0"/>
                <a:cs typeface="Helvetica Neue" charset="0"/>
              </a:rPr>
              <a:t>rights are limited to free (no cost) use in teaching, research, extension, etc. in </a:t>
            </a:r>
            <a:r>
              <a:rPr lang="en-US" sz="2600" dirty="0" smtClean="0">
                <a:latin typeface="Helvetica Neue" charset="0"/>
                <a:ea typeface="Helvetica Neue" charset="0"/>
                <a:cs typeface="Helvetica Neue" charset="0"/>
              </a:rPr>
              <a:t>perpetuity” </a:t>
            </a:r>
          </a:p>
          <a:p>
            <a:pPr marL="0" indent="0">
              <a:buNone/>
            </a:pPr>
            <a:r>
              <a:rPr lang="en-US" sz="2600" dirty="0" smtClean="0">
                <a:latin typeface="Helvetica Neue" charset="0"/>
                <a:ea typeface="Helvetica Neue" charset="0"/>
                <a:cs typeface="Helvetica Neue" charset="0"/>
              </a:rPr>
              <a:t>Who owns the copyright to your ETD?</a:t>
            </a:r>
            <a:endParaRPr lang="en-US" sz="2600" dirty="0">
              <a:latin typeface="Helvetica Neue" charset="0"/>
              <a:ea typeface="Helvetica Neue" charset="0"/>
              <a:cs typeface="Helvetica Neue" charset="0"/>
            </a:endParaRPr>
          </a:p>
          <a:p>
            <a:endParaRPr lang="en-US" dirty="0"/>
          </a:p>
        </p:txBody>
      </p:sp>
    </p:spTree>
    <p:extLst>
      <p:ext uri="{BB962C8B-B14F-4D97-AF65-F5344CB8AC3E}">
        <p14:creationId xmlns:p14="http://schemas.microsoft.com/office/powerpoint/2010/main" val="8884425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8336" y="723870"/>
            <a:ext cx="8747185" cy="1188720"/>
          </a:xfrm>
        </p:spPr>
        <p:txBody>
          <a:bodyPr>
            <a:normAutofit/>
          </a:bodyPr>
          <a:lstStyle/>
          <a:p>
            <a:r>
              <a:rPr lang="en-US" dirty="0" smtClean="0"/>
              <a:t>Copyright owners rights:</a:t>
            </a:r>
            <a:endParaRPr lang="en-US" dirty="0"/>
          </a:p>
        </p:txBody>
      </p:sp>
      <p:sp>
        <p:nvSpPr>
          <p:cNvPr id="3" name="Content Placeholder 2"/>
          <p:cNvSpPr>
            <a:spLocks noGrp="1"/>
          </p:cNvSpPr>
          <p:nvPr>
            <p:ph idx="1"/>
          </p:nvPr>
        </p:nvSpPr>
        <p:spPr>
          <a:xfrm>
            <a:off x="1418336" y="2307326"/>
            <a:ext cx="7729728" cy="3812876"/>
          </a:xfrm>
        </p:spPr>
        <p:txBody>
          <a:bodyPr>
            <a:normAutofit/>
          </a:bodyPr>
          <a:lstStyle/>
          <a:p>
            <a:pPr lvl="1">
              <a:buSzPct val="125000"/>
              <a:buFont typeface="Wingdings" charset="2"/>
              <a:buChar char="§"/>
            </a:pPr>
            <a:r>
              <a:rPr lang="en-US" altLang="en-US" sz="3000" dirty="0" smtClean="0">
                <a:latin typeface="Helvetica Neue" charset="0"/>
                <a:ea typeface="Helvetica Neue" charset="0"/>
                <a:cs typeface="Helvetica Neue" charset="0"/>
              </a:rPr>
              <a:t>Reproduction</a:t>
            </a:r>
            <a:endParaRPr lang="en-US" altLang="en-US" sz="3000" dirty="0">
              <a:latin typeface="Helvetica Neue" charset="0"/>
              <a:ea typeface="Helvetica Neue" charset="0"/>
              <a:cs typeface="Helvetica Neue" charset="0"/>
            </a:endParaRPr>
          </a:p>
          <a:p>
            <a:pPr lvl="1">
              <a:buSzPct val="125000"/>
              <a:buFont typeface="Wingdings" charset="2"/>
              <a:buChar char="§"/>
            </a:pPr>
            <a:r>
              <a:rPr lang="en-US" altLang="en-US" sz="3000" dirty="0">
                <a:latin typeface="Helvetica Neue" charset="0"/>
                <a:ea typeface="Helvetica Neue" charset="0"/>
                <a:cs typeface="Helvetica Neue" charset="0"/>
              </a:rPr>
              <a:t>Modification</a:t>
            </a:r>
          </a:p>
          <a:p>
            <a:pPr lvl="1">
              <a:buSzPct val="125000"/>
              <a:buFont typeface="Wingdings" charset="2"/>
              <a:buChar char="§"/>
            </a:pPr>
            <a:r>
              <a:rPr lang="en-US" altLang="en-US" sz="3000" dirty="0" smtClean="0">
                <a:latin typeface="Helvetica Neue" charset="0"/>
                <a:ea typeface="Helvetica Neue" charset="0"/>
                <a:cs typeface="Helvetica Neue" charset="0"/>
              </a:rPr>
              <a:t>Distribution</a:t>
            </a:r>
            <a:endParaRPr lang="en-US" altLang="en-US" sz="3000" dirty="0">
              <a:latin typeface="Helvetica Neue" charset="0"/>
              <a:ea typeface="Helvetica Neue" charset="0"/>
              <a:cs typeface="Helvetica Neue" charset="0"/>
            </a:endParaRPr>
          </a:p>
          <a:p>
            <a:pPr lvl="1">
              <a:buSzPct val="125000"/>
              <a:buFont typeface="Wingdings" charset="2"/>
              <a:buChar char="§"/>
            </a:pPr>
            <a:r>
              <a:rPr lang="en-US" altLang="en-US" sz="3000" dirty="0">
                <a:latin typeface="Helvetica Neue" charset="0"/>
                <a:ea typeface="Helvetica Neue" charset="0"/>
                <a:cs typeface="Helvetica Neue" charset="0"/>
              </a:rPr>
              <a:t>Public performance</a:t>
            </a:r>
          </a:p>
          <a:p>
            <a:pPr lvl="1">
              <a:buSzPct val="125000"/>
              <a:buFont typeface="Wingdings" charset="2"/>
              <a:buChar char="§"/>
            </a:pPr>
            <a:r>
              <a:rPr lang="en-US" altLang="en-US" sz="3000" dirty="0">
                <a:latin typeface="Helvetica Neue" charset="0"/>
                <a:ea typeface="Helvetica Neue" charset="0"/>
                <a:cs typeface="Helvetica Neue" charset="0"/>
              </a:rPr>
              <a:t>Public </a:t>
            </a:r>
            <a:r>
              <a:rPr lang="en-US" altLang="en-US" sz="3000" dirty="0" smtClean="0">
                <a:latin typeface="Helvetica Neue" charset="0"/>
                <a:ea typeface="Helvetica Neue" charset="0"/>
                <a:cs typeface="Helvetica Neue" charset="0"/>
              </a:rPr>
              <a:t>display</a:t>
            </a:r>
            <a:endParaRPr lang="en-US" altLang="en-US" sz="3500" dirty="0">
              <a:latin typeface="Helvetica Neue" charset="0"/>
              <a:ea typeface="Helvetica Neue" charset="0"/>
              <a:cs typeface="Helvetica Neue" charset="0"/>
            </a:endParaRPr>
          </a:p>
          <a:p>
            <a:pPr algn="r">
              <a:buFont typeface="Monotype Sorts" charset="2"/>
              <a:buNone/>
            </a:pPr>
            <a:r>
              <a:rPr lang="en-US" altLang="en-US" sz="3500" dirty="0" smtClean="0">
                <a:latin typeface="Helvetica Neue" charset="0"/>
                <a:ea typeface="Helvetica Neue" charset="0"/>
                <a:cs typeface="Helvetica Neue" charset="0"/>
              </a:rPr>
              <a:t>Except…</a:t>
            </a:r>
            <a:endParaRPr lang="en-US" altLang="en-US" sz="3500" dirty="0">
              <a:latin typeface="Helvetica Neue" charset="0"/>
              <a:ea typeface="Helvetica Neue" charset="0"/>
              <a:cs typeface="Helvetica Neue" charset="0"/>
            </a:endParaRPr>
          </a:p>
          <a:p>
            <a:pPr lvl="1"/>
            <a:endParaRPr lang="en-US" dirty="0"/>
          </a:p>
        </p:txBody>
      </p:sp>
    </p:spTree>
    <p:extLst>
      <p:ext uri="{BB962C8B-B14F-4D97-AF65-F5344CB8AC3E}">
        <p14:creationId xmlns:p14="http://schemas.microsoft.com/office/powerpoint/2010/main" val="11313043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0434" y="685772"/>
            <a:ext cx="7729728" cy="1188720"/>
          </a:xfrm>
        </p:spPr>
        <p:txBody>
          <a:bodyPr/>
          <a:lstStyle/>
          <a:p>
            <a:r>
              <a:rPr lang="en-US" dirty="0" smtClean="0"/>
              <a:t>Fair Use</a:t>
            </a:r>
            <a:endParaRPr lang="en-US" dirty="0"/>
          </a:p>
        </p:txBody>
      </p:sp>
      <p:sp>
        <p:nvSpPr>
          <p:cNvPr id="3" name="Content Placeholder 2"/>
          <p:cNvSpPr>
            <a:spLocks noGrp="1"/>
          </p:cNvSpPr>
          <p:nvPr>
            <p:ph idx="1"/>
          </p:nvPr>
        </p:nvSpPr>
        <p:spPr>
          <a:xfrm>
            <a:off x="1770434" y="2173857"/>
            <a:ext cx="9786026" cy="4054415"/>
          </a:xfrm>
        </p:spPr>
        <p:txBody>
          <a:bodyPr>
            <a:noAutofit/>
          </a:bodyPr>
          <a:lstStyle/>
          <a:p>
            <a:pPr marL="0" indent="0">
              <a:buNone/>
            </a:pPr>
            <a:r>
              <a:rPr lang="en-US" altLang="en-US" dirty="0">
                <a:latin typeface="Helvetica Neue" charset="0"/>
                <a:ea typeface="Helvetica Neue" charset="0"/>
                <a:cs typeface="Helvetica Neue" charset="0"/>
              </a:rPr>
              <a:t>Before using someone else's work </a:t>
            </a:r>
            <a:r>
              <a:rPr lang="en-US" altLang="en-US" i="1" dirty="0">
                <a:latin typeface="Helvetica Neue" charset="0"/>
                <a:ea typeface="Helvetica Neue" charset="0"/>
                <a:cs typeface="Helvetica Neue" charset="0"/>
              </a:rPr>
              <a:t>without permission, </a:t>
            </a:r>
            <a:r>
              <a:rPr lang="en-US" altLang="en-US" dirty="0">
                <a:latin typeface="Helvetica Neue" charset="0"/>
                <a:ea typeface="Helvetica Neue" charset="0"/>
                <a:cs typeface="Helvetica Neue" charset="0"/>
              </a:rPr>
              <a:t>weigh </a:t>
            </a:r>
            <a:r>
              <a:rPr lang="en-US" altLang="en-US" b="1" dirty="0">
                <a:latin typeface="Helvetica Neue" charset="0"/>
                <a:ea typeface="Helvetica Neue" charset="0"/>
                <a:cs typeface="Helvetica Neue" charset="0"/>
              </a:rPr>
              <a:t>ALL 4 Fair Use FACTORS.</a:t>
            </a:r>
          </a:p>
          <a:p>
            <a:pPr lvl="1">
              <a:buNone/>
            </a:pPr>
            <a:r>
              <a:rPr lang="en-US" altLang="en-US" sz="2400" dirty="0">
                <a:latin typeface="Helvetica Neue" charset="0"/>
                <a:ea typeface="Helvetica Neue" charset="0"/>
                <a:cs typeface="Helvetica Neue" charset="0"/>
              </a:rPr>
              <a:t>1. Purpose and character of use </a:t>
            </a:r>
          </a:p>
          <a:p>
            <a:pPr lvl="1">
              <a:buNone/>
            </a:pPr>
            <a:r>
              <a:rPr lang="en-US" altLang="en-US" sz="2400" dirty="0">
                <a:latin typeface="Helvetica Neue" charset="0"/>
                <a:ea typeface="Helvetica Neue" charset="0"/>
                <a:cs typeface="Helvetica Neue" charset="0"/>
              </a:rPr>
              <a:t>2. Nature of the work </a:t>
            </a:r>
          </a:p>
          <a:p>
            <a:pPr lvl="1">
              <a:buNone/>
            </a:pPr>
            <a:r>
              <a:rPr lang="en-US" altLang="en-US" sz="2400" dirty="0">
                <a:latin typeface="Helvetica Neue" charset="0"/>
                <a:ea typeface="Helvetica Neue" charset="0"/>
                <a:cs typeface="Helvetica Neue" charset="0"/>
              </a:rPr>
              <a:t>3. Amount and substantiality </a:t>
            </a:r>
          </a:p>
          <a:p>
            <a:pPr lvl="1">
              <a:buNone/>
            </a:pPr>
            <a:r>
              <a:rPr lang="en-US" altLang="en-US" sz="2400" dirty="0">
                <a:latin typeface="Helvetica Neue" charset="0"/>
                <a:ea typeface="Helvetica Neue" charset="0"/>
                <a:cs typeface="Helvetica Neue" charset="0"/>
              </a:rPr>
              <a:t>4. </a:t>
            </a:r>
            <a:r>
              <a:rPr lang="en-US" altLang="en-US" sz="2400" dirty="0" smtClean="0">
                <a:latin typeface="Helvetica Neue" charset="0"/>
                <a:ea typeface="Helvetica Neue" charset="0"/>
                <a:cs typeface="Helvetica Neue" charset="0"/>
              </a:rPr>
              <a:t>Effect [or potential effect] on the market</a:t>
            </a:r>
            <a:endParaRPr lang="en-US" altLang="en-US" sz="2400" dirty="0">
              <a:latin typeface="Helvetica Neue" charset="0"/>
              <a:ea typeface="Helvetica Neue" charset="0"/>
              <a:cs typeface="Helvetica Neue" charset="0"/>
            </a:endParaRPr>
          </a:p>
          <a:p>
            <a:pPr marL="0" indent="0">
              <a:buSzPct val="125000"/>
              <a:buNone/>
            </a:pPr>
            <a:endParaRPr lang="en-US" altLang="en-US" dirty="0" smtClean="0">
              <a:latin typeface="Helvetica Neue" charset="0"/>
              <a:ea typeface="Helvetica Neue" charset="0"/>
              <a:cs typeface="Helvetica Neue" charset="0"/>
            </a:endParaRPr>
          </a:p>
          <a:p>
            <a:pPr marL="0" indent="0">
              <a:buSzPct val="125000"/>
              <a:buNone/>
            </a:pPr>
            <a:r>
              <a:rPr lang="en-US" altLang="en-US" dirty="0" smtClean="0">
                <a:latin typeface="Helvetica Neue" charset="0"/>
                <a:ea typeface="Helvetica Neue" charset="0"/>
                <a:cs typeface="Helvetica Neue" charset="0"/>
              </a:rPr>
              <a:t>Tools </a:t>
            </a:r>
            <a:r>
              <a:rPr lang="en-US" altLang="en-US" dirty="0">
                <a:latin typeface="Helvetica Neue" charset="0"/>
                <a:ea typeface="Helvetica Neue" charset="0"/>
                <a:cs typeface="Helvetica Neue" charset="0"/>
              </a:rPr>
              <a:t>to help</a:t>
            </a:r>
            <a:endParaRPr lang="en-US" altLang="en-US" dirty="0">
              <a:latin typeface="Helvetica Neue" charset="0"/>
              <a:ea typeface="Helvetica Neue" charset="0"/>
              <a:cs typeface="Helvetica Neue" charset="0"/>
              <a:hlinkClick r:id="rId3"/>
            </a:endParaRPr>
          </a:p>
          <a:p>
            <a:pPr lvl="1">
              <a:buSzPct val="125000"/>
              <a:buFont typeface="Wingdings" charset="2"/>
              <a:buChar char="§"/>
            </a:pPr>
            <a:r>
              <a:rPr lang="en-US" altLang="en-US" sz="2400" dirty="0">
                <a:solidFill>
                  <a:schemeClr val="bg1"/>
                </a:solidFill>
                <a:latin typeface="Helvetica Neue" charset="0"/>
                <a:ea typeface="Helvetica Neue" charset="0"/>
                <a:cs typeface="Helvetica Neue" charset="0"/>
                <a:hlinkClick r:id="rId3"/>
              </a:rPr>
              <a:t>VT Fair Use Analyzer</a:t>
            </a:r>
            <a:r>
              <a:rPr lang="en-US" altLang="en-US" sz="2400" dirty="0">
                <a:solidFill>
                  <a:schemeClr val="bg1"/>
                </a:solidFill>
                <a:latin typeface="Helvetica Neue" charset="0"/>
                <a:ea typeface="Helvetica Neue" charset="0"/>
                <a:cs typeface="Helvetica Neue" charset="0"/>
              </a:rPr>
              <a:t> </a:t>
            </a:r>
          </a:p>
          <a:p>
            <a:pPr lvl="1">
              <a:buSzPct val="125000"/>
              <a:buFont typeface="Wingdings" charset="2"/>
              <a:buChar char="§"/>
            </a:pPr>
            <a:r>
              <a:rPr lang="en-US" altLang="en-US" sz="2400" dirty="0">
                <a:solidFill>
                  <a:schemeClr val="bg1"/>
                </a:solidFill>
                <a:latin typeface="Helvetica Neue" charset="0"/>
                <a:ea typeface="Helvetica Neue" charset="0"/>
                <a:cs typeface="Helvetica Neue" charset="0"/>
                <a:hlinkClick r:id="rId4"/>
              </a:rPr>
              <a:t>ALA Fair Use </a:t>
            </a:r>
            <a:r>
              <a:rPr lang="en-US" altLang="en-US" sz="2400" dirty="0" smtClean="0">
                <a:solidFill>
                  <a:schemeClr val="bg1"/>
                </a:solidFill>
                <a:latin typeface="Helvetica Neue" charset="0"/>
                <a:ea typeface="Helvetica Neue" charset="0"/>
                <a:cs typeface="Helvetica Neue" charset="0"/>
                <a:hlinkClick r:id="rId4"/>
              </a:rPr>
              <a:t>Evaluator</a:t>
            </a:r>
            <a:endParaRPr lang="en-US" altLang="en-US" sz="2400" dirty="0">
              <a:solidFill>
                <a:schemeClr val="bg1"/>
              </a:solidFill>
              <a:latin typeface="Helvetica Neue" charset="0"/>
              <a:ea typeface="Helvetica Neue" charset="0"/>
              <a:cs typeface="Helvetica Neue" charset="0"/>
            </a:endParaRPr>
          </a:p>
        </p:txBody>
      </p:sp>
    </p:spTree>
    <p:extLst>
      <p:ext uri="{BB962C8B-B14F-4D97-AF65-F5344CB8AC3E}">
        <p14:creationId xmlns:p14="http://schemas.microsoft.com/office/powerpoint/2010/main" val="10415713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1771" y="755279"/>
            <a:ext cx="7729728" cy="1188720"/>
          </a:xfrm>
        </p:spPr>
        <p:txBody>
          <a:bodyPr/>
          <a:lstStyle/>
          <a:p>
            <a:r>
              <a:rPr lang="en-US" dirty="0" smtClean="0"/>
              <a:t>Creative Commons Licenses </a:t>
            </a:r>
            <a:r>
              <a:rPr lang="en-US" sz="1200" dirty="0"/>
              <a:t/>
            </a:r>
            <a:br>
              <a:rPr lang="en-US" sz="1200" dirty="0"/>
            </a:br>
            <a:r>
              <a:rPr lang="en-US" sz="1600" dirty="0"/>
              <a:t>http://creativecommons.org/</a:t>
            </a:r>
          </a:p>
        </p:txBody>
      </p:sp>
      <p:pic>
        <p:nvPicPr>
          <p:cNvPr id="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88022" r="-88022"/>
          <a:stretch>
            <a:fillRect/>
          </a:stretch>
        </p:blipFill>
        <p:spPr>
          <a:xfrm>
            <a:off x="0" y="2046083"/>
            <a:ext cx="4710023" cy="4606897"/>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753929" y="2046083"/>
            <a:ext cx="7332452" cy="4708981"/>
          </a:xfrm>
          <a:prstGeom prst="rect">
            <a:avLst/>
          </a:prstGeom>
          <a:noFill/>
        </p:spPr>
        <p:txBody>
          <a:bodyPr wrap="square" rtlCol="0">
            <a:spAutoFit/>
          </a:bodyPr>
          <a:lstStyle/>
          <a:p>
            <a:r>
              <a:rPr lang="en-US" sz="2000" dirty="0" smtClean="0">
                <a:latin typeface="Helvetica Neue" charset="0"/>
                <a:ea typeface="Helvetica Neue" charset="0"/>
                <a:cs typeface="Helvetica Neue" charset="0"/>
              </a:rPr>
              <a:t>CC BY: Attribution</a:t>
            </a:r>
          </a:p>
          <a:p>
            <a:r>
              <a:rPr lang="en-US" sz="2000" dirty="0" smtClean="0">
                <a:latin typeface="Helvetica Neue" charset="0"/>
                <a:ea typeface="Helvetica Neue" charset="0"/>
                <a:cs typeface="Helvetica Neue" charset="0"/>
              </a:rPr>
              <a:t>Others can copy, distribute, display, perform and remix your work if they give you credit</a:t>
            </a:r>
          </a:p>
          <a:p>
            <a:endParaRPr lang="en-US" sz="2000" dirty="0" smtClean="0">
              <a:latin typeface="Helvetica Neue" charset="0"/>
              <a:ea typeface="Helvetica Neue" charset="0"/>
              <a:cs typeface="Helvetica Neue" charset="0"/>
            </a:endParaRPr>
          </a:p>
          <a:p>
            <a:r>
              <a:rPr lang="en-US" sz="2000" dirty="0" smtClean="0">
                <a:latin typeface="Helvetica Neue" charset="0"/>
                <a:ea typeface="Helvetica Neue" charset="0"/>
                <a:cs typeface="Helvetica Neue" charset="0"/>
              </a:rPr>
              <a:t>CC BY SA: Share Alike</a:t>
            </a:r>
          </a:p>
          <a:p>
            <a:r>
              <a:rPr lang="en-US" sz="2000" dirty="0" smtClean="0">
                <a:latin typeface="Helvetica Neue" charset="0"/>
                <a:ea typeface="Helvetica Neue" charset="0"/>
                <a:cs typeface="Helvetica Neue" charset="0"/>
              </a:rPr>
              <a:t>After attribution, others can distribute your work only under a license identical to the one you chose for your work</a:t>
            </a:r>
          </a:p>
          <a:p>
            <a:endParaRPr lang="en-US" sz="2000" dirty="0" smtClean="0">
              <a:latin typeface="Helvetica Neue" charset="0"/>
              <a:ea typeface="Helvetica Neue" charset="0"/>
              <a:cs typeface="Helvetica Neue" charset="0"/>
            </a:endParaRPr>
          </a:p>
          <a:p>
            <a:r>
              <a:rPr lang="en-US" sz="2000" dirty="0" smtClean="0">
                <a:latin typeface="Helvetica Neue" charset="0"/>
                <a:ea typeface="Helvetica Neue" charset="0"/>
                <a:cs typeface="Helvetica Neue" charset="0"/>
              </a:rPr>
              <a:t>CC BY NC: Non-Commercial</a:t>
            </a:r>
          </a:p>
          <a:p>
            <a:r>
              <a:rPr lang="en-US" sz="2000" dirty="0">
                <a:latin typeface="Helvetica Neue" charset="0"/>
                <a:ea typeface="Helvetica Neue" charset="0"/>
                <a:cs typeface="Helvetica Neue" charset="0"/>
              </a:rPr>
              <a:t>After attribution, others </a:t>
            </a:r>
            <a:r>
              <a:rPr lang="en-US" sz="2000" dirty="0" smtClean="0">
                <a:latin typeface="Helvetica Neue" charset="0"/>
                <a:ea typeface="Helvetica Neue" charset="0"/>
                <a:cs typeface="Helvetica Neue" charset="0"/>
              </a:rPr>
              <a:t>can copy, distribute, display, perform or remix your work only for non-commercial purposes.</a:t>
            </a:r>
          </a:p>
          <a:p>
            <a:endParaRPr lang="en-US" sz="2000" dirty="0" smtClean="0">
              <a:latin typeface="Helvetica Neue" charset="0"/>
              <a:ea typeface="Helvetica Neue" charset="0"/>
              <a:cs typeface="Helvetica Neue" charset="0"/>
            </a:endParaRPr>
          </a:p>
          <a:p>
            <a:r>
              <a:rPr lang="en-US" sz="2000" dirty="0" smtClean="0">
                <a:latin typeface="Helvetica Neue" charset="0"/>
                <a:ea typeface="Helvetica Neue" charset="0"/>
                <a:cs typeface="Helvetica Neue" charset="0"/>
              </a:rPr>
              <a:t>CC BY ND: No Derivatives</a:t>
            </a:r>
          </a:p>
          <a:p>
            <a:r>
              <a:rPr lang="en-US" sz="2000" dirty="0">
                <a:latin typeface="Helvetica Neue" charset="0"/>
                <a:ea typeface="Helvetica Neue" charset="0"/>
                <a:cs typeface="Helvetica Neue" charset="0"/>
              </a:rPr>
              <a:t>After attribution, others </a:t>
            </a:r>
            <a:r>
              <a:rPr lang="en-US" sz="2000" dirty="0" smtClean="0">
                <a:latin typeface="Helvetica Neue" charset="0"/>
                <a:ea typeface="Helvetica Neue" charset="0"/>
                <a:cs typeface="Helvetica Neue" charset="0"/>
              </a:rPr>
              <a:t>can only copy, distribute, display or perform copies of your work verbatim.</a:t>
            </a:r>
            <a:endParaRPr lang="en-US" sz="2000" dirty="0">
              <a:latin typeface="Helvetica Neue" charset="0"/>
              <a:ea typeface="Helvetica Neue" charset="0"/>
              <a:cs typeface="Helvetica Neue" charset="0"/>
            </a:endParaRPr>
          </a:p>
        </p:txBody>
      </p:sp>
    </p:spTree>
    <p:extLst>
      <p:ext uri="{BB962C8B-B14F-4D97-AF65-F5344CB8AC3E}">
        <p14:creationId xmlns:p14="http://schemas.microsoft.com/office/powerpoint/2010/main" val="1925849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5136" y="694877"/>
            <a:ext cx="7729728" cy="1188720"/>
          </a:xfrm>
        </p:spPr>
        <p:txBody>
          <a:bodyPr/>
          <a:lstStyle/>
          <a:p>
            <a:r>
              <a:rPr lang="en-US" dirty="0" smtClean="0"/>
              <a:t>Traditional ETD or not so much?</a:t>
            </a:r>
            <a:endParaRPr lang="en-US" dirty="0"/>
          </a:p>
        </p:txBody>
      </p:sp>
      <p:sp>
        <p:nvSpPr>
          <p:cNvPr id="3" name="Content Placeholder 2"/>
          <p:cNvSpPr>
            <a:spLocks noGrp="1"/>
          </p:cNvSpPr>
          <p:nvPr>
            <p:ph idx="1"/>
          </p:nvPr>
        </p:nvSpPr>
        <p:spPr>
          <a:xfrm>
            <a:off x="1478604" y="2122311"/>
            <a:ext cx="9938364" cy="4589774"/>
          </a:xfrm>
        </p:spPr>
        <p:txBody>
          <a:bodyPr numCol="2">
            <a:noAutofit/>
          </a:bodyPr>
          <a:lstStyle/>
          <a:p>
            <a:pPr marL="0" indent="0">
              <a:buNone/>
            </a:pPr>
            <a:r>
              <a:rPr lang="en-US" sz="2800" dirty="0" smtClean="0">
                <a:latin typeface="Helvetica Neue" charset="0"/>
                <a:ea typeface="Helvetica Neue" charset="0"/>
                <a:cs typeface="Helvetica Neue" charset="0"/>
              </a:rPr>
              <a:t>Traditional structure</a:t>
            </a:r>
            <a:endParaRPr lang="en-US" sz="2800" dirty="0">
              <a:latin typeface="Helvetica Neue" charset="0"/>
              <a:ea typeface="Helvetica Neue" charset="0"/>
              <a:cs typeface="Helvetica Neue" charset="0"/>
            </a:endParaRPr>
          </a:p>
          <a:p>
            <a:pPr lvl="1"/>
            <a:r>
              <a:rPr lang="en-US" sz="2400" dirty="0">
                <a:latin typeface="Helvetica Neue" charset="0"/>
                <a:ea typeface="Helvetica Neue" charset="0"/>
                <a:cs typeface="Helvetica Neue" charset="0"/>
              </a:rPr>
              <a:t>Introduction</a:t>
            </a:r>
          </a:p>
          <a:p>
            <a:pPr lvl="1"/>
            <a:r>
              <a:rPr lang="en-US" sz="2400" dirty="0" smtClean="0">
                <a:latin typeface="Helvetica Neue" charset="0"/>
                <a:ea typeface="Helvetica Neue" charset="0"/>
                <a:cs typeface="Helvetica Neue" charset="0"/>
              </a:rPr>
              <a:t>Literature review</a:t>
            </a:r>
            <a:endParaRPr lang="en-US" sz="2400" dirty="0">
              <a:latin typeface="Helvetica Neue" charset="0"/>
              <a:ea typeface="Helvetica Neue" charset="0"/>
              <a:cs typeface="Helvetica Neue" charset="0"/>
            </a:endParaRPr>
          </a:p>
          <a:p>
            <a:pPr lvl="1"/>
            <a:r>
              <a:rPr lang="en-US" sz="2400" dirty="0" smtClean="0">
                <a:latin typeface="Helvetica Neue" charset="0"/>
                <a:ea typeface="Helvetica Neue" charset="0"/>
                <a:cs typeface="Helvetica Neue" charset="0"/>
              </a:rPr>
              <a:t>Methodology</a:t>
            </a:r>
            <a:endParaRPr lang="en-US" sz="2400" dirty="0">
              <a:latin typeface="Helvetica Neue" charset="0"/>
              <a:ea typeface="Helvetica Neue" charset="0"/>
              <a:cs typeface="Helvetica Neue" charset="0"/>
            </a:endParaRPr>
          </a:p>
          <a:p>
            <a:pPr lvl="1"/>
            <a:r>
              <a:rPr lang="en-US" sz="2400" dirty="0" smtClean="0">
                <a:latin typeface="Helvetica Neue" charset="0"/>
                <a:ea typeface="Helvetica Neue" charset="0"/>
                <a:cs typeface="Helvetica Neue" charset="0"/>
              </a:rPr>
              <a:t>Analysis</a:t>
            </a:r>
            <a:endParaRPr lang="en-US" sz="2400" dirty="0">
              <a:latin typeface="Helvetica Neue" charset="0"/>
              <a:ea typeface="Helvetica Neue" charset="0"/>
              <a:cs typeface="Helvetica Neue" charset="0"/>
            </a:endParaRPr>
          </a:p>
          <a:p>
            <a:pPr lvl="1"/>
            <a:r>
              <a:rPr lang="en-US" sz="2400" dirty="0" smtClean="0">
                <a:latin typeface="Helvetica Neue" charset="0"/>
                <a:ea typeface="Helvetica Neue" charset="0"/>
                <a:cs typeface="Helvetica Neue" charset="0"/>
              </a:rPr>
              <a:t>Findings</a:t>
            </a:r>
          </a:p>
          <a:p>
            <a:pPr lvl="1"/>
            <a:endParaRPr lang="en-US" sz="2400" dirty="0">
              <a:latin typeface="Helvetica Neue" charset="0"/>
              <a:ea typeface="Helvetica Neue" charset="0"/>
              <a:cs typeface="Helvetica Neue" charset="0"/>
            </a:endParaRPr>
          </a:p>
          <a:p>
            <a:pPr marL="0" indent="0">
              <a:buNone/>
            </a:pPr>
            <a:r>
              <a:rPr lang="en-US" sz="2800" dirty="0" smtClean="0">
                <a:latin typeface="Helvetica Neue" charset="0"/>
                <a:ea typeface="Helvetica Neue" charset="0"/>
                <a:cs typeface="Helvetica Neue" charset="0"/>
              </a:rPr>
              <a:t>Other</a:t>
            </a:r>
            <a:endParaRPr lang="en-US" dirty="0">
              <a:latin typeface="Helvetica Neue" charset="0"/>
              <a:ea typeface="Helvetica Neue" charset="0"/>
              <a:cs typeface="Helvetica Neue" charset="0"/>
            </a:endParaRPr>
          </a:p>
          <a:p>
            <a:pPr marL="0" indent="0">
              <a:buNone/>
            </a:pPr>
            <a:endParaRPr lang="en-US" sz="2800" dirty="0">
              <a:latin typeface="Helvetica Neue" charset="0"/>
              <a:ea typeface="Helvetica Neue" charset="0"/>
              <a:cs typeface="Helvetica Neue" charset="0"/>
            </a:endParaRPr>
          </a:p>
          <a:p>
            <a:pPr marL="0" indent="0">
              <a:buNone/>
            </a:pPr>
            <a:endParaRPr lang="en-US" sz="2800" dirty="0" smtClean="0">
              <a:latin typeface="Helvetica Neue" charset="0"/>
              <a:ea typeface="Helvetica Neue" charset="0"/>
              <a:cs typeface="Helvetica Neue" charset="0"/>
            </a:endParaRPr>
          </a:p>
          <a:p>
            <a:pPr marL="0" indent="0">
              <a:buNone/>
            </a:pPr>
            <a:endParaRPr lang="en-US" sz="2800" dirty="0">
              <a:latin typeface="Helvetica Neue" charset="0"/>
              <a:ea typeface="Helvetica Neue" charset="0"/>
              <a:cs typeface="Helvetica Neue" charset="0"/>
            </a:endParaRPr>
          </a:p>
          <a:p>
            <a:pPr marL="0" indent="0">
              <a:buNone/>
            </a:pPr>
            <a:r>
              <a:rPr lang="en-US" sz="2800" dirty="0" smtClean="0">
                <a:latin typeface="Helvetica Neue" charset="0"/>
                <a:ea typeface="Helvetica Neue" charset="0"/>
                <a:cs typeface="Helvetica Neue" charset="0"/>
              </a:rPr>
              <a:t>Manuscript style</a:t>
            </a:r>
            <a:endParaRPr lang="en-US" sz="2800" dirty="0" smtClean="0">
              <a:latin typeface="Helvetica Neue" charset="0"/>
              <a:ea typeface="Helvetica Neue" charset="0"/>
              <a:cs typeface="Helvetica Neue" charset="0"/>
            </a:endParaRPr>
          </a:p>
          <a:p>
            <a:pPr lvl="1"/>
            <a:r>
              <a:rPr lang="en-US" sz="2400" dirty="0" smtClean="0">
                <a:latin typeface="Helvetica Neue" charset="0"/>
                <a:ea typeface="Helvetica Neue" charset="0"/>
                <a:cs typeface="Helvetica Neue" charset="0"/>
              </a:rPr>
              <a:t>Articles, chapters, conference papers: published or prepared for submission</a:t>
            </a:r>
          </a:p>
          <a:p>
            <a:pPr lvl="1"/>
            <a:r>
              <a:rPr lang="en-US" sz="2400" dirty="0" smtClean="0">
                <a:latin typeface="Helvetica Neue" charset="0"/>
                <a:ea typeface="Helvetica Neue" charset="0"/>
                <a:cs typeface="Helvetica Neue" charset="0"/>
              </a:rPr>
              <a:t>At least 1: Master’s, 2: Doctorate</a:t>
            </a:r>
          </a:p>
          <a:p>
            <a:pPr lvl="1"/>
            <a:r>
              <a:rPr lang="en-US" sz="2400" dirty="0" smtClean="0">
                <a:latin typeface="Helvetica Neue" charset="0"/>
                <a:ea typeface="Helvetica Neue" charset="0"/>
                <a:cs typeface="Helvetica Neue" charset="0"/>
              </a:rPr>
              <a:t>Research conducted @ VT</a:t>
            </a:r>
          </a:p>
          <a:p>
            <a:pPr lvl="1"/>
            <a:r>
              <a:rPr lang="en-US" sz="2400" dirty="0" smtClean="0">
                <a:latin typeface="Helvetica Neue" charset="0"/>
                <a:ea typeface="Helvetica Neue" charset="0"/>
                <a:cs typeface="Helvetica Neue" charset="0"/>
              </a:rPr>
              <a:t>Sole author or major contributor</a:t>
            </a:r>
          </a:p>
          <a:p>
            <a:pPr lvl="1"/>
            <a:r>
              <a:rPr lang="en-US" sz="2400" dirty="0" smtClean="0">
                <a:latin typeface="Helvetica Neue" charset="0"/>
                <a:ea typeface="Helvetica Neue" charset="0"/>
                <a:cs typeface="Helvetica Neue" charset="0"/>
              </a:rPr>
              <a:t>Copyright</a:t>
            </a:r>
            <a:endParaRPr lang="en-US" sz="1400" dirty="0" smtClean="0">
              <a:latin typeface="Helvetica Neue" charset="0"/>
              <a:ea typeface="Helvetica Neue" charset="0"/>
              <a:cs typeface="Helvetica Neue" charset="0"/>
            </a:endParaRPr>
          </a:p>
          <a:p>
            <a:pPr marL="0" indent="0">
              <a:buNone/>
            </a:pPr>
            <a:endParaRPr lang="en-US" sz="1200" dirty="0">
              <a:latin typeface="Helvetica Neue" charset="0"/>
              <a:ea typeface="Helvetica Neue" charset="0"/>
              <a:cs typeface="Helvetica Neue" charset="0"/>
            </a:endParaRPr>
          </a:p>
          <a:p>
            <a:pPr marL="0" indent="0">
              <a:buNone/>
            </a:pPr>
            <a:r>
              <a:rPr lang="en-US" sz="2000" dirty="0" smtClean="0">
                <a:latin typeface="Helvetica Neue" charset="0"/>
                <a:ea typeface="Helvetica Neue" charset="0"/>
                <a:cs typeface="Helvetica Neue" charset="0"/>
              </a:rPr>
              <a:t>http://etd.vt.edu/guidelines/</a:t>
            </a:r>
          </a:p>
          <a:p>
            <a:pPr lvl="1"/>
            <a:endParaRPr lang="en-US" sz="2400" dirty="0"/>
          </a:p>
        </p:txBody>
      </p:sp>
      <p:pic>
        <p:nvPicPr>
          <p:cNvPr id="4" name="Picture 3">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8604" y="5388106"/>
            <a:ext cx="3928882" cy="1323979"/>
          </a:xfrm>
          <a:prstGeom prst="rect">
            <a:avLst/>
          </a:prstGeom>
        </p:spPr>
      </p:pic>
    </p:spTree>
    <p:extLst>
      <p:ext uri="{BB962C8B-B14F-4D97-AF65-F5344CB8AC3E}">
        <p14:creationId xmlns:p14="http://schemas.microsoft.com/office/powerpoint/2010/main" val="9830402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Trending: Manuscript or Composite ETDs</a:t>
            </a:r>
            <a:endParaRPr lang="en-US" dirty="0"/>
          </a:p>
        </p:txBody>
      </p:sp>
      <p:sp>
        <p:nvSpPr>
          <p:cNvPr id="3" name="Content Placeholder 2"/>
          <p:cNvSpPr>
            <a:spLocks noGrp="1"/>
          </p:cNvSpPr>
          <p:nvPr>
            <p:ph idx="1"/>
          </p:nvPr>
        </p:nvSpPr>
        <p:spPr>
          <a:xfrm>
            <a:off x="4152901" y="2738872"/>
            <a:ext cx="7878582" cy="3899804"/>
          </a:xfrm>
        </p:spPr>
        <p:txBody>
          <a:bodyPr>
            <a:noAutofit/>
          </a:bodyPr>
          <a:lstStyle/>
          <a:p>
            <a:r>
              <a:rPr lang="en-US" dirty="0" smtClean="0">
                <a:latin typeface="Helvetica Neue" charset="0"/>
                <a:ea typeface="Helvetica Neue" charset="0"/>
                <a:cs typeface="Helvetica Neue" charset="0"/>
              </a:rPr>
              <a:t>Publish original </a:t>
            </a:r>
            <a:r>
              <a:rPr lang="en-US" dirty="0" smtClean="0">
                <a:latin typeface="Helvetica Neue" charset="0"/>
                <a:ea typeface="Helvetica Neue" charset="0"/>
                <a:cs typeface="Helvetica Neue" charset="0"/>
              </a:rPr>
              <a:t>work(s) </a:t>
            </a:r>
            <a:r>
              <a:rPr lang="en-US" dirty="0" smtClean="0">
                <a:latin typeface="Helvetica Neue" charset="0"/>
                <a:ea typeface="Helvetica Neue" charset="0"/>
                <a:cs typeface="Helvetica Neue" charset="0"/>
              </a:rPr>
              <a:t>first</a:t>
            </a:r>
          </a:p>
          <a:p>
            <a:r>
              <a:rPr lang="en-US" dirty="0" smtClean="0">
                <a:latin typeface="Helvetica Neue" charset="0"/>
                <a:ea typeface="Helvetica Neue" charset="0"/>
                <a:cs typeface="Helvetica Neue" charset="0"/>
              </a:rPr>
              <a:t>Pull </a:t>
            </a:r>
            <a:r>
              <a:rPr lang="en-US" dirty="0" smtClean="0">
                <a:latin typeface="Helvetica Neue" charset="0"/>
                <a:ea typeface="Helvetica Neue" charset="0"/>
                <a:cs typeface="Helvetica Neue" charset="0"/>
              </a:rPr>
              <a:t>it </a:t>
            </a:r>
            <a:r>
              <a:rPr lang="en-US" dirty="0">
                <a:latin typeface="Helvetica Neue" charset="0"/>
                <a:ea typeface="Helvetica Neue" charset="0"/>
                <a:cs typeface="Helvetica Neue" charset="0"/>
              </a:rPr>
              <a:t>all together in </a:t>
            </a:r>
            <a:r>
              <a:rPr lang="en-US" dirty="0" smtClean="0">
                <a:latin typeface="Helvetica Neue" charset="0"/>
                <a:ea typeface="Helvetica Neue" charset="0"/>
                <a:cs typeface="Helvetica Neue" charset="0"/>
              </a:rPr>
              <a:t>your ETD</a:t>
            </a:r>
            <a:endParaRPr lang="en-US" dirty="0" smtClean="0"/>
          </a:p>
          <a:p>
            <a:endParaRPr lang="en-US" dirty="0" smtClean="0"/>
          </a:p>
          <a:p>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414" y="2173357"/>
            <a:ext cx="3438223" cy="446531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8693" y="3996079"/>
            <a:ext cx="4564270" cy="1982197"/>
          </a:xfrm>
          <a:prstGeom prst="rect">
            <a:avLst/>
          </a:prstGeom>
        </p:spPr>
      </p:pic>
    </p:spTree>
    <p:extLst>
      <p:ext uri="{BB962C8B-B14F-4D97-AF65-F5344CB8AC3E}">
        <p14:creationId xmlns:p14="http://schemas.microsoft.com/office/powerpoint/2010/main" val="1369468897"/>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Berlin</Template>
  <TotalTime>3806</TotalTime>
  <Words>3076</Words>
  <Application>Microsoft Macintosh PowerPoint</Application>
  <PresentationFormat>Widescreen</PresentationFormat>
  <Paragraphs>429</Paragraphs>
  <Slides>29</Slides>
  <Notes>29</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40" baseType="lpstr">
      <vt:lpstr>Calibri</vt:lpstr>
      <vt:lpstr>Helvetica Neue</vt:lpstr>
      <vt:lpstr>Lucida Grande</vt:lpstr>
      <vt:lpstr>Monotype Sorts</vt:lpstr>
      <vt:lpstr>ＭＳ Ｐゴシック</vt:lpstr>
      <vt:lpstr>Times</vt:lpstr>
      <vt:lpstr>Trebuchet MS</vt:lpstr>
      <vt:lpstr>Wingdings</vt:lpstr>
      <vt:lpstr>Arial</vt:lpstr>
      <vt:lpstr>Berlin</vt:lpstr>
      <vt:lpstr>Worksheet</vt:lpstr>
      <vt:lpstr>Communicating Research  to the Public through ETDs</vt:lpstr>
      <vt:lpstr>Open Access Scholarly Communication</vt:lpstr>
      <vt:lpstr>University Mission Statements</vt:lpstr>
      <vt:lpstr>Intellectual Property</vt:lpstr>
      <vt:lpstr>Copyright owners rights:</vt:lpstr>
      <vt:lpstr>Fair Use</vt:lpstr>
      <vt:lpstr>Creative Commons Licenses  http://creativecommons.org/</vt:lpstr>
      <vt:lpstr>Traditional ETD or not so much?</vt:lpstr>
      <vt:lpstr>Trending: Manuscript or Composite ETDs</vt:lpstr>
      <vt:lpstr>Access to Your ETD</vt:lpstr>
      <vt:lpstr>vtechworks .lib.vt.edu</vt:lpstr>
      <vt:lpstr>How are universities meeting their goals?</vt:lpstr>
      <vt:lpstr>ETDs are publicly available</vt:lpstr>
      <vt:lpstr>ETDs have university-only access</vt:lpstr>
      <vt:lpstr>Reasons for restricting access to ETDs</vt:lpstr>
      <vt:lpstr>ETDs are withheld—inaccessible, secured, etc.</vt:lpstr>
      <vt:lpstr>Reasons for Withholding Access to ETDs</vt:lpstr>
      <vt:lpstr>Public Access is NOT a Red Flag for Publishers</vt:lpstr>
      <vt:lpstr>Data paint an accurate picture of open ETDs</vt:lpstr>
      <vt:lpstr>Science editors reported that manuscripts which are revisions derived from openly accessible ETDs are… </vt:lpstr>
      <vt:lpstr>Comments: Science Editors’ Surveys</vt:lpstr>
      <vt:lpstr>SoSci/Hum editors reported manuscripts which are revisions derived from openly accessible ETDs are… </vt:lpstr>
      <vt:lpstr>PowerPoint Presentation</vt:lpstr>
      <vt:lpstr>Comments: Social Sciences/Humanities Survey</vt:lpstr>
      <vt:lpstr>University press editors are invested in the book as an entity unto itself</vt:lpstr>
      <vt:lpstr>Based on the data from editors’/publishers’ surveys, submit works based on your ETD.</vt:lpstr>
      <vt:lpstr>The case for making ETDs immediately accessible</vt:lpstr>
      <vt:lpstr>NDLTD* Awards http://www.ndltd.org/ndltd-awards/</vt:lpstr>
      <vt:lpstr>What You Can Do Now</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Kennesaw Presentation</dc:title>
  <dc:creator>McMillan, Gail</dc:creator>
  <cp:lastModifiedBy>McMillan, Gail</cp:lastModifiedBy>
  <cp:revision>133</cp:revision>
  <cp:lastPrinted>2016-04-26T13:20:05Z</cp:lastPrinted>
  <dcterms:created xsi:type="dcterms:W3CDTF">2016-03-13T14:40:11Z</dcterms:created>
  <dcterms:modified xsi:type="dcterms:W3CDTF">2016-04-26T13:51:18Z</dcterms:modified>
</cp:coreProperties>
</file>