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5B58811E-42D9-4BCB-BB83-D45121C1423D}">
  <a:tblStyle styleName="Table_0" styleId="{5B58811E-42D9-4BCB-BB83-D45121C1423D}">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1" styleId="{570A2C94-4896-4276-8624-1924324A4067}">
    <a:wholeTbl>
      <a:tcStyle>
        <a:tcBdr>
          <a:left>
            <a:ln w="12700" cap="flat">
              <a:solidFill>
                <a:srgbClr val="000000"/>
              </a:solidFill>
              <a:prstDash val="solid"/>
              <a:round/>
              <a:headEnd w="med" len="med" type="none"/>
              <a:tailEnd w="med" len="med" type="none"/>
            </a:ln>
          </a:left>
          <a:right>
            <a:ln w="12700" cap="flat">
              <a:solidFill>
                <a:srgbClr val="000000"/>
              </a:solidFill>
              <a:prstDash val="solid"/>
              <a:round/>
              <a:headEnd w="med" len="med" type="none"/>
              <a:tailEnd w="med" len="med" type="none"/>
            </a:ln>
          </a:right>
          <a:top>
            <a:ln w="12700" cap="flat">
              <a:solidFill>
                <a:srgbClr val="000000"/>
              </a:solidFill>
              <a:prstDash val="solid"/>
              <a:round/>
              <a:headEnd w="med" len="med" type="none"/>
              <a:tailEnd w="med" len="med" type="none"/>
            </a:ln>
          </a:top>
          <a:bottom>
            <a:ln w="12700" cap="flat">
              <a:solidFill>
                <a:srgbClr val="000000"/>
              </a:solidFill>
              <a:prstDash val="solid"/>
              <a:round/>
              <a:headEnd w="med" len="med" type="none"/>
              <a:tailEnd w="med" len="med" type="none"/>
            </a:ln>
          </a:bottom>
          <a:insideH>
            <a:ln w="12700" cap="flat">
              <a:solidFill>
                <a:srgbClr val="000000"/>
              </a:solidFill>
              <a:prstDash val="solid"/>
              <a:round/>
              <a:headEnd w="med" len="med" type="none"/>
              <a:tailEnd w="med" len="med" type="none"/>
            </a:ln>
          </a:insideH>
          <a:insideV>
            <a:ln w="12700" cap="flat">
              <a:solidFill>
                <a:srgbClr val="000000"/>
              </a:solidFill>
              <a:prstDash val="solid"/>
              <a:round/>
              <a:headEnd w="med" len="med" type="none"/>
              <a:tailEnd w="med" len="med" type="none"/>
            </a:ln>
          </a:insideV>
        </a:tcBdr>
      </a:tcStyle>
    </a:wholeTbl>
  </a:tblStyle>
  <a:tblStyle styleName="Table_2" styleId="{6FB93254-7F6E-433C-9E64-B5DAA584A2AD}">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3" styleId="{76DE6F1D-C30F-42E2-856B-EB3D5EB78BBB}">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4" styleId="{4B257BE0-C5FC-4643-8F0C-21754C977B37}">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16.xml" Type="http://schemas.openxmlformats.org/officeDocument/2006/relationships/slide" Id="rId21"/><Relationship Target="presProps.xml" Type="http://schemas.openxmlformats.org/officeDocument/2006/relationships/presProps" Id="rId2"/><Relationship Target="slides/slide7.xml" Type="http://schemas.openxmlformats.org/officeDocument/2006/relationships/slide" Id="rId12"/><Relationship Target="slides/slide17.xml" Type="http://schemas.openxmlformats.org/officeDocument/2006/relationships/slide" Id="rId22"/><Relationship Target="slides/slide8.xml" Type="http://schemas.openxmlformats.org/officeDocument/2006/relationships/slide" Id="rId13"/><Relationship Target="theme/theme2.xml" Type="http://schemas.openxmlformats.org/officeDocument/2006/relationships/theme" Id="rId1"/><Relationship Target="slides/slide18.xml" Type="http://schemas.openxmlformats.org/officeDocument/2006/relationships/slide" Id="rId23"/><Relationship Target="slideMasters/slideMaster1.xml" Type="http://schemas.openxmlformats.org/officeDocument/2006/relationships/slideMaster" Id="rId4"/><Relationship Target="slides/slide5.xml" Type="http://schemas.openxmlformats.org/officeDocument/2006/relationships/slide" Id="rId10"/><Relationship Target="slides/slide19.xml" Type="http://schemas.openxmlformats.org/officeDocument/2006/relationships/slide" Id="rId24"/><Relationship Target="tableStyles.xml" Type="http://schemas.openxmlformats.org/officeDocument/2006/relationships/tableStyles" Id="rId3"/><Relationship Target="slides/slide6.xml" Type="http://schemas.openxmlformats.org/officeDocument/2006/relationships/slide" Id="rId11"/><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Hayden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8" name="Shape 88"/>
        <p:cNvGrpSpPr/>
        <p:nvPr/>
      </p:nvGrpSpPr>
      <p:grpSpPr>
        <a:xfrm>
          <a:off y="0" x="0"/>
          <a:ext cy="0" cx="0"/>
          <a:chOff y="0" x="0"/>
          <a:chExt cy="0" cx="0"/>
        </a:xfrm>
      </p:grpSpPr>
      <p:sp>
        <p:nvSpPr>
          <p:cNvPr id="89" name="Shape 8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0" name="Shape 9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Michael Z 2 min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Jordan (2 minutes)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2" name="Shape 102"/>
        <p:cNvGrpSpPr/>
        <p:nvPr/>
      </p:nvGrpSpPr>
      <p:grpSpPr>
        <a:xfrm>
          <a:off y="0" x="0"/>
          <a:ext cy="0" cx="0"/>
          <a:chOff y="0" x="0"/>
          <a:chExt cy="0" cx="0"/>
        </a:xfrm>
      </p:grpSpPr>
      <p:sp>
        <p:nvSpPr>
          <p:cNvPr id="103" name="Shape 10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4" name="Shape 10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Michael 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8" name="Shape 108"/>
        <p:cNvGrpSpPr/>
        <p:nvPr/>
      </p:nvGrpSpPr>
      <p:grpSpPr>
        <a:xfrm>
          <a:off y="0" x="0"/>
          <a:ext cy="0" cx="0"/>
          <a:chOff y="0" x="0"/>
          <a:chExt cy="0" cx="0"/>
        </a:xfrm>
      </p:grpSpPr>
      <p:sp>
        <p:nvSpPr>
          <p:cNvPr id="109" name="Shape 10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0" name="Shape 11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4" name="Shape 114"/>
        <p:cNvGrpSpPr/>
        <p:nvPr/>
      </p:nvGrpSpPr>
      <p:grpSpPr>
        <a:xfrm>
          <a:off y="0" x="0"/>
          <a:ext cy="0" cx="0"/>
          <a:chOff y="0" x="0"/>
          <a:chExt cy="0" cx="0"/>
        </a:xfrm>
      </p:grpSpPr>
      <p:sp>
        <p:nvSpPr>
          <p:cNvPr id="115" name="Shape 11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6" name="Shape 11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Michael 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0" name="Shape 120"/>
        <p:cNvGrpSpPr/>
        <p:nvPr/>
      </p:nvGrpSpPr>
      <p:grpSpPr>
        <a:xfrm>
          <a:off y="0" x="0"/>
          <a:ext cy="0" cx="0"/>
          <a:chOff y="0" x="0"/>
          <a:chExt cy="0" cx="0"/>
        </a:xfrm>
      </p:grpSpPr>
      <p:sp>
        <p:nvSpPr>
          <p:cNvPr id="121" name="Shape 12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2" name="Shape 12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Michaechael Z</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6" name="Shape 126"/>
        <p:cNvGrpSpPr/>
        <p:nvPr/>
      </p:nvGrpSpPr>
      <p:grpSpPr>
        <a:xfrm>
          <a:off y="0" x="0"/>
          <a:ext cy="0" cx="0"/>
          <a:chOff y="0" x="0"/>
          <a:chExt cy="0" cx="0"/>
        </a:xfrm>
      </p:grpSpPr>
      <p:sp>
        <p:nvSpPr>
          <p:cNvPr id="127" name="Shape 12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8" name="Shape 12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Jordan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2" name="Shape 132"/>
        <p:cNvGrpSpPr/>
        <p:nvPr/>
      </p:nvGrpSpPr>
      <p:grpSpPr>
        <a:xfrm>
          <a:off y="0" x="0"/>
          <a:ext cy="0" cx="0"/>
          <a:chOff y="0" x="0"/>
          <a:chExt cy="0" cx="0"/>
        </a:xfrm>
      </p:grpSpPr>
      <p:sp>
        <p:nvSpPr>
          <p:cNvPr id="133" name="Shape 1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4" name="Shape 1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Jordan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8" name="Shape 138"/>
        <p:cNvGrpSpPr/>
        <p:nvPr/>
      </p:nvGrpSpPr>
      <p:grpSpPr>
        <a:xfrm>
          <a:off y="0" x="0"/>
          <a:ext cy="0" cx="0"/>
          <a:chOff y="0" x="0"/>
          <a:chExt cy="0" cx="0"/>
        </a:xfrm>
      </p:grpSpPr>
      <p:sp>
        <p:nvSpPr>
          <p:cNvPr id="139" name="Shape 1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0" name="Shape 14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Hayden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Hayden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Hayden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Hayden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 name="Shape 57"/>
        <p:cNvGrpSpPr/>
        <p:nvPr/>
      </p:nvGrpSpPr>
      <p:grpSpPr>
        <a:xfrm>
          <a:off y="0" x="0"/>
          <a:ext cy="0" cx="0"/>
          <a:chOff y="0" x="0"/>
          <a:chExt cy="0" cx="0"/>
        </a:xfrm>
      </p:grpSpPr>
      <p:sp>
        <p:nvSpPr>
          <p:cNvPr id="58" name="Shape 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9" name="Shape 5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Jordan (1 minute)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Jordan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4" name="Shape 74"/>
        <p:cNvGrpSpPr/>
        <p:nvPr/>
      </p:nvGrpSpPr>
      <p:grpSpPr>
        <a:xfrm>
          <a:off y="0" x="0"/>
          <a:ext cy="0" cx="0"/>
          <a:chOff y="0" x="0"/>
          <a:chExt cy="0" cx="0"/>
        </a:xfrm>
      </p:grpSpPr>
      <p:sp>
        <p:nvSpPr>
          <p:cNvPr id="75" name="Shape 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6" name="Shape 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Hayden (2 minutes)</a:t>
            </a:r>
          </a:p>
          <a:p>
            <a:pPr rtl="0">
              <a:spcBef>
                <a:spcPts val="0"/>
              </a:spcBef>
              <a:buNone/>
            </a:pPr>
            <a:r>
              <a:t/>
            </a:r>
            <a:endParaRPr/>
          </a:p>
          <a:p>
            <a:pPr rtl="0" lvl="0" indent="-317500" marL="457200">
              <a:spcBef>
                <a:spcPts val="0"/>
              </a:spcBef>
              <a:buClr>
                <a:srgbClr val="000000"/>
              </a:buClr>
              <a:buSzPct val="127272"/>
              <a:buFont typeface="Arial"/>
              <a:buChar char="-"/>
            </a:pPr>
            <a:r>
              <a:rPr lang="en"/>
              <a:t>Began the class using a lot of frequency dependent algorithms, must x chars long</a:t>
            </a:r>
          </a:p>
          <a:p>
            <a:pPr rtl="0" lvl="0" indent="-317500" marL="457200">
              <a:spcBef>
                <a:spcPts val="0"/>
              </a:spcBef>
              <a:buClr>
                <a:srgbClr val="000000"/>
              </a:buClr>
              <a:buSzPct val="127272"/>
              <a:buFont typeface="Arial"/>
              <a:buChar char="-"/>
            </a:pPr>
            <a:r>
              <a:rPr lang="en"/>
              <a:t>Collocations</a:t>
            </a:r>
          </a:p>
          <a:p>
            <a:pPr rtl="0" lvl="0" indent="-317500" marL="457200">
              <a:spcBef>
                <a:spcPts val="0"/>
              </a:spcBef>
              <a:buClr>
                <a:srgbClr val="000000"/>
              </a:buClr>
              <a:buSzPct val="127272"/>
              <a:buFont typeface="Arial"/>
              <a:buChar char="-"/>
            </a:pPr>
            <a:r>
              <a:rPr lang="en"/>
              <a:t>n-grams</a:t>
            </a:r>
          </a:p>
          <a:p>
            <a:pPr rtl="0" lvl="0" indent="-317500" marL="457200">
              <a:spcBef>
                <a:spcPts val="0"/>
              </a:spcBef>
              <a:buClr>
                <a:srgbClr val="000000"/>
              </a:buClr>
              <a:buSzPct val="127272"/>
              <a:buFont typeface="Arial"/>
              <a:buChar char="-"/>
            </a:pPr>
            <a:r>
              <a:rPr lang="en"/>
              <a:t>One technique we found particularly great was NLTK’s most informative features method</a:t>
            </a:r>
          </a:p>
          <a:p>
            <a:pPr rtl="0" lvl="0" indent="-317500" marL="457200">
              <a:spcBef>
                <a:spcPts val="0"/>
              </a:spcBef>
              <a:buClr>
                <a:srgbClr val="000000"/>
              </a:buClr>
              <a:buFont typeface="Arial"/>
              <a:buChar char="-"/>
            </a:pPr>
            <a:r>
              <a:t/>
            </a:r>
            <a:endParaRPr/>
          </a:p>
          <a:p>
            <a:pPr rtl="0">
              <a:spcBef>
                <a:spcPts val="0"/>
              </a:spcBef>
              <a:buNone/>
            </a:pPr>
            <a:r>
              <a:t/>
            </a:r>
            <a:endParaRPr/>
          </a:p>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0" name="Shape 10"/>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1" name="Shape 1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Clr>
                <a:schemeClr val="dk1"/>
              </a:buClr>
              <a:buSzPct val="100000"/>
              <a:buNone/>
              <a:defRPr sz="1800">
                <a:solidFill>
                  <a:schemeClr val="dk1"/>
                </a:solidFill>
              </a:defRPr>
            </a:lvl1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1.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ctrTitle"/>
          </p:nvPr>
        </p:nvSpPr>
        <p:spPr>
          <a:xfrm>
            <a:off y="1062300" x="462000"/>
            <a:ext cy="1159799" cx="8220000"/>
          </a:xfrm>
          <a:prstGeom prst="rect">
            <a:avLst/>
          </a:prstGeom>
        </p:spPr>
        <p:txBody>
          <a:bodyPr bIns="91425" rIns="91425" lIns="91425" tIns="91425" anchor="b" anchorCtr="0">
            <a:noAutofit/>
          </a:bodyPr>
          <a:lstStyle/>
          <a:p>
            <a:pPr indent="0" marL="0">
              <a:spcBef>
                <a:spcPts val="0"/>
              </a:spcBef>
              <a:buNone/>
            </a:pPr>
            <a:r>
              <a:rPr sz="4400" lang="en"/>
              <a:t>Through the Fire and Flames</a:t>
            </a:r>
          </a:p>
        </p:txBody>
      </p:sp>
      <p:sp>
        <p:nvSpPr>
          <p:cNvPr id="31" name="Shape 31"/>
          <p:cNvSpPr txBox="1"/>
          <p:nvPr>
            <p:ph idx="1" type="subTitle"/>
          </p:nvPr>
        </p:nvSpPr>
        <p:spPr>
          <a:xfrm>
            <a:off y="2027167" x="685800"/>
            <a:ext cy="2389200" cx="7772400"/>
          </a:xfrm>
          <a:prstGeom prst="rect">
            <a:avLst/>
          </a:prstGeom>
        </p:spPr>
        <p:txBody>
          <a:bodyPr bIns="91425" rIns="91425" lIns="91425" tIns="91425" anchor="t" anchorCtr="0">
            <a:noAutofit/>
          </a:bodyPr>
          <a:lstStyle/>
          <a:p>
            <a:pPr rtl="0">
              <a:spcBef>
                <a:spcPts val="0"/>
              </a:spcBef>
              <a:buNone/>
            </a:pPr>
            <a:r>
              <a:t/>
            </a:r>
            <a:endParaRPr sz="2000"/>
          </a:p>
          <a:p>
            <a:pPr rtl="0">
              <a:spcBef>
                <a:spcPts val="0"/>
              </a:spcBef>
              <a:buNone/>
            </a:pPr>
            <a:r>
              <a:rPr sz="2000" lang="en"/>
              <a:t>Michael Zamani, Hayden Lee, Michael Trujillo, Jordan Plahn</a:t>
            </a:r>
          </a:p>
          <a:p>
            <a:pPr rtl="0">
              <a:spcBef>
                <a:spcPts val="0"/>
              </a:spcBef>
              <a:buNone/>
            </a:pPr>
            <a:r>
              <a:t/>
            </a:r>
            <a:endParaRPr/>
          </a:p>
          <a:p>
            <a:pPr rtl="0">
              <a:spcBef>
                <a:spcPts val="0"/>
              </a:spcBef>
              <a:buNone/>
            </a:pPr>
            <a:r>
              <a:rPr sz="2000" lang="en"/>
              <a:t>CS 4984: Computational Linguistics</a:t>
            </a:r>
          </a:p>
          <a:p>
            <a:pPr rtl="0" lvl="0">
              <a:spcBef>
                <a:spcPts val="0"/>
              </a:spcBef>
              <a:buNone/>
            </a:pPr>
            <a:r>
              <a:rPr sz="2000" lang="en"/>
              <a:t>Virginia Tech, Blacksburg, VA</a:t>
            </a:r>
          </a:p>
          <a:p>
            <a:pPr rtl="0">
              <a:spcBef>
                <a:spcPts val="0"/>
              </a:spcBef>
              <a:buNone/>
            </a:pPr>
            <a:r>
              <a:rPr sz="2000" lang="en"/>
              <a:t>December 8, 2014</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ph idx="1" type="body"/>
          </p:nvPr>
        </p:nvSpPr>
        <p:spPr>
          <a:xfrm>
            <a:off y="919425" x="265800"/>
            <a:ext cy="3963299" cx="4084800"/>
          </a:xfrm>
          <a:prstGeom prst="rect">
            <a:avLst/>
          </a:prstGeom>
          <a:noFill/>
          <a:ln>
            <a:noFill/>
          </a:ln>
        </p:spPr>
        <p:txBody>
          <a:bodyPr bIns="91425" rIns="91425" lIns="91425" tIns="91425" anchor="t" anchorCtr="0">
            <a:noAutofit/>
          </a:bodyPr>
          <a:lstStyle/>
          <a:p>
            <a:pPr rtl="0" lvl="0" indent="-368300" marL="457200">
              <a:spcBef>
                <a:spcPts val="0"/>
              </a:spcBef>
              <a:buClr>
                <a:schemeClr val="dk1"/>
              </a:buClr>
              <a:buSzPct val="100000"/>
              <a:buFont typeface="Arial"/>
              <a:buChar char="●"/>
            </a:pPr>
            <a:r>
              <a:rPr sz="2200" lang="en">
                <a:solidFill>
                  <a:schemeClr val="dk1"/>
                </a:solidFill>
              </a:rPr>
              <a:t>Small: 17.1% of ~7,200 classified positive.</a:t>
            </a:r>
          </a:p>
          <a:p>
            <a:pPr rtl="0" lvl="0" indent="-368300" marL="457200">
              <a:spcBef>
                <a:spcPts val="0"/>
              </a:spcBef>
              <a:buClr>
                <a:schemeClr val="dk1"/>
              </a:buClr>
              <a:buSzPct val="100000"/>
              <a:buFont typeface="Arial"/>
              <a:buChar char="●"/>
            </a:pPr>
            <a:r>
              <a:rPr sz="2200" lang="en">
                <a:solidFill>
                  <a:schemeClr val="dk1"/>
                </a:solidFill>
              </a:rPr>
              <a:t>Large: 9.87% of ~30,000 classified positive.</a:t>
            </a:r>
          </a:p>
          <a:p>
            <a:pPr lvl="0" indent="-368300" marL="457200">
              <a:spcBef>
                <a:spcPts val="0"/>
              </a:spcBef>
              <a:buClr>
                <a:schemeClr val="dk1"/>
              </a:buClr>
              <a:buSzPct val="100000"/>
              <a:buFont typeface="Arial"/>
              <a:buChar char="●"/>
            </a:pPr>
            <a:r>
              <a:rPr sz="2200" lang="en">
                <a:solidFill>
                  <a:schemeClr val="dk1"/>
                </a:solidFill>
              </a:rPr>
              <a:t>Chose ME classifier over DT, because training set was relatively small compared to our overall corpus size, to mitigate risks of over-fitting training data using the DT classifier.</a:t>
            </a:r>
          </a:p>
        </p:txBody>
      </p:sp>
      <p:sp>
        <p:nvSpPr>
          <p:cNvPr id="85" name="Shape 85"/>
          <p:cNvSpPr txBox="1"/>
          <p:nvPr>
            <p:ph type="title"/>
          </p:nvPr>
        </p:nvSpPr>
        <p:spPr>
          <a:xfrm>
            <a:off y="62025" x="265800"/>
            <a:ext cy="857400" cx="3553199"/>
          </a:xfrm>
          <a:prstGeom prst="rect">
            <a:avLst/>
          </a:prstGeom>
        </p:spPr>
        <p:txBody>
          <a:bodyPr bIns="91425" rIns="91425" lIns="91425" tIns="91425" anchor="b" anchorCtr="0">
            <a:noAutofit/>
          </a:bodyPr>
          <a:lstStyle/>
          <a:p>
            <a:pPr>
              <a:spcBef>
                <a:spcPts val="0"/>
              </a:spcBef>
              <a:buNone/>
            </a:pPr>
            <a:r>
              <a:rPr sz="3000" lang="en">
                <a:solidFill>
                  <a:srgbClr val="000000"/>
                </a:solidFill>
              </a:rPr>
              <a:t>Classification</a:t>
            </a:r>
          </a:p>
        </p:txBody>
      </p:sp>
      <p:sp>
        <p:nvSpPr>
          <p:cNvPr id="86" name="Shape 86"/>
          <p:cNvSpPr txBox="1"/>
          <p:nvPr>
            <p:ph idx="2" type="title"/>
          </p:nvPr>
        </p:nvSpPr>
        <p:spPr>
          <a:xfrm>
            <a:off y="586550" x="4578950"/>
            <a:ext cy="556499" cx="4301399"/>
          </a:xfrm>
          <a:prstGeom prst="rect">
            <a:avLst/>
          </a:prstGeom>
        </p:spPr>
        <p:txBody>
          <a:bodyPr bIns="91425" rIns="91425" lIns="91425" tIns="91425" anchor="b" anchorCtr="0">
            <a:noAutofit/>
          </a:bodyPr>
          <a:lstStyle/>
          <a:p>
            <a:pPr algn="ctr" rtl="0" lvl="0">
              <a:spcBef>
                <a:spcPts val="0"/>
              </a:spcBef>
              <a:buNone/>
            </a:pPr>
            <a:r>
              <a:rPr sz="2400" lang="en">
                <a:solidFill>
                  <a:srgbClr val="000000"/>
                </a:solidFill>
              </a:rPr>
              <a:t>5-Fold Validation Results</a:t>
            </a:r>
          </a:p>
        </p:txBody>
      </p:sp>
      <p:graphicFrame>
        <p:nvGraphicFramePr>
          <p:cNvPr id="87" name="Shape 87"/>
          <p:cNvGraphicFramePr/>
          <p:nvPr/>
        </p:nvGraphicFramePr>
        <p:xfrm>
          <a:off y="1183125" x="4700850"/>
          <a:ext cy="3000000" cx="3000000"/>
        </p:xfrm>
        <a:graphic>
          <a:graphicData uri="http://schemas.openxmlformats.org/drawingml/2006/table">
            <a:tbl>
              <a:tblPr>
                <a:noFill/>
                <a:tableStyleId>{6FB93254-7F6E-433C-9E64-B5DAA584A2AD}</a:tableStyleId>
              </a:tblPr>
              <a:tblGrid>
                <a:gridCol w="1020000"/>
                <a:gridCol w="1020000"/>
                <a:gridCol w="1020000"/>
                <a:gridCol w="1020000"/>
              </a:tblGrid>
              <a:tr h="873650">
                <a:tc>
                  <a:txBody>
                    <a:bodyPr>
                      <a:noAutofit/>
                    </a:bodyPr>
                    <a:lstStyle/>
                    <a:p>
                      <a:pPr algn="ctr">
                        <a:spcBef>
                          <a:spcPts val="0"/>
                        </a:spcBef>
                        <a:buNone/>
                      </a:pPr>
                      <a:r>
                        <a:rPr b="1" lang="en"/>
                        <a:t>Fold #</a:t>
                      </a:r>
                    </a:p>
                  </a:txBody>
                  <a:tcPr marR="91425" marB="91425" marT="91425" anchor="ctr" marL="91425">
                    <a:solidFill>
                      <a:srgbClr val="CCCCCC"/>
                    </a:solidFill>
                  </a:tcPr>
                </a:tc>
                <a:tc>
                  <a:txBody>
                    <a:bodyPr>
                      <a:noAutofit/>
                    </a:bodyPr>
                    <a:lstStyle/>
                    <a:p>
                      <a:pPr algn="ctr">
                        <a:spcBef>
                          <a:spcPts val="0"/>
                        </a:spcBef>
                        <a:buNone/>
                      </a:pPr>
                      <a:r>
                        <a:rPr b="1" lang="en"/>
                        <a:t>Maximum Entropy</a:t>
                      </a:r>
                    </a:p>
                  </a:txBody>
                  <a:tcPr marR="91425" marB="91425" marT="91425" anchor="ctr" marL="91425">
                    <a:solidFill>
                      <a:srgbClr val="CCCCCC"/>
                    </a:solidFill>
                  </a:tcPr>
                </a:tc>
                <a:tc>
                  <a:txBody>
                    <a:bodyPr>
                      <a:noAutofit/>
                    </a:bodyPr>
                    <a:lstStyle/>
                    <a:p>
                      <a:pPr algn="ctr">
                        <a:spcBef>
                          <a:spcPts val="0"/>
                        </a:spcBef>
                        <a:buNone/>
                      </a:pPr>
                      <a:r>
                        <a:rPr b="1" lang="en"/>
                        <a:t>Decision Tree</a:t>
                      </a:r>
                    </a:p>
                  </a:txBody>
                  <a:tcPr marR="91425" marB="91425" marT="91425" anchor="ctr" marL="91425">
                    <a:solidFill>
                      <a:srgbClr val="CCCCCC"/>
                    </a:solidFill>
                  </a:tcPr>
                </a:tc>
                <a:tc>
                  <a:txBody>
                    <a:bodyPr>
                      <a:noAutofit/>
                    </a:bodyPr>
                    <a:lstStyle/>
                    <a:p>
                      <a:pPr algn="ctr">
                        <a:spcBef>
                          <a:spcPts val="0"/>
                        </a:spcBef>
                        <a:buNone/>
                      </a:pPr>
                      <a:r>
                        <a:rPr b="1" lang="en"/>
                        <a:t>Naive Bayes</a:t>
                      </a:r>
                    </a:p>
                  </a:txBody>
                  <a:tcPr marR="91425" marB="91425" marT="91425" anchor="ctr" marL="91425">
                    <a:solidFill>
                      <a:srgbClr val="CCCCCC"/>
                    </a:solidFill>
                  </a:tcPr>
                </a:tc>
              </a:tr>
              <a:tr h="422450">
                <a:tc>
                  <a:txBody>
                    <a:bodyPr>
                      <a:noAutofit/>
                    </a:bodyPr>
                    <a:lstStyle/>
                    <a:p>
                      <a:pPr algn="ctr">
                        <a:spcBef>
                          <a:spcPts val="0"/>
                        </a:spcBef>
                        <a:buNone/>
                      </a:pPr>
                      <a:r>
                        <a:rPr b="1" lang="en"/>
                        <a:t>1</a:t>
                      </a:r>
                    </a:p>
                  </a:txBody>
                  <a:tcPr marR="91425" marB="91425" marT="91425" anchor="ctr" marL="91425"/>
                </a:tc>
                <a:tc>
                  <a:txBody>
                    <a:bodyPr>
                      <a:noAutofit/>
                    </a:bodyPr>
                    <a:lstStyle/>
                    <a:p>
                      <a:pPr algn="ctr">
                        <a:spcBef>
                          <a:spcPts val="0"/>
                        </a:spcBef>
                        <a:buNone/>
                      </a:pPr>
                      <a:r>
                        <a:rPr lang="en"/>
                        <a:t>0.78</a:t>
                      </a:r>
                    </a:p>
                  </a:txBody>
                  <a:tcPr marR="91425" marB="91425" marT="91425" anchor="ctr" marL="91425"/>
                </a:tc>
                <a:tc>
                  <a:txBody>
                    <a:bodyPr>
                      <a:noAutofit/>
                    </a:bodyPr>
                    <a:lstStyle/>
                    <a:p>
                      <a:pPr algn="ctr">
                        <a:spcBef>
                          <a:spcPts val="0"/>
                        </a:spcBef>
                        <a:buNone/>
                      </a:pPr>
                      <a:r>
                        <a:rPr lang="en"/>
                        <a:t>0.80</a:t>
                      </a:r>
                    </a:p>
                  </a:txBody>
                  <a:tcPr marR="91425" marB="91425" marT="91425" anchor="ctr" marL="91425"/>
                </a:tc>
                <a:tc>
                  <a:txBody>
                    <a:bodyPr>
                      <a:noAutofit/>
                    </a:bodyPr>
                    <a:lstStyle/>
                    <a:p>
                      <a:pPr algn="ctr">
                        <a:spcBef>
                          <a:spcPts val="0"/>
                        </a:spcBef>
                        <a:buNone/>
                      </a:pPr>
                      <a:r>
                        <a:rPr lang="en"/>
                        <a:t>0.68</a:t>
                      </a:r>
                    </a:p>
                  </a:txBody>
                  <a:tcPr marR="91425" marB="91425" marT="91425" anchor="ctr" marL="91425"/>
                </a:tc>
              </a:tr>
              <a:tr h="422450">
                <a:tc>
                  <a:txBody>
                    <a:bodyPr>
                      <a:noAutofit/>
                    </a:bodyPr>
                    <a:lstStyle/>
                    <a:p>
                      <a:pPr algn="ctr">
                        <a:spcBef>
                          <a:spcPts val="0"/>
                        </a:spcBef>
                        <a:buNone/>
                      </a:pPr>
                      <a:r>
                        <a:rPr b="1" lang="en"/>
                        <a:t>2</a:t>
                      </a:r>
                    </a:p>
                  </a:txBody>
                  <a:tcPr marR="91425" marB="91425" marT="91425" anchor="ctr" marL="91425"/>
                </a:tc>
                <a:tc>
                  <a:txBody>
                    <a:bodyPr>
                      <a:noAutofit/>
                    </a:bodyPr>
                    <a:lstStyle/>
                    <a:p>
                      <a:pPr algn="ctr">
                        <a:spcBef>
                          <a:spcPts val="0"/>
                        </a:spcBef>
                        <a:buNone/>
                      </a:pPr>
                      <a:r>
                        <a:rPr lang="en"/>
                        <a:t>0.98</a:t>
                      </a:r>
                    </a:p>
                  </a:txBody>
                  <a:tcPr marR="91425" marB="91425" marT="91425" anchor="ctr" marL="91425"/>
                </a:tc>
                <a:tc>
                  <a:txBody>
                    <a:bodyPr>
                      <a:noAutofit/>
                    </a:bodyPr>
                    <a:lstStyle/>
                    <a:p>
                      <a:pPr algn="ctr">
                        <a:spcBef>
                          <a:spcPts val="0"/>
                        </a:spcBef>
                        <a:buNone/>
                      </a:pPr>
                      <a:r>
                        <a:rPr lang="en"/>
                        <a:t>0.95</a:t>
                      </a:r>
                    </a:p>
                  </a:txBody>
                  <a:tcPr marR="91425" marB="91425" marT="91425" anchor="ctr" marL="91425"/>
                </a:tc>
                <a:tc>
                  <a:txBody>
                    <a:bodyPr>
                      <a:noAutofit/>
                    </a:bodyPr>
                    <a:lstStyle/>
                    <a:p>
                      <a:pPr algn="ctr">
                        <a:spcBef>
                          <a:spcPts val="0"/>
                        </a:spcBef>
                        <a:buNone/>
                      </a:pPr>
                      <a:r>
                        <a:rPr lang="en"/>
                        <a:t>0.95</a:t>
                      </a:r>
                    </a:p>
                  </a:txBody>
                  <a:tcPr marR="91425" marB="91425" marT="91425" anchor="ctr" marL="91425"/>
                </a:tc>
              </a:tr>
              <a:tr h="422450">
                <a:tc>
                  <a:txBody>
                    <a:bodyPr>
                      <a:noAutofit/>
                    </a:bodyPr>
                    <a:lstStyle/>
                    <a:p>
                      <a:pPr algn="ctr">
                        <a:spcBef>
                          <a:spcPts val="0"/>
                        </a:spcBef>
                        <a:buNone/>
                      </a:pPr>
                      <a:r>
                        <a:rPr b="1" lang="en"/>
                        <a:t>3</a:t>
                      </a:r>
                    </a:p>
                  </a:txBody>
                  <a:tcPr marR="91425" marB="91425" marT="91425" anchor="ctr" marL="91425"/>
                </a:tc>
                <a:tc>
                  <a:txBody>
                    <a:bodyPr>
                      <a:noAutofit/>
                    </a:bodyPr>
                    <a:lstStyle/>
                    <a:p>
                      <a:pPr algn="ctr">
                        <a:spcBef>
                          <a:spcPts val="0"/>
                        </a:spcBef>
                        <a:buNone/>
                      </a:pPr>
                      <a:r>
                        <a:rPr lang="en"/>
                        <a:t>0.87</a:t>
                      </a:r>
                    </a:p>
                  </a:txBody>
                  <a:tcPr marR="91425" marB="91425" marT="91425" anchor="ctr" marL="91425"/>
                </a:tc>
                <a:tc>
                  <a:txBody>
                    <a:bodyPr>
                      <a:noAutofit/>
                    </a:bodyPr>
                    <a:lstStyle/>
                    <a:p>
                      <a:pPr algn="ctr">
                        <a:spcBef>
                          <a:spcPts val="0"/>
                        </a:spcBef>
                        <a:buNone/>
                      </a:pPr>
                      <a:r>
                        <a:rPr lang="en"/>
                        <a:t>0.88</a:t>
                      </a:r>
                    </a:p>
                  </a:txBody>
                  <a:tcPr marR="91425" marB="91425" marT="91425" anchor="ctr" marL="91425"/>
                </a:tc>
                <a:tc>
                  <a:txBody>
                    <a:bodyPr>
                      <a:noAutofit/>
                    </a:bodyPr>
                    <a:lstStyle/>
                    <a:p>
                      <a:pPr algn="ctr">
                        <a:spcBef>
                          <a:spcPts val="0"/>
                        </a:spcBef>
                        <a:buNone/>
                      </a:pPr>
                      <a:r>
                        <a:rPr lang="en"/>
                        <a:t>0.87</a:t>
                      </a:r>
                    </a:p>
                  </a:txBody>
                  <a:tcPr marR="91425" marB="91425" marT="91425" anchor="ctr" marL="91425"/>
                </a:tc>
              </a:tr>
              <a:tr h="422450">
                <a:tc>
                  <a:txBody>
                    <a:bodyPr>
                      <a:noAutofit/>
                    </a:bodyPr>
                    <a:lstStyle/>
                    <a:p>
                      <a:pPr algn="ctr">
                        <a:spcBef>
                          <a:spcPts val="0"/>
                        </a:spcBef>
                        <a:buNone/>
                      </a:pPr>
                      <a:r>
                        <a:rPr b="1" lang="en"/>
                        <a:t>4</a:t>
                      </a:r>
                    </a:p>
                  </a:txBody>
                  <a:tcPr marR="91425" marB="91425" marT="91425" anchor="ctr" marL="91425"/>
                </a:tc>
                <a:tc>
                  <a:txBody>
                    <a:bodyPr>
                      <a:noAutofit/>
                    </a:bodyPr>
                    <a:lstStyle/>
                    <a:p>
                      <a:pPr algn="ctr">
                        <a:spcBef>
                          <a:spcPts val="0"/>
                        </a:spcBef>
                        <a:buNone/>
                      </a:pPr>
                      <a:r>
                        <a:rPr lang="en"/>
                        <a:t>0.97</a:t>
                      </a:r>
                    </a:p>
                  </a:txBody>
                  <a:tcPr marR="91425" marB="91425" marT="91425" anchor="ctr" marL="91425"/>
                </a:tc>
                <a:tc>
                  <a:txBody>
                    <a:bodyPr>
                      <a:noAutofit/>
                    </a:bodyPr>
                    <a:lstStyle/>
                    <a:p>
                      <a:pPr algn="ctr">
                        <a:spcBef>
                          <a:spcPts val="0"/>
                        </a:spcBef>
                        <a:buNone/>
                      </a:pPr>
                      <a:r>
                        <a:rPr lang="en"/>
                        <a:t>0.93</a:t>
                      </a:r>
                    </a:p>
                  </a:txBody>
                  <a:tcPr marR="91425" marB="91425" marT="91425" anchor="ctr" marL="91425"/>
                </a:tc>
                <a:tc>
                  <a:txBody>
                    <a:bodyPr>
                      <a:noAutofit/>
                    </a:bodyPr>
                    <a:lstStyle/>
                    <a:p>
                      <a:pPr algn="ctr">
                        <a:spcBef>
                          <a:spcPts val="0"/>
                        </a:spcBef>
                        <a:buNone/>
                      </a:pPr>
                      <a:r>
                        <a:rPr lang="en"/>
                        <a:t>0.90</a:t>
                      </a:r>
                    </a:p>
                  </a:txBody>
                  <a:tcPr marR="91425" marB="91425" marT="91425" anchor="ctr" marL="91425"/>
                </a:tc>
              </a:tr>
              <a:tr h="422450">
                <a:tc>
                  <a:txBody>
                    <a:bodyPr>
                      <a:noAutofit/>
                    </a:bodyPr>
                    <a:lstStyle/>
                    <a:p>
                      <a:pPr algn="ctr">
                        <a:spcBef>
                          <a:spcPts val="0"/>
                        </a:spcBef>
                        <a:buNone/>
                      </a:pPr>
                      <a:r>
                        <a:rPr b="1" lang="en"/>
                        <a:t>5</a:t>
                      </a:r>
                    </a:p>
                  </a:txBody>
                  <a:tcPr marR="91425" marB="91425" marT="91425" anchor="ctr" marL="91425"/>
                </a:tc>
                <a:tc>
                  <a:txBody>
                    <a:bodyPr>
                      <a:noAutofit/>
                    </a:bodyPr>
                    <a:lstStyle/>
                    <a:p>
                      <a:pPr algn="ctr">
                        <a:spcBef>
                          <a:spcPts val="0"/>
                        </a:spcBef>
                        <a:buNone/>
                      </a:pPr>
                      <a:r>
                        <a:rPr lang="en"/>
                        <a:t>0.77</a:t>
                      </a:r>
                    </a:p>
                  </a:txBody>
                  <a:tcPr marR="91425" marB="91425" marT="91425" anchor="ctr" marL="91425"/>
                </a:tc>
                <a:tc>
                  <a:txBody>
                    <a:bodyPr>
                      <a:noAutofit/>
                    </a:bodyPr>
                    <a:lstStyle/>
                    <a:p>
                      <a:pPr algn="ctr">
                        <a:spcBef>
                          <a:spcPts val="0"/>
                        </a:spcBef>
                        <a:buNone/>
                      </a:pPr>
                      <a:r>
                        <a:rPr lang="en"/>
                        <a:t>0.80</a:t>
                      </a:r>
                    </a:p>
                  </a:txBody>
                  <a:tcPr marR="91425" marB="91425" marT="91425" anchor="ctr" marL="91425"/>
                </a:tc>
                <a:tc>
                  <a:txBody>
                    <a:bodyPr>
                      <a:noAutofit/>
                    </a:bodyPr>
                    <a:lstStyle/>
                    <a:p>
                      <a:pPr algn="ctr">
                        <a:spcBef>
                          <a:spcPts val="0"/>
                        </a:spcBef>
                        <a:buNone/>
                      </a:pPr>
                      <a:r>
                        <a:rPr lang="en"/>
                        <a:t>0.77</a:t>
                      </a:r>
                    </a:p>
                  </a:txBody>
                  <a:tcPr marR="91425" marB="91425" marT="91425" anchor="ctr" marL="91425"/>
                </a:tc>
              </a:tr>
              <a:tr h="422450">
                <a:tc>
                  <a:txBody>
                    <a:bodyPr>
                      <a:noAutofit/>
                    </a:bodyPr>
                    <a:lstStyle/>
                    <a:p>
                      <a:pPr algn="ctr">
                        <a:spcBef>
                          <a:spcPts val="0"/>
                        </a:spcBef>
                        <a:buNone/>
                      </a:pPr>
                      <a:r>
                        <a:rPr b="1" lang="en"/>
                        <a:t>Overall</a:t>
                      </a:r>
                    </a:p>
                  </a:txBody>
                  <a:tcPr marR="91425" marB="91425" marT="91425" anchor="ctr" marL="91425"/>
                </a:tc>
                <a:tc>
                  <a:txBody>
                    <a:bodyPr>
                      <a:noAutofit/>
                    </a:bodyPr>
                    <a:lstStyle/>
                    <a:p>
                      <a:pPr algn="ctr">
                        <a:spcBef>
                          <a:spcPts val="0"/>
                        </a:spcBef>
                        <a:buNone/>
                      </a:pPr>
                      <a:r>
                        <a:rPr lang="en"/>
                        <a:t>~0.874</a:t>
                      </a:r>
                    </a:p>
                  </a:txBody>
                  <a:tcPr marR="91425" marB="91425" marT="91425" anchor="ctr" marL="91425"/>
                </a:tc>
                <a:tc>
                  <a:txBody>
                    <a:bodyPr>
                      <a:noAutofit/>
                    </a:bodyPr>
                    <a:lstStyle/>
                    <a:p>
                      <a:pPr algn="ctr">
                        <a:spcBef>
                          <a:spcPts val="0"/>
                        </a:spcBef>
                        <a:buNone/>
                      </a:pPr>
                      <a:r>
                        <a:rPr lang="en"/>
                        <a:t>~0.872</a:t>
                      </a:r>
                    </a:p>
                  </a:txBody>
                  <a:tcPr marR="91425" marB="91425" marT="91425" anchor="ctr" marL="91425"/>
                </a:tc>
                <a:tc>
                  <a:txBody>
                    <a:bodyPr>
                      <a:noAutofit/>
                    </a:bodyPr>
                    <a:lstStyle/>
                    <a:p>
                      <a:pPr algn="ctr">
                        <a:spcBef>
                          <a:spcPts val="0"/>
                        </a:spcBef>
                        <a:buNone/>
                      </a:pPr>
                      <a:r>
                        <a:rPr lang="en"/>
                        <a:t>~0.834</a:t>
                      </a:r>
                    </a:p>
                  </a:txBody>
                  <a:tcPr marR="91425" marB="91425" marT="91425" anchor="ctr" marL="91425"/>
                </a:tc>
              </a:tr>
            </a:tbl>
          </a:graphicData>
        </a:graphic>
      </p:graphicFrame>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y="0" x="0"/>
          <a:ext cy="0" cx="0"/>
          <a:chOff y="0" x="0"/>
          <a:chExt cy="0" cx="0"/>
        </a:xfrm>
      </p:grpSpPr>
      <p:sp>
        <p:nvSpPr>
          <p:cNvPr id="92" name="Shape 9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Topic Summarization</a:t>
            </a:r>
          </a:p>
        </p:txBody>
      </p:sp>
      <p:sp>
        <p:nvSpPr>
          <p:cNvPr id="93" name="Shape 93"/>
          <p:cNvSpPr txBox="1"/>
          <p:nvPr>
            <p:ph idx="1" type="body"/>
          </p:nvPr>
        </p:nvSpPr>
        <p:spPr>
          <a:xfrm>
            <a:off y="1063375" x="457200"/>
            <a:ext cy="1112100" cx="7639800"/>
          </a:xfrm>
          <a:prstGeom prst="rect">
            <a:avLst/>
          </a:prstGeom>
        </p:spPr>
        <p:txBody>
          <a:bodyPr bIns="91425" rIns="91425" lIns="91425" tIns="91425" anchor="t" anchorCtr="0">
            <a:noAutofit/>
          </a:bodyPr>
          <a:lstStyle/>
          <a:p>
            <a:pPr rtl="0" lvl="0" indent="-342900" marL="457200">
              <a:spcBef>
                <a:spcPts val="0"/>
              </a:spcBef>
              <a:buClr>
                <a:srgbClr val="000000"/>
              </a:buClr>
              <a:buSzPct val="100000"/>
              <a:buFont typeface="Arial"/>
              <a:buChar char="●"/>
            </a:pPr>
            <a:r>
              <a:rPr sz="1800" lang="en"/>
              <a:t>Gensim</a:t>
            </a:r>
          </a:p>
          <a:p>
            <a:pPr rtl="0" lvl="1" indent="-342900" marL="914400">
              <a:spcBef>
                <a:spcPts val="0"/>
              </a:spcBef>
              <a:buClr>
                <a:srgbClr val="000000"/>
              </a:buClr>
              <a:buSzPct val="100000"/>
              <a:buFont typeface="Courier New"/>
              <a:buChar char="o"/>
            </a:pPr>
            <a:r>
              <a:rPr sz="1800" lang="en"/>
              <a:t>Latent Dirichlet Allocation (LDA)</a:t>
            </a:r>
          </a:p>
          <a:p>
            <a:pPr rtl="0" lvl="1" indent="-342900" marL="914400">
              <a:spcBef>
                <a:spcPts val="0"/>
              </a:spcBef>
              <a:buClr>
                <a:srgbClr val="000000"/>
              </a:buClr>
              <a:buSzPct val="100000"/>
              <a:buFont typeface="Courier New"/>
              <a:buChar char="o"/>
            </a:pPr>
            <a:r>
              <a:rPr sz="1800" lang="en"/>
              <a:t>Discover semantic structure of document</a:t>
            </a:r>
          </a:p>
          <a:p>
            <a:pPr rtl="0" lvl="0">
              <a:spcBef>
                <a:spcPts val="0"/>
              </a:spcBef>
              <a:buNone/>
            </a:pPr>
            <a:r>
              <a:t/>
            </a:r>
            <a:endParaRPr sz="1800"/>
          </a:p>
          <a:p>
            <a:pPr rtl="0" indent="0" marL="457200">
              <a:lnSpc>
                <a:spcPct val="140000"/>
              </a:lnSpc>
              <a:spcBef>
                <a:spcPts val="0"/>
              </a:spcBef>
              <a:buNone/>
            </a:pPr>
            <a:r>
              <a:t/>
            </a:r>
            <a:endParaRPr sz="1200">
              <a:solidFill>
                <a:srgbClr val="333333"/>
              </a:solidFill>
              <a:latin typeface="Consolas"/>
              <a:ea typeface="Consolas"/>
              <a:cs typeface="Consolas"/>
              <a:sym typeface="Consolas"/>
            </a:endParaRPr>
          </a:p>
          <a:p>
            <a:pPr rtl="0" indent="0" marL="457200">
              <a:lnSpc>
                <a:spcPct val="140000"/>
              </a:lnSpc>
              <a:spcBef>
                <a:spcPts val="0"/>
              </a:spcBef>
              <a:buNone/>
            </a:pPr>
            <a:r>
              <a:t/>
            </a:r>
            <a:endParaRPr sz="1200">
              <a:solidFill>
                <a:srgbClr val="333333"/>
              </a:solidFill>
              <a:latin typeface="Consolas"/>
              <a:ea typeface="Consolas"/>
              <a:cs typeface="Consolas"/>
              <a:sym typeface="Consolas"/>
            </a:endParaRPr>
          </a:p>
          <a:p>
            <a:pPr lvl="0">
              <a:spcBef>
                <a:spcPts val="0"/>
              </a:spcBef>
              <a:buNone/>
            </a:pPr>
            <a:r>
              <a:t/>
            </a:r>
            <a:endParaRPr sz="1800"/>
          </a:p>
        </p:txBody>
      </p:sp>
      <p:graphicFrame>
        <p:nvGraphicFramePr>
          <p:cNvPr id="94" name="Shape 94"/>
          <p:cNvGraphicFramePr/>
          <p:nvPr/>
        </p:nvGraphicFramePr>
        <p:xfrm>
          <a:off y="2096919" x="292650"/>
          <a:ext cy="3000000" cx="3000000"/>
        </p:xfrm>
        <a:graphic>
          <a:graphicData uri="http://schemas.openxmlformats.org/drawingml/2006/table">
            <a:tbl>
              <a:tblPr>
                <a:noFill/>
                <a:tableStyleId>{76DE6F1D-C30F-42E2-856B-EB3D5EB78BBB}</a:tableStyleId>
              </a:tblPr>
              <a:tblGrid>
                <a:gridCol w="929325"/>
                <a:gridCol w="7854975"/>
              </a:tblGrid>
              <a:tr h="329775">
                <a:tc>
                  <a:txBody>
                    <a:bodyPr>
                      <a:noAutofit/>
                    </a:bodyPr>
                    <a:lstStyle/>
                    <a:p>
                      <a:pPr algn="ctr">
                        <a:spcBef>
                          <a:spcPts val="0"/>
                        </a:spcBef>
                        <a:buNone/>
                      </a:pPr>
                      <a:r>
                        <a:rPr b="1" lang="en"/>
                        <a:t>Corpus</a:t>
                      </a:r>
                    </a:p>
                  </a:txBody>
                  <a:tcPr marR="91425" marB="91425" marT="91425" anchor="ctr" marL="91425">
                    <a:solidFill>
                      <a:srgbClr val="CCCCCC"/>
                    </a:solidFill>
                  </a:tcPr>
                </a:tc>
                <a:tc>
                  <a:txBody>
                    <a:bodyPr>
                      <a:noAutofit/>
                    </a:bodyPr>
                    <a:lstStyle/>
                    <a:p>
                      <a:pPr algn="ctr">
                        <a:spcBef>
                          <a:spcPts val="0"/>
                        </a:spcBef>
                        <a:buNone/>
                      </a:pPr>
                      <a:r>
                        <a:rPr b="1" lang="en"/>
                        <a:t>Topics</a:t>
                      </a:r>
                    </a:p>
                  </a:txBody>
                  <a:tcPr marR="91425" marB="91425" marT="91425" anchor="ctr" marL="91425">
                    <a:solidFill>
                      <a:srgbClr val="CCCCCC"/>
                    </a:solidFill>
                  </a:tcPr>
                </a:tc>
              </a:tr>
              <a:tr h="629275">
                <a:tc rowSpan="2">
                  <a:txBody>
                    <a:bodyPr>
                      <a:noAutofit/>
                    </a:bodyPr>
                    <a:lstStyle/>
                    <a:p>
                      <a:pPr algn="ctr" rtl="0" lvl="0">
                        <a:spcBef>
                          <a:spcPts val="0"/>
                        </a:spcBef>
                        <a:buNone/>
                      </a:pPr>
                      <a:r>
                        <a:rPr b="1" lang="en"/>
                        <a:t>Small</a:t>
                      </a:r>
                    </a:p>
                  </a:txBody>
                  <a:tcPr marR="91425" marB="91425" marT="91425" anchor="ctr" marL="91425"/>
                </a:tc>
                <a:tc>
                  <a:txBody>
                    <a:bodyPr>
                      <a:noAutofit/>
                    </a:bodyPr>
                    <a:lstStyle/>
                    <a:p>
                      <a:pPr rtl="0" lvl="0">
                        <a:spcBef>
                          <a:spcPts val="0"/>
                        </a:spcBef>
                        <a:buNone/>
                      </a:pPr>
                      <a:r>
                        <a:rPr b="1" sz="1600" lang="en">
                          <a:solidFill>
                            <a:srgbClr val="333333"/>
                          </a:solidFill>
                          <a:latin typeface="Consolas"/>
                          <a:ea typeface="Consolas"/>
                          <a:cs typeface="Consolas"/>
                          <a:sym typeface="Consolas"/>
                        </a:rPr>
                        <a:t>Topic 1 :</a:t>
                      </a:r>
                      <a:r>
                        <a:rPr b="1" sz="1200" lang="en">
                          <a:solidFill>
                            <a:srgbClr val="333333"/>
                          </a:solidFill>
                          <a:latin typeface="Consolas"/>
                          <a:ea typeface="Consolas"/>
                          <a:cs typeface="Consolas"/>
                          <a:sym typeface="Consolas"/>
                        </a:rPr>
                        <a:t> </a:t>
                      </a:r>
                      <a:r>
                        <a:rPr sz="1200" lang="en">
                          <a:solidFill>
                            <a:srgbClr val="333333"/>
                          </a:solidFill>
                          <a:latin typeface="Consolas"/>
                          <a:ea typeface="Consolas"/>
                          <a:cs typeface="Consolas"/>
                          <a:sym typeface="Consolas"/>
                        </a:rPr>
                        <a:t>0.006*texas + 0.005*news + 0.005*fire + 0.005*2011 + 0.003*ago + 0.003*us + 0.003*new + 0.003*people + 0.002*1 + 0.002*said</a:t>
                      </a:r>
                    </a:p>
                  </a:txBody>
                  <a:tcPr marR="91425" marB="91425" marT="91425" anchor="ctr" marL="91425"/>
                </a:tc>
              </a:tr>
              <a:tr h="556625">
                <a:tc vMerge="1"/>
                <a:tc>
                  <a:txBody>
                    <a:bodyPr>
                      <a:noAutofit/>
                    </a:bodyPr>
                    <a:lstStyle/>
                    <a:p>
                      <a:pPr>
                        <a:spcBef>
                          <a:spcPts val="0"/>
                        </a:spcBef>
                        <a:buNone/>
                      </a:pPr>
                      <a:r>
                        <a:rPr b="1" sz="1600" lang="en">
                          <a:solidFill>
                            <a:srgbClr val="333333"/>
                          </a:solidFill>
                          <a:latin typeface="Consolas"/>
                          <a:ea typeface="Consolas"/>
                          <a:cs typeface="Consolas"/>
                          <a:sym typeface="Consolas"/>
                        </a:rPr>
                        <a:t>Topic 2 :</a:t>
                      </a:r>
                      <a:r>
                        <a:rPr sz="1200" lang="en">
                          <a:solidFill>
                            <a:srgbClr val="333333"/>
                          </a:solidFill>
                          <a:latin typeface="Consolas"/>
                          <a:ea typeface="Consolas"/>
                          <a:cs typeface="Consolas"/>
                          <a:sym typeface="Consolas"/>
                        </a:rPr>
                        <a:t> 0.017*fire + 0.006*2011 + 0.005*september + 0.004*texas + 0.004*news + 0.003*us + 0.003*2010 + 0.003*firefighter + 0.003*firefighters + 0.003*new</a:t>
                      </a:r>
                    </a:p>
                  </a:txBody>
                  <a:tcPr marR="91425" marB="91425" marT="91425" anchor="ctr" marL="91425"/>
                </a:tc>
              </a:tr>
              <a:tr h="489450">
                <a:tc rowSpan="2">
                  <a:txBody>
                    <a:bodyPr>
                      <a:noAutofit/>
                    </a:bodyPr>
                    <a:lstStyle/>
                    <a:p>
                      <a:pPr algn="ctr">
                        <a:spcBef>
                          <a:spcPts val="0"/>
                        </a:spcBef>
                        <a:buNone/>
                      </a:pPr>
                      <a:r>
                        <a:rPr b="1" lang="en"/>
                        <a:t>Large</a:t>
                      </a:r>
                    </a:p>
                  </a:txBody>
                  <a:tcPr marR="91425" marB="91425" marT="91425" anchor="ctr" marL="91425"/>
                </a:tc>
                <a:tc>
                  <a:txBody>
                    <a:bodyPr>
                      <a:noAutofit/>
                    </a:bodyPr>
                    <a:lstStyle/>
                    <a:p>
                      <a:pPr>
                        <a:spcBef>
                          <a:spcPts val="0"/>
                        </a:spcBef>
                        <a:buNone/>
                      </a:pPr>
                      <a:r>
                        <a:rPr b="1" sz="1600" lang="en">
                          <a:solidFill>
                            <a:srgbClr val="333333"/>
                          </a:solidFill>
                          <a:latin typeface="Consolas"/>
                          <a:ea typeface="Consolas"/>
                          <a:cs typeface="Consolas"/>
                          <a:sym typeface="Consolas"/>
                        </a:rPr>
                        <a:t>Topic 1 :</a:t>
                      </a:r>
                      <a:r>
                        <a:rPr sz="900" lang="en">
                          <a:solidFill>
                            <a:srgbClr val="333333"/>
                          </a:solidFill>
                          <a:latin typeface="Consolas"/>
                          <a:ea typeface="Consolas"/>
                          <a:cs typeface="Consolas"/>
                          <a:sym typeface="Consolas"/>
                        </a:rPr>
                        <a:t> </a:t>
                      </a:r>
                      <a:r>
                        <a:rPr sz="1200" lang="en">
                          <a:solidFill>
                            <a:srgbClr val="333333"/>
                          </a:solidFill>
                          <a:latin typeface="Consolas"/>
                          <a:ea typeface="Consolas"/>
                          <a:cs typeface="Consolas"/>
                          <a:sym typeface="Consolas"/>
                        </a:rPr>
                        <a:t>0.018*fire + 0.016*nightclub + 0.010*brazil + 0.007*people + 0.006*santa + 0.005*club + 0.005*said + 0.004*sign + 0.004*news + 0.004*maria,</a:t>
                      </a:r>
                    </a:p>
                  </a:txBody>
                  <a:tcPr marR="91425" marB="91425" marT="91425" anchor="ctr" marL="91425"/>
                </a:tc>
              </a:tr>
              <a:tr h="489450">
                <a:tc vMerge="1"/>
                <a:tc>
                  <a:txBody>
                    <a:bodyPr>
                      <a:noAutofit/>
                    </a:bodyPr>
                    <a:lstStyle/>
                    <a:p>
                      <a:pPr>
                        <a:spcBef>
                          <a:spcPts val="0"/>
                        </a:spcBef>
                        <a:buNone/>
                      </a:pPr>
                      <a:r>
                        <a:rPr b="1" sz="1600" lang="en">
                          <a:solidFill>
                            <a:srgbClr val="333333"/>
                          </a:solidFill>
                          <a:latin typeface="Consolas"/>
                          <a:ea typeface="Consolas"/>
                          <a:cs typeface="Consolas"/>
                          <a:sym typeface="Consolas"/>
                        </a:rPr>
                        <a:t>Topic 2 :</a:t>
                      </a:r>
                      <a:r>
                        <a:rPr sz="900" lang="en">
                          <a:solidFill>
                            <a:srgbClr val="333333"/>
                          </a:solidFill>
                          <a:latin typeface="Consolas"/>
                          <a:ea typeface="Consolas"/>
                          <a:cs typeface="Consolas"/>
                          <a:sym typeface="Consolas"/>
                        </a:rPr>
                        <a:t> </a:t>
                      </a:r>
                      <a:r>
                        <a:rPr sz="1200" lang="en">
                          <a:solidFill>
                            <a:srgbClr val="333333"/>
                          </a:solidFill>
                          <a:latin typeface="Consolas"/>
                          <a:ea typeface="Consolas"/>
                          <a:cs typeface="Consolas"/>
                          <a:sym typeface="Consolas"/>
                        </a:rPr>
                        <a:t>0.010*fire + 0.006*brazil + 0.006*sign + 0.006*people + 0.006*nightclub + 0.005*news + 0.004*santa + 0.004*youtube + 0.004*club + 0.003*ago</a:t>
                      </a:r>
                    </a:p>
                  </a:txBody>
                  <a:tcPr marR="91425" marB="91425" marT="91425" anchor="ctr" marL="91425"/>
                </a:tc>
              </a:tr>
            </a:tbl>
          </a:graphicData>
        </a:graphic>
      </p:graphicFrame>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k-means Clustering</a:t>
            </a:r>
          </a:p>
        </p:txBody>
      </p:sp>
      <p:sp>
        <p:nvSpPr>
          <p:cNvPr id="100" name="Shape 100"/>
          <p:cNvSpPr txBox="1"/>
          <p:nvPr>
            <p:ph idx="1" type="body"/>
          </p:nvPr>
        </p:nvSpPr>
        <p:spPr>
          <a:xfrm>
            <a:off y="1200150" x="457200"/>
            <a:ext cy="857400" cx="8229600"/>
          </a:xfrm>
          <a:prstGeom prst="rect">
            <a:avLst/>
          </a:prstGeom>
        </p:spPr>
        <p:txBody>
          <a:bodyPr bIns="91425" rIns="91425" lIns="91425" tIns="91425" anchor="t" anchorCtr="0">
            <a:noAutofit/>
          </a:bodyPr>
          <a:lstStyle/>
          <a:p>
            <a:pPr rtl="0" lvl="0" indent="-342900" marL="457200">
              <a:spcBef>
                <a:spcPts val="0"/>
              </a:spcBef>
              <a:buClr>
                <a:srgbClr val="000000"/>
              </a:buClr>
              <a:buSzPct val="100000"/>
              <a:buFont typeface="Arial"/>
              <a:buChar char="●"/>
            </a:pPr>
            <a:r>
              <a:rPr sz="1800" lang="en"/>
              <a:t>Apache Mahout</a:t>
            </a:r>
          </a:p>
          <a:p>
            <a:pPr rtl="0" lvl="0" indent="-342900" marL="457200">
              <a:spcBef>
                <a:spcPts val="0"/>
              </a:spcBef>
              <a:buClr>
                <a:srgbClr val="000000"/>
              </a:buClr>
              <a:buSzPct val="100000"/>
              <a:buFont typeface="Arial"/>
              <a:buChar char="●"/>
            </a:pPr>
            <a:r>
              <a:rPr sz="1800" lang="en"/>
              <a:t>Grouping of object sets similar to each other based on a feature</a:t>
            </a:r>
          </a:p>
          <a:p>
            <a:pPr rtl="0" lvl="0" indent="-342900" marL="457200">
              <a:spcBef>
                <a:spcPts val="0"/>
              </a:spcBef>
              <a:buClr>
                <a:srgbClr val="000000"/>
              </a:buClr>
              <a:buSzPct val="100000"/>
              <a:buFont typeface="Arial"/>
              <a:buChar char="●"/>
            </a:pPr>
            <a:r>
              <a:rPr sz="1800" lang="en"/>
              <a:t>Results:</a:t>
            </a:r>
          </a:p>
          <a:p>
            <a:pPr rtl="0">
              <a:spcBef>
                <a:spcPts val="0"/>
              </a:spcBef>
              <a:buNone/>
            </a:pPr>
            <a:r>
              <a:t/>
            </a:r>
            <a:endParaRPr sz="1800"/>
          </a:p>
          <a:p>
            <a:pPr rtl="0">
              <a:spcBef>
                <a:spcPts val="0"/>
              </a:spcBef>
              <a:buNone/>
            </a:pPr>
            <a:r>
              <a:t/>
            </a:r>
            <a:endParaRPr sz="1800"/>
          </a:p>
          <a:p>
            <a:pPr rtl="0">
              <a:spcBef>
                <a:spcPts val="0"/>
              </a:spcBef>
              <a:buNone/>
            </a:pPr>
            <a:r>
              <a:t/>
            </a:r>
            <a:endParaRPr sz="1800"/>
          </a:p>
          <a:p>
            <a:pPr rtl="0" lvl="0">
              <a:spcBef>
                <a:spcPts val="0"/>
              </a:spcBef>
              <a:buNone/>
            </a:pPr>
            <a:r>
              <a:t/>
            </a:r>
            <a:endParaRPr sz="1800"/>
          </a:p>
          <a:p>
            <a:pPr lvl="0">
              <a:spcBef>
                <a:spcPts val="0"/>
              </a:spcBef>
              <a:buNone/>
            </a:pPr>
            <a:r>
              <a:t/>
            </a:r>
            <a:endParaRPr sz="1400"/>
          </a:p>
        </p:txBody>
      </p:sp>
      <p:graphicFrame>
        <p:nvGraphicFramePr>
          <p:cNvPr id="101" name="Shape 101"/>
          <p:cNvGraphicFramePr/>
          <p:nvPr/>
        </p:nvGraphicFramePr>
        <p:xfrm>
          <a:off y="2341225" x="807275"/>
          <a:ext cy="3000000" cx="3000000"/>
        </p:xfrm>
        <a:graphic>
          <a:graphicData uri="http://schemas.openxmlformats.org/drawingml/2006/table">
            <a:tbl>
              <a:tblPr>
                <a:noFill/>
                <a:tableStyleId>{4B257BE0-C5FC-4643-8F0C-21754C977B37}</a:tableStyleId>
              </a:tblPr>
              <a:tblGrid>
                <a:gridCol w="3619500"/>
                <a:gridCol w="3619500"/>
              </a:tblGrid>
              <a:tr h="381000">
                <a:tc>
                  <a:txBody>
                    <a:bodyPr>
                      <a:noAutofit/>
                    </a:bodyPr>
                    <a:lstStyle/>
                    <a:p>
                      <a:pPr algn="ctr">
                        <a:spcBef>
                          <a:spcPts val="0"/>
                        </a:spcBef>
                        <a:buNone/>
                      </a:pPr>
                      <a:r>
                        <a:rPr b="1" lang="en"/>
                        <a:t>Word</a:t>
                      </a:r>
                    </a:p>
                  </a:txBody>
                  <a:tcPr marR="91425" marB="91425" marT="91425" marL="91425">
                    <a:solidFill>
                      <a:srgbClr val="CCCCCC"/>
                    </a:solidFill>
                  </a:tcPr>
                </a:tc>
                <a:tc>
                  <a:txBody>
                    <a:bodyPr>
                      <a:noAutofit/>
                    </a:bodyPr>
                    <a:lstStyle/>
                    <a:p>
                      <a:pPr algn="ctr">
                        <a:spcBef>
                          <a:spcPts val="0"/>
                        </a:spcBef>
                        <a:buNone/>
                      </a:pPr>
                      <a:r>
                        <a:rPr b="1" lang="en"/>
                        <a:t>k-means distance</a:t>
                      </a:r>
                    </a:p>
                  </a:txBody>
                  <a:tcPr marR="91425" marB="91425" marT="91425" marL="91425">
                    <a:solidFill>
                      <a:srgbClr val="CCCCCC"/>
                    </a:solidFill>
                  </a:tcPr>
                </a:tc>
              </a:tr>
              <a:tr h="381000">
                <a:tc>
                  <a:txBody>
                    <a:bodyPr>
                      <a:noAutofit/>
                    </a:bodyPr>
                    <a:lstStyle/>
                    <a:p>
                      <a:pPr algn="ctr">
                        <a:spcBef>
                          <a:spcPts val="0"/>
                        </a:spcBef>
                        <a:buNone/>
                      </a:pPr>
                      <a:r>
                        <a:rPr lang="en"/>
                        <a:t>state</a:t>
                      </a:r>
                    </a:p>
                  </a:txBody>
                  <a:tcPr marR="91425" marB="91425" marT="91425" marL="91425"/>
                </a:tc>
                <a:tc>
                  <a:txBody>
                    <a:bodyPr>
                      <a:noAutofit/>
                    </a:bodyPr>
                    <a:lstStyle/>
                    <a:p>
                      <a:pPr algn="ctr">
                        <a:spcBef>
                          <a:spcPts val="0"/>
                        </a:spcBef>
                        <a:buNone/>
                      </a:pPr>
                      <a:r>
                        <a:rPr lang="en"/>
                        <a:t>3.629</a:t>
                      </a:r>
                    </a:p>
                  </a:txBody>
                  <a:tcPr marR="91425" marB="91425" marT="91425" marL="91425"/>
                </a:tc>
              </a:tr>
              <a:tr h="381000">
                <a:tc>
                  <a:txBody>
                    <a:bodyPr>
                      <a:noAutofit/>
                    </a:bodyPr>
                    <a:lstStyle/>
                    <a:p>
                      <a:pPr algn="ctr">
                        <a:spcBef>
                          <a:spcPts val="0"/>
                        </a:spcBef>
                        <a:buNone/>
                      </a:pPr>
                      <a:r>
                        <a:rPr lang="en"/>
                        <a:t>counties</a:t>
                      </a:r>
                    </a:p>
                  </a:txBody>
                  <a:tcPr marR="91425" marB="91425" marT="91425" marL="91425"/>
                </a:tc>
                <a:tc>
                  <a:txBody>
                    <a:bodyPr>
                      <a:noAutofit/>
                    </a:bodyPr>
                    <a:lstStyle/>
                    <a:p>
                      <a:pPr algn="ctr">
                        <a:spcBef>
                          <a:spcPts val="0"/>
                        </a:spcBef>
                        <a:buNone/>
                      </a:pPr>
                      <a:r>
                        <a:rPr lang="en"/>
                        <a:t>4.476</a:t>
                      </a:r>
                    </a:p>
                  </a:txBody>
                  <a:tcPr marR="91425" marB="91425" marT="91425" marL="91425"/>
                </a:tc>
              </a:tr>
              <a:tr h="381000">
                <a:tc>
                  <a:txBody>
                    <a:bodyPr>
                      <a:noAutofit/>
                    </a:bodyPr>
                    <a:lstStyle/>
                    <a:p>
                      <a:pPr algn="ctr">
                        <a:spcBef>
                          <a:spcPts val="0"/>
                        </a:spcBef>
                        <a:buNone/>
                      </a:pPr>
                      <a:r>
                        <a:rPr lang="en"/>
                        <a:t>bastrop</a:t>
                      </a:r>
                    </a:p>
                  </a:txBody>
                  <a:tcPr marR="91425" marB="91425" marT="91425" marL="91425"/>
                </a:tc>
                <a:tc>
                  <a:txBody>
                    <a:bodyPr>
                      <a:noAutofit/>
                    </a:bodyPr>
                    <a:lstStyle/>
                    <a:p>
                      <a:pPr algn="ctr">
                        <a:spcBef>
                          <a:spcPts val="0"/>
                        </a:spcBef>
                        <a:buNone/>
                      </a:pPr>
                      <a:r>
                        <a:rPr lang="en"/>
                        <a:t>2.630</a:t>
                      </a:r>
                    </a:p>
                  </a:txBody>
                  <a:tcPr marR="91425" marB="91425" marT="91425" marL="91425"/>
                </a:tc>
              </a:tr>
              <a:tr h="381000">
                <a:tc>
                  <a:txBody>
                    <a:bodyPr>
                      <a:noAutofit/>
                    </a:bodyPr>
                    <a:lstStyle/>
                    <a:p>
                      <a:pPr algn="ctr">
                        <a:spcBef>
                          <a:spcPts val="0"/>
                        </a:spcBef>
                        <a:buNone/>
                      </a:pPr>
                      <a:r>
                        <a:rPr lang="en"/>
                        <a:t>erupted</a:t>
                      </a:r>
                    </a:p>
                  </a:txBody>
                  <a:tcPr marR="91425" marB="91425" marT="91425" marL="91425"/>
                </a:tc>
                <a:tc>
                  <a:txBody>
                    <a:bodyPr>
                      <a:noAutofit/>
                    </a:bodyPr>
                    <a:lstStyle/>
                    <a:p>
                      <a:pPr algn="ctr">
                        <a:spcBef>
                          <a:spcPts val="0"/>
                        </a:spcBef>
                        <a:buNone/>
                      </a:pPr>
                      <a:r>
                        <a:rPr lang="en"/>
                        <a:t>4.476</a:t>
                      </a:r>
                    </a:p>
                  </a:txBody>
                  <a:tcPr marR="91425" marB="91425" marT="91425" marL="91425"/>
                </a:tc>
              </a:tr>
              <a:tr h="381000">
                <a:tc>
                  <a:txBody>
                    <a:bodyPr>
                      <a:noAutofit/>
                    </a:bodyPr>
                    <a:lstStyle/>
                    <a:p>
                      <a:pPr algn="ctr" rtl="0">
                        <a:spcBef>
                          <a:spcPts val="0"/>
                        </a:spcBef>
                        <a:buNone/>
                      </a:pPr>
                      <a:r>
                        <a:rPr lang="en"/>
                        <a:t>wildfires</a:t>
                      </a:r>
                    </a:p>
                  </a:txBody>
                  <a:tcPr marR="91425" marB="91425" marT="91425" marL="91425"/>
                </a:tc>
                <a:tc>
                  <a:txBody>
                    <a:bodyPr>
                      <a:noAutofit/>
                    </a:bodyPr>
                    <a:lstStyle/>
                    <a:p>
                      <a:pPr algn="ctr" rtl="0">
                        <a:spcBef>
                          <a:spcPts val="0"/>
                        </a:spcBef>
                        <a:buNone/>
                      </a:pPr>
                      <a:r>
                        <a:rPr lang="en"/>
                        <a:t>3.629</a:t>
                      </a:r>
                    </a:p>
                  </a:txBody>
                  <a:tcPr marR="91425" marB="91425" marT="91425" marL="91425"/>
                </a:tc>
              </a:tr>
              <a:tr h="381000">
                <a:tc>
                  <a:txBody>
                    <a:bodyPr>
                      <a:noAutofit/>
                    </a:bodyPr>
                    <a:lstStyle/>
                    <a:p>
                      <a:pPr algn="ctr" rtl="0">
                        <a:spcBef>
                          <a:spcPts val="0"/>
                        </a:spcBef>
                        <a:buNone/>
                      </a:pPr>
                      <a:r>
                        <a:rPr lang="en"/>
                        <a:t>largest</a:t>
                      </a:r>
                    </a:p>
                  </a:txBody>
                  <a:tcPr marR="91425" marB="91425" marT="91425" marL="91425"/>
                </a:tc>
                <a:tc>
                  <a:txBody>
                    <a:bodyPr>
                      <a:noAutofit/>
                    </a:bodyPr>
                    <a:lstStyle/>
                    <a:p>
                      <a:pPr algn="ctr" rtl="0">
                        <a:spcBef>
                          <a:spcPts val="0"/>
                        </a:spcBef>
                        <a:buNone/>
                      </a:pPr>
                      <a:r>
                        <a:rPr lang="en"/>
                        <a:t>3.965</a:t>
                      </a:r>
                    </a:p>
                  </a:txBody>
                  <a:tcPr marR="91425" marB="91425" marT="91425" marL="91425"/>
                </a:tc>
              </a:tr>
            </a:tbl>
          </a:graphicData>
        </a:graphic>
      </p:graphicFrame>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y="0" x="0"/>
          <a:ext cy="0" cx="0"/>
          <a:chOff y="0" x="0"/>
          <a:chExt cy="0" cx="0"/>
        </a:xfrm>
      </p:grpSpPr>
      <p:sp>
        <p:nvSpPr>
          <p:cNvPr id="106" name="Shape 10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Extracting and Refining Results</a:t>
            </a:r>
          </a:p>
        </p:txBody>
      </p:sp>
      <p:sp>
        <p:nvSpPr>
          <p:cNvPr id="107" name="Shape 10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55600" marL="457200">
              <a:spcBef>
                <a:spcPts val="0"/>
              </a:spcBef>
              <a:buClr>
                <a:srgbClr val="000000"/>
              </a:buClr>
              <a:buSzPct val="100000"/>
              <a:buFont typeface="Arial"/>
              <a:buChar char="●"/>
            </a:pPr>
            <a:r>
              <a:rPr sz="2000" lang="en"/>
              <a:t>Used Regular Expressions to extract data for each attribute.</a:t>
            </a:r>
          </a:p>
          <a:p>
            <a:pPr rtl="0" lvl="0" indent="-355600" marL="457200">
              <a:spcBef>
                <a:spcPts val="0"/>
              </a:spcBef>
              <a:buClr>
                <a:srgbClr val="000000"/>
              </a:buClr>
              <a:buSzPct val="100000"/>
              <a:buFont typeface="Arial"/>
              <a:buChar char="●"/>
            </a:pPr>
            <a:r>
              <a:rPr sz="2000" lang="en"/>
              <a:t>Narrowed data to top 10 most frequent results for each attribute.</a:t>
            </a:r>
          </a:p>
          <a:p>
            <a:pPr rtl="0" lvl="0" indent="-355600" marL="457200">
              <a:spcBef>
                <a:spcPts val="0"/>
              </a:spcBef>
              <a:buClr>
                <a:srgbClr val="000000"/>
              </a:buClr>
              <a:buSzPct val="100000"/>
              <a:buFont typeface="Arial"/>
              <a:buChar char="●"/>
            </a:pPr>
            <a:r>
              <a:rPr sz="2000" lang="en"/>
              <a:t>Used parts of speech tagging to ignore inappropriate results (such as a verb when an adjective was expected)</a:t>
            </a:r>
          </a:p>
          <a:p>
            <a:pPr rtl="0" lvl="0" indent="-355600" marL="457200">
              <a:spcBef>
                <a:spcPts val="0"/>
              </a:spcBef>
              <a:buClr>
                <a:srgbClr val="000000"/>
              </a:buClr>
              <a:buSzPct val="100000"/>
              <a:buFont typeface="Arial"/>
              <a:buChar char="●"/>
            </a:pPr>
            <a:r>
              <a:rPr sz="2000" lang="en"/>
              <a:t>Built a basic grammatical model to adjust our template based on the best result (e.g., inserting ‘ended up’ if a verb ending in ‘ing’ was present, or ‘there were’ if a number followed by a noun was present)</a:t>
            </a:r>
          </a:p>
          <a:p>
            <a:pPr lvl="0" indent="-355600" marL="457200">
              <a:spcBef>
                <a:spcPts val="0"/>
              </a:spcBef>
              <a:buClr>
                <a:srgbClr val="000000"/>
              </a:buClr>
              <a:buSzPct val="100000"/>
              <a:buFont typeface="Arial"/>
              <a:buChar char="●"/>
            </a:pPr>
            <a:r>
              <a:rPr sz="2000" lang="en"/>
              <a:t>Conjugated present tense verbs to past tense in selected result (using the Python Pattern library)</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y="0" x="0"/>
          <a:ext cy="0" cx="0"/>
          <a:chOff y="0" x="0"/>
          <a:chExt cy="0" cx="0"/>
        </a:xfrm>
      </p:grpSpPr>
      <p:sp>
        <p:nvSpPr>
          <p:cNvPr id="112" name="Shape 11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Results</a:t>
            </a:r>
          </a:p>
        </p:txBody>
      </p:sp>
      <p:sp>
        <p:nvSpPr>
          <p:cNvPr id="113" name="Shape 11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lnSpc>
                <a:spcPct val="115000"/>
              </a:lnSpc>
              <a:spcBef>
                <a:spcPts val="0"/>
              </a:spcBef>
              <a:buNone/>
            </a:pPr>
            <a:r>
              <a:rPr lang="en"/>
              <a:t>Small: </a:t>
            </a:r>
            <a:r>
              <a:rPr sz="1800" lang="en"/>
              <a:t>In September 2011, there was a fire started by a historic drought in Bastrop. This fire, fueled by hot temperatures, strong winds, grew to encompass 33,000 acres, burned for several days, and ended up killing four. 400 firefighters responded to the wildfire. 700 homes were affected as a result of the fire.</a:t>
            </a:r>
          </a:p>
          <a:p>
            <a:pPr rtl="0" lvl="0">
              <a:lnSpc>
                <a:spcPct val="115000"/>
              </a:lnSpc>
              <a:spcBef>
                <a:spcPts val="0"/>
              </a:spcBef>
              <a:buClr>
                <a:schemeClr val="dk1"/>
              </a:buClr>
              <a:buSzPct val="36666"/>
              <a:buFont typeface="Arial"/>
              <a:buNone/>
            </a:pPr>
            <a:r>
              <a:rPr lang="en"/>
              <a:t>Large: </a:t>
            </a:r>
            <a:r>
              <a:rPr sz="1800" lang="en"/>
              <a:t>In January 2013 there was a fire started by indoor fireworks in Santa Maria. This fire, fueled by ignited foam, grew to the size of the building, engulfed the club and ended up killing 309. Firefighters worked to douse a fire at the Kiss Club. One exit was made unavailable for a period of time. Compared to previous fires in the city it was fast-moving.</a:t>
            </a:r>
          </a:p>
          <a:p>
            <a:pPr>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y="0" x="0"/>
          <a:ext cy="0" cx="0"/>
          <a:chOff y="0" x="0"/>
          <a:chExt cy="0" cx="0"/>
        </a:xfrm>
      </p:grpSpPr>
      <p:sp>
        <p:nvSpPr>
          <p:cNvPr id="118" name="Shape 11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Lessons Learned</a:t>
            </a:r>
          </a:p>
        </p:txBody>
      </p:sp>
      <p:sp>
        <p:nvSpPr>
          <p:cNvPr id="119" name="Shape 11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81000" marL="457200">
              <a:spcBef>
                <a:spcPts val="0"/>
              </a:spcBef>
              <a:buClr>
                <a:srgbClr val="000000"/>
              </a:buClr>
              <a:buSzPct val="100000"/>
              <a:buFont typeface="Arial"/>
              <a:buChar char="●"/>
            </a:pPr>
            <a:r>
              <a:rPr sz="2400" lang="en"/>
              <a:t>Spend the time learning the theory BEFORE attempting the problem</a:t>
            </a:r>
          </a:p>
          <a:p>
            <a:pPr rtl="0" lvl="0" indent="-381000" marL="457200">
              <a:spcBef>
                <a:spcPts val="0"/>
              </a:spcBef>
              <a:buClr>
                <a:srgbClr val="000000"/>
              </a:buClr>
              <a:buSzPct val="100000"/>
              <a:buFont typeface="Arial"/>
              <a:buChar char="●"/>
            </a:pPr>
            <a:r>
              <a:rPr sz="2400" lang="en"/>
              <a:t>Designate a domain ‘expert’ for each topic covered.</a:t>
            </a:r>
          </a:p>
          <a:p>
            <a:pPr rtl="0" lvl="0" indent="-381000" marL="457200">
              <a:spcBef>
                <a:spcPts val="0"/>
              </a:spcBef>
              <a:buClr>
                <a:srgbClr val="000000"/>
              </a:buClr>
              <a:buSzPct val="100000"/>
              <a:buFont typeface="Arial"/>
              <a:buChar char="●"/>
            </a:pPr>
            <a:r>
              <a:rPr sz="2400" lang="en"/>
              <a:t>Test algorithms (i.e., MapReduce) locally on small data sets before scaling to full collections.</a:t>
            </a:r>
          </a:p>
          <a:p>
            <a:pPr rtl="0" lvl="0" indent="-381000" marL="457200">
              <a:spcBef>
                <a:spcPts val="0"/>
              </a:spcBef>
              <a:buClr>
                <a:srgbClr val="000000"/>
              </a:buClr>
              <a:buSzPct val="100000"/>
              <a:buFont typeface="Arial"/>
              <a:buChar char="●"/>
            </a:pPr>
            <a:r>
              <a:rPr sz="2400" lang="en"/>
              <a:t>Garbage in = Garbage out</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y="0" x="0"/>
          <a:ext cy="0" cx="0"/>
          <a:chOff y="0" x="0"/>
          <a:chExt cy="0" cx="0"/>
        </a:xfrm>
      </p:grpSpPr>
      <p:sp>
        <p:nvSpPr>
          <p:cNvPr id="124" name="Shape 124"/>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Acknowledgements</a:t>
            </a:r>
          </a:p>
        </p:txBody>
      </p:sp>
      <p:sp>
        <p:nvSpPr>
          <p:cNvPr id="125" name="Shape 125"/>
          <p:cNvSpPr txBox="1"/>
          <p:nvPr/>
        </p:nvSpPr>
        <p:spPr>
          <a:xfrm>
            <a:off y="1124375" x="584100"/>
            <a:ext cy="3133199" cx="8102700"/>
          </a:xfrm>
          <a:prstGeom prst="rect">
            <a:avLst/>
          </a:prstGeom>
          <a:noFill/>
          <a:ln>
            <a:noFill/>
          </a:ln>
        </p:spPr>
        <p:txBody>
          <a:bodyPr bIns="91425" rIns="91425" lIns="91425" tIns="91425" anchor="t" anchorCtr="0">
            <a:noAutofit/>
          </a:bodyPr>
          <a:lstStyle/>
          <a:p>
            <a:pPr rtl="0" lvl="0">
              <a:spcBef>
                <a:spcPts val="0"/>
              </a:spcBef>
              <a:buNone/>
            </a:pPr>
            <a:r>
              <a:rPr sz="2400" lang="en"/>
              <a:t>We would like to thank:</a:t>
            </a:r>
          </a:p>
          <a:p>
            <a:pPr rtl="0" lvl="0" indent="-381000" marL="457200">
              <a:spcBef>
                <a:spcPts val="0"/>
              </a:spcBef>
              <a:buClr>
                <a:srgbClr val="000000"/>
              </a:buClr>
              <a:buSzPct val="100000"/>
              <a:buFont typeface="Arial"/>
              <a:buChar char="●"/>
            </a:pPr>
            <a:r>
              <a:rPr sz="2400" lang="en"/>
              <a:t>Dr. Fox</a:t>
            </a:r>
          </a:p>
          <a:p>
            <a:pPr rtl="0" lvl="0" indent="-381000" marL="457200">
              <a:spcBef>
                <a:spcPts val="0"/>
              </a:spcBef>
              <a:buClr>
                <a:srgbClr val="000000"/>
              </a:buClr>
              <a:buSzPct val="100000"/>
              <a:buFont typeface="Arial"/>
              <a:buChar char="●"/>
            </a:pPr>
            <a:r>
              <a:rPr sz="2400" lang="en"/>
              <a:t>Tarek Kanan</a:t>
            </a:r>
          </a:p>
          <a:p>
            <a:pPr rtl="0" lvl="0" indent="-381000" marL="457200">
              <a:spcBef>
                <a:spcPts val="0"/>
              </a:spcBef>
              <a:buClr>
                <a:srgbClr val="000000"/>
              </a:buClr>
              <a:buSzPct val="100000"/>
              <a:buFont typeface="Arial"/>
              <a:buChar char="●"/>
            </a:pPr>
            <a:r>
              <a:rPr sz="2400" lang="en">
                <a:solidFill>
                  <a:srgbClr val="222222"/>
                </a:solidFill>
              </a:rPr>
              <a:t>Xuan Zhang</a:t>
            </a:r>
          </a:p>
          <a:p>
            <a:pPr rtl="0" lvl="0" indent="-381000" marL="457200">
              <a:spcBef>
                <a:spcPts val="0"/>
              </a:spcBef>
              <a:buClr>
                <a:srgbClr val="222222"/>
              </a:buClr>
              <a:buSzPct val="100000"/>
              <a:buFont typeface="Arial"/>
              <a:buChar char="●"/>
            </a:pPr>
            <a:r>
              <a:rPr sz="2400" lang="en">
                <a:solidFill>
                  <a:srgbClr val="444444"/>
                </a:solidFill>
              </a:rPr>
              <a:t>Mohamed Magdy</a:t>
            </a:r>
          </a:p>
          <a:p>
            <a:pPr rtl="0" lvl="0" indent="-381000" marL="457200">
              <a:spcBef>
                <a:spcPts val="0"/>
              </a:spcBef>
              <a:buClr>
                <a:srgbClr val="000000"/>
              </a:buClr>
              <a:buSzPct val="100000"/>
              <a:buFont typeface="Arial"/>
              <a:buChar char="●"/>
            </a:pPr>
            <a:r>
              <a:rPr sz="2400" lang="en"/>
              <a:t>National Science Foundation (for providing the grant for this class)</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y="0" x="0"/>
          <a:ext cy="0" cx="0"/>
          <a:chOff y="0" x="0"/>
          <a:chExt cy="0" cx="0"/>
        </a:xfrm>
      </p:grpSpPr>
      <p:sp>
        <p:nvSpPr>
          <p:cNvPr id="130" name="Shape 13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References</a:t>
            </a:r>
          </a:p>
        </p:txBody>
      </p:sp>
      <p:sp>
        <p:nvSpPr>
          <p:cNvPr id="131" name="Shape 13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sz="1600" lang="en"/>
              <a:t>Rehurek, Radim. "Introduction." Gensim: Topic Modelling for Humans. Gensim, </a:t>
            </a:r>
          </a:p>
          <a:p>
            <a:pPr rtl="0" indent="457200">
              <a:spcBef>
                <a:spcPts val="0"/>
              </a:spcBef>
              <a:buNone/>
            </a:pPr>
            <a:r>
              <a:rPr sz="1600" lang="en"/>
              <a:t>17 Nov. 2014. Web. 08 Dec. 2014.</a:t>
            </a:r>
          </a:p>
          <a:p>
            <a:pPr rtl="0" indent="457200">
              <a:spcBef>
                <a:spcPts val="0"/>
              </a:spcBef>
              <a:buNone/>
            </a:pPr>
            <a:r>
              <a:t/>
            </a:r>
            <a:endParaRPr sz="1600"/>
          </a:p>
          <a:p>
            <a:pPr rtl="0">
              <a:spcBef>
                <a:spcPts val="0"/>
              </a:spcBef>
              <a:buNone/>
            </a:pPr>
            <a:r>
              <a:rPr sz="1600" lang="en"/>
              <a:t>"Clustering - K-means." A Tutorial on Clustering Algorithms. Polytechnic University of</a:t>
            </a:r>
          </a:p>
          <a:p>
            <a:pPr indent="457200">
              <a:spcBef>
                <a:spcPts val="0"/>
              </a:spcBef>
              <a:buNone/>
            </a:pPr>
            <a:r>
              <a:rPr sz="1600" lang="en"/>
              <a:t>Milan, Web. 08 Dec. 2014.</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y="0" x="0"/>
          <a:ext cy="0" cx="0"/>
          <a:chOff y="0" x="0"/>
          <a:chExt cy="0" cx="0"/>
        </a:xfrm>
      </p:grpSpPr>
      <p:sp>
        <p:nvSpPr>
          <p:cNvPr id="136" name="Shape 136"/>
          <p:cNvSpPr txBox="1"/>
          <p:nvPr>
            <p:ph type="ctrTitle"/>
          </p:nvPr>
        </p:nvSpPr>
        <p:spPr>
          <a:xfrm>
            <a:off y="1062300" x="462000"/>
            <a:ext cy="1159799" cx="8220000"/>
          </a:xfrm>
          <a:prstGeom prst="rect">
            <a:avLst/>
          </a:prstGeom>
        </p:spPr>
        <p:txBody>
          <a:bodyPr bIns="91425" rIns="91425" lIns="91425" tIns="91425" anchor="b" anchorCtr="0">
            <a:noAutofit/>
          </a:bodyPr>
          <a:lstStyle/>
          <a:p>
            <a:pPr rtl="0" lvl="0" indent="0" marL="0">
              <a:spcBef>
                <a:spcPts val="0"/>
              </a:spcBef>
              <a:buNone/>
            </a:pPr>
            <a:r>
              <a:rPr sz="4400" lang="en"/>
              <a:t>Questions?</a:t>
            </a:r>
          </a:p>
        </p:txBody>
      </p:sp>
      <p:sp>
        <p:nvSpPr>
          <p:cNvPr id="137" name="Shape 137"/>
          <p:cNvSpPr txBox="1"/>
          <p:nvPr>
            <p:ph idx="1" type="subTitle"/>
          </p:nvPr>
        </p:nvSpPr>
        <p:spPr>
          <a:xfrm>
            <a:off y="2027167" x="685800"/>
            <a:ext cy="2389200" cx="7772400"/>
          </a:xfrm>
          <a:prstGeom prst="rect">
            <a:avLst/>
          </a:prstGeom>
        </p:spPr>
        <p:txBody>
          <a:bodyPr bIns="91425" rIns="91425" lIns="91425" tIns="91425" anchor="t" anchorCtr="0">
            <a:noAutofit/>
          </a:bodyPr>
          <a:lstStyle/>
          <a:p>
            <a:pPr rtl="0" lvl="0">
              <a:spcBef>
                <a:spcPts val="0"/>
              </a:spcBef>
              <a:buNone/>
            </a:pPr>
            <a:r>
              <a:t/>
            </a:r>
            <a:endParaRPr sz="2000"/>
          </a:p>
          <a:p>
            <a:pPr algn="l" rtl="0" lvl="0">
              <a:spcBef>
                <a:spcPts val="0"/>
              </a:spcBef>
              <a:buNone/>
            </a:pPr>
            <a:r>
              <a:t/>
            </a:r>
            <a:endParaRPr sz="200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sp>
        <p:nvSpPr>
          <p:cNvPr id="142" name="Shape 142"/>
          <p:cNvSpPr txBox="1"/>
          <p:nvPr>
            <p:ph idx="1" type="subTitle"/>
          </p:nvPr>
        </p:nvSpPr>
        <p:spPr>
          <a:xfrm>
            <a:off y="1159793" x="685800"/>
            <a:ext cy="2338500" cx="7772400"/>
          </a:xfrm>
          <a:prstGeom prst="rect">
            <a:avLst/>
          </a:prstGeom>
        </p:spPr>
        <p:txBody>
          <a:bodyPr bIns="91425" rIns="91425" lIns="91425" tIns="91425" anchor="t" anchorCtr="0">
            <a:noAutofit/>
          </a:bodyPr>
          <a:lstStyle/>
          <a:p>
            <a:pPr algn="l" rtl="0" lvl="0">
              <a:spcBef>
                <a:spcPts val="0"/>
              </a:spcBef>
              <a:buNone/>
            </a:pPr>
            <a:r>
              <a:rPr lang="en"/>
              <a:t>Michael Zamani - mzamani1@vt.edu</a:t>
            </a:r>
          </a:p>
          <a:p>
            <a:pPr algn="l" rtl="0" lvl="0">
              <a:spcBef>
                <a:spcPts val="0"/>
              </a:spcBef>
              <a:buNone/>
            </a:pPr>
            <a:r>
              <a:rPr lang="en"/>
              <a:t>Hayden Lee - hjl33@vt.edu</a:t>
            </a:r>
          </a:p>
          <a:p>
            <a:pPr algn="l" rtl="0" lvl="0">
              <a:spcBef>
                <a:spcPts val="0"/>
              </a:spcBef>
              <a:buNone/>
            </a:pPr>
            <a:r>
              <a:rPr lang="en"/>
              <a:t>Michael Trujillo - mtruj@vt.edu</a:t>
            </a:r>
          </a:p>
          <a:p>
            <a:pPr algn="l" rtl="0" lvl="0">
              <a:spcBef>
                <a:spcPts val="0"/>
              </a:spcBef>
              <a:buClr>
                <a:schemeClr val="dk1"/>
              </a:buClr>
              <a:buSzPct val="36666"/>
              <a:buFont typeface="Arial"/>
              <a:buNone/>
            </a:pPr>
            <a:r>
              <a:rPr lang="en"/>
              <a:t>Jordan Plahn - jplahn@vt.edu</a:t>
            </a:r>
          </a:p>
          <a:p>
            <a:pPr algn="l">
              <a:spcBef>
                <a:spcPts val="0"/>
              </a:spcBef>
              <a:buNone/>
            </a:pPr>
            <a:r>
              <a:t/>
            </a:r>
            <a:endParaRPr/>
          </a:p>
        </p:txBody>
      </p:sp>
      <p:sp>
        <p:nvSpPr>
          <p:cNvPr id="143" name="Shape 143"/>
          <p:cNvSpPr txBox="1"/>
          <p:nvPr>
            <p:ph type="ctrTitle"/>
          </p:nvPr>
        </p:nvSpPr>
        <p:spPr>
          <a:xfrm>
            <a:off y="-7" x="685800"/>
            <a:ext cy="1159799" cx="7772400"/>
          </a:xfrm>
          <a:prstGeom prst="rect">
            <a:avLst/>
          </a:prstGeom>
        </p:spPr>
        <p:txBody>
          <a:bodyPr bIns="91425" rIns="91425" lIns="91425" tIns="91425" anchor="b" anchorCtr="0">
            <a:noAutofit/>
          </a:bodyPr>
          <a:lstStyle/>
          <a:p>
            <a:pPr algn="l">
              <a:spcBef>
                <a:spcPts val="0"/>
              </a:spcBef>
              <a:buNone/>
            </a:pPr>
            <a:r>
              <a:rPr lang="en"/>
              <a:t>Contact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Outline</a:t>
            </a:r>
          </a:p>
        </p:txBody>
      </p:sp>
      <p:sp>
        <p:nvSpPr>
          <p:cNvPr id="37" name="Shape 3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rgbClr val="000000"/>
              </a:buClr>
              <a:buSzPct val="100000"/>
              <a:buFont typeface="Arial"/>
              <a:buChar char="●"/>
            </a:pPr>
            <a:r>
              <a:rPr lang="en"/>
              <a:t>Goals</a:t>
            </a:r>
          </a:p>
          <a:p>
            <a:pPr rtl="0" lvl="0" indent="-419100" marL="457200">
              <a:spcBef>
                <a:spcPts val="0"/>
              </a:spcBef>
              <a:buClr>
                <a:srgbClr val="000000"/>
              </a:buClr>
              <a:buSzPct val="100000"/>
              <a:buFont typeface="Arial"/>
              <a:buChar char="●"/>
            </a:pPr>
            <a:r>
              <a:rPr lang="en"/>
              <a:t>Driving Question</a:t>
            </a:r>
          </a:p>
          <a:p>
            <a:pPr rtl="0" lvl="0" indent="-419100" marL="457200">
              <a:spcBef>
                <a:spcPts val="0"/>
              </a:spcBef>
              <a:buClr>
                <a:srgbClr val="000000"/>
              </a:buClr>
              <a:buSzPct val="100000"/>
              <a:buFont typeface="Arial"/>
              <a:buChar char="●"/>
            </a:pPr>
            <a:r>
              <a:rPr lang="en"/>
              <a:t>Corpus Details</a:t>
            </a:r>
          </a:p>
          <a:p>
            <a:pPr rtl="0" lvl="0" indent="-419100" marL="457200">
              <a:spcBef>
                <a:spcPts val="0"/>
              </a:spcBef>
              <a:buClr>
                <a:srgbClr val="000000"/>
              </a:buClr>
              <a:buSzPct val="100000"/>
              <a:buFont typeface="Arial"/>
              <a:buChar char="●"/>
            </a:pPr>
            <a:r>
              <a:rPr lang="en"/>
              <a:t>Summary of Results</a:t>
            </a:r>
          </a:p>
          <a:p>
            <a:pPr rtl="0" lvl="0" indent="-419100" marL="457200">
              <a:spcBef>
                <a:spcPts val="0"/>
              </a:spcBef>
              <a:buClr>
                <a:srgbClr val="000000"/>
              </a:buClr>
              <a:buSzPct val="100000"/>
              <a:buFont typeface="Arial"/>
              <a:buChar char="●"/>
            </a:pPr>
            <a:r>
              <a:rPr lang="en"/>
              <a:t>Lessons learned</a:t>
            </a:r>
          </a:p>
          <a:p>
            <a:pPr rtl="0" lvl="0" indent="-419100" marL="457200">
              <a:spcBef>
                <a:spcPts val="0"/>
              </a:spcBef>
              <a:buClr>
                <a:srgbClr val="000000"/>
              </a:buClr>
              <a:buSzPct val="100000"/>
              <a:buFont typeface="Arial"/>
              <a:buChar char="●"/>
            </a:pPr>
            <a:r>
              <a:rPr lang="en"/>
              <a:t>Deliverables</a:t>
            </a:r>
          </a:p>
          <a:p>
            <a:pPr rtl="0" lvl="0" indent="-419100" marL="457200">
              <a:spcBef>
                <a:spcPts val="0"/>
              </a:spcBef>
              <a:buClr>
                <a:srgbClr val="000000"/>
              </a:buClr>
              <a:buSzPct val="100000"/>
              <a:buFont typeface="Arial"/>
              <a:buChar char="●"/>
            </a:pPr>
            <a:r>
              <a:rPr lang="en"/>
              <a:t>Acknowledgements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rgbClr val="000000"/>
              </a:buClr>
              <a:buSzPct val="100000"/>
              <a:buFont typeface="Arial"/>
              <a:buChar char="●"/>
            </a:pPr>
            <a:r>
              <a:rPr lang="en"/>
              <a:t>Natural Language Processing</a:t>
            </a:r>
          </a:p>
          <a:p>
            <a:pPr rtl="0" lvl="0" indent="-419100" marL="457200">
              <a:spcBef>
                <a:spcPts val="0"/>
              </a:spcBef>
              <a:buClr>
                <a:srgbClr val="000000"/>
              </a:buClr>
              <a:buSzPct val="100000"/>
              <a:buFont typeface="Arial"/>
              <a:buChar char="●"/>
            </a:pPr>
            <a:r>
              <a:rPr lang="en"/>
              <a:t>Hadoop</a:t>
            </a:r>
          </a:p>
          <a:p>
            <a:pPr rtl="0" lvl="0" indent="-419100" marL="457200">
              <a:spcBef>
                <a:spcPts val="0"/>
              </a:spcBef>
              <a:buClr>
                <a:srgbClr val="000000"/>
              </a:buClr>
              <a:buSzPct val="100000"/>
              <a:buFont typeface="Arial"/>
              <a:buChar char="●"/>
            </a:pPr>
            <a:r>
              <a:rPr lang="en"/>
              <a:t>Solving open ended problems</a:t>
            </a:r>
          </a:p>
        </p:txBody>
      </p:sp>
      <p:sp>
        <p:nvSpPr>
          <p:cNvPr id="43" name="Shape 43"/>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Team Goals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Driving Question</a:t>
            </a:r>
          </a:p>
        </p:txBody>
      </p:sp>
      <p:sp>
        <p:nvSpPr>
          <p:cNvPr id="49" name="Shape 4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n"/>
              <a:t>What is the best summary that can be automatically generated for a document collection about a fire?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y="0" x="0"/>
          <a:ext cy="0" cx="0"/>
          <a:chOff y="0" x="0"/>
          <a:chExt cy="0" cx="0"/>
        </a:xfrm>
      </p:grpSpPr>
      <p:sp>
        <p:nvSpPr>
          <p:cNvPr id="54" name="Shape 54"/>
          <p:cNvSpPr txBox="1"/>
          <p:nvPr>
            <p:ph type="title"/>
          </p:nvPr>
        </p:nvSpPr>
        <p:spPr>
          <a:xfrm>
            <a:off y="194753" x="457200"/>
            <a:ext cy="857400" cx="8229600"/>
          </a:xfrm>
          <a:prstGeom prst="rect">
            <a:avLst/>
          </a:prstGeom>
        </p:spPr>
        <p:txBody>
          <a:bodyPr bIns="91425" rIns="91425" lIns="91425" tIns="91425" anchor="b" anchorCtr="0">
            <a:noAutofit/>
          </a:bodyPr>
          <a:lstStyle/>
          <a:p>
            <a:pPr>
              <a:spcBef>
                <a:spcPts val="0"/>
              </a:spcBef>
              <a:buNone/>
            </a:pPr>
            <a:r>
              <a:rPr lang="en"/>
              <a:t>Corpus Details</a:t>
            </a:r>
          </a:p>
        </p:txBody>
      </p:sp>
      <p:sp>
        <p:nvSpPr>
          <p:cNvPr id="55" name="Shape 55"/>
          <p:cNvSpPr txBox="1"/>
          <p:nvPr>
            <p:ph idx="1" type="body"/>
          </p:nvPr>
        </p:nvSpPr>
        <p:spPr>
          <a:xfrm>
            <a:off y="1200150" x="457200"/>
            <a:ext cy="3725699" cx="4124699"/>
          </a:xfrm>
          <a:prstGeom prst="rect">
            <a:avLst/>
          </a:prstGeom>
        </p:spPr>
        <p:txBody>
          <a:bodyPr bIns="91425" rIns="91425" lIns="91425" tIns="91425" anchor="t" anchorCtr="0">
            <a:noAutofit/>
          </a:bodyPr>
          <a:lstStyle/>
          <a:p>
            <a:pPr rtl="0" lvl="0" indent="-419100" marL="457200">
              <a:spcBef>
                <a:spcPts val="0"/>
              </a:spcBef>
              <a:buClr>
                <a:srgbClr val="000000"/>
              </a:buClr>
              <a:buSzPct val="100000"/>
              <a:buFont typeface="Arial"/>
              <a:buChar char="●"/>
            </a:pPr>
            <a:r>
              <a:rPr lang="en"/>
              <a:t>Small </a:t>
            </a:r>
          </a:p>
          <a:p>
            <a:pPr rtl="0" lvl="1" indent="-381000" marL="914400">
              <a:spcBef>
                <a:spcPts val="0"/>
              </a:spcBef>
              <a:buClr>
                <a:srgbClr val="000000"/>
              </a:buClr>
              <a:buSzPct val="80000"/>
              <a:buFont typeface="Courier New"/>
              <a:buChar char="o"/>
            </a:pPr>
            <a:r>
              <a:rPr lang="en"/>
              <a:t>Texas Wildfire</a:t>
            </a:r>
          </a:p>
          <a:p>
            <a:pPr rtl="0" lvl="1" indent="-381000" marL="914400">
              <a:spcBef>
                <a:spcPts val="0"/>
              </a:spcBef>
              <a:buClr>
                <a:srgbClr val="000000"/>
              </a:buClr>
              <a:buSzPct val="80000"/>
              <a:buFont typeface="Courier New"/>
              <a:buChar char="o"/>
            </a:pPr>
            <a:r>
              <a:rPr lang="en"/>
              <a:t>~19,500 files</a:t>
            </a:r>
          </a:p>
          <a:p>
            <a:pPr rtl="0" lvl="0" indent="-419100" marL="457200">
              <a:spcBef>
                <a:spcPts val="0"/>
              </a:spcBef>
              <a:buClr>
                <a:srgbClr val="000000"/>
              </a:buClr>
              <a:buSzPct val="100000"/>
              <a:buFont typeface="Arial"/>
              <a:buChar char="●"/>
            </a:pPr>
            <a:r>
              <a:rPr lang="en"/>
              <a:t>Large </a:t>
            </a:r>
          </a:p>
          <a:p>
            <a:pPr rtl="0" lvl="1" indent="-381000" marL="914400">
              <a:spcBef>
                <a:spcPts val="0"/>
              </a:spcBef>
              <a:buClr>
                <a:srgbClr val="000000"/>
              </a:buClr>
              <a:buSzPct val="80000"/>
              <a:buFont typeface="Courier New"/>
              <a:buChar char="o"/>
            </a:pPr>
            <a:r>
              <a:rPr lang="en"/>
              <a:t>Brazil Nightclub Fire</a:t>
            </a:r>
          </a:p>
          <a:p>
            <a:pPr rtl="0" lvl="1" indent="-381000" marL="914400">
              <a:spcBef>
                <a:spcPts val="0"/>
              </a:spcBef>
              <a:buClr>
                <a:srgbClr val="000000"/>
              </a:buClr>
              <a:buSzPct val="80000"/>
              <a:buFont typeface="Courier New"/>
              <a:buChar char="o"/>
            </a:pPr>
            <a:r>
              <a:rPr lang="en"/>
              <a:t>~690,000 files</a:t>
            </a:r>
          </a:p>
          <a:p>
            <a:pPr rtl="0" lvl="0" indent="-419100" marL="457200">
              <a:spcBef>
                <a:spcPts val="0"/>
              </a:spcBef>
              <a:buClr>
                <a:srgbClr val="000000"/>
              </a:buClr>
              <a:buSzPct val="100000"/>
              <a:buFont typeface="Arial"/>
              <a:buChar char="●"/>
            </a:pPr>
            <a:r>
              <a:rPr lang="en"/>
              <a:t>Duplicates</a:t>
            </a:r>
          </a:p>
          <a:p>
            <a:pPr lvl="0" indent="-419100" marL="457200">
              <a:spcBef>
                <a:spcPts val="0"/>
              </a:spcBef>
              <a:buClr>
                <a:srgbClr val="000000"/>
              </a:buClr>
              <a:buSzPct val="100000"/>
              <a:buFont typeface="Arial"/>
              <a:buChar char="●"/>
            </a:pPr>
            <a:r>
              <a:rPr lang="en"/>
              <a:t>File composition</a:t>
            </a:r>
          </a:p>
        </p:txBody>
      </p:sp>
      <p:graphicFrame>
        <p:nvGraphicFramePr>
          <p:cNvPr id="56" name="Shape 56"/>
          <p:cNvGraphicFramePr/>
          <p:nvPr/>
        </p:nvGraphicFramePr>
        <p:xfrm>
          <a:off y="952500" x="4394600"/>
          <a:ext cy="3000000" cx="3000000"/>
        </p:xfrm>
        <a:graphic>
          <a:graphicData uri="http://schemas.openxmlformats.org/drawingml/2006/table">
            <a:tbl>
              <a:tblPr>
                <a:noFill/>
                <a:tableStyleId>{5B58811E-42D9-4BCB-BB83-D45121C1423D}</a:tableStyleId>
              </a:tblPr>
              <a:tblGrid>
                <a:gridCol w="1021400"/>
                <a:gridCol w="1199650"/>
                <a:gridCol w="1223150"/>
                <a:gridCol w="1122050"/>
              </a:tblGrid>
              <a:tr h="811675">
                <a:tc>
                  <a:txBody>
                    <a:bodyPr>
                      <a:noAutofit/>
                    </a:bodyPr>
                    <a:lstStyle/>
                    <a:p>
                      <a:pPr algn="ctr">
                        <a:spcBef>
                          <a:spcPts val="0"/>
                        </a:spcBef>
                        <a:buNone/>
                      </a:pPr>
                      <a:r>
                        <a:rPr b="1" lang="en"/>
                        <a:t>Corpus</a:t>
                      </a:r>
                    </a:p>
                  </a:txBody>
                  <a:tcPr marR="91425" marB="91425" marT="91425" anchor="ctr" marL="91425">
                    <a:solidFill>
                      <a:srgbClr val="CCCCCC"/>
                    </a:solidFill>
                  </a:tcPr>
                </a:tc>
                <a:tc>
                  <a:txBody>
                    <a:bodyPr>
                      <a:noAutofit/>
                    </a:bodyPr>
                    <a:lstStyle/>
                    <a:p>
                      <a:pPr algn="ctr">
                        <a:spcBef>
                          <a:spcPts val="0"/>
                        </a:spcBef>
                        <a:buNone/>
                      </a:pPr>
                      <a:r>
                        <a:rPr b="1" sz="1300" lang="en"/>
                        <a:t>Avg. # lines per file pre-cleanup</a:t>
                      </a:r>
                    </a:p>
                  </a:txBody>
                  <a:tcPr marR="91425" marB="91425" marT="91425" anchor="ctr" marL="91425">
                    <a:solidFill>
                      <a:srgbClr val="CCCCCC"/>
                    </a:solidFill>
                  </a:tcPr>
                </a:tc>
                <a:tc>
                  <a:txBody>
                    <a:bodyPr>
                      <a:noAutofit/>
                    </a:bodyPr>
                    <a:lstStyle/>
                    <a:p>
                      <a:pPr algn="ctr" rtl="0">
                        <a:spcBef>
                          <a:spcPts val="0"/>
                        </a:spcBef>
                        <a:buNone/>
                      </a:pPr>
                      <a:r>
                        <a:rPr b="1" sz="1300" lang="en"/>
                        <a:t>Avg. # lines</a:t>
                      </a:r>
                    </a:p>
                    <a:p>
                      <a:pPr algn="ctr" rtl="0">
                        <a:spcBef>
                          <a:spcPts val="0"/>
                        </a:spcBef>
                        <a:buNone/>
                      </a:pPr>
                      <a:r>
                        <a:rPr b="1" sz="1300" lang="en"/>
                        <a:t>per file post-cleanup</a:t>
                      </a:r>
                    </a:p>
                  </a:txBody>
                  <a:tcPr marR="91425" marB="91425" marT="91425" anchor="ctr" marL="91425">
                    <a:solidFill>
                      <a:srgbClr val="CCCCCC"/>
                    </a:solidFill>
                  </a:tcPr>
                </a:tc>
                <a:tc>
                  <a:txBody>
                    <a:bodyPr>
                      <a:noAutofit/>
                    </a:bodyPr>
                    <a:lstStyle/>
                    <a:p>
                      <a:pPr algn="ctr">
                        <a:spcBef>
                          <a:spcPts val="0"/>
                        </a:spcBef>
                        <a:buNone/>
                      </a:pPr>
                      <a:r>
                        <a:rPr b="1" sz="1300" lang="en"/>
                        <a:t>% Duplicate Files</a:t>
                      </a:r>
                    </a:p>
                  </a:txBody>
                  <a:tcPr marR="91425" marB="91425" marT="91425" anchor="ctr" marL="91425">
                    <a:solidFill>
                      <a:srgbClr val="CCCCCC"/>
                    </a:solidFill>
                  </a:tcPr>
                </a:tc>
              </a:tr>
              <a:tr h="1288725">
                <a:tc>
                  <a:txBody>
                    <a:bodyPr>
                      <a:noAutofit/>
                    </a:bodyPr>
                    <a:lstStyle/>
                    <a:p>
                      <a:pPr algn="ctr" rtl="0" lvl="0">
                        <a:spcBef>
                          <a:spcPts val="0"/>
                        </a:spcBef>
                        <a:buNone/>
                      </a:pPr>
                      <a:r>
                        <a:rPr b="1" sz="1600" lang="en"/>
                        <a:t>Small</a:t>
                      </a:r>
                    </a:p>
                  </a:txBody>
                  <a:tcPr marR="91425" marB="91425" marT="91425" anchor="ctr" marL="91425"/>
                </a:tc>
                <a:tc>
                  <a:txBody>
                    <a:bodyPr>
                      <a:noAutofit/>
                    </a:bodyPr>
                    <a:lstStyle/>
                    <a:p>
                      <a:pPr algn="ctr">
                        <a:spcBef>
                          <a:spcPts val="0"/>
                        </a:spcBef>
                        <a:buNone/>
                      </a:pPr>
                      <a:r>
                        <a:rPr sz="1600" lang="en"/>
                        <a:t>1001</a:t>
                      </a:r>
                    </a:p>
                  </a:txBody>
                  <a:tcPr marR="91425" marB="91425" marT="91425" anchor="ctr" marL="91425"/>
                </a:tc>
                <a:tc>
                  <a:txBody>
                    <a:bodyPr>
                      <a:noAutofit/>
                    </a:bodyPr>
                    <a:lstStyle/>
                    <a:p>
                      <a:pPr algn="ctr">
                        <a:spcBef>
                          <a:spcPts val="0"/>
                        </a:spcBef>
                        <a:buNone/>
                      </a:pPr>
                      <a:r>
                        <a:rPr sz="1600" lang="en"/>
                        <a:t>14</a:t>
                      </a:r>
                    </a:p>
                  </a:txBody>
                  <a:tcPr marR="91425" marB="91425" marT="91425" anchor="ctr" marL="91425"/>
                </a:tc>
                <a:tc>
                  <a:txBody>
                    <a:bodyPr>
                      <a:noAutofit/>
                    </a:bodyPr>
                    <a:lstStyle/>
                    <a:p>
                      <a:pPr algn="ctr">
                        <a:spcBef>
                          <a:spcPts val="0"/>
                        </a:spcBef>
                        <a:buNone/>
                      </a:pPr>
                      <a:r>
                        <a:rPr sz="1600" lang="en"/>
                        <a:t>78</a:t>
                      </a:r>
                    </a:p>
                  </a:txBody>
                  <a:tcPr marR="91425" marB="91425" marT="91425" anchor="ctr" marL="91425"/>
                </a:tc>
              </a:tr>
              <a:tr h="1288725">
                <a:tc>
                  <a:txBody>
                    <a:bodyPr>
                      <a:noAutofit/>
                    </a:bodyPr>
                    <a:lstStyle/>
                    <a:p>
                      <a:pPr algn="ctr" rtl="0" lvl="0">
                        <a:spcBef>
                          <a:spcPts val="0"/>
                        </a:spcBef>
                        <a:buNone/>
                      </a:pPr>
                      <a:r>
                        <a:rPr b="1" sz="1600" lang="en"/>
                        <a:t>Large</a:t>
                      </a:r>
                    </a:p>
                  </a:txBody>
                  <a:tcPr marR="91425" marB="91425" marT="91425" anchor="ctr" marL="91425"/>
                </a:tc>
                <a:tc>
                  <a:txBody>
                    <a:bodyPr>
                      <a:noAutofit/>
                    </a:bodyPr>
                    <a:lstStyle/>
                    <a:p>
                      <a:pPr algn="ctr">
                        <a:spcBef>
                          <a:spcPts val="0"/>
                        </a:spcBef>
                        <a:buNone/>
                      </a:pPr>
                      <a:r>
                        <a:rPr sz="1600" lang="en"/>
                        <a:t>3846</a:t>
                      </a:r>
                    </a:p>
                  </a:txBody>
                  <a:tcPr marR="91425" marB="91425" marT="91425" anchor="ctr" marL="91425"/>
                </a:tc>
                <a:tc>
                  <a:txBody>
                    <a:bodyPr>
                      <a:noAutofit/>
                    </a:bodyPr>
                    <a:lstStyle/>
                    <a:p>
                      <a:pPr algn="ctr">
                        <a:spcBef>
                          <a:spcPts val="0"/>
                        </a:spcBef>
                        <a:buNone/>
                      </a:pPr>
                      <a:r>
                        <a:rPr sz="1600" lang="en"/>
                        <a:t>56</a:t>
                      </a:r>
                    </a:p>
                  </a:txBody>
                  <a:tcPr marR="91425" marB="91425" marT="91425" anchor="ctr" marL="91425"/>
                </a:tc>
                <a:tc>
                  <a:txBody>
                    <a:bodyPr>
                      <a:noAutofit/>
                    </a:bodyPr>
                    <a:lstStyle/>
                    <a:p>
                      <a:pPr algn="ctr">
                        <a:spcBef>
                          <a:spcPts val="0"/>
                        </a:spcBef>
                        <a:buNone/>
                      </a:pPr>
                      <a:r>
                        <a:rPr sz="1600" lang="en"/>
                        <a:t>85</a:t>
                      </a:r>
                    </a:p>
                  </a:txBody>
                  <a:tcPr marR="91425" marB="91425" marT="91425" anchor="ctr" marL="91425"/>
                </a:tc>
              </a:tr>
            </a:tbl>
          </a:graphicData>
        </a:graphic>
      </p:graphicFrame>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y="0" x="0"/>
          <a:ext cy="0" cx="0"/>
          <a:chOff y="0" x="0"/>
          <a:chExt cy="0" cx="0"/>
        </a:xfrm>
      </p:grpSpPr>
      <p:sp>
        <p:nvSpPr>
          <p:cNvPr id="61" name="Shape 61"/>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Cleaning the Collections</a:t>
            </a:r>
          </a:p>
        </p:txBody>
      </p:sp>
      <p:sp>
        <p:nvSpPr>
          <p:cNvPr id="62" name="Shape 6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rgbClr val="000000"/>
              </a:buClr>
              <a:buSzPct val="100000"/>
              <a:buFont typeface="Arial"/>
              <a:buChar char="●"/>
            </a:pPr>
            <a:r>
              <a:rPr lang="en"/>
              <a:t>Many duplicate documents due to the web crawler matching “forest park contact” sites.</a:t>
            </a:r>
          </a:p>
          <a:p>
            <a:pPr rtl="0" lvl="0" indent="-419100" marL="457200">
              <a:spcBef>
                <a:spcPts val="0"/>
              </a:spcBef>
              <a:buClr>
                <a:srgbClr val="000000"/>
              </a:buClr>
              <a:buSzPct val="100000"/>
              <a:buFont typeface="Arial"/>
              <a:buChar char="●"/>
            </a:pPr>
            <a:r>
              <a:rPr lang="en"/>
              <a:t>Each document contained sentences that had been scraped from irrelevant sections such as navigation menus and advertisements.</a:t>
            </a:r>
          </a:p>
          <a:p>
            <a:pPr lvl="0" indent="-419100" marL="457200">
              <a:spcBef>
                <a:spcPts val="0"/>
              </a:spcBef>
              <a:buClr>
                <a:srgbClr val="000000"/>
              </a:buClr>
              <a:buSzPct val="100000"/>
              <a:buFont typeface="Arial"/>
              <a:buChar char="●"/>
            </a:pPr>
            <a:r>
              <a:rPr lang="en"/>
              <a:t>These duplicate documents and sections were deleted.</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2143050" x="1916700"/>
            <a:ext cy="857400" cx="5310600"/>
          </a:xfrm>
          <a:prstGeom prst="rect">
            <a:avLst/>
          </a:prstGeom>
        </p:spPr>
        <p:txBody>
          <a:bodyPr bIns="91425" rIns="91425" lIns="91425" tIns="91425" anchor="b" anchorCtr="0">
            <a:noAutofit/>
          </a:bodyPr>
          <a:lstStyle/>
          <a:p>
            <a:pPr algn="ctr">
              <a:spcBef>
                <a:spcPts val="0"/>
              </a:spcBef>
              <a:buNone/>
            </a:pPr>
            <a:r>
              <a:rPr lang="en"/>
              <a:t>Summary of Results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sp>
        <p:nvSpPr>
          <p:cNvPr id="72" name="Shape 7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Feature Set Extraction</a:t>
            </a:r>
          </a:p>
        </p:txBody>
      </p:sp>
      <p:sp>
        <p:nvSpPr>
          <p:cNvPr id="73" name="Shape 7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rgbClr val="000000"/>
              </a:buClr>
              <a:buSzPct val="100000"/>
              <a:buFont typeface="Arial"/>
              <a:buChar char="●"/>
            </a:pPr>
            <a:r>
              <a:rPr lang="en"/>
              <a:t>Frequency with experimental filters</a:t>
            </a:r>
          </a:p>
          <a:p>
            <a:pPr rtl="0" lvl="1" indent="-381000" marL="914400">
              <a:spcBef>
                <a:spcPts val="0"/>
              </a:spcBef>
              <a:buClr>
                <a:srgbClr val="000000"/>
              </a:buClr>
              <a:buSzPct val="80000"/>
              <a:buFont typeface="Arial"/>
              <a:buChar char="○"/>
            </a:pPr>
            <a:r>
              <a:rPr lang="en"/>
              <a:t>Stopwords</a:t>
            </a:r>
          </a:p>
          <a:p>
            <a:pPr rtl="0" lvl="1" indent="-381000" marL="914400">
              <a:spcBef>
                <a:spcPts val="0"/>
              </a:spcBef>
              <a:buClr>
                <a:srgbClr val="000000"/>
              </a:buClr>
              <a:buSzPct val="80000"/>
              <a:buFont typeface="Arial"/>
              <a:buChar char="○"/>
            </a:pPr>
            <a:r>
              <a:rPr lang="en"/>
              <a:t>Word length</a:t>
            </a:r>
          </a:p>
          <a:p>
            <a:pPr rtl="0" lvl="0" indent="-419100" marL="457200">
              <a:spcBef>
                <a:spcPts val="0"/>
              </a:spcBef>
              <a:buClr>
                <a:srgbClr val="000000"/>
              </a:buClr>
              <a:buSzPct val="100000"/>
              <a:buFont typeface="Arial"/>
              <a:buChar char="●"/>
            </a:pPr>
            <a:r>
              <a:rPr lang="en"/>
              <a:t>Synonyms via NLTK WordNet</a:t>
            </a:r>
          </a:p>
          <a:p>
            <a:pPr rtl="0" lvl="0" indent="-419100" marL="457200">
              <a:spcBef>
                <a:spcPts val="0"/>
              </a:spcBef>
              <a:buClr>
                <a:srgbClr val="000000"/>
              </a:buClr>
              <a:buSzPct val="100000"/>
              <a:buFont typeface="Arial"/>
              <a:buChar char="●"/>
            </a:pPr>
            <a:r>
              <a:rPr lang="en"/>
              <a:t>Part of speech</a:t>
            </a:r>
          </a:p>
          <a:p>
            <a:pPr rtl="0" lvl="1" indent="-381000" marL="914400">
              <a:spcBef>
                <a:spcPts val="0"/>
              </a:spcBef>
              <a:buClr>
                <a:srgbClr val="000000"/>
              </a:buClr>
              <a:buSzPct val="80000"/>
              <a:buFont typeface="Arial"/>
              <a:buChar char="○"/>
            </a:pPr>
            <a:r>
              <a:rPr lang="en"/>
              <a:t>Nouns and verbs</a:t>
            </a:r>
          </a:p>
          <a:p>
            <a:pPr lvl="0" indent="-419100" marL="457200">
              <a:spcBef>
                <a:spcPts val="0"/>
              </a:spcBef>
              <a:buClr>
                <a:srgbClr val="000000"/>
              </a:buClr>
              <a:buSzPct val="100000"/>
              <a:buFont typeface="Arial"/>
              <a:buChar char="●"/>
            </a:pPr>
            <a:r>
              <a:rPr lang="en"/>
              <a:t>N-grams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y="0" x="0"/>
          <a:ext cy="0" cx="0"/>
          <a:chOff y="0" x="0"/>
          <a:chExt cy="0" cx="0"/>
        </a:xfrm>
      </p:grpSpPr>
      <p:sp>
        <p:nvSpPr>
          <p:cNvPr id="78" name="Shape 78"/>
          <p:cNvSpPr txBox="1"/>
          <p:nvPr>
            <p:ph type="title"/>
          </p:nvPr>
        </p:nvSpPr>
        <p:spPr>
          <a:xfrm>
            <a:off y="168128" x="457200"/>
            <a:ext cy="857400" cx="8229600"/>
          </a:xfrm>
          <a:prstGeom prst="rect">
            <a:avLst/>
          </a:prstGeom>
        </p:spPr>
        <p:txBody>
          <a:bodyPr bIns="91425" rIns="91425" lIns="91425" tIns="91425" anchor="b" anchorCtr="0">
            <a:noAutofit/>
          </a:bodyPr>
          <a:lstStyle/>
          <a:p>
            <a:pPr rtl="0" lvl="0">
              <a:spcBef>
                <a:spcPts val="0"/>
              </a:spcBef>
              <a:buNone/>
            </a:pPr>
            <a:r>
              <a:rPr lang="en"/>
              <a:t>NLTK Most Informative Features</a:t>
            </a:r>
          </a:p>
        </p:txBody>
      </p:sp>
      <p:graphicFrame>
        <p:nvGraphicFramePr>
          <p:cNvPr id="79" name="Shape 79"/>
          <p:cNvGraphicFramePr/>
          <p:nvPr/>
        </p:nvGraphicFramePr>
        <p:xfrm>
          <a:off y="1109650" x="457200"/>
          <a:ext cy="3000000" cx="3000000"/>
        </p:xfrm>
        <a:graphic>
          <a:graphicData uri="http://schemas.openxmlformats.org/drawingml/2006/table">
            <a:tbl>
              <a:tblPr>
                <a:noFill/>
                <a:tableStyleId>{570A2C94-4896-4276-8624-1924324A4067}</a:tableStyleId>
              </a:tblPr>
              <a:tblGrid>
                <a:gridCol w="4128850"/>
                <a:gridCol w="4128850"/>
              </a:tblGrid>
              <a:tr h="363500">
                <a:tc>
                  <a:txBody>
                    <a:bodyPr>
                      <a:noAutofit/>
                    </a:bodyPr>
                    <a:lstStyle/>
                    <a:p>
                      <a:pPr algn="ctr" rtl="0" lvl="0">
                        <a:spcBef>
                          <a:spcPts val="0"/>
                        </a:spcBef>
                        <a:buNone/>
                      </a:pPr>
                      <a:r>
                        <a:rPr b="1" lang="en"/>
                        <a:t>Feature</a:t>
                      </a:r>
                    </a:p>
                  </a:txBody>
                  <a:tcPr marR="63500" marB="63500" marT="63500" marL="63500">
                    <a:solidFill>
                      <a:srgbClr val="CCCCCC"/>
                    </a:solidFill>
                  </a:tcPr>
                </a:tc>
                <a:tc>
                  <a:txBody>
                    <a:bodyPr>
                      <a:noAutofit/>
                    </a:bodyPr>
                    <a:lstStyle/>
                    <a:p>
                      <a:pPr algn="ctr" rtl="0" lvl="0">
                        <a:spcBef>
                          <a:spcPts val="0"/>
                        </a:spcBef>
                        <a:buNone/>
                      </a:pPr>
                      <a:r>
                        <a:rPr b="1" lang="en"/>
                        <a:t>Odds (True : False)</a:t>
                      </a:r>
                    </a:p>
                  </a:txBody>
                  <a:tcPr marR="63500" marB="63500" marT="63500" marL="63500">
                    <a:solidFill>
                      <a:srgbClr val="CCCCCC"/>
                    </a:solidFill>
                  </a:tcPr>
                </a:tc>
              </a:tr>
              <a:tr h="340300">
                <a:tc>
                  <a:txBody>
                    <a:bodyPr>
                      <a:noAutofit/>
                    </a:bodyPr>
                    <a:lstStyle/>
                    <a:p>
                      <a:pPr algn="ctr" rtl="0" lvl="0">
                        <a:spcBef>
                          <a:spcPts val="0"/>
                        </a:spcBef>
                        <a:buNone/>
                      </a:pPr>
                      <a:r>
                        <a:rPr lang="en"/>
                        <a:t>flames</a:t>
                      </a:r>
                    </a:p>
                  </a:txBody>
                  <a:tcPr marR="63500" marB="63500" marT="63500" marL="63500"/>
                </a:tc>
                <a:tc>
                  <a:txBody>
                    <a:bodyPr>
                      <a:noAutofit/>
                    </a:bodyPr>
                    <a:lstStyle/>
                    <a:p>
                      <a:pPr algn="ctr" rtl="0" lvl="0">
                        <a:spcBef>
                          <a:spcPts val="0"/>
                        </a:spcBef>
                        <a:buNone/>
                      </a:pPr>
                      <a:r>
                        <a:rPr lang="en"/>
                        <a:t>21.3 : 1.0</a:t>
                      </a:r>
                    </a:p>
                  </a:txBody>
                  <a:tcPr marR="63500" marB="63500" marT="63500" marL="63500"/>
                </a:tc>
              </a:tr>
              <a:tr h="340300">
                <a:tc>
                  <a:txBody>
                    <a:bodyPr>
                      <a:noAutofit/>
                    </a:bodyPr>
                    <a:lstStyle/>
                    <a:p>
                      <a:pPr algn="ctr" rtl="0" lvl="0">
                        <a:spcBef>
                          <a:spcPts val="0"/>
                        </a:spcBef>
                        <a:buNone/>
                      </a:pPr>
                      <a:r>
                        <a:rPr lang="en"/>
                        <a:t>fires</a:t>
                      </a:r>
                    </a:p>
                  </a:txBody>
                  <a:tcPr marR="63500" marB="63500" marT="63500" marL="63500"/>
                </a:tc>
                <a:tc>
                  <a:txBody>
                    <a:bodyPr>
                      <a:noAutofit/>
                    </a:bodyPr>
                    <a:lstStyle/>
                    <a:p>
                      <a:pPr algn="ctr" rtl="0" lvl="0">
                        <a:spcBef>
                          <a:spcPts val="0"/>
                        </a:spcBef>
                        <a:buNone/>
                      </a:pPr>
                      <a:r>
                        <a:rPr lang="en"/>
                        <a:t>20.1 : 1.0</a:t>
                      </a:r>
                    </a:p>
                  </a:txBody>
                  <a:tcPr marR="63500" marB="63500" marT="63500" marL="63500"/>
                </a:tc>
              </a:tr>
              <a:tr h="340300">
                <a:tc>
                  <a:txBody>
                    <a:bodyPr>
                      <a:noAutofit/>
                    </a:bodyPr>
                    <a:lstStyle/>
                    <a:p>
                      <a:pPr algn="ctr" rtl="0" lvl="0">
                        <a:spcBef>
                          <a:spcPts val="0"/>
                        </a:spcBef>
                        <a:buNone/>
                      </a:pPr>
                      <a:r>
                        <a:rPr lang="en"/>
                        <a:t>burned</a:t>
                      </a:r>
                    </a:p>
                  </a:txBody>
                  <a:tcPr marR="63500" marB="63500" marT="63500" marL="63500"/>
                </a:tc>
                <a:tc>
                  <a:txBody>
                    <a:bodyPr>
                      <a:noAutofit/>
                    </a:bodyPr>
                    <a:lstStyle/>
                    <a:p>
                      <a:pPr algn="ctr" rtl="0" lvl="0">
                        <a:spcBef>
                          <a:spcPts val="0"/>
                        </a:spcBef>
                        <a:buNone/>
                      </a:pPr>
                      <a:r>
                        <a:rPr lang="en"/>
                        <a:t>20.0 : 1.0</a:t>
                      </a:r>
                    </a:p>
                  </a:txBody>
                  <a:tcPr marR="63500" marB="63500" marT="63500" marL="63500"/>
                </a:tc>
              </a:tr>
              <a:tr h="340300">
                <a:tc>
                  <a:txBody>
                    <a:bodyPr>
                      <a:noAutofit/>
                    </a:bodyPr>
                    <a:lstStyle/>
                    <a:p>
                      <a:pPr algn="ctr" rtl="0" lvl="0">
                        <a:spcBef>
                          <a:spcPts val="0"/>
                        </a:spcBef>
                        <a:buNone/>
                      </a:pPr>
                      <a:r>
                        <a:rPr lang="en"/>
                        <a:t>firefighting</a:t>
                      </a:r>
                    </a:p>
                  </a:txBody>
                  <a:tcPr marR="63500" marB="63500" marT="63500" marL="63500"/>
                </a:tc>
                <a:tc>
                  <a:txBody>
                    <a:bodyPr>
                      <a:noAutofit/>
                    </a:bodyPr>
                    <a:lstStyle/>
                    <a:p>
                      <a:pPr algn="ctr" rtl="0" lvl="0">
                        <a:spcBef>
                          <a:spcPts val="0"/>
                        </a:spcBef>
                        <a:buNone/>
                      </a:pPr>
                      <a:r>
                        <a:rPr lang="en"/>
                        <a:t>16.4 : 1.0</a:t>
                      </a:r>
                    </a:p>
                  </a:txBody>
                  <a:tcPr marR="63500" marB="63500" marT="63500" marL="63500"/>
                </a:tc>
              </a:tr>
              <a:tr h="340300">
                <a:tc>
                  <a:txBody>
                    <a:bodyPr>
                      <a:noAutofit/>
                    </a:bodyPr>
                    <a:lstStyle/>
                    <a:p>
                      <a:pPr algn="ctr" rtl="0" lvl="0">
                        <a:spcBef>
                          <a:spcPts val="0"/>
                        </a:spcBef>
                        <a:buNone/>
                      </a:pPr>
                      <a:r>
                        <a:rPr lang="en"/>
                        <a:t>acres</a:t>
                      </a:r>
                    </a:p>
                  </a:txBody>
                  <a:tcPr marR="63500" marB="63500" marT="63500" marL="63500"/>
                </a:tc>
                <a:tc>
                  <a:txBody>
                    <a:bodyPr>
                      <a:noAutofit/>
                    </a:bodyPr>
                    <a:lstStyle/>
                    <a:p>
                      <a:pPr algn="ctr" rtl="0" lvl="0">
                        <a:spcBef>
                          <a:spcPts val="0"/>
                        </a:spcBef>
                        <a:buNone/>
                      </a:pPr>
                      <a:r>
                        <a:rPr lang="en"/>
                        <a:t>15.3 : 1.0</a:t>
                      </a:r>
                    </a:p>
                  </a:txBody>
                  <a:tcPr marR="63500" marB="63500" marT="63500" marL="63500"/>
                </a:tc>
              </a:tr>
              <a:tr h="340300">
                <a:tc>
                  <a:txBody>
                    <a:bodyPr>
                      <a:noAutofit/>
                    </a:bodyPr>
                    <a:lstStyle/>
                    <a:p>
                      <a:pPr algn="ctr" rtl="0" lvl="0">
                        <a:spcBef>
                          <a:spcPts val="0"/>
                        </a:spcBef>
                        <a:buNone/>
                      </a:pPr>
                      <a:r>
                        <a:rPr lang="en"/>
                        <a:t>drought</a:t>
                      </a:r>
                    </a:p>
                  </a:txBody>
                  <a:tcPr marR="63500" marB="63500" marT="63500" marL="63500"/>
                </a:tc>
                <a:tc>
                  <a:txBody>
                    <a:bodyPr>
                      <a:noAutofit/>
                    </a:bodyPr>
                    <a:lstStyle/>
                    <a:p>
                      <a:pPr algn="ctr" rtl="0" lvl="0">
                        <a:spcBef>
                          <a:spcPts val="0"/>
                        </a:spcBef>
                        <a:buNone/>
                      </a:pPr>
                      <a:r>
                        <a:rPr lang="en"/>
                        <a:t>15.2 : 1.0</a:t>
                      </a:r>
                    </a:p>
                  </a:txBody>
                  <a:tcPr marR="63500" marB="63500" marT="63500" marL="63500"/>
                </a:tc>
              </a:tr>
              <a:tr h="340300">
                <a:tc>
                  <a:txBody>
                    <a:bodyPr>
                      <a:noAutofit/>
                    </a:bodyPr>
                    <a:lstStyle/>
                    <a:p>
                      <a:pPr algn="ctr" rtl="0" lvl="0">
                        <a:spcBef>
                          <a:spcPts val="0"/>
                        </a:spcBef>
                        <a:buNone/>
                      </a:pPr>
                      <a:r>
                        <a:rPr lang="en"/>
                        <a:t>evacuate</a:t>
                      </a:r>
                    </a:p>
                  </a:txBody>
                  <a:tcPr marR="63500" marB="63500" marT="63500" marL="63500"/>
                </a:tc>
                <a:tc>
                  <a:txBody>
                    <a:bodyPr>
                      <a:noAutofit/>
                    </a:bodyPr>
                    <a:lstStyle/>
                    <a:p>
                      <a:pPr algn="ctr" rtl="0" lvl="0">
                        <a:spcBef>
                          <a:spcPts val="0"/>
                        </a:spcBef>
                        <a:buNone/>
                      </a:pPr>
                      <a:r>
                        <a:rPr lang="en"/>
                        <a:t>12.8 : 1.0</a:t>
                      </a:r>
                    </a:p>
                  </a:txBody>
                  <a:tcPr marR="63500" marB="63500" marT="63500" marL="63500"/>
                </a:tc>
              </a:tr>
              <a:tr h="340300">
                <a:tc>
                  <a:txBody>
                    <a:bodyPr>
                      <a:noAutofit/>
                    </a:bodyPr>
                    <a:lstStyle/>
                    <a:p>
                      <a:pPr algn="ctr" rtl="0" lvl="0">
                        <a:spcBef>
                          <a:spcPts val="0"/>
                        </a:spcBef>
                        <a:buNone/>
                      </a:pPr>
                      <a:r>
                        <a:rPr lang="en"/>
                        <a:t>evacuated</a:t>
                      </a:r>
                    </a:p>
                  </a:txBody>
                  <a:tcPr marR="63500" marB="63500" marT="63500" marL="63500"/>
                </a:tc>
                <a:tc>
                  <a:txBody>
                    <a:bodyPr>
                      <a:noAutofit/>
                    </a:bodyPr>
                    <a:lstStyle/>
                    <a:p>
                      <a:pPr algn="ctr" rtl="0" lvl="0">
                        <a:spcBef>
                          <a:spcPts val="0"/>
                        </a:spcBef>
                        <a:buNone/>
                      </a:pPr>
                      <a:r>
                        <a:rPr lang="en"/>
                        <a:t>12.6 : 1.0</a:t>
                      </a:r>
                    </a:p>
                  </a:txBody>
                  <a:tcPr marR="63500" marB="63500" marT="63500" marL="63500"/>
                </a:tc>
              </a:tr>
              <a:tr h="340300">
                <a:tc>
                  <a:txBody>
                    <a:bodyPr>
                      <a:noAutofit/>
                    </a:bodyPr>
                    <a:lstStyle/>
                    <a:p>
                      <a:pPr algn="ctr" rtl="0" lvl="0">
                        <a:spcBef>
                          <a:spcPts val="0"/>
                        </a:spcBef>
                        <a:buNone/>
                      </a:pPr>
                      <a:r>
                        <a:rPr lang="en"/>
                        <a:t>burn</a:t>
                      </a:r>
                    </a:p>
                  </a:txBody>
                  <a:tcPr marR="63500" marB="63500" marT="63500" marL="63500"/>
                </a:tc>
                <a:tc>
                  <a:txBody>
                    <a:bodyPr>
                      <a:noAutofit/>
                    </a:bodyPr>
                    <a:lstStyle/>
                    <a:p>
                      <a:pPr algn="ctr" rtl="0" lvl="0">
                        <a:spcBef>
                          <a:spcPts val="0"/>
                        </a:spcBef>
                        <a:buNone/>
                      </a:pPr>
                      <a:r>
                        <a:rPr lang="en"/>
                        <a:t>12.3 : 1.0</a:t>
                      </a:r>
                    </a:p>
                  </a:txBody>
                  <a:tcPr marR="63500" marB="63500" marT="63500" marL="63500"/>
                </a:tc>
              </a:tr>
              <a:tr h="340300">
                <a:tc>
                  <a:txBody>
                    <a:bodyPr>
                      <a:noAutofit/>
                    </a:bodyPr>
                    <a:lstStyle/>
                    <a:p>
                      <a:pPr algn="ctr" rtl="0" lvl="0">
                        <a:spcBef>
                          <a:spcPts val="0"/>
                        </a:spcBef>
                        <a:buNone/>
                      </a:pPr>
                      <a:r>
                        <a:rPr lang="en"/>
                        <a:t>wildfires</a:t>
                      </a:r>
                    </a:p>
                  </a:txBody>
                  <a:tcPr marR="63500" marB="63500" marT="63500" marL="63500"/>
                </a:tc>
                <a:tc>
                  <a:txBody>
                    <a:bodyPr>
                      <a:noAutofit/>
                    </a:bodyPr>
                    <a:lstStyle/>
                    <a:p>
                      <a:pPr algn="ctr" rtl="0" lvl="0">
                        <a:spcBef>
                          <a:spcPts val="0"/>
                        </a:spcBef>
                        <a:buNone/>
                      </a:pPr>
                      <a:r>
                        <a:rPr lang="en"/>
                        <a:t>12.0 : 1.0</a:t>
                      </a:r>
                    </a:p>
                  </a:txBody>
                  <a:tcPr marR="63500" marB="63500" marT="63500" marL="63500"/>
                </a:tc>
              </a:tr>
            </a:tbl>
          </a:graphicData>
        </a:graphic>
      </p:graphicFrame>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