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77"/>
  </p:notesMasterIdLst>
  <p:handoutMasterIdLst>
    <p:handoutMasterId r:id="rId78"/>
  </p:handoutMasterIdLst>
  <p:sldIdLst>
    <p:sldId id="386" r:id="rId5"/>
    <p:sldId id="387" r:id="rId6"/>
    <p:sldId id="388" r:id="rId7"/>
    <p:sldId id="416" r:id="rId8"/>
    <p:sldId id="419" r:id="rId9"/>
    <p:sldId id="485" r:id="rId10"/>
    <p:sldId id="486" r:id="rId11"/>
    <p:sldId id="420" r:id="rId12"/>
    <p:sldId id="481" r:id="rId13"/>
    <p:sldId id="482" r:id="rId14"/>
    <p:sldId id="483" r:id="rId15"/>
    <p:sldId id="484" r:id="rId16"/>
    <p:sldId id="487" r:id="rId17"/>
    <p:sldId id="501" r:id="rId18"/>
    <p:sldId id="496" r:id="rId19"/>
    <p:sldId id="497" r:id="rId20"/>
    <p:sldId id="498" r:id="rId21"/>
    <p:sldId id="499" r:id="rId22"/>
    <p:sldId id="427" r:id="rId23"/>
    <p:sldId id="361" r:id="rId24"/>
    <p:sldId id="402" r:id="rId25"/>
    <p:sldId id="480" r:id="rId26"/>
    <p:sldId id="392" r:id="rId27"/>
    <p:sldId id="478" r:id="rId28"/>
    <p:sldId id="366" r:id="rId29"/>
    <p:sldId id="476" r:id="rId30"/>
    <p:sldId id="477" r:id="rId31"/>
    <p:sldId id="488" r:id="rId32"/>
    <p:sldId id="395" r:id="rId33"/>
    <p:sldId id="489" r:id="rId34"/>
    <p:sldId id="447" r:id="rId35"/>
    <p:sldId id="504" r:id="rId36"/>
    <p:sldId id="450" r:id="rId37"/>
    <p:sldId id="451" r:id="rId38"/>
    <p:sldId id="452" r:id="rId39"/>
    <p:sldId id="490" r:id="rId40"/>
    <p:sldId id="453" r:id="rId41"/>
    <p:sldId id="509" r:id="rId42"/>
    <p:sldId id="512" r:id="rId43"/>
    <p:sldId id="513" r:id="rId44"/>
    <p:sldId id="514" r:id="rId45"/>
    <p:sldId id="505" r:id="rId46"/>
    <p:sldId id="506" r:id="rId47"/>
    <p:sldId id="507" r:id="rId48"/>
    <p:sldId id="510" r:id="rId49"/>
    <p:sldId id="511" r:id="rId50"/>
    <p:sldId id="491" r:id="rId51"/>
    <p:sldId id="454" r:id="rId52"/>
    <p:sldId id="455" r:id="rId53"/>
    <p:sldId id="492" r:id="rId54"/>
    <p:sldId id="456" r:id="rId55"/>
    <p:sldId id="457" r:id="rId56"/>
    <p:sldId id="458" r:id="rId57"/>
    <p:sldId id="459" r:id="rId58"/>
    <p:sldId id="460" r:id="rId59"/>
    <p:sldId id="493" r:id="rId60"/>
    <p:sldId id="461" r:id="rId61"/>
    <p:sldId id="462" r:id="rId62"/>
    <p:sldId id="463" r:id="rId63"/>
    <p:sldId id="464" r:id="rId64"/>
    <p:sldId id="503" r:id="rId65"/>
    <p:sldId id="465" r:id="rId66"/>
    <p:sldId id="466" r:id="rId67"/>
    <p:sldId id="467" r:id="rId68"/>
    <p:sldId id="494" r:id="rId69"/>
    <p:sldId id="471" r:id="rId70"/>
    <p:sldId id="472" r:id="rId71"/>
    <p:sldId id="473" r:id="rId72"/>
    <p:sldId id="474" r:id="rId73"/>
    <p:sldId id="475" r:id="rId74"/>
    <p:sldId id="400" r:id="rId75"/>
    <p:sldId id="312" r:id="rId76"/>
  </p:sldIdLst>
  <p:sldSz cx="10058400" cy="7772400"/>
  <p:notesSz cx="6858000" cy="92964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9D9D9"/>
    <a:srgbClr val="898989"/>
    <a:srgbClr val="004B8D"/>
    <a:srgbClr val="0090CA"/>
    <a:srgbClr val="00B5AD"/>
    <a:srgbClr val="FDEA33"/>
    <a:srgbClr val="8BD2F4"/>
    <a:srgbClr val="0096D6"/>
    <a:srgbClr val="EDDD4D"/>
    <a:srgbClr val="8064A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42" autoAdjust="0"/>
    <p:restoredTop sz="91904" autoAdjust="0"/>
  </p:normalViewPr>
  <p:slideViewPr>
    <p:cSldViewPr snapToGrid="0" showGuides="1">
      <p:cViewPr>
        <p:scale>
          <a:sx n="80" d="100"/>
          <a:sy n="80" d="100"/>
        </p:scale>
        <p:origin x="-1056" y="168"/>
      </p:cViewPr>
      <p:guideLst>
        <p:guide orient="horz" pos="711"/>
        <p:guide orient="horz" pos="484"/>
        <p:guide orient="horz" pos="3277"/>
        <p:guide pos="4981"/>
        <p:guide pos="6048"/>
        <p:guide pos="131"/>
        <p:guide pos="929"/>
        <p:guide pos="287"/>
      </p:guideLst>
    </p:cSldViewPr>
  </p:slideViewPr>
  <p:notesTextViewPr>
    <p:cViewPr>
      <p:scale>
        <a:sx n="100" d="100"/>
        <a:sy n="100" d="100"/>
      </p:scale>
      <p:origin x="0" y="0"/>
    </p:cViewPr>
  </p:notesTextViewPr>
  <p:sorterViewPr>
    <p:cViewPr>
      <p:scale>
        <a:sx n="90" d="100"/>
        <a:sy n="90" d="100"/>
      </p:scale>
      <p:origin x="0" y="13914"/>
    </p:cViewPr>
  </p:sorterViewPr>
  <p:notesViewPr>
    <p:cSldViewPr snapToGrid="0" showGuides="1">
      <p:cViewPr varScale="1">
        <p:scale>
          <a:sx n="68" d="100"/>
          <a:sy n="68" d="100"/>
        </p:scale>
        <p:origin x="-2808" y="-120"/>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7EE8C-78DD-B144-9CE6-24CBC12A5CE2}" type="doc">
      <dgm:prSet loTypeId="urn:microsoft.com/office/officeart/2005/8/layout/default#1" loCatId="list" qsTypeId="urn:microsoft.com/office/officeart/2005/8/quickstyle/3D3" qsCatId="3D" csTypeId="urn:microsoft.com/office/officeart/2005/8/colors/accent0_2" csCatId="mainScheme" phldr="1"/>
      <dgm:spPr/>
      <dgm:t>
        <a:bodyPr/>
        <a:lstStyle/>
        <a:p>
          <a:endParaRPr lang="en-US"/>
        </a:p>
      </dgm:t>
    </dgm:pt>
    <dgm:pt modelId="{16C09E68-E874-E34E-ACDD-63F2198D68E8}">
      <dgm:prSet phldrT="[Text]" phldr="1" custT="1">
        <dgm:style>
          <a:lnRef idx="2">
            <a:schemeClr val="accent6"/>
          </a:lnRef>
          <a:fillRef idx="1">
            <a:schemeClr val="lt1"/>
          </a:fillRef>
          <a:effectRef idx="0">
            <a:schemeClr val="accent6"/>
          </a:effectRef>
          <a:fontRef idx="minor">
            <a:schemeClr val="dk1"/>
          </a:fontRef>
        </dgm:style>
      </dgm:prSet>
      <dgm:spPr>
        <a:ln>
          <a:solidFill>
            <a:srgbClr val="0090CA"/>
          </a:solidFill>
        </a:ln>
      </dgm:spPr>
      <dgm:t>
        <a:bodyPr/>
        <a:lstStyle/>
        <a:p>
          <a:endParaRPr lang="en-US" sz="1600" dirty="0">
            <a:solidFill>
              <a:srgbClr val="7F7F7F"/>
            </a:solidFill>
            <a:latin typeface="Arial"/>
            <a:cs typeface="Arial"/>
          </a:endParaRPr>
        </a:p>
      </dgm:t>
    </dgm:pt>
    <dgm:pt modelId="{34CA8B07-C6C6-F24E-900A-71AE1283A254}" type="parTrans" cxnId="{DF59D728-2846-984A-BDC7-3FCED7BF75FF}">
      <dgm:prSet/>
      <dgm:spPr/>
      <dgm:t>
        <a:bodyPr/>
        <a:lstStyle/>
        <a:p>
          <a:endParaRPr lang="en-US"/>
        </a:p>
      </dgm:t>
    </dgm:pt>
    <dgm:pt modelId="{04800A6D-8454-E34C-81A9-598AC70D741A}" type="sibTrans" cxnId="{DF59D728-2846-984A-BDC7-3FCED7BF75FF}">
      <dgm:prSet/>
      <dgm:spPr/>
      <dgm:t>
        <a:bodyPr/>
        <a:lstStyle/>
        <a:p>
          <a:endParaRPr lang="en-US"/>
        </a:p>
      </dgm:t>
    </dgm:pt>
    <dgm:pt modelId="{CAAADD96-8BF9-034F-94D1-83A5F9F41F74}">
      <dgm:prSet phldrT="[Text]" phldr="1" custT="1">
        <dgm:style>
          <a:lnRef idx="2">
            <a:schemeClr val="accent6"/>
          </a:lnRef>
          <a:fillRef idx="1">
            <a:schemeClr val="lt1"/>
          </a:fillRef>
          <a:effectRef idx="0">
            <a:schemeClr val="accent6"/>
          </a:effectRef>
          <a:fontRef idx="minor">
            <a:schemeClr val="dk1"/>
          </a:fontRef>
        </dgm:style>
      </dgm:prSet>
      <dgm:spPr>
        <a:ln>
          <a:solidFill>
            <a:srgbClr val="0090CA"/>
          </a:solidFill>
        </a:ln>
      </dgm:spPr>
      <dgm:t>
        <a:bodyPr/>
        <a:lstStyle/>
        <a:p>
          <a:endParaRPr lang="en-US" sz="1600" dirty="0">
            <a:solidFill>
              <a:srgbClr val="7F7F7F"/>
            </a:solidFill>
            <a:latin typeface="Arial"/>
            <a:cs typeface="Arial"/>
          </a:endParaRPr>
        </a:p>
      </dgm:t>
    </dgm:pt>
    <dgm:pt modelId="{93B06620-2ED3-5542-9F5F-E430BAE4057F}" type="parTrans" cxnId="{FDF1E795-B876-1E40-95BE-43DFA380C58D}">
      <dgm:prSet/>
      <dgm:spPr/>
      <dgm:t>
        <a:bodyPr/>
        <a:lstStyle/>
        <a:p>
          <a:endParaRPr lang="en-US"/>
        </a:p>
      </dgm:t>
    </dgm:pt>
    <dgm:pt modelId="{9614F575-95F9-B94E-8FA6-9729AD3A0CEF}" type="sibTrans" cxnId="{FDF1E795-B876-1E40-95BE-43DFA380C58D}">
      <dgm:prSet/>
      <dgm:spPr/>
      <dgm:t>
        <a:bodyPr/>
        <a:lstStyle/>
        <a:p>
          <a:endParaRPr lang="en-US"/>
        </a:p>
      </dgm:t>
    </dgm:pt>
    <dgm:pt modelId="{200BEDF6-E891-C64F-8967-708C1BDCABB0}">
      <dgm:prSet phldrT="[Text]" phldr="1" custT="1">
        <dgm:style>
          <a:lnRef idx="2">
            <a:schemeClr val="accent6"/>
          </a:lnRef>
          <a:fillRef idx="1">
            <a:schemeClr val="lt1"/>
          </a:fillRef>
          <a:effectRef idx="0">
            <a:schemeClr val="accent6"/>
          </a:effectRef>
          <a:fontRef idx="minor">
            <a:schemeClr val="dk1"/>
          </a:fontRef>
        </dgm:style>
      </dgm:prSet>
      <dgm:spPr>
        <a:ln>
          <a:solidFill>
            <a:srgbClr val="0090CA"/>
          </a:solidFill>
        </a:ln>
      </dgm:spPr>
      <dgm:t>
        <a:bodyPr/>
        <a:lstStyle/>
        <a:p>
          <a:endParaRPr lang="en-US" sz="1600" dirty="0">
            <a:solidFill>
              <a:srgbClr val="7F7F7F"/>
            </a:solidFill>
            <a:latin typeface="Arial"/>
            <a:cs typeface="Arial"/>
          </a:endParaRPr>
        </a:p>
      </dgm:t>
    </dgm:pt>
    <dgm:pt modelId="{017FE16D-5054-F24B-8564-00D9FE628D2D}" type="parTrans" cxnId="{1438AC8B-24CD-AB41-A13A-C4AFDED16F48}">
      <dgm:prSet/>
      <dgm:spPr/>
      <dgm:t>
        <a:bodyPr/>
        <a:lstStyle/>
        <a:p>
          <a:endParaRPr lang="en-US"/>
        </a:p>
      </dgm:t>
    </dgm:pt>
    <dgm:pt modelId="{436BDBE8-8F10-BB4D-A894-594798A92449}" type="sibTrans" cxnId="{1438AC8B-24CD-AB41-A13A-C4AFDED16F48}">
      <dgm:prSet/>
      <dgm:spPr/>
      <dgm:t>
        <a:bodyPr/>
        <a:lstStyle/>
        <a:p>
          <a:endParaRPr lang="en-US"/>
        </a:p>
      </dgm:t>
    </dgm:pt>
    <dgm:pt modelId="{A23B8045-E95C-7240-87AF-1DCABFF29F87}">
      <dgm:prSet phldrT="[Text]" phldr="1" custT="1">
        <dgm:style>
          <a:lnRef idx="2">
            <a:schemeClr val="accent6"/>
          </a:lnRef>
          <a:fillRef idx="1">
            <a:schemeClr val="lt1"/>
          </a:fillRef>
          <a:effectRef idx="0">
            <a:schemeClr val="accent6"/>
          </a:effectRef>
          <a:fontRef idx="minor">
            <a:schemeClr val="dk1"/>
          </a:fontRef>
        </dgm:style>
      </dgm:prSet>
      <dgm:spPr>
        <a:ln>
          <a:solidFill>
            <a:srgbClr val="0090CA"/>
          </a:solidFill>
        </a:ln>
      </dgm:spPr>
      <dgm:t>
        <a:bodyPr/>
        <a:lstStyle/>
        <a:p>
          <a:endParaRPr lang="en-US" sz="1600" dirty="0">
            <a:solidFill>
              <a:srgbClr val="7F7F7F"/>
            </a:solidFill>
            <a:latin typeface="Arial"/>
            <a:cs typeface="Arial"/>
          </a:endParaRPr>
        </a:p>
      </dgm:t>
    </dgm:pt>
    <dgm:pt modelId="{8E34B79A-6B1D-EA49-B643-79516E663CE3}" type="sibTrans" cxnId="{EB5ACB74-0D03-1B40-B4DE-DBD282091B8C}">
      <dgm:prSet/>
      <dgm:spPr/>
      <dgm:t>
        <a:bodyPr/>
        <a:lstStyle/>
        <a:p>
          <a:endParaRPr lang="en-US"/>
        </a:p>
      </dgm:t>
    </dgm:pt>
    <dgm:pt modelId="{6874847F-29C6-6F4E-8052-21AFC1DC9872}" type="parTrans" cxnId="{EB5ACB74-0D03-1B40-B4DE-DBD282091B8C}">
      <dgm:prSet/>
      <dgm:spPr/>
      <dgm:t>
        <a:bodyPr/>
        <a:lstStyle/>
        <a:p>
          <a:endParaRPr lang="en-US"/>
        </a:p>
      </dgm:t>
    </dgm:pt>
    <dgm:pt modelId="{5F45321D-1478-094C-8902-2CF48308043F}">
      <dgm:prSet phldrT="[Text]" phldr="1" custT="1">
        <dgm:style>
          <a:lnRef idx="2">
            <a:schemeClr val="accent6"/>
          </a:lnRef>
          <a:fillRef idx="1">
            <a:schemeClr val="lt1"/>
          </a:fillRef>
          <a:effectRef idx="0">
            <a:schemeClr val="accent6"/>
          </a:effectRef>
          <a:fontRef idx="minor">
            <a:schemeClr val="dk1"/>
          </a:fontRef>
        </dgm:style>
      </dgm:prSet>
      <dgm:spPr>
        <a:ln>
          <a:solidFill>
            <a:srgbClr val="0090CA"/>
          </a:solidFill>
        </a:ln>
      </dgm:spPr>
      <dgm:t>
        <a:bodyPr/>
        <a:lstStyle/>
        <a:p>
          <a:endParaRPr lang="en-US" sz="1600" dirty="0">
            <a:solidFill>
              <a:srgbClr val="7F7F7F"/>
            </a:solidFill>
            <a:latin typeface="Arial"/>
            <a:cs typeface="Arial"/>
          </a:endParaRPr>
        </a:p>
      </dgm:t>
    </dgm:pt>
    <dgm:pt modelId="{BC0880E4-5476-A240-9AF9-E64FE517ED91}" type="sibTrans" cxnId="{60AE2A5B-5FE0-C846-A2FC-255571318530}">
      <dgm:prSet/>
      <dgm:spPr/>
      <dgm:t>
        <a:bodyPr/>
        <a:lstStyle/>
        <a:p>
          <a:endParaRPr lang="en-US"/>
        </a:p>
      </dgm:t>
    </dgm:pt>
    <dgm:pt modelId="{E8A65EE0-9DE2-D14B-A010-0BD2DE116733}" type="parTrans" cxnId="{60AE2A5B-5FE0-C846-A2FC-255571318530}">
      <dgm:prSet/>
      <dgm:spPr/>
      <dgm:t>
        <a:bodyPr/>
        <a:lstStyle/>
        <a:p>
          <a:endParaRPr lang="en-US"/>
        </a:p>
      </dgm:t>
    </dgm:pt>
    <dgm:pt modelId="{211C6E4B-60E4-C745-88C8-DFA77DD57714}">
      <dgm:prSet phldrT="[Text]" custT="1">
        <dgm:style>
          <a:lnRef idx="2">
            <a:schemeClr val="accent6"/>
          </a:lnRef>
          <a:fillRef idx="1">
            <a:schemeClr val="lt1"/>
          </a:fillRef>
          <a:effectRef idx="0">
            <a:schemeClr val="accent6"/>
          </a:effectRef>
          <a:fontRef idx="minor">
            <a:schemeClr val="dk1"/>
          </a:fontRef>
        </dgm:style>
      </dgm:prSet>
      <dgm:spPr>
        <a:ln>
          <a:solidFill>
            <a:srgbClr val="0090CA"/>
          </a:solidFill>
        </a:ln>
      </dgm:spPr>
      <dgm:t>
        <a:bodyPr/>
        <a:lstStyle/>
        <a:p>
          <a:r>
            <a:rPr lang="en-US" sz="1600" dirty="0" smtClean="0">
              <a:solidFill>
                <a:schemeClr val="tx1">
                  <a:lumMod val="50000"/>
                  <a:lumOff val="50000"/>
                </a:schemeClr>
              </a:solidFill>
              <a:latin typeface="Arial"/>
              <a:cs typeface="Arial"/>
            </a:rPr>
            <a:t>[Text]</a:t>
          </a:r>
          <a:endParaRPr lang="en-US" sz="1600" dirty="0">
            <a:solidFill>
              <a:schemeClr val="tx1">
                <a:lumMod val="50000"/>
                <a:lumOff val="50000"/>
              </a:schemeClr>
            </a:solidFill>
            <a:latin typeface="Arial"/>
            <a:cs typeface="Arial"/>
          </a:endParaRPr>
        </a:p>
      </dgm:t>
    </dgm:pt>
    <dgm:pt modelId="{1EFA38A8-8CA4-9A45-827C-E1FC57990863}" type="sibTrans" cxnId="{AC141718-1171-B840-993F-686C532FAEF0}">
      <dgm:prSet/>
      <dgm:spPr/>
      <dgm:t>
        <a:bodyPr/>
        <a:lstStyle/>
        <a:p>
          <a:endParaRPr lang="en-US"/>
        </a:p>
      </dgm:t>
    </dgm:pt>
    <dgm:pt modelId="{C1CC49CF-1BE4-3148-9990-D595CBCA455D}" type="parTrans" cxnId="{AC141718-1171-B840-993F-686C532FAEF0}">
      <dgm:prSet/>
      <dgm:spPr/>
      <dgm:t>
        <a:bodyPr/>
        <a:lstStyle/>
        <a:p>
          <a:endParaRPr lang="en-US"/>
        </a:p>
      </dgm:t>
    </dgm:pt>
    <dgm:pt modelId="{9579CFB9-9AD5-5147-9211-F07BEC67F4BB}" type="pres">
      <dgm:prSet presAssocID="{3977EE8C-78DD-B144-9CE6-24CBC12A5CE2}" presName="diagram" presStyleCnt="0">
        <dgm:presLayoutVars>
          <dgm:dir/>
          <dgm:resizeHandles val="exact"/>
        </dgm:presLayoutVars>
      </dgm:prSet>
      <dgm:spPr/>
      <dgm:t>
        <a:bodyPr/>
        <a:lstStyle/>
        <a:p>
          <a:endParaRPr lang="en-US"/>
        </a:p>
      </dgm:t>
    </dgm:pt>
    <dgm:pt modelId="{5BDC416B-051E-7C4B-949A-4EA91D98E962}" type="pres">
      <dgm:prSet presAssocID="{211C6E4B-60E4-C745-88C8-DFA77DD57714}" presName="node" presStyleLbl="node1" presStyleIdx="0" presStyleCnt="6" custLinFactNeighborX="-382">
        <dgm:presLayoutVars>
          <dgm:bulletEnabled val="1"/>
        </dgm:presLayoutVars>
      </dgm:prSet>
      <dgm:spPr/>
      <dgm:t>
        <a:bodyPr/>
        <a:lstStyle/>
        <a:p>
          <a:endParaRPr lang="en-US"/>
        </a:p>
      </dgm:t>
    </dgm:pt>
    <dgm:pt modelId="{81954AE1-4C5C-E547-BF7D-B107D78E30D0}" type="pres">
      <dgm:prSet presAssocID="{1EFA38A8-8CA4-9A45-827C-E1FC57990863}" presName="sibTrans" presStyleCnt="0"/>
      <dgm:spPr/>
    </dgm:pt>
    <dgm:pt modelId="{CFBCFA3B-AE94-CB4D-BF72-569E6B52BA42}" type="pres">
      <dgm:prSet presAssocID="{5F45321D-1478-094C-8902-2CF48308043F}" presName="node" presStyleLbl="node1" presStyleIdx="1" presStyleCnt="6">
        <dgm:presLayoutVars>
          <dgm:bulletEnabled val="1"/>
        </dgm:presLayoutVars>
      </dgm:prSet>
      <dgm:spPr/>
      <dgm:t>
        <a:bodyPr/>
        <a:lstStyle/>
        <a:p>
          <a:endParaRPr lang="en-US"/>
        </a:p>
      </dgm:t>
    </dgm:pt>
    <dgm:pt modelId="{D40A6DAF-00B7-974D-98D8-0EE8C5364B68}" type="pres">
      <dgm:prSet presAssocID="{BC0880E4-5476-A240-9AF9-E64FE517ED91}" presName="sibTrans" presStyleCnt="0"/>
      <dgm:spPr/>
    </dgm:pt>
    <dgm:pt modelId="{24AA5D5C-D0AC-214B-8FDD-F31AED48D73B}" type="pres">
      <dgm:prSet presAssocID="{A23B8045-E95C-7240-87AF-1DCABFF29F87}" presName="node" presStyleLbl="node1" presStyleIdx="2" presStyleCnt="6">
        <dgm:presLayoutVars>
          <dgm:bulletEnabled val="1"/>
        </dgm:presLayoutVars>
      </dgm:prSet>
      <dgm:spPr/>
      <dgm:t>
        <a:bodyPr/>
        <a:lstStyle/>
        <a:p>
          <a:endParaRPr lang="en-US"/>
        </a:p>
      </dgm:t>
    </dgm:pt>
    <dgm:pt modelId="{AA24A6BB-32A1-0D46-9085-81E5CBDCB52D}" type="pres">
      <dgm:prSet presAssocID="{8E34B79A-6B1D-EA49-B643-79516E663CE3}" presName="sibTrans" presStyleCnt="0"/>
      <dgm:spPr/>
    </dgm:pt>
    <dgm:pt modelId="{3C62D01E-B98C-D043-A302-5BC5AE508F05}" type="pres">
      <dgm:prSet presAssocID="{16C09E68-E874-E34E-ACDD-63F2198D68E8}" presName="node" presStyleLbl="node1" presStyleIdx="3" presStyleCnt="6">
        <dgm:presLayoutVars>
          <dgm:bulletEnabled val="1"/>
        </dgm:presLayoutVars>
      </dgm:prSet>
      <dgm:spPr/>
      <dgm:t>
        <a:bodyPr/>
        <a:lstStyle/>
        <a:p>
          <a:endParaRPr lang="en-US"/>
        </a:p>
      </dgm:t>
    </dgm:pt>
    <dgm:pt modelId="{FBD7DB8E-4733-1545-AA1C-B363F0930DCA}" type="pres">
      <dgm:prSet presAssocID="{04800A6D-8454-E34C-81A9-598AC70D741A}" presName="sibTrans" presStyleCnt="0"/>
      <dgm:spPr/>
    </dgm:pt>
    <dgm:pt modelId="{89000D02-5C92-3841-81E7-848080B4E0BD}" type="pres">
      <dgm:prSet presAssocID="{CAAADD96-8BF9-034F-94D1-83A5F9F41F74}" presName="node" presStyleLbl="node1" presStyleIdx="4" presStyleCnt="6">
        <dgm:presLayoutVars>
          <dgm:bulletEnabled val="1"/>
        </dgm:presLayoutVars>
      </dgm:prSet>
      <dgm:spPr/>
      <dgm:t>
        <a:bodyPr/>
        <a:lstStyle/>
        <a:p>
          <a:endParaRPr lang="en-US"/>
        </a:p>
      </dgm:t>
    </dgm:pt>
    <dgm:pt modelId="{CE1E6890-474E-2D4B-88BF-6A8A3A50BADF}" type="pres">
      <dgm:prSet presAssocID="{9614F575-95F9-B94E-8FA6-9729AD3A0CEF}" presName="sibTrans" presStyleCnt="0"/>
      <dgm:spPr/>
    </dgm:pt>
    <dgm:pt modelId="{562C202A-8273-104F-81B7-1CBBDB01A1A1}" type="pres">
      <dgm:prSet presAssocID="{200BEDF6-E891-C64F-8967-708C1BDCABB0}" presName="node" presStyleLbl="node1" presStyleIdx="5" presStyleCnt="6">
        <dgm:presLayoutVars>
          <dgm:bulletEnabled val="1"/>
        </dgm:presLayoutVars>
      </dgm:prSet>
      <dgm:spPr/>
      <dgm:t>
        <a:bodyPr/>
        <a:lstStyle/>
        <a:p>
          <a:endParaRPr lang="en-US"/>
        </a:p>
      </dgm:t>
    </dgm:pt>
  </dgm:ptLst>
  <dgm:cxnLst>
    <dgm:cxn modelId="{2574A07C-D02B-D94C-8623-7763DE26D70E}" type="presOf" srcId="{211C6E4B-60E4-C745-88C8-DFA77DD57714}" destId="{5BDC416B-051E-7C4B-949A-4EA91D98E962}" srcOrd="0" destOrd="0" presId="urn:microsoft.com/office/officeart/2005/8/layout/default#1"/>
    <dgm:cxn modelId="{60AE2A5B-5FE0-C846-A2FC-255571318530}" srcId="{3977EE8C-78DD-B144-9CE6-24CBC12A5CE2}" destId="{5F45321D-1478-094C-8902-2CF48308043F}" srcOrd="1" destOrd="0" parTransId="{E8A65EE0-9DE2-D14B-A010-0BD2DE116733}" sibTransId="{BC0880E4-5476-A240-9AF9-E64FE517ED91}"/>
    <dgm:cxn modelId="{F1838E51-5FE3-854A-9137-29F30F1B3909}" type="presOf" srcId="{CAAADD96-8BF9-034F-94D1-83A5F9F41F74}" destId="{89000D02-5C92-3841-81E7-848080B4E0BD}" srcOrd="0" destOrd="0" presId="urn:microsoft.com/office/officeart/2005/8/layout/default#1"/>
    <dgm:cxn modelId="{D8967345-1990-1041-80F4-72BCAB6D3A00}" type="presOf" srcId="{200BEDF6-E891-C64F-8967-708C1BDCABB0}" destId="{562C202A-8273-104F-81B7-1CBBDB01A1A1}" srcOrd="0" destOrd="0" presId="urn:microsoft.com/office/officeart/2005/8/layout/default#1"/>
    <dgm:cxn modelId="{37E74A0F-B08E-4945-8BD6-B8D31D632882}" type="presOf" srcId="{3977EE8C-78DD-B144-9CE6-24CBC12A5CE2}" destId="{9579CFB9-9AD5-5147-9211-F07BEC67F4BB}" srcOrd="0" destOrd="0" presId="urn:microsoft.com/office/officeart/2005/8/layout/default#1"/>
    <dgm:cxn modelId="{4948855F-7BC6-6B49-8022-7EC9AB907A3F}" type="presOf" srcId="{A23B8045-E95C-7240-87AF-1DCABFF29F87}" destId="{24AA5D5C-D0AC-214B-8FDD-F31AED48D73B}" srcOrd="0" destOrd="0" presId="urn:microsoft.com/office/officeart/2005/8/layout/default#1"/>
    <dgm:cxn modelId="{DF59D728-2846-984A-BDC7-3FCED7BF75FF}" srcId="{3977EE8C-78DD-B144-9CE6-24CBC12A5CE2}" destId="{16C09E68-E874-E34E-ACDD-63F2198D68E8}" srcOrd="3" destOrd="0" parTransId="{34CA8B07-C6C6-F24E-900A-71AE1283A254}" sibTransId="{04800A6D-8454-E34C-81A9-598AC70D741A}"/>
    <dgm:cxn modelId="{5172E83D-9AE0-6E48-9AE6-AE9F1DF414C9}" type="presOf" srcId="{16C09E68-E874-E34E-ACDD-63F2198D68E8}" destId="{3C62D01E-B98C-D043-A302-5BC5AE508F05}" srcOrd="0" destOrd="0" presId="urn:microsoft.com/office/officeart/2005/8/layout/default#1"/>
    <dgm:cxn modelId="{EB5ACB74-0D03-1B40-B4DE-DBD282091B8C}" srcId="{3977EE8C-78DD-B144-9CE6-24CBC12A5CE2}" destId="{A23B8045-E95C-7240-87AF-1DCABFF29F87}" srcOrd="2" destOrd="0" parTransId="{6874847F-29C6-6F4E-8052-21AFC1DC9872}" sibTransId="{8E34B79A-6B1D-EA49-B643-79516E663CE3}"/>
    <dgm:cxn modelId="{AC141718-1171-B840-993F-686C532FAEF0}" srcId="{3977EE8C-78DD-B144-9CE6-24CBC12A5CE2}" destId="{211C6E4B-60E4-C745-88C8-DFA77DD57714}" srcOrd="0" destOrd="0" parTransId="{C1CC49CF-1BE4-3148-9990-D595CBCA455D}" sibTransId="{1EFA38A8-8CA4-9A45-827C-E1FC57990863}"/>
    <dgm:cxn modelId="{1438AC8B-24CD-AB41-A13A-C4AFDED16F48}" srcId="{3977EE8C-78DD-B144-9CE6-24CBC12A5CE2}" destId="{200BEDF6-E891-C64F-8967-708C1BDCABB0}" srcOrd="5" destOrd="0" parTransId="{017FE16D-5054-F24B-8564-00D9FE628D2D}" sibTransId="{436BDBE8-8F10-BB4D-A894-594798A92449}"/>
    <dgm:cxn modelId="{FDF1E795-B876-1E40-95BE-43DFA380C58D}" srcId="{3977EE8C-78DD-B144-9CE6-24CBC12A5CE2}" destId="{CAAADD96-8BF9-034F-94D1-83A5F9F41F74}" srcOrd="4" destOrd="0" parTransId="{93B06620-2ED3-5542-9F5F-E430BAE4057F}" sibTransId="{9614F575-95F9-B94E-8FA6-9729AD3A0CEF}"/>
    <dgm:cxn modelId="{47881DC6-640E-D241-8DCA-7B0B78B40583}" type="presOf" srcId="{5F45321D-1478-094C-8902-2CF48308043F}" destId="{CFBCFA3B-AE94-CB4D-BF72-569E6B52BA42}" srcOrd="0" destOrd="0" presId="urn:microsoft.com/office/officeart/2005/8/layout/default#1"/>
    <dgm:cxn modelId="{8228C200-76C9-D94A-AD47-9F28C49F3D80}" type="presParOf" srcId="{9579CFB9-9AD5-5147-9211-F07BEC67F4BB}" destId="{5BDC416B-051E-7C4B-949A-4EA91D98E962}" srcOrd="0" destOrd="0" presId="urn:microsoft.com/office/officeart/2005/8/layout/default#1"/>
    <dgm:cxn modelId="{BC469B29-2928-BE44-9595-EC36689C4CD0}" type="presParOf" srcId="{9579CFB9-9AD5-5147-9211-F07BEC67F4BB}" destId="{81954AE1-4C5C-E547-BF7D-B107D78E30D0}" srcOrd="1" destOrd="0" presId="urn:microsoft.com/office/officeart/2005/8/layout/default#1"/>
    <dgm:cxn modelId="{8C801F71-2014-ED42-A83A-A2B50D04290B}" type="presParOf" srcId="{9579CFB9-9AD5-5147-9211-F07BEC67F4BB}" destId="{CFBCFA3B-AE94-CB4D-BF72-569E6B52BA42}" srcOrd="2" destOrd="0" presId="urn:microsoft.com/office/officeart/2005/8/layout/default#1"/>
    <dgm:cxn modelId="{700DCF66-56DE-3D43-B164-B16B1E4EB61B}" type="presParOf" srcId="{9579CFB9-9AD5-5147-9211-F07BEC67F4BB}" destId="{D40A6DAF-00B7-974D-98D8-0EE8C5364B68}" srcOrd="3" destOrd="0" presId="urn:microsoft.com/office/officeart/2005/8/layout/default#1"/>
    <dgm:cxn modelId="{D00DA779-F32C-F242-A817-6ADF36236F4E}" type="presParOf" srcId="{9579CFB9-9AD5-5147-9211-F07BEC67F4BB}" destId="{24AA5D5C-D0AC-214B-8FDD-F31AED48D73B}" srcOrd="4" destOrd="0" presId="urn:microsoft.com/office/officeart/2005/8/layout/default#1"/>
    <dgm:cxn modelId="{A5053C56-931A-FC45-AE79-2EC1EFD2268E}" type="presParOf" srcId="{9579CFB9-9AD5-5147-9211-F07BEC67F4BB}" destId="{AA24A6BB-32A1-0D46-9085-81E5CBDCB52D}" srcOrd="5" destOrd="0" presId="urn:microsoft.com/office/officeart/2005/8/layout/default#1"/>
    <dgm:cxn modelId="{66FE6378-A433-EC4A-9954-6B6F7A33D1EB}" type="presParOf" srcId="{9579CFB9-9AD5-5147-9211-F07BEC67F4BB}" destId="{3C62D01E-B98C-D043-A302-5BC5AE508F05}" srcOrd="6" destOrd="0" presId="urn:microsoft.com/office/officeart/2005/8/layout/default#1"/>
    <dgm:cxn modelId="{2820A14B-E346-E441-8424-85260337DDC7}" type="presParOf" srcId="{9579CFB9-9AD5-5147-9211-F07BEC67F4BB}" destId="{FBD7DB8E-4733-1545-AA1C-B363F0930DCA}" srcOrd="7" destOrd="0" presId="urn:microsoft.com/office/officeart/2005/8/layout/default#1"/>
    <dgm:cxn modelId="{44A31548-AA22-C74B-BD0A-D82D96237BA9}" type="presParOf" srcId="{9579CFB9-9AD5-5147-9211-F07BEC67F4BB}" destId="{89000D02-5C92-3841-81E7-848080B4E0BD}" srcOrd="8" destOrd="0" presId="urn:microsoft.com/office/officeart/2005/8/layout/default#1"/>
    <dgm:cxn modelId="{1FD50BDA-16EF-8B44-960E-847409607BCE}" type="presParOf" srcId="{9579CFB9-9AD5-5147-9211-F07BEC67F4BB}" destId="{CE1E6890-474E-2D4B-88BF-6A8A3A50BADF}" srcOrd="9" destOrd="0" presId="urn:microsoft.com/office/officeart/2005/8/layout/default#1"/>
    <dgm:cxn modelId="{BFE507A5-9574-6D4D-89BF-06F0B8A752CA}" type="presParOf" srcId="{9579CFB9-9AD5-5147-9211-F07BEC67F4BB}" destId="{562C202A-8273-104F-81B7-1CBBDB01A1A1}" srcOrd="10"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1B4B6427-842E-4143-9E42-B83FD37F5EC0}" type="datetimeFigureOut">
              <a:rPr lang="en-US" smtClean="0"/>
              <a:pPr/>
              <a:t>6/19/2012</a:t>
            </a:fld>
            <a:endParaRPr lang="en-US"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105BB5E-ACA0-2B4F-94D0-C79FA0DEEDB2}" type="slidenum">
              <a:rPr lang="en-US" smtClean="0"/>
              <a:pPr/>
              <a:t>‹#›</a:t>
            </a:fld>
            <a:endParaRPr lang="en-US" dirty="0"/>
          </a:p>
        </p:txBody>
      </p:sp>
    </p:spTree>
    <p:extLst>
      <p:ext uri="{BB962C8B-B14F-4D97-AF65-F5344CB8AC3E}">
        <p14:creationId xmlns="" xmlns:p14="http://schemas.microsoft.com/office/powerpoint/2010/main" val="19476849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B3CC8545-1118-444D-AF56-4F655CE6F0DA}" type="datetimeFigureOut">
              <a:rPr lang="en-US" smtClean="0"/>
              <a:pPr/>
              <a:t>6/19/2012</a:t>
            </a:fld>
            <a:endParaRPr lang="en-US" dirty="0"/>
          </a:p>
        </p:txBody>
      </p:sp>
      <p:sp>
        <p:nvSpPr>
          <p:cNvPr id="4" name="Slide Image Placeholder 3"/>
          <p:cNvSpPr>
            <a:spLocks noGrp="1" noRot="1" noChangeAspect="1"/>
          </p:cNvSpPr>
          <p:nvPr>
            <p:ph type="sldImg" idx="2"/>
          </p:nvPr>
        </p:nvSpPr>
        <p:spPr>
          <a:xfrm>
            <a:off x="1174750" y="696913"/>
            <a:ext cx="45085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68C76511-8E25-3242-8CA4-FBDE9E5C5F21}" type="slidenum">
              <a:rPr lang="en-US" smtClean="0"/>
              <a:pPr/>
              <a:t>‹#›</a:t>
            </a:fld>
            <a:endParaRPr lang="en-US" dirty="0"/>
          </a:p>
        </p:txBody>
      </p:sp>
    </p:spTree>
    <p:extLst>
      <p:ext uri="{BB962C8B-B14F-4D97-AF65-F5344CB8AC3E}">
        <p14:creationId xmlns="" xmlns:p14="http://schemas.microsoft.com/office/powerpoint/2010/main" val="359953030"/>
      </p:ext>
    </p:extLst>
  </p:cSld>
  <p:clrMap bg1="lt1" tx1="dk1" bg2="lt2" tx2="dk2" accent1="accent1" accent2="accent2" accent3="accent3" accent4="accent4" accent5="accent5" accent6="accent6" hlink="hlink" folHlink="folHlink"/>
  <p:hf sldNum="0" hdr="0" ftr="0" dt="0"/>
  <p:notesStyle>
    <a:lvl1pPr marL="0" algn="l" defTabSz="509412" rtl="0" eaLnBrk="1" latinLnBrk="0" hangingPunct="1">
      <a:defRPr sz="1300" kern="1200">
        <a:solidFill>
          <a:schemeClr val="tx1"/>
        </a:solidFill>
        <a:latin typeface="+mn-lt"/>
        <a:ea typeface="+mn-ea"/>
        <a:cs typeface="+mn-cs"/>
      </a:defRPr>
    </a:lvl1pPr>
    <a:lvl2pPr marL="509412" algn="l" defTabSz="509412" rtl="0" eaLnBrk="1" latinLnBrk="0" hangingPunct="1">
      <a:defRPr sz="1300" kern="1200">
        <a:solidFill>
          <a:schemeClr val="tx1"/>
        </a:solidFill>
        <a:latin typeface="+mn-lt"/>
        <a:ea typeface="+mn-ea"/>
        <a:cs typeface="+mn-cs"/>
      </a:defRPr>
    </a:lvl2pPr>
    <a:lvl3pPr marL="1018824" algn="l" defTabSz="509412" rtl="0" eaLnBrk="1" latinLnBrk="0" hangingPunct="1">
      <a:defRPr sz="1300" kern="1200">
        <a:solidFill>
          <a:schemeClr val="tx1"/>
        </a:solidFill>
        <a:latin typeface="+mn-lt"/>
        <a:ea typeface="+mn-ea"/>
        <a:cs typeface="+mn-cs"/>
      </a:defRPr>
    </a:lvl3pPr>
    <a:lvl4pPr marL="1528237" algn="l" defTabSz="509412" rtl="0" eaLnBrk="1" latinLnBrk="0" hangingPunct="1">
      <a:defRPr sz="1300" kern="1200">
        <a:solidFill>
          <a:schemeClr val="tx1"/>
        </a:solidFill>
        <a:latin typeface="+mn-lt"/>
        <a:ea typeface="+mn-ea"/>
        <a:cs typeface="+mn-cs"/>
      </a:defRPr>
    </a:lvl4pPr>
    <a:lvl5pPr marL="2037649" algn="l" defTabSz="509412" rtl="0" eaLnBrk="1" latinLnBrk="0" hangingPunct="1">
      <a:defRPr sz="1300" kern="1200">
        <a:solidFill>
          <a:schemeClr val="tx1"/>
        </a:solidFill>
        <a:latin typeface="+mn-lt"/>
        <a:ea typeface="+mn-ea"/>
        <a:cs typeface="+mn-cs"/>
      </a:defRPr>
    </a:lvl5pPr>
    <a:lvl6pPr marL="2547061" algn="l" defTabSz="509412" rtl="0" eaLnBrk="1" latinLnBrk="0" hangingPunct="1">
      <a:defRPr sz="1300" kern="1200">
        <a:solidFill>
          <a:schemeClr val="tx1"/>
        </a:solidFill>
        <a:latin typeface="+mn-lt"/>
        <a:ea typeface="+mn-ea"/>
        <a:cs typeface="+mn-cs"/>
      </a:defRPr>
    </a:lvl6pPr>
    <a:lvl7pPr marL="3056473" algn="l" defTabSz="509412" rtl="0" eaLnBrk="1" latinLnBrk="0" hangingPunct="1">
      <a:defRPr sz="1300" kern="1200">
        <a:solidFill>
          <a:schemeClr val="tx1"/>
        </a:solidFill>
        <a:latin typeface="+mn-lt"/>
        <a:ea typeface="+mn-ea"/>
        <a:cs typeface="+mn-cs"/>
      </a:defRPr>
    </a:lvl7pPr>
    <a:lvl8pPr marL="3565886" algn="l" defTabSz="509412" rtl="0" eaLnBrk="1" latinLnBrk="0" hangingPunct="1">
      <a:defRPr sz="1300" kern="1200">
        <a:solidFill>
          <a:schemeClr val="tx1"/>
        </a:solidFill>
        <a:latin typeface="+mn-lt"/>
        <a:ea typeface="+mn-ea"/>
        <a:cs typeface="+mn-cs"/>
      </a:defRPr>
    </a:lvl8pPr>
    <a:lvl9pPr marL="4075298" algn="l" defTabSz="509412"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800" b="1" dirty="0"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 xmlns:p14="http://schemas.microsoft.com/office/powerpoint/2010/main" val="13714558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Tree>
    <p:extLst>
      <p:ext uri="{BB962C8B-B14F-4D97-AF65-F5344CB8AC3E}">
        <p14:creationId xmlns="" xmlns:p14="http://schemas.microsoft.com/office/powerpoint/2010/main" val="326141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9B1E-029B-494A-8A8E-B139CE82FDFE}" type="slidenum">
              <a:rPr lang="en-US" smtClean="0"/>
              <a:pPr/>
              <a:t>6</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 xmlns:p14="http://schemas.microsoft.com/office/powerpoint/2010/main" val="2098335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9B1E-029B-494A-8A8E-B139CE82FDFE}" type="slidenum">
              <a:rPr lang="en-US" smtClean="0"/>
              <a:pPr/>
              <a:t>7</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0179" name="Slide Number Placeholder 3"/>
          <p:cNvSpPr>
            <a:spLocks noGrp="1"/>
          </p:cNvSpPr>
          <p:nvPr>
            <p:ph type="sldNum" sz="quarter" idx="5"/>
          </p:nvPr>
        </p:nvSpPr>
        <p:spPr bwMode="auto">
          <a:noFill/>
          <a:ln>
            <a:miter lim="800000"/>
            <a:headEnd/>
            <a:tailEnd/>
          </a:ln>
        </p:spPr>
        <p:txBody>
          <a:bodyPr/>
          <a:lstStyle/>
          <a:p>
            <a:fld id="{27F0CE38-3F81-430D-BCB3-3186FFB519B1}" type="slidenum">
              <a:rPr lang="en-US"/>
              <a:pPr/>
              <a:t>45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45123" y="4415790"/>
            <a:ext cx="5486400" cy="4183380"/>
          </a:xfrm>
        </p:spPr>
        <p:txBody>
          <a:bodyPr>
            <a:normAutofit/>
          </a:bodyPr>
          <a:lstStyle/>
          <a:p>
            <a:endParaRPr lang="en-US" sz="1100" b="1" dirty="0" smtClean="0"/>
          </a:p>
          <a:p>
            <a:endParaRPr lang="en-US" dirty="0"/>
          </a:p>
        </p:txBody>
      </p:sp>
      <p:sp>
        <p:nvSpPr>
          <p:cNvPr id="4" name="Slide Number Placeholder 3"/>
          <p:cNvSpPr>
            <a:spLocks noGrp="1"/>
          </p:cNvSpPr>
          <p:nvPr>
            <p:ph type="sldNum" sz="quarter" idx="10"/>
          </p:nvPr>
        </p:nvSpPr>
        <p:spPr/>
        <p:txBody>
          <a:bodyPr/>
          <a:lstStyle/>
          <a:p>
            <a:fld id="{64869B1E-029B-494A-8A8E-B139CE82FDFE}" type="slidenum">
              <a:rPr lang="en-US" smtClean="0"/>
              <a:pPr/>
              <a:t>9</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100" dirty="0" smtClean="0"/>
          </a:p>
        </p:txBody>
      </p:sp>
      <p:sp>
        <p:nvSpPr>
          <p:cNvPr id="4" name="Slide Number Placeholder 3"/>
          <p:cNvSpPr>
            <a:spLocks noGrp="1"/>
          </p:cNvSpPr>
          <p:nvPr>
            <p:ph type="sldNum" sz="quarter" idx="10"/>
          </p:nvPr>
        </p:nvSpPr>
        <p:spPr/>
        <p:txBody>
          <a:bodyPr/>
          <a:lstStyle/>
          <a:p>
            <a:fld id="{64869B1E-029B-494A-8A8E-B139CE82FDFE}" type="slidenum">
              <a:rPr lang="en-US" smtClean="0"/>
              <a:pPr/>
              <a:t>10</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 1</a:t>
            </a:r>
            <a:endParaRPr lang="es-E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87326" y="4401722"/>
            <a:ext cx="5486400" cy="4183380"/>
          </a:xfr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9B1E-029B-494A-8A8E-B139CE82FDFE}" type="slidenum">
              <a:rPr lang="en-US" smtClean="0"/>
              <a:pPr/>
              <a:t>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9B1E-029B-494A-8A8E-B139CE82FDFE}" type="slidenum">
              <a:rPr lang="en-US" smtClean="0"/>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869B1E-029B-494A-8A8E-B139CE82FDFE}"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9" name="Rectangle 1"/>
          <p:cNvSpPr>
            <a:spLocks noChangeArrowheads="1"/>
          </p:cNvSpPr>
          <p:nvPr userDrawn="1"/>
        </p:nvSpPr>
        <p:spPr bwMode="auto">
          <a:xfrm>
            <a:off x="8284026" y="7174230"/>
            <a:ext cx="1448868" cy="2154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lumMod val="50000"/>
                    <a:lumOff val="50000"/>
                  </a:schemeClr>
                </a:solidFill>
                <a:effectLst/>
                <a:latin typeface="Arial" pitchFamily="34" charset="0"/>
                <a:ea typeface="Calibri" pitchFamily="34" charset="0"/>
                <a:cs typeface="Times New Roman" pitchFamily="18" charset="0"/>
              </a:rPr>
              <a:t> © 2011 Steelcase Inc.</a:t>
            </a:r>
            <a:endParaRPr kumimoji="0" lang="en-US" sz="1100" b="0" i="0" u="none" strike="noStrike" cap="none" normalizeH="0" baseline="0" dirty="0" smtClean="0">
              <a:ln>
                <a:noFill/>
              </a:ln>
              <a:solidFill>
                <a:schemeClr val="tx1">
                  <a:lumMod val="50000"/>
                  <a:lumOff val="50000"/>
                </a:schemeClr>
              </a:solidFill>
              <a:effectLst/>
              <a:latin typeface="Arial" pitchFamily="34" charset="0"/>
            </a:endParaRPr>
          </a:p>
        </p:txBody>
      </p:sp>
      <p:sp>
        <p:nvSpPr>
          <p:cNvPr id="8" name="Text Placeholder 7"/>
          <p:cNvSpPr>
            <a:spLocks noGrp="1"/>
          </p:cNvSpPr>
          <p:nvPr>
            <p:ph type="body" sz="quarter" idx="10" hasCustomPrompt="1"/>
          </p:nvPr>
        </p:nvSpPr>
        <p:spPr>
          <a:xfrm>
            <a:off x="6340643" y="4191000"/>
            <a:ext cx="3260558" cy="533400"/>
          </a:xfrm>
          <a:prstGeom prst="rect">
            <a:avLst/>
          </a:prstGeom>
        </p:spPr>
        <p:txBody>
          <a:bodyPr vert="horz"/>
          <a:lstStyle>
            <a:lvl1pPr marL="0" indent="0" algn="r">
              <a:defRPr baseline="0">
                <a:solidFill>
                  <a:schemeClr val="tx1">
                    <a:lumMod val="50000"/>
                    <a:lumOff val="50000"/>
                  </a:schemeClr>
                </a:solidFill>
              </a:defRPr>
            </a:lvl1pPr>
          </a:lstStyle>
          <a:p>
            <a:pPr lvl="0"/>
            <a:r>
              <a:rPr lang="en-US" dirty="0" smtClean="0"/>
              <a:t>insert “prepared for customer name”</a:t>
            </a:r>
            <a:endParaRPr lang="en-US" dirty="0"/>
          </a:p>
        </p:txBody>
      </p:sp>
      <p:sp>
        <p:nvSpPr>
          <p:cNvPr id="7" name="Text Placeholder 7"/>
          <p:cNvSpPr>
            <a:spLocks noGrp="1"/>
          </p:cNvSpPr>
          <p:nvPr>
            <p:ph type="body" sz="quarter" idx="11" hasCustomPrompt="1"/>
          </p:nvPr>
        </p:nvSpPr>
        <p:spPr>
          <a:xfrm>
            <a:off x="6340643" y="4724400"/>
            <a:ext cx="3260558" cy="533400"/>
          </a:xfrm>
          <a:prstGeom prst="rect">
            <a:avLst/>
          </a:prstGeom>
        </p:spPr>
        <p:txBody>
          <a:bodyPr vert="horz"/>
          <a:lstStyle>
            <a:lvl1pPr marL="0" indent="0" algn="r">
              <a:defRPr baseline="0">
                <a:solidFill>
                  <a:schemeClr val="tx1">
                    <a:lumMod val="50000"/>
                    <a:lumOff val="50000"/>
                  </a:schemeClr>
                </a:solidFill>
              </a:defRPr>
            </a:lvl1pPr>
          </a:lstStyle>
          <a:p>
            <a:pPr lvl="0"/>
            <a:r>
              <a:rPr lang="en-US" dirty="0" smtClean="0"/>
              <a:t>insert “date”</a:t>
            </a:r>
            <a:endParaRPr lang="en-US" dirty="0"/>
          </a:p>
        </p:txBody>
      </p:sp>
      <p:pic>
        <p:nvPicPr>
          <p:cNvPr id="11" name="Picture 10" descr="steelcase_logo_CLASSIC_.png"/>
          <p:cNvPicPr>
            <a:picLocks noChangeAspect="1"/>
          </p:cNvPicPr>
          <p:nvPr userDrawn="1"/>
        </p:nvPicPr>
        <p:blipFill>
          <a:blip r:embed="rId2"/>
          <a:stretch>
            <a:fillRect/>
          </a:stretch>
        </p:blipFill>
        <p:spPr>
          <a:xfrm>
            <a:off x="468090" y="7162800"/>
            <a:ext cx="907544" cy="171450"/>
          </a:xfrm>
          <a:prstGeom prst="rect">
            <a:avLst/>
          </a:prstGeom>
        </p:spPr>
      </p:pic>
      <p:sp>
        <p:nvSpPr>
          <p:cNvPr id="12" name="Text Placeholder 11"/>
          <p:cNvSpPr>
            <a:spLocks noGrp="1"/>
          </p:cNvSpPr>
          <p:nvPr>
            <p:ph type="body" sz="quarter" idx="12"/>
          </p:nvPr>
        </p:nvSpPr>
        <p:spPr>
          <a:xfrm>
            <a:off x="927100" y="2935288"/>
            <a:ext cx="8674100" cy="1166812"/>
          </a:xfrm>
        </p:spPr>
        <p:txBody>
          <a:bodyPr anchor="ctr">
            <a:normAutofit/>
          </a:bodyPr>
          <a:lstStyle>
            <a:lvl1pPr algn="r">
              <a:defRPr sz="4400" b="1">
                <a:solidFill>
                  <a:srgbClr val="0090CA"/>
                </a:solidFill>
              </a:defRPr>
            </a:lvl1pPr>
          </a:lstStyle>
          <a:p>
            <a:pPr lvl="0"/>
            <a:r>
              <a:rPr lang="en-US" dirty="0"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ews conceptual floorplan2">
    <p:spTree>
      <p:nvGrpSpPr>
        <p:cNvPr id="1" name=""/>
        <p:cNvGrpSpPr/>
        <p:nvPr/>
      </p:nvGrpSpPr>
      <p:grpSpPr>
        <a:xfrm>
          <a:off x="0" y="0"/>
          <a:ext cx="0" cy="0"/>
          <a:chOff x="0" y="0"/>
          <a:chExt cx="0" cy="0"/>
        </a:xfrm>
      </p:grpSpPr>
      <p:sp>
        <p:nvSpPr>
          <p:cNvPr id="6" name="Picture Placeholder 4"/>
          <p:cNvSpPr>
            <a:spLocks noGrp="1"/>
          </p:cNvSpPr>
          <p:nvPr>
            <p:ph type="pic" sz="quarter" idx="23"/>
          </p:nvPr>
        </p:nvSpPr>
        <p:spPr>
          <a:xfrm>
            <a:off x="5258435" y="1635125"/>
            <a:ext cx="4224978" cy="2468245"/>
          </a:xfrm>
        </p:spPr>
        <p:txBody>
          <a:bodyPr/>
          <a:lstStyle/>
          <a:p>
            <a:endParaRPr lang="es-ES" dirty="0"/>
          </a:p>
        </p:txBody>
      </p:sp>
      <p:sp>
        <p:nvSpPr>
          <p:cNvPr id="7" name="Picture Placeholder 4"/>
          <p:cNvSpPr>
            <a:spLocks noGrp="1"/>
          </p:cNvSpPr>
          <p:nvPr>
            <p:ph type="pic" sz="quarter" idx="24"/>
          </p:nvPr>
        </p:nvSpPr>
        <p:spPr>
          <a:xfrm>
            <a:off x="5258435" y="4309745"/>
            <a:ext cx="4224978" cy="2468245"/>
          </a:xfrm>
        </p:spPr>
        <p:txBody>
          <a:bodyPr/>
          <a:lstStyle/>
          <a:p>
            <a:endParaRPr lang="es-ES" dirty="0"/>
          </a:p>
        </p:txBody>
      </p:sp>
      <p:sp>
        <p:nvSpPr>
          <p:cNvPr id="9" name="Content Placeholder 8"/>
          <p:cNvSpPr>
            <a:spLocks noGrp="1"/>
          </p:cNvSpPr>
          <p:nvPr>
            <p:ph sz="quarter" idx="25"/>
          </p:nvPr>
        </p:nvSpPr>
        <p:spPr>
          <a:xfrm>
            <a:off x="686118" y="1622425"/>
            <a:ext cx="4240212" cy="5156200"/>
          </a:xfrm>
        </p:spPr>
        <p:txBody>
          <a:bodyPr/>
          <a:lstStyle/>
          <a:p>
            <a:pPr lvl="0"/>
            <a:r>
              <a:rPr lang="en-US" dirty="0" smtClean="0"/>
              <a:t>Click to edit Master text styles</a:t>
            </a:r>
          </a:p>
          <a:p>
            <a:pPr lvl="1"/>
            <a:r>
              <a:rPr lang="en-US" dirty="0" smtClean="0"/>
              <a:t>Second level</a:t>
            </a:r>
          </a:p>
          <a:p>
            <a:pPr lvl="2"/>
            <a:r>
              <a:rPr lang="en-US" dirty="0" smtClean="0"/>
              <a:t>Third level</a:t>
            </a:r>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ews conceptual floorplan3">
    <p:spTree>
      <p:nvGrpSpPr>
        <p:cNvPr id="1" name=""/>
        <p:cNvGrpSpPr/>
        <p:nvPr/>
      </p:nvGrpSpPr>
      <p:grpSpPr>
        <a:xfrm>
          <a:off x="0" y="0"/>
          <a:ext cx="0" cy="0"/>
          <a:chOff x="0" y="0"/>
          <a:chExt cx="0" cy="0"/>
        </a:xfrm>
      </p:grpSpPr>
      <p:sp>
        <p:nvSpPr>
          <p:cNvPr id="5" name="Picture Placeholder 4"/>
          <p:cNvSpPr>
            <a:spLocks noGrp="1"/>
          </p:cNvSpPr>
          <p:nvPr>
            <p:ph type="pic" sz="quarter" idx="21"/>
          </p:nvPr>
        </p:nvSpPr>
        <p:spPr>
          <a:xfrm>
            <a:off x="663575" y="1635125"/>
            <a:ext cx="4224978" cy="2468245"/>
          </a:xfrm>
        </p:spPr>
        <p:txBody>
          <a:bodyPr/>
          <a:lstStyle/>
          <a:p>
            <a:endParaRPr lang="en-US" dirty="0" smtClean="0"/>
          </a:p>
          <a:p>
            <a:endParaRPr lang="es-ES" dirty="0"/>
          </a:p>
        </p:txBody>
      </p:sp>
      <p:sp>
        <p:nvSpPr>
          <p:cNvPr id="4" name="Picture Placeholder 4"/>
          <p:cNvSpPr>
            <a:spLocks noGrp="1"/>
          </p:cNvSpPr>
          <p:nvPr>
            <p:ph type="pic" sz="quarter" idx="22"/>
          </p:nvPr>
        </p:nvSpPr>
        <p:spPr>
          <a:xfrm>
            <a:off x="663575" y="4309745"/>
            <a:ext cx="4224978" cy="2468245"/>
          </a:xfrm>
        </p:spPr>
        <p:txBody>
          <a:bodyPr/>
          <a:lstStyle/>
          <a:p>
            <a:endParaRPr lang="en-US" dirty="0" smtClean="0"/>
          </a:p>
          <a:p>
            <a:endParaRPr lang="es-ES" dirty="0"/>
          </a:p>
        </p:txBody>
      </p:sp>
      <p:sp>
        <p:nvSpPr>
          <p:cNvPr id="6" name="Picture Placeholder 4"/>
          <p:cNvSpPr>
            <a:spLocks noGrp="1"/>
          </p:cNvSpPr>
          <p:nvPr>
            <p:ph type="pic" sz="quarter" idx="23"/>
          </p:nvPr>
        </p:nvSpPr>
        <p:spPr>
          <a:xfrm>
            <a:off x="5258435" y="1635125"/>
            <a:ext cx="4224978" cy="2468245"/>
          </a:xfrm>
        </p:spPr>
        <p:txBody>
          <a:bodyPr/>
          <a:lstStyle/>
          <a:p>
            <a:endParaRPr lang="es-ES" dirty="0"/>
          </a:p>
        </p:txBody>
      </p:sp>
      <p:sp>
        <p:nvSpPr>
          <p:cNvPr id="7" name="Picture Placeholder 4"/>
          <p:cNvSpPr>
            <a:spLocks noGrp="1"/>
          </p:cNvSpPr>
          <p:nvPr>
            <p:ph type="pic" sz="quarter" idx="24"/>
          </p:nvPr>
        </p:nvSpPr>
        <p:spPr>
          <a:xfrm>
            <a:off x="5258435" y="4309745"/>
            <a:ext cx="4224978" cy="2468245"/>
          </a:xfrm>
        </p:spPr>
        <p:txBody>
          <a:bodyPr/>
          <a:lstStyle/>
          <a:p>
            <a:endParaRPr lang="es-E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ange of settings">
    <p:spTree>
      <p:nvGrpSpPr>
        <p:cNvPr id="1" name=""/>
        <p:cNvGrpSpPr/>
        <p:nvPr/>
      </p:nvGrpSpPr>
      <p:grpSpPr>
        <a:xfrm>
          <a:off x="0" y="0"/>
          <a:ext cx="0" cy="0"/>
          <a:chOff x="0" y="0"/>
          <a:chExt cx="0" cy="0"/>
        </a:xfrm>
      </p:grpSpPr>
      <p:sp>
        <p:nvSpPr>
          <p:cNvPr id="6" name="Picture Placeholder 4"/>
          <p:cNvSpPr>
            <a:spLocks noGrp="1"/>
          </p:cNvSpPr>
          <p:nvPr>
            <p:ph type="pic" sz="quarter" idx="23"/>
          </p:nvPr>
        </p:nvSpPr>
        <p:spPr>
          <a:xfrm>
            <a:off x="6241415" y="1635125"/>
            <a:ext cx="1544557" cy="902335"/>
          </a:xfrm>
        </p:spPr>
        <p:txBody>
          <a:bodyPr/>
          <a:lstStyle/>
          <a:p>
            <a:endParaRPr lang="es-ES" dirty="0"/>
          </a:p>
        </p:txBody>
      </p:sp>
      <p:sp>
        <p:nvSpPr>
          <p:cNvPr id="8" name="Picture Placeholder 4"/>
          <p:cNvSpPr>
            <a:spLocks noGrp="1"/>
          </p:cNvSpPr>
          <p:nvPr>
            <p:ph type="pic" sz="quarter" idx="24"/>
          </p:nvPr>
        </p:nvSpPr>
        <p:spPr>
          <a:xfrm>
            <a:off x="7944485" y="1635125"/>
            <a:ext cx="1544557" cy="902335"/>
          </a:xfrm>
        </p:spPr>
        <p:txBody>
          <a:bodyPr/>
          <a:lstStyle/>
          <a:p>
            <a:endParaRPr lang="es-ES" dirty="0"/>
          </a:p>
        </p:txBody>
      </p:sp>
      <p:sp>
        <p:nvSpPr>
          <p:cNvPr id="11" name="Picture Placeholder 4"/>
          <p:cNvSpPr>
            <a:spLocks noGrp="1"/>
          </p:cNvSpPr>
          <p:nvPr>
            <p:ph type="pic" sz="quarter" idx="25"/>
          </p:nvPr>
        </p:nvSpPr>
        <p:spPr>
          <a:xfrm>
            <a:off x="4526915" y="1635125"/>
            <a:ext cx="1544557" cy="902335"/>
          </a:xfrm>
        </p:spPr>
        <p:txBody>
          <a:bodyPr/>
          <a:lstStyle/>
          <a:p>
            <a:endParaRPr lang="es-ES" dirty="0"/>
          </a:p>
        </p:txBody>
      </p:sp>
      <p:sp>
        <p:nvSpPr>
          <p:cNvPr id="12" name="Picture Placeholder 4"/>
          <p:cNvSpPr>
            <a:spLocks noGrp="1"/>
          </p:cNvSpPr>
          <p:nvPr>
            <p:ph type="pic" sz="quarter" idx="26"/>
          </p:nvPr>
        </p:nvSpPr>
        <p:spPr>
          <a:xfrm>
            <a:off x="6241415" y="2892425"/>
            <a:ext cx="1544557" cy="902335"/>
          </a:xfrm>
        </p:spPr>
        <p:txBody>
          <a:bodyPr/>
          <a:lstStyle/>
          <a:p>
            <a:endParaRPr lang="es-ES" dirty="0"/>
          </a:p>
        </p:txBody>
      </p:sp>
      <p:sp>
        <p:nvSpPr>
          <p:cNvPr id="13" name="Picture Placeholder 4"/>
          <p:cNvSpPr>
            <a:spLocks noGrp="1"/>
          </p:cNvSpPr>
          <p:nvPr>
            <p:ph type="pic" sz="quarter" idx="27"/>
          </p:nvPr>
        </p:nvSpPr>
        <p:spPr>
          <a:xfrm>
            <a:off x="7944485" y="2892425"/>
            <a:ext cx="1544557" cy="902335"/>
          </a:xfrm>
        </p:spPr>
        <p:txBody>
          <a:bodyPr/>
          <a:lstStyle/>
          <a:p>
            <a:endParaRPr lang="es-ES" dirty="0"/>
          </a:p>
        </p:txBody>
      </p:sp>
      <p:sp>
        <p:nvSpPr>
          <p:cNvPr id="14" name="Picture Placeholder 4"/>
          <p:cNvSpPr>
            <a:spLocks noGrp="1"/>
          </p:cNvSpPr>
          <p:nvPr>
            <p:ph type="pic" sz="quarter" idx="28"/>
          </p:nvPr>
        </p:nvSpPr>
        <p:spPr>
          <a:xfrm>
            <a:off x="4526915" y="2892425"/>
            <a:ext cx="1544557" cy="902335"/>
          </a:xfrm>
        </p:spPr>
        <p:txBody>
          <a:bodyPr/>
          <a:lstStyle/>
          <a:p>
            <a:endParaRPr lang="es-ES" dirty="0"/>
          </a:p>
        </p:txBody>
      </p:sp>
      <p:sp>
        <p:nvSpPr>
          <p:cNvPr id="15" name="Picture Placeholder 4"/>
          <p:cNvSpPr>
            <a:spLocks noGrp="1"/>
          </p:cNvSpPr>
          <p:nvPr>
            <p:ph type="pic" sz="quarter" idx="29"/>
          </p:nvPr>
        </p:nvSpPr>
        <p:spPr>
          <a:xfrm>
            <a:off x="6241415" y="4149725"/>
            <a:ext cx="1544557" cy="902335"/>
          </a:xfrm>
        </p:spPr>
        <p:txBody>
          <a:bodyPr/>
          <a:lstStyle/>
          <a:p>
            <a:endParaRPr lang="es-ES" dirty="0"/>
          </a:p>
        </p:txBody>
      </p:sp>
      <p:sp>
        <p:nvSpPr>
          <p:cNvPr id="16" name="Picture Placeholder 4"/>
          <p:cNvSpPr>
            <a:spLocks noGrp="1"/>
          </p:cNvSpPr>
          <p:nvPr>
            <p:ph type="pic" sz="quarter" idx="30"/>
          </p:nvPr>
        </p:nvSpPr>
        <p:spPr>
          <a:xfrm>
            <a:off x="7944485" y="4149725"/>
            <a:ext cx="1544557" cy="902335"/>
          </a:xfrm>
        </p:spPr>
        <p:txBody>
          <a:bodyPr/>
          <a:lstStyle/>
          <a:p>
            <a:endParaRPr lang="es-ES" dirty="0"/>
          </a:p>
        </p:txBody>
      </p:sp>
      <p:sp>
        <p:nvSpPr>
          <p:cNvPr id="17" name="Picture Placeholder 4"/>
          <p:cNvSpPr>
            <a:spLocks noGrp="1"/>
          </p:cNvSpPr>
          <p:nvPr>
            <p:ph type="pic" sz="quarter" idx="31"/>
          </p:nvPr>
        </p:nvSpPr>
        <p:spPr>
          <a:xfrm>
            <a:off x="4526915" y="4149725"/>
            <a:ext cx="1544557" cy="902335"/>
          </a:xfrm>
        </p:spPr>
        <p:txBody>
          <a:bodyPr/>
          <a:lstStyle/>
          <a:p>
            <a:endParaRPr lang="es-ES" dirty="0"/>
          </a:p>
        </p:txBody>
      </p:sp>
      <p:sp>
        <p:nvSpPr>
          <p:cNvPr id="18" name="Picture Placeholder 4"/>
          <p:cNvSpPr>
            <a:spLocks noGrp="1"/>
          </p:cNvSpPr>
          <p:nvPr>
            <p:ph type="pic" sz="quarter" idx="32"/>
          </p:nvPr>
        </p:nvSpPr>
        <p:spPr>
          <a:xfrm>
            <a:off x="6241415" y="5475605"/>
            <a:ext cx="1544557" cy="902335"/>
          </a:xfrm>
        </p:spPr>
        <p:txBody>
          <a:bodyPr/>
          <a:lstStyle/>
          <a:p>
            <a:endParaRPr lang="es-ES" dirty="0"/>
          </a:p>
        </p:txBody>
      </p:sp>
      <p:sp>
        <p:nvSpPr>
          <p:cNvPr id="19" name="Picture Placeholder 4"/>
          <p:cNvSpPr>
            <a:spLocks noGrp="1"/>
          </p:cNvSpPr>
          <p:nvPr>
            <p:ph type="pic" sz="quarter" idx="33"/>
          </p:nvPr>
        </p:nvSpPr>
        <p:spPr>
          <a:xfrm>
            <a:off x="7944485" y="5475605"/>
            <a:ext cx="1544557" cy="902335"/>
          </a:xfrm>
        </p:spPr>
        <p:txBody>
          <a:bodyPr/>
          <a:lstStyle/>
          <a:p>
            <a:endParaRPr lang="es-ES" dirty="0"/>
          </a:p>
        </p:txBody>
      </p:sp>
      <p:sp>
        <p:nvSpPr>
          <p:cNvPr id="20" name="Picture Placeholder 4"/>
          <p:cNvSpPr>
            <a:spLocks noGrp="1"/>
          </p:cNvSpPr>
          <p:nvPr>
            <p:ph type="pic" sz="quarter" idx="34"/>
          </p:nvPr>
        </p:nvSpPr>
        <p:spPr>
          <a:xfrm>
            <a:off x="4526915" y="5475605"/>
            <a:ext cx="1544557" cy="902335"/>
          </a:xfrm>
        </p:spPr>
        <p:txBody>
          <a:bodyPr/>
          <a:lstStyle/>
          <a:p>
            <a:endParaRPr lang="es-ES" dirty="0"/>
          </a:p>
        </p:txBody>
      </p:sp>
      <p:sp>
        <p:nvSpPr>
          <p:cNvPr id="24" name="Text Placeholder 23"/>
          <p:cNvSpPr>
            <a:spLocks noGrp="1"/>
          </p:cNvSpPr>
          <p:nvPr>
            <p:ph type="body" sz="quarter" idx="35"/>
          </p:nvPr>
        </p:nvSpPr>
        <p:spPr>
          <a:xfrm>
            <a:off x="663575" y="1840230"/>
            <a:ext cx="2868613" cy="651510"/>
          </a:xfrm>
        </p:spPr>
        <p:txBody>
          <a:bodyPr>
            <a:normAutofit/>
          </a:bodyPr>
          <a:lstStyle>
            <a:lvl1pPr algn="l">
              <a:defRPr sz="1400"/>
            </a:lvl1pPr>
          </a:lstStyle>
          <a:p>
            <a:pPr lvl="0"/>
            <a:r>
              <a:rPr lang="en-US" dirty="0" smtClean="0"/>
              <a:t>Click to edit Master text styles</a:t>
            </a:r>
          </a:p>
        </p:txBody>
      </p:sp>
      <p:sp>
        <p:nvSpPr>
          <p:cNvPr id="25" name="Text Placeholder 23"/>
          <p:cNvSpPr>
            <a:spLocks noGrp="1"/>
          </p:cNvSpPr>
          <p:nvPr>
            <p:ph type="body" sz="quarter" idx="36"/>
          </p:nvPr>
        </p:nvSpPr>
        <p:spPr>
          <a:xfrm>
            <a:off x="663575" y="3143250"/>
            <a:ext cx="2868613" cy="651510"/>
          </a:xfrm>
        </p:spPr>
        <p:txBody>
          <a:bodyPr>
            <a:normAutofit/>
          </a:bodyPr>
          <a:lstStyle>
            <a:lvl1pPr algn="l">
              <a:defRPr sz="1400"/>
            </a:lvl1pPr>
          </a:lstStyle>
          <a:p>
            <a:pPr lvl="0"/>
            <a:r>
              <a:rPr lang="en-US" dirty="0" smtClean="0"/>
              <a:t>Click to edit Master text styles</a:t>
            </a:r>
          </a:p>
        </p:txBody>
      </p:sp>
      <p:sp>
        <p:nvSpPr>
          <p:cNvPr id="26" name="Text Placeholder 23"/>
          <p:cNvSpPr>
            <a:spLocks noGrp="1"/>
          </p:cNvSpPr>
          <p:nvPr>
            <p:ph type="body" sz="quarter" idx="37"/>
          </p:nvPr>
        </p:nvSpPr>
        <p:spPr>
          <a:xfrm>
            <a:off x="663575" y="4366260"/>
            <a:ext cx="2868613" cy="651510"/>
          </a:xfrm>
        </p:spPr>
        <p:txBody>
          <a:bodyPr>
            <a:normAutofit/>
          </a:bodyPr>
          <a:lstStyle>
            <a:lvl1pPr algn="l">
              <a:defRPr sz="1400"/>
            </a:lvl1pPr>
          </a:lstStyle>
          <a:p>
            <a:pPr lvl="0"/>
            <a:r>
              <a:rPr lang="en-US" dirty="0" smtClean="0"/>
              <a:t>Click to edit Master text styles</a:t>
            </a:r>
          </a:p>
        </p:txBody>
      </p:sp>
      <p:sp>
        <p:nvSpPr>
          <p:cNvPr id="27" name="Text Placeholder 23"/>
          <p:cNvSpPr>
            <a:spLocks noGrp="1"/>
          </p:cNvSpPr>
          <p:nvPr>
            <p:ph type="body" sz="quarter" idx="38"/>
          </p:nvPr>
        </p:nvSpPr>
        <p:spPr>
          <a:xfrm>
            <a:off x="663575" y="5715000"/>
            <a:ext cx="2868613" cy="651510"/>
          </a:xfrm>
        </p:spPr>
        <p:txBody>
          <a:bodyPr>
            <a:normAutofit/>
          </a:bodyPr>
          <a:lstStyle>
            <a:lvl1pPr algn="l">
              <a:defRPr sz="1400"/>
            </a:lvl1pPr>
          </a:lstStyle>
          <a:p>
            <a:pPr lvl="0"/>
            <a:r>
              <a:rPr lang="en-US" dirty="0"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mmary data">
    <p:spTree>
      <p:nvGrpSpPr>
        <p:cNvPr id="1" name=""/>
        <p:cNvGrpSpPr/>
        <p:nvPr/>
      </p:nvGrpSpPr>
      <p:grpSpPr>
        <a:xfrm>
          <a:off x="0" y="0"/>
          <a:ext cx="0" cy="0"/>
          <a:chOff x="0" y="0"/>
          <a:chExt cx="0" cy="0"/>
        </a:xfrm>
      </p:grpSpPr>
      <p:sp>
        <p:nvSpPr>
          <p:cNvPr id="21" name="Content Placeholder 20"/>
          <p:cNvSpPr>
            <a:spLocks noGrp="1"/>
          </p:cNvSpPr>
          <p:nvPr>
            <p:ph sz="quarter" idx="23" hasCustomPrompt="1"/>
          </p:nvPr>
        </p:nvSpPr>
        <p:spPr>
          <a:xfrm>
            <a:off x="546100" y="2349500"/>
            <a:ext cx="8991600" cy="4483100"/>
          </a:xfrm>
        </p:spPr>
        <p:txBody>
          <a:bodyPr/>
          <a:lstStyle>
            <a:lvl1pPr>
              <a:defRPr baseline="0"/>
            </a:lvl1pPr>
          </a:lstStyle>
          <a:p>
            <a:pPr lvl="0"/>
            <a:r>
              <a:rPr lang="en-US" dirty="0" smtClean="0"/>
              <a:t>[Insert bottom section of excel spreadsheet data here]</a:t>
            </a:r>
            <a:endParaRPr lang="es-ES" dirty="0"/>
          </a:p>
        </p:txBody>
      </p:sp>
      <p:sp>
        <p:nvSpPr>
          <p:cNvPr id="10" name="Content Placeholder 9"/>
          <p:cNvSpPr>
            <a:spLocks noGrp="1"/>
          </p:cNvSpPr>
          <p:nvPr>
            <p:ph sz="quarter" idx="22" hasCustomPrompt="1"/>
          </p:nvPr>
        </p:nvSpPr>
        <p:spPr>
          <a:xfrm>
            <a:off x="546100" y="1447800"/>
            <a:ext cx="5029200" cy="393700"/>
          </a:xfrm>
        </p:spPr>
        <p:txBody>
          <a:bodyPr>
            <a:normAutofit/>
          </a:bodyPr>
          <a:lstStyle>
            <a:lvl1pPr marL="0" indent="0">
              <a:defRPr sz="1400" b="1" baseline="0"/>
            </a:lvl1pPr>
          </a:lstStyle>
          <a:p>
            <a:pPr lvl="0"/>
            <a:r>
              <a:rPr lang="en-US" dirty="0" smtClean="0"/>
              <a:t>[Insert date]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oduct mix detail">
    <p:spTree>
      <p:nvGrpSpPr>
        <p:cNvPr id="1" name=""/>
        <p:cNvGrpSpPr/>
        <p:nvPr/>
      </p:nvGrpSpPr>
      <p:grpSpPr>
        <a:xfrm>
          <a:off x="0" y="0"/>
          <a:ext cx="0" cy="0"/>
          <a:chOff x="0" y="0"/>
          <a:chExt cx="0" cy="0"/>
        </a:xfrm>
      </p:grpSpPr>
      <p:sp>
        <p:nvSpPr>
          <p:cNvPr id="21" name="Content Placeholder 20"/>
          <p:cNvSpPr>
            <a:spLocks noGrp="1"/>
          </p:cNvSpPr>
          <p:nvPr>
            <p:ph sz="quarter" idx="23" hasCustomPrompt="1"/>
          </p:nvPr>
        </p:nvSpPr>
        <p:spPr>
          <a:xfrm>
            <a:off x="546100" y="2349500"/>
            <a:ext cx="8991600" cy="4483100"/>
          </a:xfrm>
        </p:spPr>
        <p:txBody>
          <a:bodyPr/>
          <a:lstStyle>
            <a:lvl1pPr>
              <a:defRPr baseline="0"/>
            </a:lvl1pPr>
          </a:lstStyle>
          <a:p>
            <a:pPr lvl="0"/>
            <a:r>
              <a:rPr lang="en-US" dirty="0" smtClean="0"/>
              <a:t>[Insert bottom section of excel spreadsheet data here]</a:t>
            </a:r>
            <a:endParaRPr lang="es-ES" dirty="0"/>
          </a:p>
        </p:txBody>
      </p:sp>
      <p:sp>
        <p:nvSpPr>
          <p:cNvPr id="10" name="Content Placeholder 9"/>
          <p:cNvSpPr>
            <a:spLocks noGrp="1"/>
          </p:cNvSpPr>
          <p:nvPr>
            <p:ph sz="quarter" idx="22" hasCustomPrompt="1"/>
          </p:nvPr>
        </p:nvSpPr>
        <p:spPr>
          <a:xfrm>
            <a:off x="546100" y="1447800"/>
            <a:ext cx="5029200" cy="393700"/>
          </a:xfrm>
        </p:spPr>
        <p:txBody>
          <a:bodyPr>
            <a:normAutofit/>
          </a:bodyPr>
          <a:lstStyle>
            <a:lvl1pPr marL="0" indent="0">
              <a:defRPr sz="1400" b="1" baseline="0"/>
            </a:lvl1pPr>
          </a:lstStyle>
          <a:p>
            <a:pPr lvl="0"/>
            <a:r>
              <a:rPr lang="en-US" dirty="0" smtClean="0"/>
              <a:t>[Insert date]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sp>
        <p:nvSpPr>
          <p:cNvPr id="5" name="Text Placeholder 11"/>
          <p:cNvSpPr>
            <a:spLocks noGrp="1"/>
          </p:cNvSpPr>
          <p:nvPr>
            <p:ph type="body" sz="quarter" idx="21" hasCustomPrompt="1"/>
          </p:nvPr>
        </p:nvSpPr>
        <p:spPr>
          <a:xfrm>
            <a:off x="533400" y="1816100"/>
            <a:ext cx="9080500" cy="5003800"/>
          </a:xfrm>
        </p:spPr>
        <p:txBody>
          <a:bodyPr/>
          <a:lstStyle>
            <a:lvl1pPr marL="0" indent="0">
              <a:defRPr sz="1600" baseline="0"/>
            </a:lvl1pPr>
            <a:lvl2pPr>
              <a:buClr>
                <a:srgbClr val="0090CA"/>
              </a:buClr>
              <a:defRPr/>
            </a:lvl2pPr>
            <a:lvl3pPr>
              <a:buClr>
                <a:srgbClr val="0090CA"/>
              </a:buClr>
              <a:defRPr/>
            </a:lvl3pPr>
          </a:lstStyle>
          <a:p>
            <a:pPr lvl="0"/>
            <a:r>
              <a:rPr lang="en-US" dirty="0" smtClean="0"/>
              <a:t>[Explain what this means to/for the customer]</a:t>
            </a:r>
          </a:p>
          <a:p>
            <a:pPr lvl="1"/>
            <a:r>
              <a:rPr lang="en-US" dirty="0" smtClean="0"/>
              <a:t>Second level</a:t>
            </a:r>
          </a:p>
          <a:p>
            <a:pPr lvl="2"/>
            <a:r>
              <a:rPr lang="en-US" dirty="0" smtClean="0"/>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ure">
    <p:spTree>
      <p:nvGrpSpPr>
        <p:cNvPr id="1" name=""/>
        <p:cNvGrpSpPr/>
        <p:nvPr/>
      </p:nvGrpSpPr>
      <p:grpSpPr>
        <a:xfrm>
          <a:off x="0" y="0"/>
          <a:ext cx="0" cy="0"/>
          <a:chOff x="0" y="0"/>
          <a:chExt cx="0" cy="0"/>
        </a:xfrm>
      </p:grpSpPr>
      <p:sp>
        <p:nvSpPr>
          <p:cNvPr id="5" name="Rectangle 1"/>
          <p:cNvSpPr>
            <a:spLocks noChangeArrowheads="1"/>
          </p:cNvSpPr>
          <p:nvPr userDrawn="1"/>
        </p:nvSpPr>
        <p:spPr bwMode="auto">
          <a:xfrm>
            <a:off x="8153400" y="7258452"/>
            <a:ext cx="1448868" cy="2154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lumMod val="50000"/>
                    <a:lumOff val="50000"/>
                  </a:schemeClr>
                </a:solidFill>
                <a:effectLst/>
                <a:latin typeface="Arial" pitchFamily="34" charset="0"/>
                <a:ea typeface="Calibri" pitchFamily="34" charset="0"/>
                <a:cs typeface="Times New Roman" pitchFamily="18" charset="0"/>
              </a:rPr>
              <a:t> © 2011 Steelcase Inc.</a:t>
            </a:r>
            <a:endParaRPr kumimoji="0" lang="en-US" sz="1100" b="0" i="0" u="none" strike="noStrike" cap="none" normalizeH="0" baseline="0" dirty="0" smtClean="0">
              <a:ln>
                <a:noFill/>
              </a:ln>
              <a:solidFill>
                <a:schemeClr val="tx1">
                  <a:lumMod val="50000"/>
                  <a:lumOff val="50000"/>
                </a:schemeClr>
              </a:solidFill>
              <a:effectLst/>
              <a:latin typeface="Arial" pitchFamily="34" charset="0"/>
            </a:endParaRPr>
          </a:p>
        </p:txBody>
      </p:sp>
      <p:pic>
        <p:nvPicPr>
          <p:cNvPr id="9" name="Picture 8" descr="steelcase_logo_CLASSIC_.png"/>
          <p:cNvPicPr>
            <a:picLocks noChangeAspect="1"/>
          </p:cNvPicPr>
          <p:nvPr userDrawn="1"/>
        </p:nvPicPr>
        <p:blipFill>
          <a:blip r:embed="rId2"/>
          <a:stretch>
            <a:fillRect/>
          </a:stretch>
        </p:blipFill>
        <p:spPr>
          <a:xfrm>
            <a:off x="685800" y="7162800"/>
            <a:ext cx="907544" cy="171450"/>
          </a:xfrm>
          <a:prstGeom prst="rect">
            <a:avLst/>
          </a:prstGeom>
        </p:spPr>
      </p:pic>
      <p:pic>
        <p:nvPicPr>
          <p:cNvPr id="10" name="Picture 9" descr="LHYW_gray_3.jpg"/>
          <p:cNvPicPr>
            <a:picLocks noChangeAspect="1"/>
          </p:cNvPicPr>
          <p:nvPr userDrawn="1"/>
        </p:nvPicPr>
        <p:blipFill>
          <a:blip r:embed="rId3"/>
          <a:stretch>
            <a:fillRect/>
          </a:stretch>
        </p:blipFill>
        <p:spPr>
          <a:xfrm>
            <a:off x="3028295" y="3681663"/>
            <a:ext cx="4001810" cy="409074"/>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Text Placeholder 10"/>
          <p:cNvSpPr>
            <a:spLocks noGrp="1"/>
          </p:cNvSpPr>
          <p:nvPr>
            <p:ph type="body" sz="quarter" idx="19" hasCustomPrompt="1"/>
          </p:nvPr>
        </p:nvSpPr>
        <p:spPr>
          <a:xfrm>
            <a:off x="533400" y="990600"/>
            <a:ext cx="4267200" cy="461963"/>
          </a:xfrm>
          <a:prstGeom prst="rect">
            <a:avLst/>
          </a:prstGeom>
        </p:spPr>
        <p:txBody>
          <a:bodyPr vert="horz"/>
          <a:lstStyle>
            <a:lvl1pPr>
              <a:defRPr sz="2400" b="1" baseline="0">
                <a:solidFill>
                  <a:srgbClr val="0090CA"/>
                </a:solidFill>
              </a:defRPr>
            </a:lvl1pPr>
            <a:lvl2pPr>
              <a:defRPr sz="2400" b="1">
                <a:solidFill>
                  <a:srgbClr val="FF6600"/>
                </a:solidFill>
              </a:defRPr>
            </a:lvl2pPr>
            <a:lvl3pPr>
              <a:defRPr sz="2400" b="1">
                <a:solidFill>
                  <a:srgbClr val="FF6600"/>
                </a:solidFill>
              </a:defRPr>
            </a:lvl3pPr>
            <a:lvl4pPr>
              <a:defRPr sz="2400" b="1">
                <a:solidFill>
                  <a:srgbClr val="FF6600"/>
                </a:solidFill>
              </a:defRPr>
            </a:lvl4pPr>
            <a:lvl5pPr>
              <a:defRPr sz="2400" b="1">
                <a:solidFill>
                  <a:srgbClr val="FF6600"/>
                </a:solidFill>
              </a:defRPr>
            </a:lvl5pPr>
          </a:lstStyle>
          <a:p>
            <a:pPr lvl="0"/>
            <a:r>
              <a:rPr lang="en-US" dirty="0" smtClean="0"/>
              <a:t>enter title</a:t>
            </a:r>
            <a:endParaRPr lang="en-US" dirty="0"/>
          </a:p>
        </p:txBody>
      </p:sp>
      <p:sp>
        <p:nvSpPr>
          <p:cNvPr id="7" name="Text Placeholder 8"/>
          <p:cNvSpPr>
            <a:spLocks noGrp="1"/>
          </p:cNvSpPr>
          <p:nvPr>
            <p:ph type="body" sz="quarter" idx="20"/>
          </p:nvPr>
        </p:nvSpPr>
        <p:spPr>
          <a:xfrm>
            <a:off x="533400" y="1828800"/>
            <a:ext cx="4419600" cy="4953000"/>
          </a:xfrm>
          <a:prstGeom prst="rect">
            <a:avLst/>
          </a:prstGeom>
        </p:spPr>
        <p:txBody>
          <a:bodyPr vert="horz"/>
          <a:lstStyle>
            <a:lvl1pPr>
              <a:defRPr>
                <a:solidFill>
                  <a:srgbClr val="7F7F7F"/>
                </a:solidFill>
              </a:defRPr>
            </a:lvl1pPr>
            <a:lvl2pPr>
              <a:defRPr>
                <a:solidFill>
                  <a:srgbClr val="7F7F7F"/>
                </a:solidFill>
              </a:defRPr>
            </a:lvl2pPr>
          </a:lstStyle>
          <a:p>
            <a:pPr lvl="0"/>
            <a:r>
              <a:rPr lang="en-US" dirty="0" smtClean="0"/>
              <a:t>Click to edit Master text styles</a:t>
            </a:r>
          </a:p>
        </p:txBody>
      </p:sp>
      <p:sp>
        <p:nvSpPr>
          <p:cNvPr id="8" name="Text Placeholder 8"/>
          <p:cNvSpPr>
            <a:spLocks noGrp="1"/>
          </p:cNvSpPr>
          <p:nvPr>
            <p:ph type="body" sz="quarter" idx="25"/>
          </p:nvPr>
        </p:nvSpPr>
        <p:spPr>
          <a:xfrm>
            <a:off x="5118096" y="1828800"/>
            <a:ext cx="4419600" cy="4953000"/>
          </a:xfrm>
          <a:prstGeom prst="rect">
            <a:avLst/>
          </a:prstGeom>
        </p:spPr>
        <p:txBody>
          <a:bodyPr vert="horz"/>
          <a:lstStyle>
            <a:lvl1pPr>
              <a:defRPr>
                <a:solidFill>
                  <a:srgbClr val="7F7F7F"/>
                </a:solidFill>
              </a:defRPr>
            </a:lvl1pPr>
            <a:lvl2pPr>
              <a:defRPr>
                <a:solidFill>
                  <a:srgbClr val="7F7F7F"/>
                </a:solidFill>
              </a:defRPr>
            </a:lvl2pPr>
          </a:lstStyle>
          <a:p>
            <a:pPr lvl="0"/>
            <a:r>
              <a:rPr lang="en-US" dirty="0"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
        <p:nvSpPr>
          <p:cNvPr id="19"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
        <p:nvSpPr>
          <p:cNvPr id="14" name="Picture Placeholder 3"/>
          <p:cNvSpPr>
            <a:spLocks noGrp="1"/>
          </p:cNvSpPr>
          <p:nvPr>
            <p:ph type="pic" sz="quarter" idx="10"/>
          </p:nvPr>
        </p:nvSpPr>
        <p:spPr>
          <a:xfrm>
            <a:off x="533400" y="1790700"/>
            <a:ext cx="9055100" cy="5105400"/>
          </a:xfrm>
          <a:prstGeom prst="rect">
            <a:avLst/>
          </a:prstGeom>
        </p:spPr>
        <p:txBody>
          <a:bodyPr vert="horz"/>
          <a:lstStyle/>
          <a:p>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9"/>
          <p:cNvSpPr>
            <a:spLocks noGrp="1"/>
          </p:cNvSpPr>
          <p:nvPr>
            <p:ph type="body" sz="quarter" idx="17"/>
          </p:nvPr>
        </p:nvSpPr>
        <p:spPr>
          <a:xfrm>
            <a:off x="533400" y="1828800"/>
            <a:ext cx="2833116" cy="4953000"/>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6" name="Picture Placeholder 8"/>
          <p:cNvSpPr>
            <a:spLocks noGrp="1"/>
          </p:cNvSpPr>
          <p:nvPr>
            <p:ph type="pic" sz="quarter" idx="18"/>
          </p:nvPr>
        </p:nvSpPr>
        <p:spPr>
          <a:xfrm>
            <a:off x="3619595" y="1828800"/>
            <a:ext cx="5905405" cy="4953000"/>
          </a:xfrm>
          <a:prstGeom prst="rect">
            <a:avLst/>
          </a:prstGeom>
          <a:effectLst>
            <a:outerShdw blurRad="50800" dist="38100" dir="2700000">
              <a:srgbClr val="000000">
                <a:alpha val="43000"/>
              </a:srgbClr>
            </a:outerShdw>
          </a:effectLst>
        </p:spPr>
        <p:txBody>
          <a:bodyPr vert="horz"/>
          <a:lstStyle>
            <a:lvl1pPr>
              <a:defRPr>
                <a:solidFill>
                  <a:srgbClr val="7F7F7F"/>
                </a:solidFill>
              </a:defRPr>
            </a:lvl1pPr>
          </a:lstStyle>
          <a:p>
            <a:endParaRPr lang="en-US" dirty="0"/>
          </a:p>
        </p:txBody>
      </p:sp>
      <p:sp>
        <p:nvSpPr>
          <p:cNvPr id="9"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Rectangle 5"/>
          <p:cNvSpPr/>
          <p:nvPr userDrawn="1"/>
        </p:nvSpPr>
        <p:spPr>
          <a:xfrm>
            <a:off x="457200" y="457200"/>
            <a:ext cx="9144000" cy="6858000"/>
          </a:xfrm>
          <a:prstGeom prst="rect">
            <a:avLst/>
          </a:prstGeom>
          <a:solidFill>
            <a:srgbClr val="0090C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le 7"/>
          <p:cNvSpPr>
            <a:spLocks noGrp="1"/>
          </p:cNvSpPr>
          <p:nvPr>
            <p:ph type="title" hasCustomPrompt="1"/>
          </p:nvPr>
        </p:nvSpPr>
        <p:spPr>
          <a:xfrm>
            <a:off x="2101584" y="3186499"/>
            <a:ext cx="7146925" cy="1295400"/>
          </a:xfrm>
          <a:prstGeom prst="rect">
            <a:avLst/>
          </a:prstGeom>
        </p:spPr>
        <p:txBody>
          <a:bodyPr vert="horz"/>
          <a:lstStyle>
            <a:lvl1pPr algn="r">
              <a:defRPr sz="2800" b="0">
                <a:solidFill>
                  <a:srgbClr val="FFFFFF"/>
                </a:solidFill>
                <a:latin typeface="Arial"/>
                <a:cs typeface="Arial"/>
              </a:defRPr>
            </a:lvl1pPr>
          </a:lstStyle>
          <a:p>
            <a:r>
              <a:rPr lang="en-US" dirty="0" smtClean="0"/>
              <a:t>enter title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paces">
    <p:spTree>
      <p:nvGrpSpPr>
        <p:cNvPr id="1" name=""/>
        <p:cNvGrpSpPr/>
        <p:nvPr/>
      </p:nvGrpSpPr>
      <p:grpSpPr>
        <a:xfrm>
          <a:off x="0" y="0"/>
          <a:ext cx="0" cy="0"/>
          <a:chOff x="0" y="0"/>
          <a:chExt cx="0" cy="0"/>
        </a:xfrm>
      </p:grpSpPr>
      <p:sp>
        <p:nvSpPr>
          <p:cNvPr id="5" name="Text Placeholder 9"/>
          <p:cNvSpPr>
            <a:spLocks noGrp="1"/>
          </p:cNvSpPr>
          <p:nvPr>
            <p:ph type="body" sz="quarter" idx="17"/>
          </p:nvPr>
        </p:nvSpPr>
        <p:spPr>
          <a:xfrm>
            <a:off x="533400" y="1828800"/>
            <a:ext cx="2833116" cy="2960370"/>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6" name="Picture Placeholder 8"/>
          <p:cNvSpPr>
            <a:spLocks noGrp="1"/>
          </p:cNvSpPr>
          <p:nvPr>
            <p:ph type="pic" sz="quarter" idx="18" hasCustomPrompt="1"/>
          </p:nvPr>
        </p:nvSpPr>
        <p:spPr>
          <a:xfrm>
            <a:off x="3619595" y="1828800"/>
            <a:ext cx="5905405" cy="2983230"/>
          </a:xfrm>
          <a:prstGeom prst="rect">
            <a:avLst/>
          </a:prstGeom>
          <a:effectLst/>
        </p:spPr>
        <p:txBody>
          <a:bodyPr vert="horz"/>
          <a:lstStyle>
            <a:lvl1pPr>
              <a:defRPr>
                <a:solidFill>
                  <a:srgbClr val="7F7F7F"/>
                </a:solidFill>
              </a:defRPr>
            </a:lvl1pPr>
          </a:lstStyle>
          <a:p>
            <a:r>
              <a:rPr lang="en-US" dirty="0" smtClean="0"/>
              <a:t>3D</a:t>
            </a:r>
            <a:endParaRPr lang="en-US" dirty="0"/>
          </a:p>
        </p:txBody>
      </p:sp>
      <p:sp>
        <p:nvSpPr>
          <p:cNvPr id="9"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
        <p:nvSpPr>
          <p:cNvPr id="7" name="Picture Placeholder 8"/>
          <p:cNvSpPr>
            <a:spLocks noGrp="1"/>
          </p:cNvSpPr>
          <p:nvPr>
            <p:ph type="pic" sz="quarter" idx="19" hasCustomPrompt="1"/>
          </p:nvPr>
        </p:nvSpPr>
        <p:spPr>
          <a:xfrm>
            <a:off x="6573998" y="5177790"/>
            <a:ext cx="2943382" cy="2049780"/>
          </a:xfrm>
          <a:prstGeom prst="rect">
            <a:avLst/>
          </a:prstGeom>
          <a:effectLst/>
        </p:spPr>
        <p:txBody>
          <a:bodyPr vert="horz"/>
          <a:lstStyle>
            <a:lvl1pPr>
              <a:defRPr>
                <a:solidFill>
                  <a:srgbClr val="7F7F7F"/>
                </a:solidFill>
              </a:defRPr>
            </a:lvl1pPr>
          </a:lstStyle>
          <a:p>
            <a:r>
              <a:rPr lang="en-US" dirty="0" smtClean="0"/>
              <a:t>2D</a:t>
            </a:r>
            <a:endParaRPr lang="en-US" dirty="0"/>
          </a:p>
        </p:txBody>
      </p:sp>
      <p:sp>
        <p:nvSpPr>
          <p:cNvPr id="8" name="Picture Placeholder 8"/>
          <p:cNvSpPr>
            <a:spLocks noGrp="1"/>
          </p:cNvSpPr>
          <p:nvPr>
            <p:ph type="pic" sz="quarter" idx="20" hasCustomPrompt="1"/>
          </p:nvPr>
        </p:nvSpPr>
        <p:spPr>
          <a:xfrm>
            <a:off x="571500" y="5177790"/>
            <a:ext cx="2943382" cy="2049780"/>
          </a:xfrm>
          <a:prstGeom prst="rect">
            <a:avLst/>
          </a:prstGeom>
          <a:effectLst/>
        </p:spPr>
        <p:txBody>
          <a:bodyPr vert="horz"/>
          <a:lstStyle>
            <a:lvl1pPr>
              <a:defRPr>
                <a:solidFill>
                  <a:srgbClr val="7F7F7F"/>
                </a:solidFill>
              </a:defRPr>
            </a:lvl1pPr>
          </a:lstStyle>
          <a:p>
            <a:r>
              <a:rPr lang="en-US" dirty="0" smtClean="0"/>
              <a:t>Key plan</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itle and Vertical Text">
    <p:spTree>
      <p:nvGrpSpPr>
        <p:cNvPr id="1" name=""/>
        <p:cNvGrpSpPr/>
        <p:nvPr/>
      </p:nvGrpSpPr>
      <p:grpSpPr>
        <a:xfrm>
          <a:off x="0" y="0"/>
          <a:ext cx="0" cy="0"/>
          <a:chOff x="0" y="0"/>
          <a:chExt cx="0" cy="0"/>
        </a:xfrm>
      </p:grpSpPr>
      <p:sp>
        <p:nvSpPr>
          <p:cNvPr id="19"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
        <p:nvSpPr>
          <p:cNvPr id="20" name="Picture Placeholder 7"/>
          <p:cNvSpPr>
            <a:spLocks noGrp="1"/>
          </p:cNvSpPr>
          <p:nvPr>
            <p:ph type="pic" sz="quarter" idx="30"/>
          </p:nvPr>
        </p:nvSpPr>
        <p:spPr>
          <a:xfrm>
            <a:off x="5261270" y="1833392"/>
            <a:ext cx="4299802" cy="2476500"/>
          </a:xfrm>
          <a:prstGeom prst="rect">
            <a:avLst/>
          </a:prstGeom>
          <a:effectLst>
            <a:outerShdw blurRad="50800" dist="38100" dir="2700000">
              <a:srgbClr val="000000">
                <a:alpha val="43000"/>
              </a:srgbClr>
            </a:outerShdw>
          </a:effectLst>
        </p:spPr>
        <p:txBody>
          <a:bodyPr/>
          <a:lstStyle/>
          <a:p>
            <a:endParaRPr lang="en-US" dirty="0"/>
          </a:p>
        </p:txBody>
      </p:sp>
      <p:sp>
        <p:nvSpPr>
          <p:cNvPr id="23" name="Picture Placeholder 7"/>
          <p:cNvSpPr>
            <a:spLocks noGrp="1"/>
          </p:cNvSpPr>
          <p:nvPr>
            <p:ph type="pic" sz="quarter" idx="31"/>
          </p:nvPr>
        </p:nvSpPr>
        <p:spPr>
          <a:xfrm>
            <a:off x="5255772" y="4538492"/>
            <a:ext cx="4330700" cy="2476500"/>
          </a:xfrm>
          <a:prstGeom prst="rect">
            <a:avLst/>
          </a:prstGeom>
          <a:effectLst>
            <a:outerShdw blurRad="50800" dist="38100" dir="2700000">
              <a:srgbClr val="000000">
                <a:alpha val="43000"/>
              </a:srgbClr>
            </a:outerShdw>
          </a:effectLst>
        </p:spPr>
        <p:txBody>
          <a:bodyPr/>
          <a:lstStyle/>
          <a:p>
            <a:endParaRPr lang="en-US" dirty="0"/>
          </a:p>
        </p:txBody>
      </p:sp>
      <p:sp>
        <p:nvSpPr>
          <p:cNvPr id="10" name="Text Placeholder 9"/>
          <p:cNvSpPr>
            <a:spLocks noGrp="1"/>
          </p:cNvSpPr>
          <p:nvPr>
            <p:ph type="body" sz="quarter" idx="13"/>
          </p:nvPr>
        </p:nvSpPr>
        <p:spPr>
          <a:xfrm>
            <a:off x="533400" y="1845821"/>
            <a:ext cx="4495800" cy="5169143"/>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19"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
        <p:nvSpPr>
          <p:cNvPr id="20" name="Picture Placeholder 7"/>
          <p:cNvSpPr>
            <a:spLocks noGrp="1"/>
          </p:cNvSpPr>
          <p:nvPr>
            <p:ph type="pic" sz="quarter" idx="30"/>
          </p:nvPr>
        </p:nvSpPr>
        <p:spPr>
          <a:xfrm>
            <a:off x="5230372" y="1833392"/>
            <a:ext cx="4330700" cy="2476500"/>
          </a:xfrm>
          <a:prstGeom prst="rect">
            <a:avLst/>
          </a:prstGeom>
          <a:effectLst>
            <a:outerShdw blurRad="50800" dist="38100" dir="2700000">
              <a:srgbClr val="000000">
                <a:alpha val="43000"/>
              </a:srgbClr>
            </a:outerShdw>
          </a:effectLst>
        </p:spPr>
        <p:txBody>
          <a:bodyPr/>
          <a:lstStyle/>
          <a:p>
            <a:endParaRPr lang="en-US" dirty="0"/>
          </a:p>
        </p:txBody>
      </p:sp>
      <p:sp>
        <p:nvSpPr>
          <p:cNvPr id="23" name="Picture Placeholder 7"/>
          <p:cNvSpPr>
            <a:spLocks noGrp="1"/>
          </p:cNvSpPr>
          <p:nvPr>
            <p:ph type="pic" sz="quarter" idx="31"/>
          </p:nvPr>
        </p:nvSpPr>
        <p:spPr>
          <a:xfrm>
            <a:off x="5255772" y="4538492"/>
            <a:ext cx="4330700" cy="2476500"/>
          </a:xfrm>
          <a:prstGeom prst="rect">
            <a:avLst/>
          </a:prstGeom>
          <a:effectLst>
            <a:outerShdw blurRad="50800" dist="38100" dir="2700000">
              <a:srgbClr val="000000">
                <a:alpha val="43000"/>
              </a:srgbClr>
            </a:outerShdw>
          </a:effectLst>
        </p:spPr>
        <p:txBody>
          <a:bodyPr/>
          <a:lstStyle/>
          <a:p>
            <a:endParaRPr lang="en-US" dirty="0"/>
          </a:p>
        </p:txBody>
      </p:sp>
      <p:sp>
        <p:nvSpPr>
          <p:cNvPr id="24" name="Picture Placeholder 7"/>
          <p:cNvSpPr>
            <a:spLocks noGrp="1"/>
          </p:cNvSpPr>
          <p:nvPr>
            <p:ph type="pic" sz="quarter" idx="32"/>
          </p:nvPr>
        </p:nvSpPr>
        <p:spPr>
          <a:xfrm>
            <a:off x="531372" y="4538492"/>
            <a:ext cx="4330700" cy="2476500"/>
          </a:xfrm>
          <a:prstGeom prst="rect">
            <a:avLst/>
          </a:prstGeom>
          <a:effectLst>
            <a:outerShdw blurRad="50800" dist="38100" dir="2700000">
              <a:srgbClr val="000000">
                <a:alpha val="43000"/>
              </a:srgbClr>
            </a:outerShdw>
          </a:effectLst>
        </p:spPr>
        <p:txBody>
          <a:bodyPr/>
          <a:lstStyle/>
          <a:p>
            <a:endParaRPr lang="en-US" dirty="0"/>
          </a:p>
        </p:txBody>
      </p:sp>
      <p:sp>
        <p:nvSpPr>
          <p:cNvPr id="25" name="Picture Placeholder 7"/>
          <p:cNvSpPr>
            <a:spLocks noGrp="1"/>
          </p:cNvSpPr>
          <p:nvPr>
            <p:ph type="pic" sz="quarter" idx="33"/>
          </p:nvPr>
        </p:nvSpPr>
        <p:spPr>
          <a:xfrm>
            <a:off x="531372" y="1833392"/>
            <a:ext cx="4330700" cy="2476500"/>
          </a:xfrm>
          <a:prstGeom prst="rect">
            <a:avLst/>
          </a:prstGeom>
          <a:effectLst>
            <a:outerShdw blurRad="50800" dist="38100" dir="2700000">
              <a:srgbClr val="000000">
                <a:alpha val="43000"/>
              </a:srgbClr>
            </a:outerShdw>
          </a:effectLst>
        </p:spPr>
        <p:txBody>
          <a:bodyPr/>
          <a:lstStyle/>
          <a:p>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Picture Placeholder 7"/>
          <p:cNvSpPr>
            <a:spLocks noGrp="1"/>
          </p:cNvSpPr>
          <p:nvPr>
            <p:ph type="pic" sz="quarter" idx="15"/>
          </p:nvPr>
        </p:nvSpPr>
        <p:spPr>
          <a:xfrm>
            <a:off x="7251700" y="5273040"/>
            <a:ext cx="2362200" cy="1508760"/>
          </a:xfrm>
          <a:prstGeom prst="rect">
            <a:avLst/>
          </a:prstGeom>
          <a:effectLst>
            <a:outerShdw blurRad="50800" dist="38100" dir="2700000">
              <a:srgbClr val="000000">
                <a:alpha val="43000"/>
              </a:srgbClr>
            </a:outerShdw>
          </a:effectLst>
        </p:spPr>
        <p:txBody>
          <a:bodyPr/>
          <a:lstStyle/>
          <a:p>
            <a:endParaRPr lang="en-US" dirty="0"/>
          </a:p>
        </p:txBody>
      </p:sp>
      <p:sp>
        <p:nvSpPr>
          <p:cNvPr id="10"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
        <p:nvSpPr>
          <p:cNvPr id="11" name="Text Placeholder 9"/>
          <p:cNvSpPr>
            <a:spLocks noGrp="1"/>
          </p:cNvSpPr>
          <p:nvPr>
            <p:ph type="body" sz="quarter" idx="17"/>
          </p:nvPr>
        </p:nvSpPr>
        <p:spPr>
          <a:xfrm>
            <a:off x="3886199" y="1828800"/>
            <a:ext cx="3130735" cy="4953000"/>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12" name="Picture Placeholder 7"/>
          <p:cNvSpPr>
            <a:spLocks noGrp="1"/>
          </p:cNvSpPr>
          <p:nvPr>
            <p:ph type="pic" sz="quarter" idx="19"/>
          </p:nvPr>
        </p:nvSpPr>
        <p:spPr>
          <a:xfrm>
            <a:off x="7251700" y="3551768"/>
            <a:ext cx="2362200" cy="1508760"/>
          </a:xfrm>
          <a:prstGeom prst="rect">
            <a:avLst/>
          </a:prstGeom>
          <a:effectLst>
            <a:outerShdw blurRad="50800" dist="38100" dir="2700000">
              <a:srgbClr val="000000">
                <a:alpha val="43000"/>
              </a:srgbClr>
            </a:outerShdw>
          </a:effectLst>
        </p:spPr>
        <p:txBody>
          <a:bodyPr/>
          <a:lstStyle/>
          <a:p>
            <a:endParaRPr lang="en-US" dirty="0"/>
          </a:p>
        </p:txBody>
      </p:sp>
      <p:sp>
        <p:nvSpPr>
          <p:cNvPr id="13" name="Picture Placeholder 7"/>
          <p:cNvSpPr>
            <a:spLocks noGrp="1"/>
          </p:cNvSpPr>
          <p:nvPr>
            <p:ph type="pic" sz="quarter" idx="20"/>
          </p:nvPr>
        </p:nvSpPr>
        <p:spPr>
          <a:xfrm>
            <a:off x="7251700" y="1828800"/>
            <a:ext cx="2362200" cy="1508760"/>
          </a:xfrm>
          <a:prstGeom prst="rect">
            <a:avLst/>
          </a:prstGeom>
          <a:effectLst>
            <a:outerShdw blurRad="50800" dist="38100" dir="2700000">
              <a:srgbClr val="000000">
                <a:alpha val="43000"/>
              </a:srgbClr>
            </a:outerShdw>
          </a:effectLst>
        </p:spPr>
        <p:txBody>
          <a:bodyPr/>
          <a:lstStyle/>
          <a:p>
            <a:endParaRPr lang="en-US" dirty="0"/>
          </a:p>
        </p:txBody>
      </p:sp>
      <p:sp>
        <p:nvSpPr>
          <p:cNvPr id="15" name="Text Placeholder 9"/>
          <p:cNvSpPr>
            <a:spLocks noGrp="1"/>
          </p:cNvSpPr>
          <p:nvPr>
            <p:ph type="body" sz="quarter" idx="21"/>
          </p:nvPr>
        </p:nvSpPr>
        <p:spPr>
          <a:xfrm>
            <a:off x="533400" y="1828800"/>
            <a:ext cx="3130735" cy="4953000"/>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9" name="Picture Placeholder 7"/>
          <p:cNvSpPr>
            <a:spLocks noGrp="1"/>
          </p:cNvSpPr>
          <p:nvPr>
            <p:ph type="pic" sz="quarter" idx="12"/>
          </p:nvPr>
        </p:nvSpPr>
        <p:spPr>
          <a:xfrm>
            <a:off x="2858707" y="1847243"/>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1"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
        <p:nvSpPr>
          <p:cNvPr id="22" name="Picture Placeholder 7"/>
          <p:cNvSpPr>
            <a:spLocks noGrp="1"/>
          </p:cNvSpPr>
          <p:nvPr>
            <p:ph type="pic" sz="quarter" idx="27"/>
          </p:nvPr>
        </p:nvSpPr>
        <p:spPr>
          <a:xfrm>
            <a:off x="2858707" y="3599843"/>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3" name="Picture Placeholder 7"/>
          <p:cNvSpPr>
            <a:spLocks noGrp="1"/>
          </p:cNvSpPr>
          <p:nvPr>
            <p:ph type="pic" sz="quarter" idx="28"/>
          </p:nvPr>
        </p:nvSpPr>
        <p:spPr>
          <a:xfrm>
            <a:off x="2858707" y="5314343"/>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4" name="Picture Placeholder 7"/>
          <p:cNvSpPr>
            <a:spLocks noGrp="1"/>
          </p:cNvSpPr>
          <p:nvPr>
            <p:ph type="pic" sz="quarter" idx="29"/>
          </p:nvPr>
        </p:nvSpPr>
        <p:spPr>
          <a:xfrm>
            <a:off x="7529087" y="53022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5" name="Picture Placeholder 7"/>
          <p:cNvSpPr>
            <a:spLocks noGrp="1"/>
          </p:cNvSpPr>
          <p:nvPr>
            <p:ph type="pic" sz="quarter" idx="30"/>
          </p:nvPr>
        </p:nvSpPr>
        <p:spPr>
          <a:xfrm>
            <a:off x="7529087" y="35877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6" name="Picture Placeholder 7"/>
          <p:cNvSpPr>
            <a:spLocks noGrp="1"/>
          </p:cNvSpPr>
          <p:nvPr>
            <p:ph type="pic" sz="quarter" idx="31"/>
          </p:nvPr>
        </p:nvSpPr>
        <p:spPr>
          <a:xfrm>
            <a:off x="7529087" y="18351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7" name="Picture Placeholder 7"/>
          <p:cNvSpPr>
            <a:spLocks noGrp="1"/>
          </p:cNvSpPr>
          <p:nvPr>
            <p:ph type="pic" sz="quarter" idx="32"/>
          </p:nvPr>
        </p:nvSpPr>
        <p:spPr>
          <a:xfrm>
            <a:off x="5190451" y="1854506"/>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30" name="Picture Placeholder 7"/>
          <p:cNvSpPr>
            <a:spLocks noGrp="1"/>
          </p:cNvSpPr>
          <p:nvPr>
            <p:ph type="pic" sz="quarter" idx="33"/>
          </p:nvPr>
        </p:nvSpPr>
        <p:spPr>
          <a:xfrm>
            <a:off x="5190451" y="3607106"/>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31" name="Picture Placeholder 7"/>
          <p:cNvSpPr>
            <a:spLocks noGrp="1"/>
          </p:cNvSpPr>
          <p:nvPr>
            <p:ph type="pic" sz="quarter" idx="34"/>
          </p:nvPr>
        </p:nvSpPr>
        <p:spPr>
          <a:xfrm>
            <a:off x="5190451" y="5321606"/>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32" name="Picture Placeholder 7"/>
          <p:cNvSpPr>
            <a:spLocks noGrp="1"/>
          </p:cNvSpPr>
          <p:nvPr>
            <p:ph type="pic" sz="quarter" idx="35"/>
          </p:nvPr>
        </p:nvSpPr>
        <p:spPr>
          <a:xfrm>
            <a:off x="516997" y="1837579"/>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33" name="Picture Placeholder 7"/>
          <p:cNvSpPr>
            <a:spLocks noGrp="1"/>
          </p:cNvSpPr>
          <p:nvPr>
            <p:ph type="pic" sz="quarter" idx="36"/>
          </p:nvPr>
        </p:nvSpPr>
        <p:spPr>
          <a:xfrm>
            <a:off x="516997" y="3590179"/>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34" name="Picture Placeholder 7"/>
          <p:cNvSpPr>
            <a:spLocks noGrp="1"/>
          </p:cNvSpPr>
          <p:nvPr>
            <p:ph type="pic" sz="quarter" idx="37"/>
          </p:nvPr>
        </p:nvSpPr>
        <p:spPr>
          <a:xfrm>
            <a:off x="516997" y="5304679"/>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9" name="Picture Placeholder 7"/>
          <p:cNvSpPr>
            <a:spLocks noGrp="1"/>
          </p:cNvSpPr>
          <p:nvPr>
            <p:ph type="pic" sz="quarter" idx="12"/>
          </p:nvPr>
        </p:nvSpPr>
        <p:spPr>
          <a:xfrm>
            <a:off x="2798232" y="18351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0" name="Text Placeholder 9"/>
          <p:cNvSpPr>
            <a:spLocks noGrp="1"/>
          </p:cNvSpPr>
          <p:nvPr>
            <p:ph type="body" sz="quarter" idx="13"/>
          </p:nvPr>
        </p:nvSpPr>
        <p:spPr>
          <a:xfrm>
            <a:off x="533400" y="1835148"/>
            <a:ext cx="2057400" cy="1477548"/>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11"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
        <p:nvSpPr>
          <p:cNvPr id="17" name="Text Placeholder 9"/>
          <p:cNvSpPr>
            <a:spLocks noGrp="1"/>
          </p:cNvSpPr>
          <p:nvPr>
            <p:ph type="body" sz="quarter" idx="22"/>
          </p:nvPr>
        </p:nvSpPr>
        <p:spPr>
          <a:xfrm>
            <a:off x="5257800" y="1835148"/>
            <a:ext cx="2057400" cy="1477548"/>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18" name="Text Placeholder 9"/>
          <p:cNvSpPr>
            <a:spLocks noGrp="1"/>
          </p:cNvSpPr>
          <p:nvPr>
            <p:ph type="body" sz="quarter" idx="23"/>
          </p:nvPr>
        </p:nvSpPr>
        <p:spPr>
          <a:xfrm>
            <a:off x="533400" y="3587748"/>
            <a:ext cx="2057400" cy="1477548"/>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19" name="Text Placeholder 9"/>
          <p:cNvSpPr>
            <a:spLocks noGrp="1"/>
          </p:cNvSpPr>
          <p:nvPr>
            <p:ph type="body" sz="quarter" idx="24"/>
          </p:nvPr>
        </p:nvSpPr>
        <p:spPr>
          <a:xfrm>
            <a:off x="533400" y="5302248"/>
            <a:ext cx="2057400" cy="1477548"/>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20" name="Text Placeholder 9"/>
          <p:cNvSpPr>
            <a:spLocks noGrp="1"/>
          </p:cNvSpPr>
          <p:nvPr>
            <p:ph type="body" sz="quarter" idx="25"/>
          </p:nvPr>
        </p:nvSpPr>
        <p:spPr>
          <a:xfrm>
            <a:off x="5257800" y="3587748"/>
            <a:ext cx="2057400" cy="1477548"/>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21" name="Text Placeholder 9"/>
          <p:cNvSpPr>
            <a:spLocks noGrp="1"/>
          </p:cNvSpPr>
          <p:nvPr>
            <p:ph type="body" sz="quarter" idx="26"/>
          </p:nvPr>
        </p:nvSpPr>
        <p:spPr>
          <a:xfrm>
            <a:off x="5257800" y="5302248"/>
            <a:ext cx="2057400" cy="1477548"/>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22" name="Picture Placeholder 7"/>
          <p:cNvSpPr>
            <a:spLocks noGrp="1"/>
          </p:cNvSpPr>
          <p:nvPr>
            <p:ph type="pic" sz="quarter" idx="27"/>
          </p:nvPr>
        </p:nvSpPr>
        <p:spPr>
          <a:xfrm>
            <a:off x="2798232" y="35877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3" name="Picture Placeholder 7"/>
          <p:cNvSpPr>
            <a:spLocks noGrp="1"/>
          </p:cNvSpPr>
          <p:nvPr>
            <p:ph type="pic" sz="quarter" idx="28"/>
          </p:nvPr>
        </p:nvSpPr>
        <p:spPr>
          <a:xfrm>
            <a:off x="2798232" y="53022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4" name="Picture Placeholder 7"/>
          <p:cNvSpPr>
            <a:spLocks noGrp="1"/>
          </p:cNvSpPr>
          <p:nvPr>
            <p:ph type="pic" sz="quarter" idx="29"/>
          </p:nvPr>
        </p:nvSpPr>
        <p:spPr>
          <a:xfrm>
            <a:off x="7529087" y="53022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5" name="Picture Placeholder 7"/>
          <p:cNvSpPr>
            <a:spLocks noGrp="1"/>
          </p:cNvSpPr>
          <p:nvPr>
            <p:ph type="pic" sz="quarter" idx="30"/>
          </p:nvPr>
        </p:nvSpPr>
        <p:spPr>
          <a:xfrm>
            <a:off x="7529087" y="35877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26" name="Picture Placeholder 7"/>
          <p:cNvSpPr>
            <a:spLocks noGrp="1"/>
          </p:cNvSpPr>
          <p:nvPr>
            <p:ph type="pic" sz="quarter" idx="31"/>
          </p:nvPr>
        </p:nvSpPr>
        <p:spPr>
          <a:xfrm>
            <a:off x="7529087" y="1835148"/>
            <a:ext cx="2057400" cy="1477548"/>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7" name="Picture Placeholder 7"/>
          <p:cNvSpPr>
            <a:spLocks noGrp="1"/>
          </p:cNvSpPr>
          <p:nvPr>
            <p:ph type="pic" sz="quarter" idx="12"/>
          </p:nvPr>
        </p:nvSpPr>
        <p:spPr>
          <a:xfrm>
            <a:off x="2971800" y="1845822"/>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8" name="Text Placeholder 9"/>
          <p:cNvSpPr>
            <a:spLocks noGrp="1"/>
          </p:cNvSpPr>
          <p:nvPr>
            <p:ph type="body" sz="quarter" idx="13"/>
          </p:nvPr>
        </p:nvSpPr>
        <p:spPr>
          <a:xfrm>
            <a:off x="533400" y="1845822"/>
            <a:ext cx="2209800" cy="4958088"/>
          </a:xfrm>
          <a:prstGeom prst="rect">
            <a:avLst/>
          </a:prstGeom>
        </p:spPr>
        <p:txBody>
          <a:bodyPr>
            <a:normAutofit/>
          </a:bodyPr>
          <a:lstStyle>
            <a:lvl1pPr marL="0" indent="0">
              <a:buNone/>
              <a:defRPr sz="1200">
                <a:solidFill>
                  <a:srgbClr val="7F7F7F"/>
                </a:solidFill>
              </a:defRPr>
            </a:lvl1pPr>
            <a:lvl2pPr>
              <a:buNone/>
              <a:defRPr sz="1200"/>
            </a:lvl2pPr>
            <a:lvl3pPr>
              <a:buNone/>
              <a:defRPr sz="1200"/>
            </a:lvl3pPr>
            <a:lvl4pPr>
              <a:buNone/>
              <a:defRPr sz="1200"/>
            </a:lvl4pPr>
            <a:lvl5pPr>
              <a:buNone/>
              <a:defRPr sz="1200"/>
            </a:lvl5pPr>
          </a:lstStyle>
          <a:p>
            <a:pPr lvl="0"/>
            <a:r>
              <a:rPr lang="en-US" dirty="0" smtClean="0"/>
              <a:t>Click to edit Master text styles</a:t>
            </a:r>
          </a:p>
        </p:txBody>
      </p:sp>
      <p:sp>
        <p:nvSpPr>
          <p:cNvPr id="10" name="Picture Placeholder 7"/>
          <p:cNvSpPr>
            <a:spLocks noGrp="1"/>
          </p:cNvSpPr>
          <p:nvPr>
            <p:ph type="pic" sz="quarter" idx="17"/>
          </p:nvPr>
        </p:nvSpPr>
        <p:spPr>
          <a:xfrm>
            <a:off x="5257800" y="1845822"/>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1" name="Picture Placeholder 7"/>
          <p:cNvSpPr>
            <a:spLocks noGrp="1"/>
          </p:cNvSpPr>
          <p:nvPr>
            <p:ph type="pic" sz="quarter" idx="18"/>
          </p:nvPr>
        </p:nvSpPr>
        <p:spPr>
          <a:xfrm>
            <a:off x="5257800" y="3570486"/>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2" name="Picture Placeholder 7"/>
          <p:cNvSpPr>
            <a:spLocks noGrp="1"/>
          </p:cNvSpPr>
          <p:nvPr>
            <p:ph type="pic" sz="quarter" idx="19"/>
          </p:nvPr>
        </p:nvSpPr>
        <p:spPr>
          <a:xfrm>
            <a:off x="5257800" y="5295150"/>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3" name="Picture Placeholder 7"/>
          <p:cNvSpPr>
            <a:spLocks noGrp="1"/>
          </p:cNvSpPr>
          <p:nvPr>
            <p:ph type="pic" sz="quarter" idx="20"/>
          </p:nvPr>
        </p:nvSpPr>
        <p:spPr>
          <a:xfrm>
            <a:off x="7531608" y="5295150"/>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4" name="Picture Placeholder 7"/>
          <p:cNvSpPr>
            <a:spLocks noGrp="1"/>
          </p:cNvSpPr>
          <p:nvPr>
            <p:ph type="pic" sz="quarter" idx="21"/>
          </p:nvPr>
        </p:nvSpPr>
        <p:spPr>
          <a:xfrm>
            <a:off x="7531608" y="3570486"/>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5" name="Picture Placeholder 7"/>
          <p:cNvSpPr>
            <a:spLocks noGrp="1"/>
          </p:cNvSpPr>
          <p:nvPr>
            <p:ph type="pic" sz="quarter" idx="22"/>
          </p:nvPr>
        </p:nvSpPr>
        <p:spPr>
          <a:xfrm>
            <a:off x="2971800" y="3570486"/>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6" name="Picture Placeholder 7"/>
          <p:cNvSpPr>
            <a:spLocks noGrp="1"/>
          </p:cNvSpPr>
          <p:nvPr>
            <p:ph type="pic" sz="quarter" idx="23"/>
          </p:nvPr>
        </p:nvSpPr>
        <p:spPr>
          <a:xfrm>
            <a:off x="2971800" y="5295150"/>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7" name="Picture Placeholder 7"/>
          <p:cNvSpPr>
            <a:spLocks noGrp="1"/>
          </p:cNvSpPr>
          <p:nvPr>
            <p:ph type="pic" sz="quarter" idx="25"/>
          </p:nvPr>
        </p:nvSpPr>
        <p:spPr>
          <a:xfrm>
            <a:off x="7531608" y="1845822"/>
            <a:ext cx="2057400" cy="1508760"/>
          </a:xfrm>
          <a:prstGeom prst="rect">
            <a:avLst/>
          </a:prstGeom>
          <a:effectLst>
            <a:outerShdw blurRad="50800" dist="38100" dir="2700000">
              <a:srgbClr val="000000">
                <a:alpha val="43000"/>
              </a:srgbClr>
            </a:outerShdw>
          </a:effectLst>
        </p:spPr>
        <p:txBody>
          <a:bodyPr/>
          <a:lstStyle>
            <a:lvl1pPr>
              <a:defRPr>
                <a:solidFill>
                  <a:srgbClr val="7F7F7F"/>
                </a:solidFill>
              </a:defRPr>
            </a:lvl1pPr>
          </a:lstStyle>
          <a:p>
            <a:endParaRPr lang="en-US" dirty="0"/>
          </a:p>
        </p:txBody>
      </p:sp>
      <p:sp>
        <p:nvSpPr>
          <p:cNvPr id="19"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le and Vertical Text">
    <p:spTree>
      <p:nvGrpSpPr>
        <p:cNvPr id="1" name=""/>
        <p:cNvGrpSpPr/>
        <p:nvPr/>
      </p:nvGrpSpPr>
      <p:grpSpPr>
        <a:xfrm>
          <a:off x="0" y="0"/>
          <a:ext cx="0" cy="0"/>
          <a:chOff x="0" y="0"/>
          <a:chExt cx="0" cy="0"/>
        </a:xfrm>
      </p:grpSpPr>
      <p:sp>
        <p:nvSpPr>
          <p:cNvPr id="19" name="Text Placeholder 13"/>
          <p:cNvSpPr>
            <a:spLocks noGrp="1"/>
          </p:cNvSpPr>
          <p:nvPr>
            <p:ph type="body" sz="quarter" idx="16" hasCustomPrompt="1"/>
          </p:nvPr>
        </p:nvSpPr>
        <p:spPr>
          <a:xfrm>
            <a:off x="533400" y="990600"/>
            <a:ext cx="5105400" cy="533400"/>
          </a:xfrm>
          <a:prstGeom prst="rect">
            <a:avLst/>
          </a:prstGeom>
        </p:spPr>
        <p:txBody>
          <a:bodyPr>
            <a:noAutofit/>
          </a:bodyPr>
          <a:lstStyle>
            <a:lvl1pPr>
              <a:buNone/>
              <a:defRPr sz="2400" b="1">
                <a:solidFill>
                  <a:srgbClr val="0090CA"/>
                </a:solidFill>
              </a:defRPr>
            </a:lvl1pPr>
            <a:lvl2pPr>
              <a:defRPr sz="2000"/>
            </a:lvl2pPr>
            <a:lvl3pPr>
              <a:defRPr sz="2000"/>
            </a:lvl3pPr>
            <a:lvl4pPr>
              <a:defRPr sz="2000"/>
            </a:lvl4pPr>
            <a:lvl5pPr>
              <a:defRPr sz="2000"/>
            </a:lvl5pPr>
          </a:lstStyle>
          <a:p>
            <a:pPr lvl="0"/>
            <a:r>
              <a:rPr lang="en-US" dirty="0" smtClean="0"/>
              <a:t>enter title</a:t>
            </a:r>
            <a:endParaRPr lang="en-US" dirty="0"/>
          </a:p>
        </p:txBody>
      </p:sp>
      <p:graphicFrame>
        <p:nvGraphicFramePr>
          <p:cNvPr id="7" name="Diagram 6"/>
          <p:cNvGraphicFramePr/>
          <p:nvPr userDrawn="1"/>
        </p:nvGraphicFramePr>
        <p:xfrm>
          <a:off x="577584" y="2108200"/>
          <a:ext cx="8940800" cy="447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02920" y="7203864"/>
            <a:ext cx="2346960" cy="413808"/>
          </a:xfrm>
          <a:prstGeom prst="rect">
            <a:avLst/>
          </a:prstGeom>
        </p:spPr>
        <p:txBody>
          <a:bodyPr lIns="101882" tIns="50941" rIns="101882" bIns="50941"/>
          <a:lstStyle/>
          <a:p>
            <a:endParaRPr lang="en-US" dirty="0"/>
          </a:p>
        </p:txBody>
      </p:sp>
      <p:sp>
        <p:nvSpPr>
          <p:cNvPr id="5" name="Footer Placeholder 4"/>
          <p:cNvSpPr>
            <a:spLocks noGrp="1"/>
          </p:cNvSpPr>
          <p:nvPr>
            <p:ph type="ftr" sz="quarter" idx="11"/>
          </p:nvPr>
        </p:nvSpPr>
        <p:spPr>
          <a:xfrm>
            <a:off x="3436620" y="7203864"/>
            <a:ext cx="3185160" cy="413808"/>
          </a:xfrm>
          <a:prstGeom prst="rect">
            <a:avLst/>
          </a:prstGeom>
        </p:spPr>
        <p:txBody>
          <a:bodyPr lIns="101882" tIns="50941" rIns="101882" bIns="50941"/>
          <a:lstStyle/>
          <a:p>
            <a:endParaRPr lang="en-US" dirty="0"/>
          </a:p>
        </p:txBody>
      </p:sp>
      <p:sp>
        <p:nvSpPr>
          <p:cNvPr id="6" name="Slide Number Placeholder 5"/>
          <p:cNvSpPr>
            <a:spLocks noGrp="1"/>
          </p:cNvSpPr>
          <p:nvPr>
            <p:ph type="sldNum" sz="quarter" idx="12"/>
          </p:nvPr>
        </p:nvSpPr>
        <p:spPr>
          <a:xfrm>
            <a:off x="7208520" y="7203864"/>
            <a:ext cx="2346960" cy="413808"/>
          </a:xfrm>
          <a:prstGeom prst="rect">
            <a:avLst/>
          </a:prstGeom>
        </p:spPr>
        <p:txBody>
          <a:bodyPr lIns="101882" tIns="50941" rIns="101882" bIns="50941"/>
          <a:lstStyle/>
          <a:p>
            <a:fld id="{2C5F25CB-DAAA-4F25-B53E-672E14A23A53}" type="slidenum">
              <a:rPr lang="en-US" smtClean="0"/>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s">
    <p:spTree>
      <p:nvGrpSpPr>
        <p:cNvPr id="1" name=""/>
        <p:cNvGrpSpPr/>
        <p:nvPr/>
      </p:nvGrpSpPr>
      <p:grpSpPr>
        <a:xfrm>
          <a:off x="0" y="0"/>
          <a:ext cx="0" cy="0"/>
          <a:chOff x="0" y="0"/>
          <a:chExt cx="0" cy="0"/>
        </a:xfrm>
      </p:grpSpPr>
      <p:sp>
        <p:nvSpPr>
          <p:cNvPr id="4" name="Text Placeholder 1"/>
          <p:cNvSpPr>
            <a:spLocks noGrp="1"/>
          </p:cNvSpPr>
          <p:nvPr userDrawn="1">
            <p:ph type="body" sz="quarter" idx="21"/>
          </p:nvPr>
        </p:nvSpPr>
        <p:spPr>
          <a:xfrm>
            <a:off x="2657964" y="3543300"/>
            <a:ext cx="7150100" cy="774700"/>
          </a:xfrm>
        </p:spPr>
        <p:txBody>
          <a:bodyPr>
            <a:normAutofit/>
          </a:bodyPr>
          <a:lstStyle>
            <a:lvl1pPr algn="r">
              <a:defRPr sz="3200">
                <a:solidFill>
                  <a:srgbClr val="0090CA"/>
                </a:solidFill>
              </a:defRPr>
            </a:lvl1pPr>
          </a:lstStyle>
          <a:p>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7" name="Text Placeholder 8"/>
          <p:cNvSpPr>
            <a:spLocks noGrp="1"/>
          </p:cNvSpPr>
          <p:nvPr>
            <p:ph type="body" sz="quarter" idx="20" hasCustomPrompt="1"/>
          </p:nvPr>
        </p:nvSpPr>
        <p:spPr>
          <a:xfrm>
            <a:off x="533400" y="1828800"/>
            <a:ext cx="4419600" cy="4953000"/>
          </a:xfrm>
          <a:prstGeom prst="rect">
            <a:avLst/>
          </a:prstGeom>
        </p:spPr>
        <p:txBody>
          <a:bodyPr vert="horz">
            <a:normAutofit/>
          </a:bodyPr>
          <a:lstStyle>
            <a:lvl1pPr marL="0" indent="0">
              <a:defRPr sz="1800" baseline="0">
                <a:solidFill>
                  <a:srgbClr val="7F7F7F"/>
                </a:solidFill>
              </a:defRPr>
            </a:lvl1pPr>
            <a:lvl2pPr>
              <a:defRPr>
                <a:solidFill>
                  <a:srgbClr val="7F7F7F"/>
                </a:solidFill>
              </a:defRPr>
            </a:lvl2pPr>
          </a:lstStyle>
          <a:p>
            <a:pPr lvl="0"/>
            <a:r>
              <a:rPr lang="en-US" dirty="0" smtClean="0"/>
              <a:t>[Narrative of thanking client for opportunity]</a:t>
            </a:r>
          </a:p>
        </p:txBody>
      </p:sp>
      <p:sp>
        <p:nvSpPr>
          <p:cNvPr id="8" name="Text Placeholder 8"/>
          <p:cNvSpPr>
            <a:spLocks noGrp="1"/>
          </p:cNvSpPr>
          <p:nvPr>
            <p:ph type="body" sz="quarter" idx="25" hasCustomPrompt="1"/>
          </p:nvPr>
        </p:nvSpPr>
        <p:spPr>
          <a:xfrm>
            <a:off x="5118096" y="3234690"/>
            <a:ext cx="4419600" cy="3547110"/>
          </a:xfrm>
          <a:prstGeom prst="rect">
            <a:avLst/>
          </a:prstGeom>
        </p:spPr>
        <p:txBody>
          <a:bodyPr vert="horz">
            <a:normAutofit/>
          </a:bodyPr>
          <a:lstStyle>
            <a:lvl1pPr marL="0" indent="0">
              <a:defRPr sz="1600" baseline="0">
                <a:solidFill>
                  <a:srgbClr val="7F7F7F"/>
                </a:solidFill>
              </a:defRPr>
            </a:lvl1pPr>
            <a:lvl2pPr>
              <a:defRPr>
                <a:solidFill>
                  <a:srgbClr val="7F7F7F"/>
                </a:solidFill>
              </a:defRPr>
            </a:lvl2pPr>
          </a:lstStyle>
          <a:p>
            <a:pPr lvl="0"/>
            <a:r>
              <a:rPr lang="en-US" dirty="0" smtClean="0"/>
              <a:t>[Narrative of the intent of the concept review]</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orkplace issues">
    <p:spTree>
      <p:nvGrpSpPr>
        <p:cNvPr id="1" name=""/>
        <p:cNvGrpSpPr/>
        <p:nvPr/>
      </p:nvGrpSpPr>
      <p:grpSpPr>
        <a:xfrm>
          <a:off x="0" y="0"/>
          <a:ext cx="0" cy="0"/>
          <a:chOff x="0" y="0"/>
          <a:chExt cx="0" cy="0"/>
        </a:xfrm>
      </p:grpSpPr>
      <p:cxnSp>
        <p:nvCxnSpPr>
          <p:cNvPr id="3" name="Straight Connector 2"/>
          <p:cNvCxnSpPr/>
          <p:nvPr userDrawn="1"/>
        </p:nvCxnSpPr>
        <p:spPr>
          <a:xfrm>
            <a:off x="428625" y="1123950"/>
            <a:ext cx="9163050" cy="975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7" name="Text Placeholder 8"/>
          <p:cNvSpPr>
            <a:spLocks noGrp="1"/>
          </p:cNvSpPr>
          <p:nvPr>
            <p:ph type="body" sz="quarter" idx="20"/>
          </p:nvPr>
        </p:nvSpPr>
        <p:spPr>
          <a:xfrm>
            <a:off x="533400" y="1828800"/>
            <a:ext cx="8942070" cy="4953000"/>
          </a:xfrm>
          <a:prstGeom prst="rect">
            <a:avLst/>
          </a:prstGeom>
        </p:spPr>
        <p:txBody>
          <a:bodyPr vert="horz">
            <a:normAutofit/>
          </a:bodyPr>
          <a:lstStyle>
            <a:lvl1pPr>
              <a:buClr>
                <a:srgbClr val="0090CA"/>
              </a:buClr>
              <a:buFont typeface="Arial" pitchFamily="34" charset="0"/>
              <a:buChar char="•"/>
              <a:defRPr sz="1800">
                <a:solidFill>
                  <a:srgbClr val="7F7F7F"/>
                </a:solidFill>
              </a:defRPr>
            </a:lvl1pPr>
            <a:lvl2pPr>
              <a:defRPr>
                <a:solidFill>
                  <a:srgbClr val="7F7F7F"/>
                </a:solidFill>
              </a:defRPr>
            </a:lvl2pPr>
          </a:lstStyle>
          <a:p>
            <a:pPr lvl="0"/>
            <a:r>
              <a:rPr lang="en-US" dirty="0"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ual floorplan">
    <p:spTree>
      <p:nvGrpSpPr>
        <p:cNvPr id="1" name=""/>
        <p:cNvGrpSpPr/>
        <p:nvPr/>
      </p:nvGrpSpPr>
      <p:grpSpPr>
        <a:xfrm>
          <a:off x="0" y="0"/>
          <a:ext cx="0" cy="0"/>
          <a:chOff x="0" y="0"/>
          <a:chExt cx="0" cy="0"/>
        </a:xfrm>
      </p:grpSpPr>
      <p:sp>
        <p:nvSpPr>
          <p:cNvPr id="7" name="Text Placeholder 8"/>
          <p:cNvSpPr>
            <a:spLocks noGrp="1"/>
          </p:cNvSpPr>
          <p:nvPr>
            <p:ph type="body" sz="quarter" idx="20"/>
          </p:nvPr>
        </p:nvSpPr>
        <p:spPr>
          <a:xfrm>
            <a:off x="7623810" y="4080510"/>
            <a:ext cx="1851660" cy="2701290"/>
          </a:xfrm>
          <a:prstGeom prst="rect">
            <a:avLst/>
          </a:prstGeom>
        </p:spPr>
        <p:txBody>
          <a:bodyPr vert="horz">
            <a:normAutofit/>
          </a:bodyPr>
          <a:lstStyle>
            <a:lvl1pPr>
              <a:buClr>
                <a:srgbClr val="0090CA"/>
              </a:buClr>
              <a:buFont typeface="Arial" pitchFamily="34" charset="0"/>
              <a:buNone/>
              <a:defRPr sz="1100">
                <a:solidFill>
                  <a:srgbClr val="7F7F7F"/>
                </a:solidFill>
              </a:defRPr>
            </a:lvl1pPr>
            <a:lvl2pPr>
              <a:defRPr>
                <a:solidFill>
                  <a:srgbClr val="7F7F7F"/>
                </a:solidFill>
              </a:defRPr>
            </a:lvl2pPr>
          </a:lstStyle>
          <a:p>
            <a:pPr lvl="0"/>
            <a:r>
              <a:rPr lang="en-US" dirty="0" smtClean="0"/>
              <a:t>Click to edit Master text styles</a:t>
            </a:r>
          </a:p>
        </p:txBody>
      </p:sp>
      <p:sp>
        <p:nvSpPr>
          <p:cNvPr id="5" name="Picture Placeholder 4"/>
          <p:cNvSpPr>
            <a:spLocks noGrp="1"/>
          </p:cNvSpPr>
          <p:nvPr>
            <p:ph type="pic" sz="quarter" idx="21"/>
          </p:nvPr>
        </p:nvSpPr>
        <p:spPr>
          <a:xfrm>
            <a:off x="663575" y="1635125"/>
            <a:ext cx="6959600" cy="5154613"/>
          </a:xfrm>
        </p:spPr>
        <p:txBody>
          <a:bodyPr/>
          <a:lstStyle/>
          <a:p>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ceptual floorplan">
    <p:spTree>
      <p:nvGrpSpPr>
        <p:cNvPr id="1" name=""/>
        <p:cNvGrpSpPr/>
        <p:nvPr/>
      </p:nvGrpSpPr>
      <p:grpSpPr>
        <a:xfrm>
          <a:off x="0" y="0"/>
          <a:ext cx="0" cy="0"/>
          <a:chOff x="0" y="0"/>
          <a:chExt cx="0" cy="0"/>
        </a:xfrm>
      </p:grpSpPr>
      <p:sp>
        <p:nvSpPr>
          <p:cNvPr id="7" name="Text Placeholder 8"/>
          <p:cNvSpPr>
            <a:spLocks noGrp="1"/>
          </p:cNvSpPr>
          <p:nvPr>
            <p:ph type="body" sz="quarter" idx="20"/>
          </p:nvPr>
        </p:nvSpPr>
        <p:spPr>
          <a:xfrm>
            <a:off x="7623810" y="4080510"/>
            <a:ext cx="1851660" cy="2701290"/>
          </a:xfrm>
          <a:prstGeom prst="rect">
            <a:avLst/>
          </a:prstGeom>
        </p:spPr>
        <p:txBody>
          <a:bodyPr vert="horz">
            <a:normAutofit/>
          </a:bodyPr>
          <a:lstStyle>
            <a:lvl1pPr>
              <a:buClr>
                <a:srgbClr val="0090CA"/>
              </a:buClr>
              <a:buFont typeface="Arial" pitchFamily="34" charset="0"/>
              <a:buNone/>
              <a:defRPr sz="1100">
                <a:solidFill>
                  <a:srgbClr val="7F7F7F"/>
                </a:solidFill>
              </a:defRPr>
            </a:lvl1pPr>
            <a:lvl2pPr>
              <a:defRPr>
                <a:solidFill>
                  <a:srgbClr val="7F7F7F"/>
                </a:solidFill>
              </a:defRPr>
            </a:lvl2pPr>
          </a:lstStyle>
          <a:p>
            <a:pPr lvl="0"/>
            <a:r>
              <a:rPr lang="en-US" dirty="0" smtClean="0"/>
              <a:t>Click to edit Master text styles</a:t>
            </a:r>
          </a:p>
        </p:txBody>
      </p:sp>
      <p:sp>
        <p:nvSpPr>
          <p:cNvPr id="5" name="Picture Placeholder 4"/>
          <p:cNvSpPr>
            <a:spLocks noGrp="1"/>
          </p:cNvSpPr>
          <p:nvPr>
            <p:ph type="pic" sz="quarter" idx="21"/>
          </p:nvPr>
        </p:nvSpPr>
        <p:spPr>
          <a:xfrm>
            <a:off x="663575" y="1635125"/>
            <a:ext cx="6959600" cy="5154613"/>
          </a:xfrm>
        </p:spPr>
        <p:txBody>
          <a:bodyPr/>
          <a:lstStyle/>
          <a:p>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ews conceptual floorplan1">
    <p:spTree>
      <p:nvGrpSpPr>
        <p:cNvPr id="1" name=""/>
        <p:cNvGrpSpPr/>
        <p:nvPr/>
      </p:nvGrpSpPr>
      <p:grpSpPr>
        <a:xfrm>
          <a:off x="0" y="0"/>
          <a:ext cx="0" cy="0"/>
          <a:chOff x="0" y="0"/>
          <a:chExt cx="0" cy="0"/>
        </a:xfrm>
      </p:grpSpPr>
      <p:sp>
        <p:nvSpPr>
          <p:cNvPr id="5" name="Picture Placeholder 4"/>
          <p:cNvSpPr>
            <a:spLocks noGrp="1"/>
          </p:cNvSpPr>
          <p:nvPr>
            <p:ph type="pic" sz="quarter" idx="21"/>
          </p:nvPr>
        </p:nvSpPr>
        <p:spPr>
          <a:xfrm>
            <a:off x="663574" y="1635125"/>
            <a:ext cx="8823325" cy="5154613"/>
          </a:xfrm>
        </p:spPr>
        <p:txBody>
          <a:bodyPr/>
          <a:lstStyle/>
          <a:p>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988673"/>
            <a:ext cx="9052560" cy="411988"/>
          </a:xfrm>
          <a:prstGeom prst="rect">
            <a:avLst/>
          </a:prstGeom>
        </p:spPr>
        <p:txBody>
          <a:bodyPr vert="horz" lIns="101882" tIns="50941" rIns="101882" bIns="50941"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72" r:id="rId3"/>
    <p:sldLayoutId id="2147483678" r:id="rId4"/>
    <p:sldLayoutId id="2147483677" r:id="rId5"/>
    <p:sldLayoutId id="2147483679" r:id="rId6"/>
    <p:sldLayoutId id="2147483680" r:id="rId7"/>
    <p:sldLayoutId id="2147483681" r:id="rId8"/>
    <p:sldLayoutId id="2147483682" r:id="rId9"/>
    <p:sldLayoutId id="2147483683" r:id="rId10"/>
    <p:sldLayoutId id="2147483684" r:id="rId11"/>
    <p:sldLayoutId id="2147483685" r:id="rId12"/>
    <p:sldLayoutId id="2147483674" r:id="rId13"/>
    <p:sldLayoutId id="2147483675" r:id="rId14"/>
    <p:sldLayoutId id="2147483676" r:id="rId15"/>
    <p:sldLayoutId id="2147483668" r:id="rId16"/>
    <p:sldLayoutId id="2147483673" r:id="rId17"/>
    <p:sldLayoutId id="2147483662" r:id="rId18"/>
    <p:sldLayoutId id="2147483655" r:id="rId19"/>
    <p:sldLayoutId id="2147483686" r:id="rId20"/>
    <p:sldLayoutId id="2147483664" r:id="rId21"/>
    <p:sldLayoutId id="2147483661" r:id="rId22"/>
    <p:sldLayoutId id="2147483656" r:id="rId23"/>
    <p:sldLayoutId id="2147483665" r:id="rId24"/>
    <p:sldLayoutId id="2147483657" r:id="rId25"/>
    <p:sldLayoutId id="2147483658" r:id="rId26"/>
    <p:sldLayoutId id="2147483663" r:id="rId27"/>
    <p:sldLayoutId id="2147483667" r:id="rId28"/>
    <p:sldLayoutId id="2147483687" r:id="rId29"/>
  </p:sldLayoutIdLst>
  <p:hf hdr="0" dt="0"/>
  <p:txStyles>
    <p:titleStyle>
      <a:lvl1pPr algn="l" defTabSz="509412" rtl="0" eaLnBrk="1" latinLnBrk="0" hangingPunct="1">
        <a:spcBef>
          <a:spcPct val="0"/>
        </a:spcBef>
        <a:buNone/>
        <a:defRPr sz="2700" kern="1200">
          <a:solidFill>
            <a:srgbClr val="00A4E4"/>
          </a:solidFill>
          <a:latin typeface="Arial"/>
          <a:ea typeface="+mj-ea"/>
          <a:cs typeface="Arial"/>
        </a:defRPr>
      </a:lvl1pPr>
    </p:titleStyle>
    <p:bodyStyle>
      <a:lvl1pPr marL="382059" indent="-382059" algn="l" defTabSz="509412" rtl="0" eaLnBrk="1" latinLnBrk="0" hangingPunct="1">
        <a:spcBef>
          <a:spcPct val="20000"/>
        </a:spcBef>
        <a:buFont typeface="Arial"/>
        <a:buNone/>
        <a:defRPr sz="1200" kern="1200">
          <a:solidFill>
            <a:schemeClr val="tx1">
              <a:lumMod val="50000"/>
              <a:lumOff val="50000"/>
            </a:schemeClr>
          </a:solidFill>
          <a:latin typeface="Arial"/>
          <a:ea typeface="+mn-ea"/>
          <a:cs typeface="Arial"/>
        </a:defRPr>
      </a:lvl1pPr>
      <a:lvl2pPr marL="404813" indent="-179388" algn="l" defTabSz="509412" rtl="0" eaLnBrk="1" latinLnBrk="0" hangingPunct="1">
        <a:spcBef>
          <a:spcPct val="20000"/>
        </a:spcBef>
        <a:buFont typeface="Arial"/>
        <a:buChar char="•"/>
        <a:defRPr sz="1200" kern="1200">
          <a:solidFill>
            <a:srgbClr val="7F7F7F"/>
          </a:solidFill>
          <a:latin typeface="Arial"/>
          <a:ea typeface="+mn-ea"/>
          <a:cs typeface="Arial"/>
        </a:defRPr>
      </a:lvl2pPr>
      <a:lvl3pPr marL="630238" indent="-169863" algn="l" defTabSz="509412" rtl="0" eaLnBrk="1" latinLnBrk="0" hangingPunct="1">
        <a:spcBef>
          <a:spcPct val="20000"/>
        </a:spcBef>
        <a:buFont typeface="Arial"/>
        <a:buChar char="•"/>
        <a:defRPr sz="1200" i="1" kern="1200">
          <a:solidFill>
            <a:srgbClr val="7F7F7F"/>
          </a:solidFill>
          <a:latin typeface="Arial"/>
          <a:ea typeface="+mn-ea"/>
          <a:cs typeface="Arial"/>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9.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hyperlink" Target="http://www.lib.vt.edu/" TargetMode="External"/><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9.xml"/><Relationship Id="rId5" Type="http://schemas.openxmlformats.org/officeDocument/2006/relationships/image" Target="../media/image18.jpeg"/><Relationship Id="rId4" Type="http://schemas.openxmlformats.org/officeDocument/2006/relationships/hyperlink" Target="http://www.lib.vt.edu/"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9.xml"/><Relationship Id="rId5" Type="http://schemas.openxmlformats.org/officeDocument/2006/relationships/image" Target="../media/image18.jpeg"/><Relationship Id="rId4" Type="http://schemas.openxmlformats.org/officeDocument/2006/relationships/hyperlink" Target="http://www.lib.vt.edu/"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9.xml"/><Relationship Id="rId5" Type="http://schemas.openxmlformats.org/officeDocument/2006/relationships/image" Target="../media/image18.jpeg"/><Relationship Id="rId4" Type="http://schemas.openxmlformats.org/officeDocument/2006/relationships/hyperlink" Target="http://www.lib.vt.edu/"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9.xml"/><Relationship Id="rId5" Type="http://schemas.openxmlformats.org/officeDocument/2006/relationships/image" Target="../media/image18.jpeg"/><Relationship Id="rId4" Type="http://schemas.openxmlformats.org/officeDocument/2006/relationships/hyperlink" Target="http://www.lib.vt.edu/"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31.jpeg"/><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29.jpeg"/><Relationship Id="rId9" Type="http://schemas.openxmlformats.org/officeDocument/2006/relationships/image" Target="../media/image34.jpeg"/></Relationships>
</file>

<file path=ppt/slides/_rels/slide27.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jpeg"/><Relationship Id="rId18" Type="http://schemas.openxmlformats.org/officeDocument/2006/relationships/image" Target="../media/image51.jpeg"/><Relationship Id="rId3" Type="http://schemas.openxmlformats.org/officeDocument/2006/relationships/image" Target="../media/image36.jpeg"/><Relationship Id="rId21" Type="http://schemas.openxmlformats.org/officeDocument/2006/relationships/image" Target="../media/image54.jpeg"/><Relationship Id="rId7" Type="http://schemas.openxmlformats.org/officeDocument/2006/relationships/image" Target="../media/image40.jpeg"/><Relationship Id="rId12" Type="http://schemas.openxmlformats.org/officeDocument/2006/relationships/image" Target="../media/image45.jpeg"/><Relationship Id="rId17" Type="http://schemas.openxmlformats.org/officeDocument/2006/relationships/image" Target="../media/image50.jpeg"/><Relationship Id="rId2" Type="http://schemas.openxmlformats.org/officeDocument/2006/relationships/notesSlide" Target="../notesSlides/notesSlide23.xml"/><Relationship Id="rId16" Type="http://schemas.openxmlformats.org/officeDocument/2006/relationships/image" Target="../media/image49.jpeg"/><Relationship Id="rId20" Type="http://schemas.openxmlformats.org/officeDocument/2006/relationships/image" Target="../media/image53.jpeg"/><Relationship Id="rId1" Type="http://schemas.openxmlformats.org/officeDocument/2006/relationships/slideLayout" Target="../slideLayouts/slideLayout5.xml"/><Relationship Id="rId6" Type="http://schemas.openxmlformats.org/officeDocument/2006/relationships/image" Target="../media/image39.jpeg"/><Relationship Id="rId11" Type="http://schemas.openxmlformats.org/officeDocument/2006/relationships/image" Target="../media/image44.jpeg"/><Relationship Id="rId24" Type="http://schemas.openxmlformats.org/officeDocument/2006/relationships/image" Target="../media/image57.jpeg"/><Relationship Id="rId5" Type="http://schemas.openxmlformats.org/officeDocument/2006/relationships/image" Target="../media/image38.jpeg"/><Relationship Id="rId15" Type="http://schemas.openxmlformats.org/officeDocument/2006/relationships/image" Target="../media/image48.jpeg"/><Relationship Id="rId23" Type="http://schemas.openxmlformats.org/officeDocument/2006/relationships/image" Target="../media/image56.jpeg"/><Relationship Id="rId10" Type="http://schemas.openxmlformats.org/officeDocument/2006/relationships/image" Target="../media/image43.jpeg"/><Relationship Id="rId19" Type="http://schemas.openxmlformats.org/officeDocument/2006/relationships/image" Target="../media/image52.jpeg"/><Relationship Id="rId4" Type="http://schemas.openxmlformats.org/officeDocument/2006/relationships/image" Target="../media/image37.jpeg"/><Relationship Id="rId9" Type="http://schemas.openxmlformats.org/officeDocument/2006/relationships/image" Target="../media/image42.jpeg"/><Relationship Id="rId14" Type="http://schemas.openxmlformats.org/officeDocument/2006/relationships/image" Target="../media/image47.jpeg"/><Relationship Id="rId22" Type="http://schemas.openxmlformats.org/officeDocument/2006/relationships/image" Target="../media/image55.jpeg"/></Relationships>
</file>

<file path=ppt/slides/_rels/slide2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28.xml"/><Relationship Id="rId5" Type="http://schemas.openxmlformats.org/officeDocument/2006/relationships/image" Target="../media/image60.png"/><Relationship Id="rId4" Type="http://schemas.openxmlformats.org/officeDocument/2006/relationships/image" Target="../media/image59.png"/></Relationships>
</file>

<file path=ppt/slides/_rels/slide2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62.jpeg"/><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28.xml"/><Relationship Id="rId4" Type="http://schemas.openxmlformats.org/officeDocument/2006/relationships/image" Target="../media/image64.png"/></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65.jpeg"/><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28.xml"/><Relationship Id="rId6" Type="http://schemas.openxmlformats.org/officeDocument/2006/relationships/image" Target="../media/image69.png"/><Relationship Id="rId5" Type="http://schemas.openxmlformats.org/officeDocument/2006/relationships/image" Target="../media/image68.jpeg"/><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25.jpeg"/><Relationship Id="rId4"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0.xml"/><Relationship Id="rId1" Type="http://schemas.openxmlformats.org/officeDocument/2006/relationships/slideLayout" Target="../slideLayouts/slideLayout5.xml"/><Relationship Id="rId5" Type="http://schemas.openxmlformats.org/officeDocument/2006/relationships/image" Target="../media/image71.jpeg"/><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1.xml"/><Relationship Id="rId1" Type="http://schemas.openxmlformats.org/officeDocument/2006/relationships/slideLayout" Target="../slideLayouts/slideLayout5.xml"/><Relationship Id="rId5" Type="http://schemas.openxmlformats.org/officeDocument/2006/relationships/image" Target="../media/image72.jpeg"/><Relationship Id="rId4" Type="http://schemas.openxmlformats.org/officeDocument/2006/relationships/image" Target="../media/image25.jpeg"/></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32.xml"/><Relationship Id="rId1" Type="http://schemas.openxmlformats.org/officeDocument/2006/relationships/slideLayout" Target="../slideLayouts/slideLayout28.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78.jpeg"/><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5.xml"/><Relationship Id="rId5" Type="http://schemas.openxmlformats.org/officeDocument/2006/relationships/image" Target="../media/image79.jpeg"/><Relationship Id="rId4" Type="http://schemas.openxmlformats.org/officeDocument/2006/relationships/image" Target="../media/image25.jpeg"/></Relationships>
</file>

<file path=ppt/slides/_rels/slide3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5.xml"/><Relationship Id="rId1" Type="http://schemas.openxmlformats.org/officeDocument/2006/relationships/slideLayout" Target="../slideLayouts/slideLayout29.xml"/><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6.xml"/><Relationship Id="rId1" Type="http://schemas.openxmlformats.org/officeDocument/2006/relationships/slideLayout" Target="../slideLayouts/slideLayout5.xml"/><Relationship Id="rId5" Type="http://schemas.openxmlformats.org/officeDocument/2006/relationships/image" Target="../media/image82.jpeg"/><Relationship Id="rId4" Type="http://schemas.openxmlformats.org/officeDocument/2006/relationships/image" Target="../media/image25.jpeg"/></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7.xml"/><Relationship Id="rId1" Type="http://schemas.openxmlformats.org/officeDocument/2006/relationships/slideLayout" Target="../slideLayouts/slideLayout5.xml"/><Relationship Id="rId5" Type="http://schemas.openxmlformats.org/officeDocument/2006/relationships/image" Target="../media/image83.jpeg"/><Relationship Id="rId4" Type="http://schemas.openxmlformats.org/officeDocument/2006/relationships/image" Target="../media/image25.jpeg"/></Relationships>
</file>

<file path=ppt/slides/_rels/slide42.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38.xml"/><Relationship Id="rId1" Type="http://schemas.openxmlformats.org/officeDocument/2006/relationships/slideLayout" Target="../slideLayouts/slideLayout28.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png"/></Relationships>
</file>

<file path=ppt/slides/_rels/slide4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9.xml"/><Relationship Id="rId1" Type="http://schemas.openxmlformats.org/officeDocument/2006/relationships/slideLayout" Target="../slideLayouts/slideLayout5.xml"/><Relationship Id="rId5" Type="http://schemas.openxmlformats.org/officeDocument/2006/relationships/image" Target="../media/image82.jpeg"/><Relationship Id="rId4" Type="http://schemas.openxmlformats.org/officeDocument/2006/relationships/image" Target="../media/image25.jpeg"/></Relationships>
</file>

<file path=ppt/slides/_rels/slide4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0.xml"/><Relationship Id="rId1" Type="http://schemas.openxmlformats.org/officeDocument/2006/relationships/slideLayout" Target="../slideLayouts/slideLayout5.xml"/><Relationship Id="rId5" Type="http://schemas.openxmlformats.org/officeDocument/2006/relationships/image" Target="../media/image89.jpeg"/><Relationship Id="rId4" Type="http://schemas.openxmlformats.org/officeDocument/2006/relationships/image" Target="../media/image25.jpeg"/></Relationships>
</file>

<file path=ppt/slides/_rels/slide4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1.xml"/><Relationship Id="rId1" Type="http://schemas.openxmlformats.org/officeDocument/2006/relationships/slideLayout" Target="../slideLayouts/slideLayout28.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2.xml"/><Relationship Id="rId1" Type="http://schemas.openxmlformats.org/officeDocument/2006/relationships/slideLayout" Target="../slideLayouts/slideLayout5.xml"/><Relationship Id="rId5" Type="http://schemas.openxmlformats.org/officeDocument/2006/relationships/image" Target="../media/image94.jpeg"/><Relationship Id="rId4" Type="http://schemas.openxmlformats.org/officeDocument/2006/relationships/image" Target="../media/image25.jpeg"/></Relationships>
</file>

<file path=ppt/slides/_rels/slide4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3.xml"/><Relationship Id="rId1" Type="http://schemas.openxmlformats.org/officeDocument/2006/relationships/slideLayout" Target="../slideLayouts/slideLayout28.xml"/><Relationship Id="rId5" Type="http://schemas.openxmlformats.org/officeDocument/2006/relationships/image" Target="../media/image60.png"/><Relationship Id="rId4" Type="http://schemas.openxmlformats.org/officeDocument/2006/relationships/image" Target="../media/image59.png"/></Relationships>
</file>

<file path=ppt/slides/_rels/slide4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4.xml"/><Relationship Id="rId1" Type="http://schemas.openxmlformats.org/officeDocument/2006/relationships/slideLayout" Target="../slideLayouts/slideLayout5.xml"/><Relationship Id="rId5" Type="http://schemas.openxmlformats.org/officeDocument/2006/relationships/image" Target="../media/image95.jpeg"/><Relationship Id="rId4" Type="http://schemas.openxmlformats.org/officeDocument/2006/relationships/image" Target="../media/image25.jpeg"/></Relationships>
</file>

<file path=ppt/slides/_rels/slide4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5.xml"/><Relationship Id="rId1" Type="http://schemas.openxmlformats.org/officeDocument/2006/relationships/slideLayout" Target="../slideLayouts/slideLayout5.xml"/><Relationship Id="rId5" Type="http://schemas.openxmlformats.org/officeDocument/2006/relationships/image" Target="../media/image96.jpeg"/><Relationship Id="rId4" Type="http://schemas.openxmlformats.org/officeDocument/2006/relationships/image" Target="../media/image2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6.xml"/><Relationship Id="rId1" Type="http://schemas.openxmlformats.org/officeDocument/2006/relationships/slideLayout" Target="../slideLayouts/slideLayout28.xml"/><Relationship Id="rId5" Type="http://schemas.openxmlformats.org/officeDocument/2006/relationships/image" Target="../media/image99.png"/><Relationship Id="rId4" Type="http://schemas.openxmlformats.org/officeDocument/2006/relationships/image" Target="../media/image98.png"/></Relationships>
</file>

<file path=ppt/slides/_rels/slide5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7.xml"/><Relationship Id="rId1" Type="http://schemas.openxmlformats.org/officeDocument/2006/relationships/slideLayout" Target="../slideLayouts/slideLayout5.xml"/><Relationship Id="rId5" Type="http://schemas.openxmlformats.org/officeDocument/2006/relationships/image" Target="../media/image100.jpeg"/><Relationship Id="rId4" Type="http://schemas.openxmlformats.org/officeDocument/2006/relationships/image" Target="../media/image25.jpeg"/></Relationships>
</file>

<file path=ppt/slides/_rels/slide5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8.xml"/><Relationship Id="rId1" Type="http://schemas.openxmlformats.org/officeDocument/2006/relationships/slideLayout" Target="../slideLayouts/slideLayout5.xml"/><Relationship Id="rId5" Type="http://schemas.openxmlformats.org/officeDocument/2006/relationships/image" Target="../media/image101.jpeg"/><Relationship Id="rId4" Type="http://schemas.openxmlformats.org/officeDocument/2006/relationships/image" Target="../media/image25.jpeg"/></Relationships>
</file>

<file path=ppt/slides/_rels/slide5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9.xml"/><Relationship Id="rId1" Type="http://schemas.openxmlformats.org/officeDocument/2006/relationships/slideLayout" Target="../slideLayouts/slideLayout5.xml"/><Relationship Id="rId5" Type="http://schemas.openxmlformats.org/officeDocument/2006/relationships/image" Target="../media/image102.jpeg"/><Relationship Id="rId4" Type="http://schemas.openxmlformats.org/officeDocument/2006/relationships/image" Target="../media/image25.jpeg"/></Relationships>
</file>

<file path=ppt/slides/_rels/slide5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50.xml"/><Relationship Id="rId1" Type="http://schemas.openxmlformats.org/officeDocument/2006/relationships/slideLayout" Target="../slideLayouts/slideLayout5.xml"/><Relationship Id="rId5" Type="http://schemas.openxmlformats.org/officeDocument/2006/relationships/image" Target="../media/image103.jpeg"/><Relationship Id="rId4" Type="http://schemas.openxmlformats.org/officeDocument/2006/relationships/image" Target="../media/image25.jpeg"/></Relationships>
</file>

<file path=ppt/slides/_rels/slide5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1.xml"/><Relationship Id="rId1" Type="http://schemas.openxmlformats.org/officeDocument/2006/relationships/slideLayout" Target="../slideLayouts/slideLayout5.xml"/><Relationship Id="rId5" Type="http://schemas.openxmlformats.org/officeDocument/2006/relationships/image" Target="../media/image104.jpeg"/><Relationship Id="rId4" Type="http://schemas.openxmlformats.org/officeDocument/2006/relationships/image" Target="../media/image25.jpeg"/></Relationships>
</file>

<file path=ppt/slides/_rels/slide5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2.xml"/><Relationship Id="rId1" Type="http://schemas.openxmlformats.org/officeDocument/2006/relationships/slideLayout" Target="../slideLayouts/slideLayout28.xml"/><Relationship Id="rId5" Type="http://schemas.openxmlformats.org/officeDocument/2006/relationships/image" Target="../media/image107.png"/><Relationship Id="rId4" Type="http://schemas.openxmlformats.org/officeDocument/2006/relationships/image" Target="../media/image106.png"/></Relationships>
</file>

<file path=ppt/slides/_rels/slide57.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53.xml"/><Relationship Id="rId1" Type="http://schemas.openxmlformats.org/officeDocument/2006/relationships/slideLayout" Target="../slideLayouts/slideLayout5.xml"/><Relationship Id="rId5" Type="http://schemas.openxmlformats.org/officeDocument/2006/relationships/image" Target="../media/image25.jpeg"/><Relationship Id="rId4" Type="http://schemas.openxmlformats.org/officeDocument/2006/relationships/image" Target="../media/image48.jpeg"/></Relationships>
</file>

<file path=ppt/slides/_rels/slide5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4.xml"/><Relationship Id="rId1" Type="http://schemas.openxmlformats.org/officeDocument/2006/relationships/slideLayout" Target="../slideLayouts/slideLayout5.xml"/><Relationship Id="rId5" Type="http://schemas.openxmlformats.org/officeDocument/2006/relationships/image" Target="../media/image109.jpeg"/><Relationship Id="rId4" Type="http://schemas.openxmlformats.org/officeDocument/2006/relationships/image" Target="../media/image25.jpeg"/></Relationships>
</file>

<file path=ppt/slides/_rels/slide5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55.xml"/><Relationship Id="rId1" Type="http://schemas.openxmlformats.org/officeDocument/2006/relationships/slideLayout" Target="../slideLayouts/slideLayout5.xml"/><Relationship Id="rId5" Type="http://schemas.openxmlformats.org/officeDocument/2006/relationships/image" Target="../media/image110.jpeg"/><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9.xml"/><Relationship Id="rId5" Type="http://schemas.openxmlformats.org/officeDocument/2006/relationships/image" Target="../media/image6.png"/><Relationship Id="rId4" Type="http://schemas.openxmlformats.org/officeDocument/2006/relationships/image" Target="../media/image5.jpeg"/></Relationships>
</file>

<file path=ppt/slides/_rels/slide6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56.xml"/><Relationship Id="rId1" Type="http://schemas.openxmlformats.org/officeDocument/2006/relationships/slideLayout" Target="../slideLayouts/slideLayout5.xml"/><Relationship Id="rId5" Type="http://schemas.openxmlformats.org/officeDocument/2006/relationships/image" Target="../media/image111.jpeg"/><Relationship Id="rId4" Type="http://schemas.openxmlformats.org/officeDocument/2006/relationships/image" Target="../media/image25.jpeg"/></Relationships>
</file>

<file path=ppt/slides/_rels/slide6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7.xml"/><Relationship Id="rId1" Type="http://schemas.openxmlformats.org/officeDocument/2006/relationships/slideLayout" Target="../slideLayouts/slideLayout28.xml"/><Relationship Id="rId5" Type="http://schemas.openxmlformats.org/officeDocument/2006/relationships/image" Target="../media/image114.png"/><Relationship Id="rId4" Type="http://schemas.openxmlformats.org/officeDocument/2006/relationships/image" Target="../media/image113.png"/></Relationships>
</file>

<file path=ppt/slides/_rels/slide6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58.xml"/><Relationship Id="rId1" Type="http://schemas.openxmlformats.org/officeDocument/2006/relationships/slideLayout" Target="../slideLayouts/slideLayout5.xml"/><Relationship Id="rId5" Type="http://schemas.openxmlformats.org/officeDocument/2006/relationships/image" Target="../media/image115.jpeg"/><Relationship Id="rId4" Type="http://schemas.openxmlformats.org/officeDocument/2006/relationships/image" Target="../media/image25.jpeg"/></Relationships>
</file>

<file path=ppt/slides/_rels/slide6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9.xml"/><Relationship Id="rId1" Type="http://schemas.openxmlformats.org/officeDocument/2006/relationships/slideLayout" Target="../slideLayouts/slideLayout5.xml"/><Relationship Id="rId5" Type="http://schemas.openxmlformats.org/officeDocument/2006/relationships/image" Target="../media/image116.jpeg"/><Relationship Id="rId4" Type="http://schemas.openxmlformats.org/officeDocument/2006/relationships/image" Target="../media/image25.jpeg"/></Relationships>
</file>

<file path=ppt/slides/_rels/slide6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0.xml"/><Relationship Id="rId1" Type="http://schemas.openxmlformats.org/officeDocument/2006/relationships/slideLayout" Target="../slideLayouts/slideLayout5.xml"/><Relationship Id="rId5" Type="http://schemas.openxmlformats.org/officeDocument/2006/relationships/image" Target="../media/image117.jpeg"/><Relationship Id="rId4" Type="http://schemas.openxmlformats.org/officeDocument/2006/relationships/image" Target="../media/image25.jpeg"/></Relationships>
</file>

<file path=ppt/slides/_rels/slide6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61.xml"/><Relationship Id="rId1" Type="http://schemas.openxmlformats.org/officeDocument/2006/relationships/slideLayout" Target="../slideLayouts/slideLayout28.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6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62.xml"/><Relationship Id="rId1" Type="http://schemas.openxmlformats.org/officeDocument/2006/relationships/slideLayout" Target="../slideLayouts/slideLayout5.xml"/><Relationship Id="rId5" Type="http://schemas.openxmlformats.org/officeDocument/2006/relationships/image" Target="../media/image122.jpeg"/><Relationship Id="rId4" Type="http://schemas.openxmlformats.org/officeDocument/2006/relationships/image" Target="../media/image25.jpeg"/></Relationships>
</file>

<file path=ppt/slides/_rels/slide6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63.xml"/><Relationship Id="rId1" Type="http://schemas.openxmlformats.org/officeDocument/2006/relationships/slideLayout" Target="../slideLayouts/slideLayout5.xml"/><Relationship Id="rId5" Type="http://schemas.openxmlformats.org/officeDocument/2006/relationships/image" Target="../media/image123.jpeg"/><Relationship Id="rId4" Type="http://schemas.openxmlformats.org/officeDocument/2006/relationships/image" Target="../media/image25.jpeg"/></Relationships>
</file>

<file path=ppt/slides/_rels/slide6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64.xml"/><Relationship Id="rId1" Type="http://schemas.openxmlformats.org/officeDocument/2006/relationships/slideLayout" Target="../slideLayouts/slideLayout5.xml"/><Relationship Id="rId5" Type="http://schemas.openxmlformats.org/officeDocument/2006/relationships/image" Target="../media/image123.jpeg"/><Relationship Id="rId4" Type="http://schemas.openxmlformats.org/officeDocument/2006/relationships/image" Target="../media/image25.jpeg"/></Relationships>
</file>

<file path=ppt/slides/_rels/slide6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65.xml"/><Relationship Id="rId1" Type="http://schemas.openxmlformats.org/officeDocument/2006/relationships/slideLayout" Target="../slideLayouts/slideLayout5.xml"/><Relationship Id="rId5" Type="http://schemas.openxmlformats.org/officeDocument/2006/relationships/image" Target="../media/image124.jpeg"/><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7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66.xml"/><Relationship Id="rId1" Type="http://schemas.openxmlformats.org/officeDocument/2006/relationships/slideLayout" Target="../slideLayouts/slideLayout5.xml"/><Relationship Id="rId5" Type="http://schemas.openxmlformats.org/officeDocument/2006/relationships/image" Target="../media/image125.jpeg"/><Relationship Id="rId4" Type="http://schemas.openxmlformats.org/officeDocument/2006/relationships/image" Target="../media/image25.jpe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Newman Library"/>
          <p:cNvPicPr>
            <a:picLocks noChangeAspect="1" noChangeArrowheads="1"/>
          </p:cNvPicPr>
          <p:nvPr/>
        </p:nvPicPr>
        <p:blipFill>
          <a:blip r:embed="rId2"/>
          <a:srcRect/>
          <a:stretch>
            <a:fillRect/>
          </a:stretch>
        </p:blipFill>
        <p:spPr bwMode="auto">
          <a:xfrm>
            <a:off x="0" y="0"/>
            <a:ext cx="10059243" cy="8693009"/>
          </a:xfrm>
          <a:prstGeom prst="rect">
            <a:avLst/>
          </a:prstGeom>
          <a:noFill/>
        </p:spPr>
      </p:pic>
      <p:sp>
        <p:nvSpPr>
          <p:cNvPr id="2" name="Text Placeholder 1"/>
          <p:cNvSpPr>
            <a:spLocks noGrp="1"/>
          </p:cNvSpPr>
          <p:nvPr>
            <p:ph type="body" sz="quarter" idx="10"/>
          </p:nvPr>
        </p:nvSpPr>
        <p:spPr>
          <a:xfrm>
            <a:off x="772732" y="4191000"/>
            <a:ext cx="8930069" cy="533400"/>
          </a:xfrm>
        </p:spPr>
        <p:txBody>
          <a:bodyPr>
            <a:noAutofit/>
          </a:bodyPr>
          <a:lstStyle/>
          <a:p>
            <a:r>
              <a:rPr lang="en-US" sz="2400" b="1" dirty="0" smtClean="0">
                <a:solidFill>
                  <a:schemeClr val="bg1"/>
                </a:solidFill>
              </a:rPr>
              <a:t>thought starter ideas for Newman Library, Virginia Tech</a:t>
            </a:r>
            <a:endParaRPr lang="es-ES" sz="2400" b="1" dirty="0">
              <a:solidFill>
                <a:schemeClr val="bg1"/>
              </a:solidFill>
            </a:endParaRPr>
          </a:p>
        </p:txBody>
      </p:sp>
      <p:sp>
        <p:nvSpPr>
          <p:cNvPr id="8" name="Text Placeholder 7"/>
          <p:cNvSpPr>
            <a:spLocks noGrp="1"/>
          </p:cNvSpPr>
          <p:nvPr>
            <p:ph type="body" sz="quarter" idx="11"/>
          </p:nvPr>
        </p:nvSpPr>
        <p:spPr>
          <a:xfrm>
            <a:off x="6442241" y="4487910"/>
            <a:ext cx="3260558" cy="533400"/>
          </a:xfrm>
        </p:spPr>
        <p:txBody>
          <a:bodyPr>
            <a:normAutofit/>
          </a:bodyPr>
          <a:lstStyle/>
          <a:p>
            <a:r>
              <a:rPr lang="en-US" sz="2000" dirty="0" smtClean="0">
                <a:solidFill>
                  <a:schemeClr val="bg1"/>
                </a:solidFill>
              </a:rPr>
              <a:t>June 19, </a:t>
            </a:r>
            <a:r>
              <a:rPr lang="en-US" sz="2000" dirty="0" smtClean="0">
                <a:solidFill>
                  <a:schemeClr val="bg1"/>
                </a:solidFill>
              </a:rPr>
              <a:t>2012</a:t>
            </a:r>
            <a:endParaRPr lang="es-ES" sz="2000" dirty="0">
              <a:solidFill>
                <a:schemeClr val="bg1"/>
              </a:solidFill>
            </a:endParaRPr>
          </a:p>
        </p:txBody>
      </p:sp>
      <p:sp>
        <p:nvSpPr>
          <p:cNvPr id="9" name="Text Placeholder 8"/>
          <p:cNvSpPr>
            <a:spLocks noGrp="1"/>
          </p:cNvSpPr>
          <p:nvPr>
            <p:ph type="body" sz="quarter" idx="12"/>
          </p:nvPr>
        </p:nvSpPr>
        <p:spPr>
          <a:xfrm>
            <a:off x="1028698" y="2935288"/>
            <a:ext cx="8674100" cy="1166812"/>
          </a:xfrm>
        </p:spPr>
        <p:txBody>
          <a:bodyPr>
            <a:normAutofit/>
          </a:bodyPr>
          <a:lstStyle/>
          <a:p>
            <a:r>
              <a:rPr lang="en-US" sz="6000" dirty="0" smtClean="0"/>
              <a:t>concept review</a:t>
            </a:r>
            <a:endParaRPr lang="es-ES"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25" name="Text Box 17"/>
          <p:cNvSpPr txBox="1">
            <a:spLocks noChangeArrowheads="1"/>
          </p:cNvSpPr>
          <p:nvPr/>
        </p:nvSpPr>
        <p:spPr bwMode="auto">
          <a:xfrm>
            <a:off x="5092393" y="3454052"/>
            <a:ext cx="4466908" cy="2094191"/>
          </a:xfrm>
          <a:prstGeom prst="rect">
            <a:avLst/>
          </a:prstGeom>
          <a:noFill/>
          <a:ln w="9525">
            <a:noFill/>
            <a:miter lim="800000"/>
            <a:headEnd/>
            <a:tailEnd/>
          </a:ln>
          <a:effectLst/>
        </p:spPr>
        <p:txBody>
          <a:bodyPr wrap="square" lIns="101882" tIns="50941" rIns="101882" bIns="50941" anchor="ctr">
            <a:spAutoFit/>
          </a:bodyPr>
          <a:lstStyle/>
          <a:p>
            <a:pPr marL="251169" indent="-251169">
              <a:lnSpc>
                <a:spcPct val="90000"/>
              </a:lnSpc>
              <a:spcBef>
                <a:spcPct val="25000"/>
              </a:spcBef>
              <a:spcAft>
                <a:spcPct val="25000"/>
              </a:spcAft>
              <a:buFontTx/>
              <a:buChar char="•"/>
            </a:pPr>
            <a:r>
              <a:rPr lang="en-US" sz="1600" dirty="0" smtClean="0">
                <a:solidFill>
                  <a:srgbClr val="898989"/>
                </a:solidFill>
                <a:latin typeface="+mj-lt"/>
              </a:rPr>
              <a:t>increase in first generation college attendees</a:t>
            </a:r>
          </a:p>
          <a:p>
            <a:pPr marL="251169" indent="-251169">
              <a:lnSpc>
                <a:spcPct val="90000"/>
              </a:lnSpc>
              <a:spcBef>
                <a:spcPct val="25000"/>
              </a:spcBef>
              <a:spcAft>
                <a:spcPct val="25000"/>
              </a:spcAft>
              <a:buFontTx/>
              <a:buChar char="•"/>
            </a:pPr>
            <a:r>
              <a:rPr lang="en-US" sz="1600" dirty="0" smtClean="0">
                <a:solidFill>
                  <a:srgbClr val="898989"/>
                </a:solidFill>
                <a:latin typeface="+mj-lt"/>
              </a:rPr>
              <a:t>“digital natives” lack information literacy</a:t>
            </a:r>
          </a:p>
          <a:p>
            <a:pPr marL="251169" indent="-251169">
              <a:lnSpc>
                <a:spcPct val="90000"/>
              </a:lnSpc>
              <a:spcBef>
                <a:spcPct val="25000"/>
              </a:spcBef>
              <a:spcAft>
                <a:spcPct val="25000"/>
              </a:spcAft>
              <a:buFontTx/>
              <a:buChar char="•"/>
            </a:pPr>
            <a:r>
              <a:rPr lang="en-US" sz="1600" dirty="0" smtClean="0">
                <a:solidFill>
                  <a:srgbClr val="898989"/>
                </a:solidFill>
                <a:latin typeface="+mj-lt"/>
              </a:rPr>
              <a:t>adult learners expect immediate relevance to their work and bring a foundation of experience</a:t>
            </a:r>
          </a:p>
          <a:p>
            <a:pPr marL="132660" indent="-132660">
              <a:lnSpc>
                <a:spcPct val="90000"/>
              </a:lnSpc>
              <a:spcBef>
                <a:spcPct val="25000"/>
              </a:spcBef>
              <a:spcAft>
                <a:spcPct val="25000"/>
              </a:spcAft>
              <a:buFontTx/>
              <a:buChar char="•"/>
            </a:pPr>
            <a:endParaRPr lang="en-US" dirty="0">
              <a:solidFill>
                <a:srgbClr val="777777"/>
              </a:solidFill>
            </a:endParaRPr>
          </a:p>
        </p:txBody>
      </p:sp>
      <p:sp>
        <p:nvSpPr>
          <p:cNvPr id="7" name="TextBox 6"/>
          <p:cNvSpPr txBox="1"/>
          <p:nvPr/>
        </p:nvSpPr>
        <p:spPr>
          <a:xfrm>
            <a:off x="5105119" y="2287727"/>
            <a:ext cx="3554428" cy="410654"/>
          </a:xfrm>
          <a:prstGeom prst="rect">
            <a:avLst/>
          </a:prstGeom>
          <a:noFill/>
        </p:spPr>
        <p:txBody>
          <a:bodyPr wrap="none" lIns="101882" tIns="50941" rIns="101882" bIns="50941" rtlCol="0">
            <a:spAutoFit/>
          </a:bodyPr>
          <a:lstStyle/>
          <a:p>
            <a:r>
              <a:rPr lang="en-US" b="1" dirty="0" smtClean="0">
                <a:solidFill>
                  <a:srgbClr val="0090CA"/>
                </a:solidFill>
                <a:latin typeface="+mj-lt"/>
              </a:rPr>
              <a:t>Diverse Student Population</a:t>
            </a:r>
          </a:p>
        </p:txBody>
      </p:sp>
      <p:pic>
        <p:nvPicPr>
          <p:cNvPr id="102402" name="Picture 2" descr="G:\presentation photos\diverse students.JPG"/>
          <p:cNvPicPr>
            <a:picLocks noChangeAspect="1" noChangeArrowheads="1"/>
          </p:cNvPicPr>
          <p:nvPr/>
        </p:nvPicPr>
        <p:blipFill>
          <a:blip r:embed="rId3" cstate="email"/>
          <a:srcRect/>
          <a:stretch>
            <a:fillRect/>
          </a:stretch>
        </p:blipFill>
        <p:spPr bwMode="auto">
          <a:xfrm>
            <a:off x="1" y="0"/>
            <a:ext cx="4808286" cy="3818021"/>
          </a:xfrm>
          <a:prstGeom prst="rect">
            <a:avLst/>
          </a:prstGeom>
          <a:noFill/>
        </p:spPr>
      </p:pic>
      <p:pic>
        <p:nvPicPr>
          <p:cNvPr id="102403" name="Picture 3" descr="G:\presentation photos\diversestudents1.JPG"/>
          <p:cNvPicPr>
            <a:picLocks noChangeAspect="1" noChangeArrowheads="1"/>
          </p:cNvPicPr>
          <p:nvPr/>
        </p:nvPicPr>
        <p:blipFill>
          <a:blip r:embed="rId4" cstate="email"/>
          <a:srcRect/>
          <a:stretch>
            <a:fillRect/>
          </a:stretch>
        </p:blipFill>
        <p:spPr bwMode="auto">
          <a:xfrm>
            <a:off x="1" y="3954379"/>
            <a:ext cx="4818780" cy="3825870"/>
          </a:xfrm>
          <a:prstGeom prst="rect">
            <a:avLst/>
          </a:prstGeom>
          <a:noFill/>
        </p:spPr>
      </p:pic>
      <p:sp>
        <p:nvSpPr>
          <p:cNvPr id="6" name="TextBox 5"/>
          <p:cNvSpPr txBox="1"/>
          <p:nvPr/>
        </p:nvSpPr>
        <p:spPr>
          <a:xfrm>
            <a:off x="7516960" y="269633"/>
            <a:ext cx="2219126" cy="379876"/>
          </a:xfrm>
          <a:prstGeom prst="rect">
            <a:avLst/>
          </a:prstGeom>
          <a:noFill/>
        </p:spPr>
        <p:txBody>
          <a:bodyPr wrap="none" lIns="101882" tIns="50941" rIns="101882" bIns="50941" rtlCol="0">
            <a:spAutoFit/>
          </a:bodyPr>
          <a:lstStyle/>
          <a:p>
            <a:r>
              <a:rPr lang="en-US" sz="1800" b="1" dirty="0" smtClean="0">
                <a:solidFill>
                  <a:srgbClr val="0090CA"/>
                </a:solidFill>
                <a:latin typeface="+mj-lt"/>
              </a:rPr>
              <a:t>drivers for change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17"/>
          <p:cNvSpPr txBox="1">
            <a:spLocks noChangeArrowheads="1"/>
          </p:cNvSpPr>
          <p:nvPr/>
        </p:nvSpPr>
        <p:spPr bwMode="auto">
          <a:xfrm>
            <a:off x="4828285" y="4707943"/>
            <a:ext cx="5230116" cy="1924914"/>
          </a:xfrm>
          <a:prstGeom prst="rect">
            <a:avLst/>
          </a:prstGeom>
          <a:noFill/>
          <a:ln w="9525">
            <a:noFill/>
            <a:miter lim="800000"/>
            <a:headEnd/>
            <a:tailEnd/>
          </a:ln>
          <a:effectLst/>
        </p:spPr>
        <p:txBody>
          <a:bodyPr wrap="square" lIns="101882" tIns="50941" rIns="101882" bIns="50941" anchor="ctr">
            <a:spAutoFit/>
          </a:bodyPr>
          <a:lstStyle/>
          <a:p>
            <a:pPr marL="251169" indent="-251169">
              <a:lnSpc>
                <a:spcPct val="90000"/>
              </a:lnSpc>
              <a:spcBef>
                <a:spcPct val="25000"/>
              </a:spcBef>
              <a:spcAft>
                <a:spcPct val="25000"/>
              </a:spcAft>
              <a:buFontTx/>
              <a:buChar char="•"/>
            </a:pPr>
            <a:r>
              <a:rPr lang="en-US" sz="1600" dirty="0" smtClean="0">
                <a:solidFill>
                  <a:srgbClr val="898989"/>
                </a:solidFill>
                <a:latin typeface="+mj-lt"/>
              </a:rPr>
              <a:t>digital access to content</a:t>
            </a:r>
          </a:p>
          <a:p>
            <a:pPr marL="251169" indent="-251169">
              <a:lnSpc>
                <a:spcPct val="90000"/>
              </a:lnSpc>
              <a:spcBef>
                <a:spcPct val="25000"/>
              </a:spcBef>
              <a:spcAft>
                <a:spcPct val="25000"/>
              </a:spcAft>
              <a:buFontTx/>
              <a:buChar char="•"/>
            </a:pPr>
            <a:r>
              <a:rPr lang="en-US" sz="1600" dirty="0" smtClean="0">
                <a:solidFill>
                  <a:srgbClr val="898989"/>
                </a:solidFill>
                <a:latin typeface="+mj-lt"/>
              </a:rPr>
              <a:t>stacks are going away</a:t>
            </a:r>
          </a:p>
          <a:p>
            <a:pPr marL="251169" indent="-251169">
              <a:lnSpc>
                <a:spcPct val="90000"/>
              </a:lnSpc>
              <a:spcBef>
                <a:spcPct val="25000"/>
              </a:spcBef>
              <a:spcAft>
                <a:spcPct val="25000"/>
              </a:spcAft>
              <a:buFontTx/>
              <a:buChar char="•"/>
            </a:pPr>
            <a:r>
              <a:rPr lang="en-US" sz="1600" dirty="0" smtClean="0">
                <a:solidFill>
                  <a:srgbClr val="898989"/>
                </a:solidFill>
                <a:latin typeface="+mj-lt"/>
              </a:rPr>
              <a:t>changing skill set for librarians</a:t>
            </a:r>
          </a:p>
          <a:p>
            <a:pPr marL="251169" indent="-251169">
              <a:lnSpc>
                <a:spcPct val="90000"/>
              </a:lnSpc>
              <a:spcBef>
                <a:spcPct val="25000"/>
              </a:spcBef>
              <a:spcAft>
                <a:spcPct val="25000"/>
              </a:spcAft>
              <a:buFontTx/>
              <a:buChar char="•"/>
            </a:pPr>
            <a:r>
              <a:rPr lang="en-US" sz="1600" dirty="0" smtClean="0">
                <a:solidFill>
                  <a:srgbClr val="898989"/>
                </a:solidFill>
                <a:latin typeface="+mj-lt"/>
              </a:rPr>
              <a:t>growing demand for library computer labs</a:t>
            </a:r>
          </a:p>
          <a:p>
            <a:pPr marL="251169" indent="-251169">
              <a:lnSpc>
                <a:spcPct val="90000"/>
              </a:lnSpc>
              <a:spcBef>
                <a:spcPct val="25000"/>
              </a:spcBef>
              <a:spcAft>
                <a:spcPct val="25000"/>
              </a:spcAft>
              <a:buFontTx/>
              <a:buChar char="•"/>
            </a:pPr>
            <a:r>
              <a:rPr lang="en-US" sz="1600" dirty="0" smtClean="0">
                <a:solidFill>
                  <a:srgbClr val="898989"/>
                </a:solidFill>
                <a:latin typeface="+mj-lt"/>
              </a:rPr>
              <a:t>demands for technology related services and environments</a:t>
            </a:r>
          </a:p>
        </p:txBody>
      </p:sp>
      <p:sp>
        <p:nvSpPr>
          <p:cNvPr id="11" name="TextBox 10"/>
          <p:cNvSpPr txBox="1"/>
          <p:nvPr/>
        </p:nvSpPr>
        <p:spPr>
          <a:xfrm>
            <a:off x="651400" y="5542061"/>
            <a:ext cx="4071819" cy="410654"/>
          </a:xfrm>
          <a:prstGeom prst="rect">
            <a:avLst/>
          </a:prstGeom>
          <a:noFill/>
        </p:spPr>
        <p:txBody>
          <a:bodyPr wrap="square" lIns="101882" tIns="50941" rIns="101882" bIns="50941" rtlCol="0">
            <a:spAutoFit/>
          </a:bodyPr>
          <a:lstStyle/>
          <a:p>
            <a:r>
              <a:rPr lang="en-US" b="1" dirty="0" smtClean="0">
                <a:solidFill>
                  <a:srgbClr val="0090CA"/>
                </a:solidFill>
                <a:latin typeface="+mj-lt"/>
              </a:rPr>
              <a:t>Explosion in Technology</a:t>
            </a:r>
          </a:p>
        </p:txBody>
      </p:sp>
      <p:pic>
        <p:nvPicPr>
          <p:cNvPr id="103427" name="Picture 3"/>
          <p:cNvPicPr>
            <a:picLocks noChangeArrowheads="1"/>
          </p:cNvPicPr>
          <p:nvPr/>
        </p:nvPicPr>
        <p:blipFill>
          <a:blip r:embed="rId3" cstate="email"/>
          <a:srcRect/>
          <a:stretch>
            <a:fillRect/>
          </a:stretch>
        </p:blipFill>
        <p:spPr bwMode="auto">
          <a:xfrm>
            <a:off x="5461711" y="0"/>
            <a:ext cx="4596689" cy="3627120"/>
          </a:xfrm>
          <a:prstGeom prst="rect">
            <a:avLst/>
          </a:prstGeom>
          <a:noFill/>
          <a:ln w="9525">
            <a:noFill/>
            <a:miter lim="800000"/>
            <a:headEnd/>
            <a:tailEnd/>
          </a:ln>
          <a:effectLst/>
        </p:spPr>
      </p:pic>
      <p:pic>
        <p:nvPicPr>
          <p:cNvPr id="8" name="Picture 2"/>
          <p:cNvPicPr>
            <a:picLocks noChangeAspect="1" noChangeArrowheads="1"/>
          </p:cNvPicPr>
          <p:nvPr/>
        </p:nvPicPr>
        <p:blipFill>
          <a:blip r:embed="rId4" cstate="email"/>
          <a:stretch>
            <a:fillRect/>
          </a:stretch>
        </p:blipFill>
        <p:spPr bwMode="auto">
          <a:xfrm>
            <a:off x="0" y="0"/>
            <a:ext cx="5359376" cy="3627120"/>
          </a:xfrm>
          <a:prstGeom prst="rect">
            <a:avLst/>
          </a:prstGeom>
          <a:noFill/>
          <a:ln>
            <a:noFill/>
          </a:ln>
        </p:spPr>
      </p:pic>
      <p:sp>
        <p:nvSpPr>
          <p:cNvPr id="6" name="TextBox 5"/>
          <p:cNvSpPr txBox="1"/>
          <p:nvPr/>
        </p:nvSpPr>
        <p:spPr>
          <a:xfrm>
            <a:off x="0" y="3867247"/>
            <a:ext cx="2219126" cy="379876"/>
          </a:xfrm>
          <a:prstGeom prst="rect">
            <a:avLst/>
          </a:prstGeom>
          <a:noFill/>
        </p:spPr>
        <p:txBody>
          <a:bodyPr wrap="none" lIns="101882" tIns="50941" rIns="101882" bIns="50941" rtlCol="0">
            <a:spAutoFit/>
          </a:bodyPr>
          <a:lstStyle/>
          <a:p>
            <a:r>
              <a:rPr lang="en-US" sz="1800" b="1" dirty="0" smtClean="0">
                <a:solidFill>
                  <a:srgbClr val="0090CA"/>
                </a:solidFill>
                <a:latin typeface="+mj-lt"/>
              </a:rPr>
              <a:t>drivers for change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632460" y="2700104"/>
            <a:ext cx="5925627" cy="826152"/>
          </a:xfrm>
          <a:prstGeom prst="rect">
            <a:avLst/>
          </a:prstGeom>
          <a:noFill/>
        </p:spPr>
        <p:txBody>
          <a:bodyPr wrap="square" lIns="101882" tIns="50941" rIns="101882" bIns="50941" rtlCol="0">
            <a:spAutoFit/>
          </a:bodyPr>
          <a:lstStyle/>
          <a:p>
            <a:r>
              <a:rPr lang="en-US" sz="2700" b="1" dirty="0" smtClean="0"/>
              <a:t>  </a:t>
            </a:r>
          </a:p>
          <a:p>
            <a:r>
              <a:rPr lang="en-US" b="1" dirty="0" smtClean="0">
                <a:solidFill>
                  <a:srgbClr val="0090CA"/>
                </a:solidFill>
                <a:latin typeface="+mj-lt"/>
              </a:rPr>
              <a:t>21st Century Pedagogy</a:t>
            </a:r>
          </a:p>
        </p:txBody>
      </p:sp>
      <p:pic>
        <p:nvPicPr>
          <p:cNvPr id="104450" name="Picture 2"/>
          <p:cNvPicPr>
            <a:picLocks noChangeAspect="1" noChangeArrowheads="1"/>
          </p:cNvPicPr>
          <p:nvPr/>
        </p:nvPicPr>
        <p:blipFill>
          <a:blip r:embed="rId3" cstate="email"/>
          <a:srcRect/>
          <a:stretch>
            <a:fillRect/>
          </a:stretch>
        </p:blipFill>
        <p:spPr bwMode="auto">
          <a:xfrm>
            <a:off x="0" y="899958"/>
            <a:ext cx="5505652" cy="5987629"/>
          </a:xfrm>
          <a:prstGeom prst="rect">
            <a:avLst/>
          </a:prstGeom>
          <a:ln w="38100" cap="sq">
            <a:noFill/>
            <a:prstDash val="solid"/>
            <a:miter lim="800000"/>
          </a:ln>
          <a:effectLst>
            <a:outerShdw blurRad="50800" dist="38100" dir="2700000" algn="tl" rotWithShape="0">
              <a:srgbClr val="000000">
                <a:alpha val="43000"/>
              </a:srgbClr>
            </a:outerShdw>
          </a:effectLst>
        </p:spPr>
      </p:pic>
      <p:sp>
        <p:nvSpPr>
          <p:cNvPr id="6" name="Text Box 17"/>
          <p:cNvSpPr txBox="1">
            <a:spLocks noChangeArrowheads="1"/>
          </p:cNvSpPr>
          <p:nvPr/>
        </p:nvSpPr>
        <p:spPr bwMode="auto">
          <a:xfrm>
            <a:off x="5718231" y="3933479"/>
            <a:ext cx="4084957" cy="1738709"/>
          </a:xfrm>
          <a:prstGeom prst="rect">
            <a:avLst/>
          </a:prstGeom>
          <a:noFill/>
          <a:ln w="9525">
            <a:noFill/>
            <a:miter lim="800000"/>
            <a:headEnd/>
            <a:tailEnd/>
          </a:ln>
          <a:effectLst/>
        </p:spPr>
        <p:txBody>
          <a:bodyPr wrap="square" lIns="101882" tIns="50941" rIns="101882" bIns="50941" anchor="ctr">
            <a:spAutoFit/>
          </a:bodyPr>
          <a:lstStyle/>
          <a:p>
            <a:pPr marL="132660" indent="-132660">
              <a:lnSpc>
                <a:spcPct val="90000"/>
              </a:lnSpc>
              <a:spcBef>
                <a:spcPct val="25000"/>
              </a:spcBef>
              <a:spcAft>
                <a:spcPct val="25000"/>
              </a:spcAft>
              <a:buFontTx/>
              <a:buChar char="•"/>
            </a:pPr>
            <a:r>
              <a:rPr lang="en-US" sz="1400" dirty="0" smtClean="0">
                <a:solidFill>
                  <a:srgbClr val="898989"/>
                </a:solidFill>
                <a:latin typeface="+mj-lt"/>
                <a:ea typeface="ＭＳ Ｐゴシック" charset="-128"/>
                <a:cs typeface="Arial"/>
              </a:rPr>
              <a:t>constructivism … learning is social</a:t>
            </a:r>
          </a:p>
          <a:p>
            <a:pPr marL="132660" indent="-132660">
              <a:lnSpc>
                <a:spcPct val="90000"/>
              </a:lnSpc>
              <a:spcBef>
                <a:spcPct val="25000"/>
              </a:spcBef>
              <a:spcAft>
                <a:spcPct val="25000"/>
              </a:spcAft>
              <a:buFontTx/>
              <a:buChar char="•"/>
            </a:pPr>
            <a:r>
              <a:rPr lang="en-US" sz="1400" dirty="0" smtClean="0">
                <a:solidFill>
                  <a:srgbClr val="898989"/>
                </a:solidFill>
                <a:latin typeface="+mj-lt"/>
                <a:ea typeface="ＭＳ Ｐゴシック" charset="-128"/>
                <a:cs typeface="Arial"/>
              </a:rPr>
              <a:t>learning by doing</a:t>
            </a:r>
          </a:p>
          <a:p>
            <a:pPr marL="132660" indent="-132660">
              <a:lnSpc>
                <a:spcPct val="90000"/>
              </a:lnSpc>
              <a:spcBef>
                <a:spcPct val="25000"/>
              </a:spcBef>
              <a:spcAft>
                <a:spcPct val="25000"/>
              </a:spcAft>
              <a:buFontTx/>
              <a:buChar char="•"/>
            </a:pPr>
            <a:r>
              <a:rPr lang="en-US" sz="1400" dirty="0" smtClean="0">
                <a:solidFill>
                  <a:srgbClr val="898989"/>
                </a:solidFill>
                <a:latin typeface="+mj-lt"/>
                <a:ea typeface="ＭＳ Ｐゴシック" charset="-128"/>
                <a:cs typeface="Arial"/>
              </a:rPr>
              <a:t>driving teamwork</a:t>
            </a:r>
          </a:p>
          <a:p>
            <a:pPr marL="132660" indent="-132660">
              <a:lnSpc>
                <a:spcPct val="90000"/>
              </a:lnSpc>
              <a:spcBef>
                <a:spcPct val="25000"/>
              </a:spcBef>
              <a:spcAft>
                <a:spcPct val="25000"/>
              </a:spcAft>
              <a:buFontTx/>
              <a:buChar char="•"/>
            </a:pPr>
            <a:endParaRPr lang="en-US" dirty="0" smtClean="0">
              <a:solidFill>
                <a:srgbClr val="777777"/>
              </a:solidFill>
            </a:endParaRPr>
          </a:p>
          <a:p>
            <a:pPr marL="132660" indent="-132660">
              <a:lnSpc>
                <a:spcPct val="90000"/>
              </a:lnSpc>
              <a:spcBef>
                <a:spcPct val="25000"/>
              </a:spcBef>
              <a:spcAft>
                <a:spcPct val="25000"/>
              </a:spcAft>
              <a:buFontTx/>
              <a:buChar char="•"/>
            </a:pPr>
            <a:endParaRPr lang="en-US" dirty="0">
              <a:solidFill>
                <a:srgbClr val="777777"/>
              </a:solidFill>
            </a:endParaRPr>
          </a:p>
        </p:txBody>
      </p:sp>
      <p:sp>
        <p:nvSpPr>
          <p:cNvPr id="8" name="TextBox 7"/>
          <p:cNvSpPr txBox="1"/>
          <p:nvPr/>
        </p:nvSpPr>
        <p:spPr>
          <a:xfrm>
            <a:off x="7456059" y="727967"/>
            <a:ext cx="2441943" cy="410654"/>
          </a:xfrm>
          <a:prstGeom prst="rect">
            <a:avLst/>
          </a:prstGeom>
          <a:noFill/>
        </p:spPr>
        <p:txBody>
          <a:bodyPr wrap="none" lIns="101882" tIns="50941" rIns="101882" bIns="50941" rtlCol="0">
            <a:spAutoFit/>
          </a:bodyPr>
          <a:lstStyle/>
          <a:p>
            <a:r>
              <a:rPr lang="en-US" b="1" dirty="0" smtClean="0">
                <a:solidFill>
                  <a:srgbClr val="0090CA"/>
                </a:solidFill>
                <a:latin typeface="+mj-lt"/>
              </a:rPr>
              <a:t>drivers for change</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email">
            <a:grayscl/>
          </a:blip>
          <a:srcRect/>
          <a:stretch>
            <a:fillRect/>
          </a:stretch>
        </p:blipFill>
        <p:spPr bwMode="auto">
          <a:xfrm>
            <a:off x="5660657" y="1883298"/>
            <a:ext cx="3677144" cy="4027394"/>
          </a:xfrm>
          <a:prstGeom prst="rect">
            <a:avLst/>
          </a:prstGeom>
          <a:noFill/>
          <a:ln w="9525">
            <a:noFill/>
            <a:miter lim="800000"/>
            <a:headEnd/>
            <a:tailEnd/>
          </a:ln>
        </p:spPr>
      </p:pic>
      <p:sp>
        <p:nvSpPr>
          <p:cNvPr id="25" name="Text Box 2"/>
          <p:cNvSpPr txBox="1">
            <a:spLocks noChangeArrowheads="1"/>
          </p:cNvSpPr>
          <p:nvPr/>
        </p:nvSpPr>
        <p:spPr bwMode="auto">
          <a:xfrm>
            <a:off x="553562" y="508358"/>
            <a:ext cx="9038590" cy="841541"/>
          </a:xfrm>
          <a:prstGeom prst="rect">
            <a:avLst/>
          </a:prstGeom>
          <a:noFill/>
          <a:ln w="9525">
            <a:noFill/>
            <a:miter lim="800000"/>
            <a:headEnd/>
            <a:tailEnd/>
          </a:ln>
          <a:effectLst/>
        </p:spPr>
        <p:txBody>
          <a:bodyPr wrap="square" lIns="101882" tIns="50941" rIns="101882" bIns="50941" anchor="ctr">
            <a:spAutoFit/>
          </a:bodyPr>
          <a:lstStyle/>
          <a:p>
            <a:pPr algn="ctr" rtl="0" fontAlgn="base">
              <a:spcBef>
                <a:spcPct val="50000"/>
              </a:spcBef>
              <a:spcAft>
                <a:spcPct val="0"/>
              </a:spcAft>
            </a:pPr>
            <a:r>
              <a:rPr lang="en-US" sz="2400" dirty="0" smtClean="0">
                <a:solidFill>
                  <a:srgbClr val="0090CA"/>
                </a:solidFill>
                <a:latin typeface="Arial" pitchFamily="34" charset="0"/>
                <a:cs typeface="Arial" pitchFamily="34" charset="0"/>
              </a:rPr>
              <a:t>Solutions to change from informational to social at the Newman Library – The library as an ecosystem.</a:t>
            </a:r>
          </a:p>
        </p:txBody>
      </p:sp>
      <p:pic>
        <p:nvPicPr>
          <p:cNvPr id="2050" name="Picture 2"/>
          <p:cNvPicPr>
            <a:picLocks noChangeAspect="1" noChangeArrowheads="1"/>
          </p:cNvPicPr>
          <p:nvPr/>
        </p:nvPicPr>
        <p:blipFill>
          <a:blip r:embed="rId4" cstate="print"/>
          <a:srcRect/>
          <a:stretch>
            <a:fillRect/>
          </a:stretch>
        </p:blipFill>
        <p:spPr bwMode="auto">
          <a:xfrm>
            <a:off x="532607" y="1681280"/>
            <a:ext cx="4688556" cy="3469384"/>
          </a:xfrm>
          <a:prstGeom prst="rect">
            <a:avLst/>
          </a:prstGeom>
          <a:noFill/>
          <a:ln w="9525">
            <a:noFill/>
            <a:miter lim="800000"/>
            <a:headEnd/>
            <a:tailEnd/>
          </a:ln>
        </p:spPr>
      </p:pic>
      <p:sp>
        <p:nvSpPr>
          <p:cNvPr id="7" name="TextBox 6"/>
          <p:cNvSpPr txBox="1"/>
          <p:nvPr/>
        </p:nvSpPr>
        <p:spPr>
          <a:xfrm>
            <a:off x="1357648" y="5958685"/>
            <a:ext cx="3061253" cy="523220"/>
          </a:xfrm>
          <a:prstGeom prst="rect">
            <a:avLst/>
          </a:prstGeom>
          <a:noFill/>
        </p:spPr>
        <p:txBody>
          <a:bodyPr wrap="square" lIns="101882" tIns="50941" rIns="101882" bIns="50941" rtlCol="0">
            <a:spAutoFit/>
          </a:bodyPr>
          <a:lstStyle/>
          <a:p>
            <a:pPr algn="l" rtl="0" fontAlgn="base">
              <a:spcBef>
                <a:spcPct val="0"/>
              </a:spcBef>
              <a:spcAft>
                <a:spcPct val="0"/>
              </a:spcAft>
            </a:pPr>
            <a:r>
              <a:rPr lang="en-US" sz="2700" dirty="0" smtClean="0">
                <a:solidFill>
                  <a:srgbClr val="868686"/>
                </a:solidFill>
              </a:rPr>
              <a:t>20</a:t>
            </a:r>
            <a:r>
              <a:rPr lang="en-US" sz="2700" baseline="30000" dirty="0" smtClean="0">
                <a:solidFill>
                  <a:srgbClr val="868686"/>
                </a:solidFill>
              </a:rPr>
              <a:t>th</a:t>
            </a:r>
            <a:r>
              <a:rPr lang="en-US" sz="2700" dirty="0" smtClean="0">
                <a:solidFill>
                  <a:srgbClr val="868686"/>
                </a:solidFill>
              </a:rPr>
              <a:t> century library</a:t>
            </a:r>
            <a:endParaRPr lang="en-US" sz="2700" dirty="0">
              <a:solidFill>
                <a:srgbClr val="868686"/>
              </a:solidFill>
              <a:latin typeface="Arial" charset="0"/>
            </a:endParaRPr>
          </a:p>
        </p:txBody>
      </p:sp>
      <p:sp>
        <p:nvSpPr>
          <p:cNvPr id="8" name="TextBox 7"/>
          <p:cNvSpPr txBox="1"/>
          <p:nvPr/>
        </p:nvSpPr>
        <p:spPr>
          <a:xfrm>
            <a:off x="5934034" y="5958685"/>
            <a:ext cx="3039863" cy="518375"/>
          </a:xfrm>
          <a:prstGeom prst="rect">
            <a:avLst/>
          </a:prstGeom>
          <a:noFill/>
        </p:spPr>
        <p:txBody>
          <a:bodyPr wrap="none" lIns="101882" tIns="50941" rIns="101882" bIns="50941" rtlCol="0">
            <a:spAutoFit/>
          </a:bodyPr>
          <a:lstStyle/>
          <a:p>
            <a:pPr algn="l" rtl="0" fontAlgn="base">
              <a:spcBef>
                <a:spcPct val="0"/>
              </a:spcBef>
              <a:spcAft>
                <a:spcPct val="0"/>
              </a:spcAft>
            </a:pPr>
            <a:r>
              <a:rPr lang="en-US" sz="2700" dirty="0" smtClean="0">
                <a:solidFill>
                  <a:srgbClr val="868686"/>
                </a:solidFill>
              </a:rPr>
              <a:t>21</a:t>
            </a:r>
            <a:r>
              <a:rPr lang="en-US" sz="2700" baseline="30000" dirty="0" smtClean="0">
                <a:solidFill>
                  <a:srgbClr val="868686"/>
                </a:solidFill>
              </a:rPr>
              <a:t>st</a:t>
            </a:r>
            <a:r>
              <a:rPr lang="en-US" sz="2700" dirty="0" smtClean="0">
                <a:solidFill>
                  <a:srgbClr val="868686"/>
                </a:solidFill>
              </a:rPr>
              <a:t> century library</a:t>
            </a:r>
            <a:endParaRPr lang="en-US" sz="2700" dirty="0">
              <a:solidFill>
                <a:srgbClr val="868686"/>
              </a:solidFill>
              <a:latin typeface="Arial"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Newman Library">
            <a:hlinkClick r:id="rId3"/>
          </p:cNvPr>
          <p:cNvPicPr>
            <a:picLocks noChangeAspect="1" noChangeArrowheads="1"/>
          </p:cNvPicPr>
          <p:nvPr/>
        </p:nvPicPr>
        <p:blipFill>
          <a:blip r:embed="rId4"/>
          <a:srcRect/>
          <a:stretch>
            <a:fillRect/>
          </a:stretch>
        </p:blipFill>
        <p:spPr bwMode="auto">
          <a:xfrm>
            <a:off x="-2" y="-375"/>
            <a:ext cx="5306094" cy="7810570"/>
          </a:xfrm>
          <a:prstGeom prst="rect">
            <a:avLst/>
          </a:prstGeom>
          <a:noFill/>
        </p:spPr>
      </p:pic>
      <p:sp>
        <p:nvSpPr>
          <p:cNvPr id="3" name="TextBox 2"/>
          <p:cNvSpPr txBox="1"/>
          <p:nvPr/>
        </p:nvSpPr>
        <p:spPr>
          <a:xfrm>
            <a:off x="5694515" y="1132968"/>
            <a:ext cx="4178355" cy="2554545"/>
          </a:xfrm>
          <a:prstGeom prst="rect">
            <a:avLst/>
          </a:prstGeom>
          <a:noFill/>
        </p:spPr>
        <p:txBody>
          <a:bodyPr wrap="square" rtlCol="0">
            <a:spAutoFit/>
          </a:bodyPr>
          <a:lstStyle/>
          <a:p>
            <a:r>
              <a:rPr lang="en-US" sz="4000" b="1" dirty="0" smtClean="0">
                <a:solidFill>
                  <a:srgbClr val="0090CA"/>
                </a:solidFill>
                <a:latin typeface="+mj-lt"/>
              </a:rPr>
              <a:t>Helping VT transition to make a great</a:t>
            </a:r>
          </a:p>
          <a:p>
            <a:r>
              <a:rPr lang="en-US" sz="4000" b="1" dirty="0" smtClean="0">
                <a:solidFill>
                  <a:srgbClr val="0090CA"/>
                </a:solidFill>
                <a:latin typeface="+mj-lt"/>
              </a:rPr>
              <a:t>library….Better!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543339" y="834889"/>
            <a:ext cx="4518994" cy="6025325"/>
          </a:xfrm>
          <a:prstGeom prst="rect">
            <a:avLst/>
          </a:prstGeom>
          <a:noFill/>
          <a:ln w="9525">
            <a:noFill/>
            <a:miter lim="800000"/>
            <a:headEnd/>
            <a:tailEnd/>
          </a:ln>
          <a:effectLst/>
        </p:spPr>
      </p:pic>
      <p:pic>
        <p:nvPicPr>
          <p:cNvPr id="3" name="Picture 2" descr="Newman Library">
            <a:hlinkClick r:id="rId4"/>
          </p:cNvPr>
          <p:cNvPicPr>
            <a:picLocks noChangeAspect="1" noChangeArrowheads="1"/>
          </p:cNvPicPr>
          <p:nvPr/>
        </p:nvPicPr>
        <p:blipFill>
          <a:blip r:embed="rId5"/>
          <a:srcRect/>
          <a:stretch>
            <a:fillRect/>
          </a:stretch>
        </p:blipFill>
        <p:spPr bwMode="auto">
          <a:xfrm>
            <a:off x="8838454" y="5976639"/>
            <a:ext cx="1219946" cy="1795761"/>
          </a:xfrm>
          <a:prstGeom prst="rect">
            <a:avLst/>
          </a:prstGeom>
          <a:noFill/>
        </p:spPr>
      </p:pic>
      <p:sp>
        <p:nvSpPr>
          <p:cNvPr id="4" name="TextBox 3"/>
          <p:cNvSpPr txBox="1"/>
          <p:nvPr/>
        </p:nvSpPr>
        <p:spPr>
          <a:xfrm>
            <a:off x="5550794" y="1442434"/>
            <a:ext cx="4030528" cy="2677656"/>
          </a:xfrm>
          <a:prstGeom prst="rect">
            <a:avLst/>
          </a:prstGeom>
          <a:noFill/>
        </p:spPr>
        <p:txBody>
          <a:bodyPr wrap="square" rtlCol="0">
            <a:spAutoFit/>
          </a:bodyPr>
          <a:lstStyle/>
          <a:p>
            <a:r>
              <a:rPr lang="en-US" sz="2400" dirty="0" smtClean="0">
                <a:solidFill>
                  <a:srgbClr val="0090CA"/>
                </a:solidFill>
                <a:latin typeface="Arial" pitchFamily="34" charset="0"/>
                <a:cs typeface="Arial" pitchFamily="34" charset="0"/>
              </a:rPr>
              <a:t>As physical storage needs  stabilize and stacks reduce, opportunities and challenges arise to repurpose libraries to support emerging needs of students, faculty and staff.</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t="11066" b="17213"/>
          <a:stretch>
            <a:fillRect/>
          </a:stretch>
        </p:blipFill>
        <p:spPr bwMode="auto">
          <a:xfrm>
            <a:off x="283874" y="1110978"/>
            <a:ext cx="5073737" cy="4851934"/>
          </a:xfrm>
          <a:prstGeom prst="rect">
            <a:avLst/>
          </a:prstGeom>
          <a:noFill/>
          <a:ln w="9525">
            <a:noFill/>
            <a:miter lim="800000"/>
            <a:headEnd/>
            <a:tailEnd/>
          </a:ln>
          <a:effectLst/>
        </p:spPr>
      </p:pic>
      <p:pic>
        <p:nvPicPr>
          <p:cNvPr id="3" name="Picture 2" descr="Newman Library">
            <a:hlinkClick r:id="rId4"/>
          </p:cNvPr>
          <p:cNvPicPr>
            <a:picLocks noChangeAspect="1" noChangeArrowheads="1"/>
          </p:cNvPicPr>
          <p:nvPr/>
        </p:nvPicPr>
        <p:blipFill>
          <a:blip r:embed="rId5"/>
          <a:srcRect/>
          <a:stretch>
            <a:fillRect/>
          </a:stretch>
        </p:blipFill>
        <p:spPr bwMode="auto">
          <a:xfrm>
            <a:off x="8838454" y="5976639"/>
            <a:ext cx="1219946" cy="1795761"/>
          </a:xfrm>
          <a:prstGeom prst="rect">
            <a:avLst/>
          </a:prstGeom>
          <a:noFill/>
        </p:spPr>
      </p:pic>
      <p:sp>
        <p:nvSpPr>
          <p:cNvPr id="4" name="TextBox 3"/>
          <p:cNvSpPr txBox="1"/>
          <p:nvPr/>
        </p:nvSpPr>
        <p:spPr>
          <a:xfrm>
            <a:off x="6027313" y="1906073"/>
            <a:ext cx="3825025" cy="1938992"/>
          </a:xfrm>
          <a:prstGeom prst="rect">
            <a:avLst/>
          </a:prstGeom>
          <a:noFill/>
        </p:spPr>
        <p:txBody>
          <a:bodyPr wrap="square" rtlCol="0">
            <a:spAutoFit/>
          </a:bodyPr>
          <a:lstStyle/>
          <a:p>
            <a:r>
              <a:rPr lang="en-US" sz="2400" dirty="0" smtClean="0">
                <a:solidFill>
                  <a:srgbClr val="0090CA"/>
                </a:solidFill>
                <a:latin typeface="Arial" pitchFamily="34" charset="0"/>
                <a:cs typeface="Arial" pitchFamily="34" charset="0"/>
              </a:rPr>
              <a:t>Providing inspiring and effective spaces for individual study, as well as group learning and collaboration.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b="25487"/>
          <a:stretch>
            <a:fillRect/>
          </a:stretch>
        </p:blipFill>
        <p:spPr bwMode="auto">
          <a:xfrm>
            <a:off x="589229" y="965918"/>
            <a:ext cx="4990774" cy="4958365"/>
          </a:xfrm>
          <a:prstGeom prst="rect">
            <a:avLst/>
          </a:prstGeom>
          <a:noFill/>
          <a:ln w="9525">
            <a:noFill/>
            <a:miter lim="800000"/>
            <a:headEnd/>
            <a:tailEnd/>
          </a:ln>
          <a:effectLst/>
        </p:spPr>
      </p:pic>
      <p:pic>
        <p:nvPicPr>
          <p:cNvPr id="3" name="Picture 2" descr="Newman Library">
            <a:hlinkClick r:id="rId4"/>
          </p:cNvPr>
          <p:cNvPicPr>
            <a:picLocks noChangeAspect="1" noChangeArrowheads="1"/>
          </p:cNvPicPr>
          <p:nvPr/>
        </p:nvPicPr>
        <p:blipFill>
          <a:blip r:embed="rId5"/>
          <a:srcRect/>
          <a:stretch>
            <a:fillRect/>
          </a:stretch>
        </p:blipFill>
        <p:spPr bwMode="auto">
          <a:xfrm>
            <a:off x="8838454" y="5976639"/>
            <a:ext cx="1219946" cy="1795761"/>
          </a:xfrm>
          <a:prstGeom prst="rect">
            <a:avLst/>
          </a:prstGeom>
          <a:noFill/>
        </p:spPr>
      </p:pic>
      <p:sp>
        <p:nvSpPr>
          <p:cNvPr id="4" name="TextBox 3"/>
          <p:cNvSpPr txBox="1"/>
          <p:nvPr/>
        </p:nvSpPr>
        <p:spPr>
          <a:xfrm>
            <a:off x="6117465" y="2099256"/>
            <a:ext cx="3554569" cy="1938992"/>
          </a:xfrm>
          <a:prstGeom prst="rect">
            <a:avLst/>
          </a:prstGeom>
          <a:noFill/>
        </p:spPr>
        <p:txBody>
          <a:bodyPr wrap="square" rtlCol="0">
            <a:spAutoFit/>
          </a:bodyPr>
          <a:lstStyle/>
          <a:p>
            <a:r>
              <a:rPr lang="en-US" sz="2400" dirty="0" smtClean="0">
                <a:solidFill>
                  <a:srgbClr val="0090CA"/>
                </a:solidFill>
                <a:latin typeface="Arial" pitchFamily="34" charset="0"/>
                <a:cs typeface="Arial" pitchFamily="34" charset="0"/>
              </a:rPr>
              <a:t>Providing settings and tools to access technology, and to generate and share digital content.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t="24490" b="13560"/>
          <a:stretch>
            <a:fillRect/>
          </a:stretch>
        </p:blipFill>
        <p:spPr bwMode="auto">
          <a:xfrm>
            <a:off x="359114" y="835262"/>
            <a:ext cx="5238810" cy="4327301"/>
          </a:xfrm>
          <a:prstGeom prst="rect">
            <a:avLst/>
          </a:prstGeom>
          <a:noFill/>
          <a:ln w="9525">
            <a:noFill/>
            <a:miter lim="800000"/>
            <a:headEnd/>
            <a:tailEnd/>
          </a:ln>
          <a:effectLst/>
        </p:spPr>
      </p:pic>
      <p:pic>
        <p:nvPicPr>
          <p:cNvPr id="3" name="Picture 2" descr="Newman Library">
            <a:hlinkClick r:id="rId4"/>
          </p:cNvPr>
          <p:cNvPicPr>
            <a:picLocks noChangeAspect="1" noChangeArrowheads="1"/>
          </p:cNvPicPr>
          <p:nvPr/>
        </p:nvPicPr>
        <p:blipFill>
          <a:blip r:embed="rId5"/>
          <a:srcRect/>
          <a:stretch>
            <a:fillRect/>
          </a:stretch>
        </p:blipFill>
        <p:spPr bwMode="auto">
          <a:xfrm>
            <a:off x="8838454" y="5976639"/>
            <a:ext cx="1219946" cy="1795761"/>
          </a:xfrm>
          <a:prstGeom prst="rect">
            <a:avLst/>
          </a:prstGeom>
          <a:noFill/>
        </p:spPr>
      </p:pic>
      <p:sp>
        <p:nvSpPr>
          <p:cNvPr id="4" name="TextBox 3"/>
          <p:cNvSpPr txBox="1"/>
          <p:nvPr/>
        </p:nvSpPr>
        <p:spPr>
          <a:xfrm>
            <a:off x="6503832" y="2331076"/>
            <a:ext cx="3157004" cy="2677656"/>
          </a:xfrm>
          <a:prstGeom prst="rect">
            <a:avLst/>
          </a:prstGeom>
          <a:noFill/>
        </p:spPr>
        <p:txBody>
          <a:bodyPr wrap="square" rtlCol="0">
            <a:spAutoFit/>
          </a:bodyPr>
          <a:lstStyle/>
          <a:p>
            <a:r>
              <a:rPr lang="en-US" sz="2400" dirty="0" smtClean="0">
                <a:solidFill>
                  <a:srgbClr val="0090CA"/>
                </a:solidFill>
                <a:latin typeface="Arial" pitchFamily="34" charset="0"/>
                <a:cs typeface="Arial" pitchFamily="34" charset="0"/>
              </a:rPr>
              <a:t>Creating spaces which allow for multiple kinds of individual and social activities, postures and modes of learning.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Placeholder 2"/>
          <p:cNvSpPr txBox="1">
            <a:spLocks/>
          </p:cNvSpPr>
          <p:nvPr/>
        </p:nvSpPr>
        <p:spPr>
          <a:xfrm>
            <a:off x="357581" y="1599214"/>
            <a:ext cx="4608557" cy="4060601"/>
          </a:xfrm>
          <a:prstGeom prst="rect">
            <a:avLst/>
          </a:prstGeom>
        </p:spPr>
        <p:txBody>
          <a:bodyPr/>
          <a:lstStyle/>
          <a:p>
            <a:r>
              <a:rPr lang="en-US" sz="1400" b="1" dirty="0" smtClean="0">
                <a:solidFill>
                  <a:srgbClr val="0090CA"/>
                </a:solidFill>
              </a:rPr>
              <a:t>solutions framework</a:t>
            </a:r>
            <a:endParaRPr lang="en-US" sz="1400" dirty="0" smtClean="0">
              <a:solidFill>
                <a:srgbClr val="898989"/>
              </a:solidFill>
              <a:latin typeface="Arial" pitchFamily="34" charset="0"/>
              <a:cs typeface="Arial" pitchFamily="34" charset="0"/>
            </a:endParaRPr>
          </a:p>
          <a:p>
            <a:r>
              <a:rPr lang="en-US" sz="1400" dirty="0" smtClean="0">
                <a:solidFill>
                  <a:srgbClr val="898989"/>
                </a:solidFill>
              </a:rPr>
              <a:t>This framework provides a methodology for creating and assessing a workplace designed for an interconnected world. It recognizes that people need to do both individual “I” work and group “We” work. And it also breaks the paradigm that all individual spaces should be assigned or “owned” or that all group spaces should be shared. </a:t>
            </a:r>
          </a:p>
          <a:p>
            <a:endParaRPr lang="en-US" sz="1400" b="1" dirty="0" smtClean="0">
              <a:solidFill>
                <a:srgbClr val="0090CA"/>
              </a:solidFill>
            </a:endParaRPr>
          </a:p>
          <a:p>
            <a:r>
              <a:rPr lang="en-US" sz="1400" b="1" dirty="0" smtClean="0">
                <a:solidFill>
                  <a:srgbClr val="0090CA"/>
                </a:solidFill>
              </a:rPr>
              <a:t>palette of place</a:t>
            </a:r>
          </a:p>
          <a:p>
            <a:r>
              <a:rPr lang="en-US" sz="1400" dirty="0" err="1" smtClean="0">
                <a:solidFill>
                  <a:srgbClr val="898989"/>
                </a:solidFill>
              </a:rPr>
              <a:t>Workstyles</a:t>
            </a:r>
            <a:r>
              <a:rPr lang="en-US" sz="1400" dirty="0" smtClean="0">
                <a:solidFill>
                  <a:srgbClr val="898989"/>
                </a:solidFill>
              </a:rPr>
              <a:t>, mobility, and job requirements all differ, </a:t>
            </a:r>
            <a:br>
              <a:rPr lang="en-US" sz="1400" dirty="0" smtClean="0">
                <a:solidFill>
                  <a:srgbClr val="898989"/>
                </a:solidFill>
              </a:rPr>
            </a:br>
            <a:r>
              <a:rPr lang="en-US" sz="1400" dirty="0" smtClean="0">
                <a:solidFill>
                  <a:srgbClr val="898989"/>
                </a:solidFill>
              </a:rPr>
              <a:t>so an interconnected workplace needs to provide spaces for both residents and mobile workers and a variety of places for individual and group work that anyone can use.</a:t>
            </a:r>
          </a:p>
          <a:p>
            <a:endParaRPr lang="en-US" sz="1400" dirty="0" smtClean="0"/>
          </a:p>
          <a:p>
            <a:r>
              <a:rPr lang="en-US" sz="1400" b="1" dirty="0" smtClean="0">
                <a:solidFill>
                  <a:srgbClr val="0090CA"/>
                </a:solidFill>
              </a:rPr>
              <a:t>palette of posture</a:t>
            </a:r>
          </a:p>
          <a:p>
            <a:r>
              <a:rPr lang="en-US" sz="1400" dirty="0" smtClean="0">
                <a:solidFill>
                  <a:srgbClr val="898989"/>
                </a:solidFill>
              </a:rPr>
              <a:t>Changing postures is physically energizing and mentally stimulating, and supports different work modes. Workplace designs that allow people to vary postures</a:t>
            </a:r>
          </a:p>
          <a:p>
            <a:r>
              <a:rPr lang="en-US" sz="1400" dirty="0" smtClean="0">
                <a:solidFill>
                  <a:srgbClr val="898989"/>
                </a:solidFill>
              </a:rPr>
              <a:t>help keep people refreshed and engaged, and</a:t>
            </a:r>
          </a:p>
          <a:p>
            <a:r>
              <a:rPr lang="en-US" sz="1400" dirty="0" smtClean="0">
                <a:solidFill>
                  <a:srgbClr val="898989"/>
                </a:solidFill>
              </a:rPr>
              <a:t>support overall wellbeing.</a:t>
            </a:r>
          </a:p>
          <a:p>
            <a:endParaRPr lang="en-US" sz="1400" dirty="0" smtClean="0"/>
          </a:p>
        </p:txBody>
      </p:sp>
      <p:sp>
        <p:nvSpPr>
          <p:cNvPr id="8" name="TextBox 7"/>
          <p:cNvSpPr txBox="1"/>
          <p:nvPr/>
        </p:nvSpPr>
        <p:spPr>
          <a:xfrm>
            <a:off x="357291" y="646774"/>
            <a:ext cx="4797403"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solutions framework</a:t>
            </a:r>
            <a:endParaRPr lang="es-ES" sz="2400" b="1" dirty="0">
              <a:solidFill>
                <a:srgbClr val="0090CA"/>
              </a:solidFill>
              <a:latin typeface="Arial" pitchFamily="34" charset="0"/>
              <a:cs typeface="Arial" pitchFamily="34" charset="0"/>
            </a:endParaRPr>
          </a:p>
        </p:txBody>
      </p:sp>
      <p:pic>
        <p:nvPicPr>
          <p:cNvPr id="10" name="Picture 9" descr="ICWP_PaletteofPlace_digital.jpg"/>
          <p:cNvPicPr>
            <a:picLocks noChangeAspect="1"/>
          </p:cNvPicPr>
          <p:nvPr/>
        </p:nvPicPr>
        <p:blipFill>
          <a:blip r:embed="rId3" cstate="print"/>
          <a:stretch>
            <a:fillRect/>
          </a:stretch>
        </p:blipFill>
        <p:spPr>
          <a:xfrm>
            <a:off x="5443716" y="1750853"/>
            <a:ext cx="4151209" cy="424896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5908431" y="3516081"/>
            <a:ext cx="4149969" cy="1905000"/>
          </a:xfrm>
        </p:spPr>
        <p:txBody>
          <a:bodyPr>
            <a:noAutofit/>
          </a:bodyPr>
          <a:lstStyle/>
          <a:p>
            <a:endParaRPr lang="en-US" sz="1200" dirty="0" smtClean="0">
              <a:solidFill>
                <a:schemeClr val="bg1">
                  <a:lumMod val="50000"/>
                </a:schemeClr>
              </a:solidFill>
            </a:endParaRPr>
          </a:p>
          <a:p>
            <a:endParaRPr lang="es-ES" sz="1200" dirty="0"/>
          </a:p>
        </p:txBody>
      </p:sp>
      <p:sp>
        <p:nvSpPr>
          <p:cNvPr id="5" name="TextBox 4"/>
          <p:cNvSpPr txBox="1"/>
          <p:nvPr/>
        </p:nvSpPr>
        <p:spPr>
          <a:xfrm>
            <a:off x="5855537" y="3058918"/>
            <a:ext cx="1249060" cy="369332"/>
          </a:xfrm>
          <a:prstGeom prst="rect">
            <a:avLst/>
          </a:prstGeom>
          <a:noFill/>
        </p:spPr>
        <p:txBody>
          <a:bodyPr wrap="none" rtlCol="0">
            <a:spAutoFit/>
          </a:bodyPr>
          <a:lstStyle/>
          <a:p>
            <a:r>
              <a:rPr lang="en-US" sz="1800" b="1" dirty="0" smtClean="0">
                <a:solidFill>
                  <a:srgbClr val="0090CA"/>
                </a:solidFill>
                <a:latin typeface="+mj-lt"/>
              </a:rPr>
              <a:t>our intent</a:t>
            </a:r>
            <a:endParaRPr lang="es-ES" sz="1800" b="1" dirty="0">
              <a:solidFill>
                <a:srgbClr val="0090CA"/>
              </a:solidFill>
              <a:latin typeface="+mj-lt"/>
            </a:endParaRPr>
          </a:p>
        </p:txBody>
      </p:sp>
      <p:sp>
        <p:nvSpPr>
          <p:cNvPr id="6" name="Text Placeholder 3"/>
          <p:cNvSpPr txBox="1">
            <a:spLocks/>
          </p:cNvSpPr>
          <p:nvPr/>
        </p:nvSpPr>
        <p:spPr>
          <a:xfrm>
            <a:off x="676320" y="2138604"/>
            <a:ext cx="2952328" cy="1591061"/>
          </a:xfrm>
          <a:prstGeom prst="rect">
            <a:avLst/>
          </a:prstGeom>
        </p:spPr>
        <p:txBody>
          <a:bodyPr vert="horz" lIns="91429" tIns="45715" rIns="91429" bIns="45715" rtlCol="0" anchor="t" anchorCtr="0"/>
          <a:lstStyle/>
          <a:p>
            <a:pPr>
              <a:lnSpc>
                <a:spcPct val="125000"/>
              </a:lnSpc>
              <a:spcAft>
                <a:spcPts val="1800"/>
              </a:spcAft>
              <a:buClr>
                <a:srgbClr val="0090CA"/>
              </a:buClr>
              <a:defRPr/>
            </a:pPr>
            <a:r>
              <a:rPr lang="en-US" sz="1400" dirty="0" smtClean="0">
                <a:solidFill>
                  <a:srgbClr val="898989"/>
                </a:solidFill>
                <a:latin typeface="Arial" pitchFamily="34" charset="0"/>
                <a:cs typeface="Arial" pitchFamily="34" charset="0"/>
              </a:rPr>
              <a:t>Thank you for the opportunity to explore a range of thought starter concepts for the Newman Library. We look forward to your feedback on the ideas and applications presented.</a:t>
            </a:r>
          </a:p>
        </p:txBody>
      </p:sp>
      <p:sp>
        <p:nvSpPr>
          <p:cNvPr id="8" name="TextBox 7"/>
          <p:cNvSpPr txBox="1"/>
          <p:nvPr/>
        </p:nvSpPr>
        <p:spPr>
          <a:xfrm>
            <a:off x="359470" y="644850"/>
            <a:ext cx="4797403"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thank you</a:t>
            </a:r>
            <a:endParaRPr lang="es-ES" sz="2400" b="1" dirty="0">
              <a:solidFill>
                <a:srgbClr val="0090CA"/>
              </a:solidFill>
              <a:latin typeface="Arial" pitchFamily="34" charset="0"/>
              <a:cs typeface="Arial" pitchFamily="34" charset="0"/>
            </a:endParaRPr>
          </a:p>
        </p:txBody>
      </p:sp>
      <p:sp>
        <p:nvSpPr>
          <p:cNvPr id="9" name="L-Shape 8"/>
          <p:cNvSpPr/>
          <p:nvPr/>
        </p:nvSpPr>
        <p:spPr>
          <a:xfrm rot="5400000">
            <a:off x="468144" y="2041414"/>
            <a:ext cx="360040" cy="360040"/>
          </a:xfrm>
          <a:prstGeom prst="corner">
            <a:avLst>
              <a:gd name="adj1" fmla="val 39931"/>
              <a:gd name="adj2" fmla="val 37562"/>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L-Shape 9"/>
          <p:cNvSpPr/>
          <p:nvPr/>
        </p:nvSpPr>
        <p:spPr>
          <a:xfrm rot="16200000">
            <a:off x="3160152" y="3442393"/>
            <a:ext cx="936104" cy="936104"/>
          </a:xfrm>
          <a:prstGeom prst="corner">
            <a:avLst>
              <a:gd name="adj1" fmla="val 39931"/>
              <a:gd name="adj2" fmla="val 37562"/>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p:nvCxnSpPr>
        <p:spPr>
          <a:xfrm rot="10800000">
            <a:off x="5936566" y="3442938"/>
            <a:ext cx="3671678" cy="446"/>
          </a:xfrm>
          <a:prstGeom prst="line">
            <a:avLst/>
          </a:prstGeom>
          <a:ln w="28575">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428625" y="1123950"/>
            <a:ext cx="9163050" cy="9757"/>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0" name="Rectangle 19"/>
          <p:cNvSpPr/>
          <p:nvPr/>
        </p:nvSpPr>
        <p:spPr>
          <a:xfrm>
            <a:off x="5848642" y="3508177"/>
            <a:ext cx="3759592" cy="3539430"/>
          </a:xfrm>
          <a:prstGeom prst="rect">
            <a:avLst/>
          </a:prstGeom>
        </p:spPr>
        <p:txBody>
          <a:bodyPr wrap="square">
            <a:spAutoFit/>
          </a:bodyPr>
          <a:lstStyle/>
          <a:p>
            <a:r>
              <a:rPr lang="en-US" sz="1400" dirty="0" smtClean="0">
                <a:solidFill>
                  <a:srgbClr val="898989"/>
                </a:solidFill>
                <a:latin typeface="+mj-lt"/>
                <a:cs typeface="Arial" pitchFamily="34" charset="0"/>
              </a:rPr>
              <a:t>Within this document, our application design team has interpreted your requirements and your vision,  into various thought starter concepts. Our intent is to further our on-going dialogue regarding existing and emerging  needs for students, faculty and staff, and the opportunities to support  active learning in the library.</a:t>
            </a:r>
          </a:p>
          <a:p>
            <a:endParaRPr lang="en-US" sz="1400" dirty="0" smtClean="0">
              <a:solidFill>
                <a:srgbClr val="898989"/>
              </a:solidFill>
              <a:latin typeface="+mj-lt"/>
            </a:endParaRPr>
          </a:p>
          <a:p>
            <a:r>
              <a:rPr lang="en-US" sz="1400" dirty="0" smtClean="0">
                <a:solidFill>
                  <a:srgbClr val="898989"/>
                </a:solidFill>
                <a:latin typeface="+mj-lt"/>
                <a:cs typeface="Arial" pitchFamily="34" charset="0"/>
              </a:rPr>
              <a:t>We have expressed our concepts using a range of Steelcase Inc. products and applications. These applications are designed to support emerging trends in higher education, and to help create the vision you have for new behaviors  and experiences in the library.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normAutofit/>
          </a:bodyPr>
          <a:lstStyle/>
          <a:p>
            <a:r>
              <a:rPr lang="en-US" dirty="0" smtClean="0"/>
              <a:t>floor plan overview</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9892" y="648205"/>
            <a:ext cx="4797403"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floor plan overview | current </a:t>
            </a:r>
            <a:endParaRPr lang="es-ES" sz="2400" dirty="0">
              <a:solidFill>
                <a:srgbClr val="0090CA"/>
              </a:solidFill>
              <a:latin typeface="Arial" pitchFamily="34" charset="0"/>
              <a:cs typeface="Arial" pitchFamily="34" charset="0"/>
            </a:endParaRPr>
          </a:p>
        </p:txBody>
      </p:sp>
      <p:grpSp>
        <p:nvGrpSpPr>
          <p:cNvPr id="30" name="Group 29"/>
          <p:cNvGrpSpPr/>
          <p:nvPr/>
        </p:nvGrpSpPr>
        <p:grpSpPr>
          <a:xfrm>
            <a:off x="6577508" y="1551048"/>
            <a:ext cx="3004642" cy="338554"/>
            <a:chOff x="6539408" y="1227526"/>
            <a:chExt cx="3004642" cy="338554"/>
          </a:xfrm>
        </p:grpSpPr>
        <p:sp>
          <p:nvSpPr>
            <p:cNvPr id="31" name="Rectangle 30"/>
            <p:cNvSpPr/>
            <p:nvPr/>
          </p:nvSpPr>
          <p:spPr>
            <a:xfrm>
              <a:off x="6539408" y="1227526"/>
              <a:ext cx="915635" cy="338554"/>
            </a:xfrm>
            <a:prstGeom prst="rect">
              <a:avLst/>
            </a:prstGeom>
          </p:spPr>
          <p:txBody>
            <a:bodyPr wrap="none">
              <a:spAutoFit/>
            </a:bodyPr>
            <a:lstStyle/>
            <a:p>
              <a:pPr marL="288925" indent="-288925">
                <a:spcAft>
                  <a:spcPts val="1200"/>
                </a:spcAft>
                <a:buClr>
                  <a:schemeClr val="bg1">
                    <a:lumMod val="50000"/>
                  </a:schemeClr>
                </a:buClr>
              </a:pPr>
              <a:r>
                <a:rPr lang="en-US" sz="1600" b="1" dirty="0" smtClean="0">
                  <a:solidFill>
                    <a:srgbClr val="898989"/>
                  </a:solidFill>
                  <a:latin typeface="Arial" pitchFamily="34" charset="0"/>
                  <a:cs typeface="Arial" pitchFamily="34" charset="0"/>
                </a:rPr>
                <a:t>metrics</a:t>
              </a:r>
            </a:p>
          </p:txBody>
        </p:sp>
        <p:cxnSp>
          <p:nvCxnSpPr>
            <p:cNvPr id="32" name="Straight Connector 31"/>
            <p:cNvCxnSpPr/>
            <p:nvPr/>
          </p:nvCxnSpPr>
          <p:spPr>
            <a:xfrm>
              <a:off x="6624661" y="1545903"/>
              <a:ext cx="2919389"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sp>
        <p:nvSpPr>
          <p:cNvPr id="33" name="Rectangle 32"/>
          <p:cNvSpPr/>
          <p:nvPr/>
        </p:nvSpPr>
        <p:spPr>
          <a:xfrm>
            <a:off x="6944759" y="5816954"/>
            <a:ext cx="1249060" cy="261610"/>
          </a:xfrm>
          <a:prstGeom prst="rect">
            <a:avLst/>
          </a:prstGeom>
        </p:spPr>
        <p:txBody>
          <a:bodyPr wrap="none">
            <a:spAutoFit/>
          </a:bodyPr>
          <a:lstStyle/>
          <a:p>
            <a:r>
              <a:rPr lang="en-US" sz="1100" b="1" dirty="0" smtClean="0">
                <a:solidFill>
                  <a:schemeClr val="bg1">
                    <a:lumMod val="50000"/>
                  </a:schemeClr>
                </a:solidFill>
                <a:latin typeface="+mj-lt"/>
              </a:rPr>
              <a:t>I/Owned spaces</a:t>
            </a:r>
            <a:endParaRPr lang="es-ES" sz="1100" b="1" dirty="0">
              <a:solidFill>
                <a:schemeClr val="bg1">
                  <a:lumMod val="50000"/>
                </a:schemeClr>
              </a:solidFill>
              <a:latin typeface="+mj-lt"/>
            </a:endParaRPr>
          </a:p>
        </p:txBody>
      </p:sp>
      <p:sp>
        <p:nvSpPr>
          <p:cNvPr id="35" name="Rounded Rectangle 34"/>
          <p:cNvSpPr/>
          <p:nvPr/>
        </p:nvSpPr>
        <p:spPr>
          <a:xfrm>
            <a:off x="6662761" y="5841287"/>
            <a:ext cx="304241" cy="238261"/>
          </a:xfrm>
          <a:prstGeom prst="roundRect">
            <a:avLst>
              <a:gd name="adj" fmla="val 6571"/>
            </a:avLst>
          </a:prstGeom>
          <a:solidFill>
            <a:srgbClr val="004B8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0" name="Rounded Rectangle 39"/>
          <p:cNvSpPr/>
          <p:nvPr/>
        </p:nvSpPr>
        <p:spPr>
          <a:xfrm>
            <a:off x="6662761" y="6208654"/>
            <a:ext cx="304241" cy="238261"/>
          </a:xfrm>
          <a:prstGeom prst="roundRect">
            <a:avLst>
              <a:gd name="adj" fmla="val 6571"/>
            </a:avLst>
          </a:prstGeom>
          <a:solidFill>
            <a:srgbClr val="FDEA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2" name="Rectangle 41"/>
          <p:cNvSpPr/>
          <p:nvPr/>
        </p:nvSpPr>
        <p:spPr>
          <a:xfrm>
            <a:off x="6955265" y="6196580"/>
            <a:ext cx="1431802" cy="261610"/>
          </a:xfrm>
          <a:prstGeom prst="rect">
            <a:avLst/>
          </a:prstGeom>
        </p:spPr>
        <p:txBody>
          <a:bodyPr wrap="none">
            <a:spAutoFit/>
          </a:bodyPr>
          <a:lstStyle/>
          <a:p>
            <a:r>
              <a:rPr lang="en-US" sz="1100" b="1" dirty="0" smtClean="0">
                <a:solidFill>
                  <a:schemeClr val="bg1">
                    <a:lumMod val="50000"/>
                  </a:schemeClr>
                </a:solidFill>
                <a:latin typeface="+mj-lt"/>
              </a:rPr>
              <a:t>We/Shared spaces</a:t>
            </a:r>
            <a:endParaRPr lang="es-ES" sz="1100" b="1" dirty="0">
              <a:solidFill>
                <a:schemeClr val="bg1">
                  <a:lumMod val="50000"/>
                </a:schemeClr>
              </a:solidFill>
              <a:latin typeface="+mj-lt"/>
            </a:endParaRPr>
          </a:p>
        </p:txBody>
      </p:sp>
      <p:graphicFrame>
        <p:nvGraphicFramePr>
          <p:cNvPr id="43" name="Table 42"/>
          <p:cNvGraphicFramePr>
            <a:graphicFrameLocks noGrp="1"/>
          </p:cNvGraphicFramePr>
          <p:nvPr>
            <p:extLst>
              <p:ext uri="{D42A27DB-BD31-4B8C-83A1-F6EECF244321}">
                <p14:modId xmlns="" xmlns:p14="http://schemas.microsoft.com/office/powerpoint/2010/main" val="3821701004"/>
              </p:ext>
            </p:extLst>
          </p:nvPr>
        </p:nvGraphicFramePr>
        <p:xfrm>
          <a:off x="6662762" y="2028808"/>
          <a:ext cx="2947964" cy="3520440"/>
        </p:xfrm>
        <a:graphic>
          <a:graphicData uri="http://schemas.openxmlformats.org/drawingml/2006/table">
            <a:tbl>
              <a:tblPr firstRow="1">
                <a:tableStyleId>{5C22544A-7EE6-4342-B048-85BDC9FD1C3A}</a:tableStyleId>
              </a:tblPr>
              <a:tblGrid>
                <a:gridCol w="1620813"/>
                <a:gridCol w="824700"/>
                <a:gridCol w="502451"/>
              </a:tblGrid>
              <a:tr h="126644">
                <a:tc>
                  <a:txBody>
                    <a:bodyPr/>
                    <a:lstStyle/>
                    <a:p>
                      <a:r>
                        <a:rPr lang="en-US" sz="1050" b="0" dirty="0" smtClean="0">
                          <a:solidFill>
                            <a:schemeClr val="bg1">
                              <a:lumMod val="50000"/>
                            </a:schemeClr>
                          </a:solidFill>
                          <a:latin typeface="+mj-lt"/>
                        </a:rPr>
                        <a:t>square</a:t>
                      </a:r>
                      <a:r>
                        <a:rPr lang="en-US" sz="1050" b="0" baseline="0" dirty="0" smtClean="0">
                          <a:solidFill>
                            <a:schemeClr val="bg1">
                              <a:lumMod val="50000"/>
                            </a:schemeClr>
                          </a:solidFill>
                          <a:latin typeface="+mj-lt"/>
                        </a:rPr>
                        <a:t> feet</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n-US" sz="1050" b="0" kern="1200" dirty="0" smtClean="0">
                          <a:solidFill>
                            <a:schemeClr val="bg1">
                              <a:lumMod val="50000"/>
                            </a:schemeClr>
                          </a:solidFill>
                          <a:latin typeface="+mn-lt"/>
                          <a:ea typeface="+mn-ea"/>
                          <a:cs typeface="+mn-cs"/>
                        </a:rPr>
                        <a:t>43,886</a:t>
                      </a:r>
                      <a:r>
                        <a:rPr lang="en-US" sz="1050" b="0" kern="1200" baseline="0" dirty="0" smtClean="0">
                          <a:solidFill>
                            <a:schemeClr val="bg1">
                              <a:lumMod val="50000"/>
                            </a:schemeClr>
                          </a:solidFill>
                          <a:latin typeface="+mn-lt"/>
                          <a:ea typeface="+mn-ea"/>
                          <a:cs typeface="+mn-cs"/>
                        </a:rPr>
                        <a:t> </a:t>
                      </a:r>
                      <a:r>
                        <a:rPr lang="en-US" sz="1050" b="0" kern="1200" baseline="0" dirty="0" err="1" smtClean="0">
                          <a:solidFill>
                            <a:schemeClr val="bg1">
                              <a:lumMod val="50000"/>
                            </a:schemeClr>
                          </a:solidFill>
                          <a:latin typeface="+mn-lt"/>
                          <a:ea typeface="+mn-ea"/>
                          <a:cs typeface="+mn-cs"/>
                        </a:rPr>
                        <a:t>s.f.</a:t>
                      </a:r>
                      <a:endParaRPr lang="es-ES" sz="1050" b="0" kern="1200" dirty="0">
                        <a:solidFill>
                          <a:schemeClr val="bg1">
                            <a:lumMod val="50000"/>
                          </a:schemeClr>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ES" sz="120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s-ES" sz="1050" b="0" dirty="0" err="1" smtClean="0">
                          <a:solidFill>
                            <a:schemeClr val="bg1">
                              <a:lumMod val="50000"/>
                            </a:schemeClr>
                          </a:solidFill>
                          <a:latin typeface="+mj-lt"/>
                        </a:rPr>
                        <a:t>workers</a:t>
                      </a:r>
                      <a:r>
                        <a:rPr lang="es-ES" sz="1050" b="0" dirty="0" smtClean="0">
                          <a:solidFill>
                            <a:schemeClr val="bg1">
                              <a:lumMod val="50000"/>
                            </a:schemeClr>
                          </a:solidFill>
                          <a:latin typeface="+mj-lt"/>
                        </a:rPr>
                        <a:t> </a:t>
                      </a:r>
                      <a:r>
                        <a:rPr lang="es-ES" sz="1050" b="0" dirty="0" err="1" smtClean="0">
                          <a:solidFill>
                            <a:schemeClr val="bg1">
                              <a:lumMod val="50000"/>
                            </a:schemeClr>
                          </a:solidFill>
                          <a:latin typeface="+mj-lt"/>
                        </a:rPr>
                        <a:t>supported</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13,706 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pPr marL="0" indent="285750"/>
                      <a:r>
                        <a:rPr lang="es-ES" sz="1050" b="0" dirty="0" err="1" smtClean="0">
                          <a:solidFill>
                            <a:schemeClr val="bg1">
                              <a:lumMod val="50000"/>
                            </a:schemeClr>
                          </a:solidFill>
                          <a:latin typeface="+mj-lt"/>
                        </a:rPr>
                        <a:t>resident</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2,194 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pPr marL="0" indent="285750"/>
                      <a:r>
                        <a:rPr lang="es-ES" sz="1050" b="0" dirty="0" err="1" smtClean="0">
                          <a:solidFill>
                            <a:schemeClr val="bg1">
                              <a:lumMod val="50000"/>
                            </a:schemeClr>
                          </a:solidFill>
                          <a:latin typeface="+mj-lt"/>
                        </a:rPr>
                        <a:t>distributed</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11,512</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r>
                        <a:rPr lang="es-ES" sz="1050" b="0" dirty="0" err="1" smtClean="0">
                          <a:solidFill>
                            <a:schemeClr val="bg1">
                              <a:lumMod val="50000"/>
                            </a:schemeClr>
                          </a:solidFill>
                          <a:latin typeface="+mj-lt"/>
                        </a:rPr>
                        <a:t>square</a:t>
                      </a:r>
                      <a:r>
                        <a:rPr lang="es-ES" sz="1050" b="0" baseline="0" dirty="0" smtClean="0">
                          <a:solidFill>
                            <a:schemeClr val="bg1">
                              <a:lumMod val="50000"/>
                            </a:schemeClr>
                          </a:solidFill>
                          <a:latin typeface="+mj-lt"/>
                        </a:rPr>
                        <a:t> </a:t>
                      </a:r>
                      <a:r>
                        <a:rPr lang="es-ES" sz="1050" b="0" baseline="0" dirty="0" err="1" smtClean="0">
                          <a:solidFill>
                            <a:schemeClr val="bg1">
                              <a:lumMod val="50000"/>
                            </a:schemeClr>
                          </a:solidFill>
                          <a:latin typeface="+mj-lt"/>
                        </a:rPr>
                        <a:t>feet</a:t>
                      </a:r>
                      <a:r>
                        <a:rPr lang="es-ES" sz="1050" b="0" baseline="0" dirty="0" smtClean="0">
                          <a:solidFill>
                            <a:schemeClr val="bg1">
                              <a:lumMod val="50000"/>
                            </a:schemeClr>
                          </a:solidFill>
                          <a:latin typeface="+mj-lt"/>
                        </a:rPr>
                        <a:t> per </a:t>
                      </a:r>
                      <a:r>
                        <a:rPr lang="es-ES" sz="1050" b="0" baseline="0" dirty="0" err="1" smtClean="0">
                          <a:solidFill>
                            <a:schemeClr val="bg1">
                              <a:lumMod val="50000"/>
                            </a:schemeClr>
                          </a:solidFill>
                          <a:latin typeface="+mj-lt"/>
                        </a:rPr>
                        <a:t>person</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41 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r>
                        <a:rPr lang="en-US" sz="1050" dirty="0" smtClean="0">
                          <a:solidFill>
                            <a:schemeClr val="bg1">
                              <a:lumMod val="50000"/>
                            </a:schemeClr>
                          </a:solidFill>
                          <a:latin typeface="+mj-lt"/>
                        </a:rPr>
                        <a:t>ratio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pPr marL="0" indent="287338"/>
                      <a:r>
                        <a:rPr lang="en-US" sz="1050" dirty="0" err="1" smtClean="0">
                          <a:solidFill>
                            <a:schemeClr val="bg1">
                              <a:lumMod val="50000"/>
                            </a:schemeClr>
                          </a:solidFill>
                          <a:latin typeface="+mj-lt"/>
                        </a:rPr>
                        <a:t>workstation:worker</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I/Owned</a:t>
                      </a:r>
                      <a:r>
                        <a:rPr lang="en-US" sz="1050" baseline="0" dirty="0" smtClean="0">
                          <a:solidFill>
                            <a:schemeClr val="bg1">
                              <a:lumMod val="50000"/>
                            </a:schemeClr>
                          </a:solidFill>
                          <a:latin typeface="+mj-lt"/>
                        </a:rPr>
                        <a:t> spaces</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pPr marL="284163" lvl="1" indent="0"/>
                      <a:r>
                        <a:rPr lang="en-US" sz="1050" baseline="0" dirty="0" smtClean="0">
                          <a:solidFill>
                            <a:schemeClr val="bg1">
                              <a:lumMod val="50000"/>
                            </a:schemeClr>
                          </a:solidFill>
                          <a:latin typeface="+mj-lt"/>
                        </a:rPr>
                        <a:t>i</a:t>
                      </a:r>
                      <a:r>
                        <a:rPr lang="en-US" sz="1050" dirty="0" smtClean="0">
                          <a:solidFill>
                            <a:schemeClr val="bg1">
                              <a:lumMod val="50000"/>
                            </a:schemeClr>
                          </a:solidFill>
                          <a:latin typeface="+mj-lt"/>
                        </a:rPr>
                        <a:t>ndividual settings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2,194 s.f.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16%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pPr marL="508000" lvl="1" indent="-223838"/>
                      <a:r>
                        <a:rPr lang="en-US" sz="1050" baseline="0" dirty="0" smtClean="0">
                          <a:solidFill>
                            <a:schemeClr val="bg1">
                              <a:lumMod val="50000"/>
                            </a:schemeClr>
                          </a:solidFill>
                          <a:latin typeface="+mj-lt"/>
                        </a:rPr>
                        <a:t>private offices</a:t>
                      </a:r>
                      <a:endParaRPr lang="es-ES" sz="105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50" b="0" kern="1200" dirty="0" smtClean="0">
                          <a:solidFill>
                            <a:schemeClr val="bg1">
                              <a:lumMod val="50000"/>
                            </a:schemeClr>
                          </a:solidFill>
                          <a:latin typeface="+mj-lt"/>
                          <a:ea typeface="+mn-ea"/>
                          <a:cs typeface="+mn-cs"/>
                        </a:rPr>
                        <a:t>0</a:t>
                      </a:r>
                      <a:endParaRPr lang="es-ES" sz="1050" b="0" kern="1200" dirty="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s-ES" sz="1050" b="0" kern="1200" dirty="0" smtClean="0">
                          <a:solidFill>
                            <a:schemeClr val="bg1">
                              <a:lumMod val="50000"/>
                            </a:schemeClr>
                          </a:solidFill>
                          <a:latin typeface="+mj-lt"/>
                          <a:ea typeface="+mn-ea"/>
                          <a:cs typeface="+mn-cs"/>
                        </a:rPr>
                        <a:t>%</a:t>
                      </a:r>
                      <a:endParaRPr lang="es-ES" sz="1050" b="0" kern="1200" dirty="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I/Shared</a:t>
                      </a:r>
                      <a:r>
                        <a:rPr lang="en-US" sz="1050" baseline="0" dirty="0" smtClean="0">
                          <a:solidFill>
                            <a:schemeClr val="bg1">
                              <a:lumMod val="50000"/>
                            </a:schemeClr>
                          </a:solidFill>
                          <a:latin typeface="+mj-lt"/>
                        </a:rPr>
                        <a:t> spaces</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We/Owned spaces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We/Shared</a:t>
                      </a:r>
                      <a:r>
                        <a:rPr lang="en-US" sz="1050" baseline="0" dirty="0" smtClean="0">
                          <a:solidFill>
                            <a:schemeClr val="bg1">
                              <a:lumMod val="50000"/>
                            </a:schemeClr>
                          </a:solidFill>
                          <a:latin typeface="+mj-lt"/>
                        </a:rPr>
                        <a:t> spaces</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11,512 s.f.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84%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20"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17661" r="30940"/>
          <a:stretch/>
        </p:blipFill>
        <p:spPr bwMode="auto">
          <a:xfrm>
            <a:off x="266699" y="1310194"/>
            <a:ext cx="5934076" cy="6090172"/>
          </a:xfrm>
          <a:prstGeom prst="rect">
            <a:avLst/>
          </a:prstGeom>
          <a:noFill/>
          <a:extLst>
            <a:ext uri="{909E8E84-426E-40DD-AFC4-6F175D3DCCD1}">
              <a14:hiddenFill xmlns="" xmlns:a14="http://schemas.microsoft.com/office/drawing/2010/main">
                <a:solidFill>
                  <a:srgbClr val="FFFFFF"/>
                </a:solidFill>
              </a14:hiddenFill>
            </a:ext>
          </a:extLst>
        </p:spPr>
      </p:pic>
      <p:sp>
        <p:nvSpPr>
          <p:cNvPr id="21" name="Rounded Rectangle 20"/>
          <p:cNvSpPr/>
          <p:nvPr/>
        </p:nvSpPr>
        <p:spPr>
          <a:xfrm>
            <a:off x="8971325" y="5816954"/>
            <a:ext cx="304241" cy="238261"/>
          </a:xfrm>
          <a:prstGeom prst="roundRect">
            <a:avLst>
              <a:gd name="adj" fmla="val 6571"/>
            </a:avLst>
          </a:prstGeom>
          <a:solidFill>
            <a:srgbClr val="004B8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4" name="Rounded Rectangle 23"/>
          <p:cNvSpPr/>
          <p:nvPr/>
        </p:nvSpPr>
        <p:spPr>
          <a:xfrm>
            <a:off x="8971325" y="6248119"/>
            <a:ext cx="304241" cy="238261"/>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5" name="Rounded Rectangle 24"/>
          <p:cNvSpPr/>
          <p:nvPr/>
        </p:nvSpPr>
        <p:spPr>
          <a:xfrm>
            <a:off x="1685926" y="2930879"/>
            <a:ext cx="531616" cy="602896"/>
          </a:xfrm>
          <a:prstGeom prst="roundRect">
            <a:avLst>
              <a:gd name="adj" fmla="val 6571"/>
            </a:avLst>
          </a:prstGeom>
          <a:solidFill>
            <a:srgbClr val="004B8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6" name="Rounded Rectangle 25"/>
          <p:cNvSpPr/>
          <p:nvPr/>
        </p:nvSpPr>
        <p:spPr>
          <a:xfrm>
            <a:off x="3704000" y="2994065"/>
            <a:ext cx="1453295" cy="539709"/>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7" name="Rounded Rectangle 26"/>
          <p:cNvSpPr/>
          <p:nvPr/>
        </p:nvSpPr>
        <p:spPr>
          <a:xfrm>
            <a:off x="2758593" y="3695703"/>
            <a:ext cx="2293927" cy="368256"/>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8" name="Rounded Rectangle 27"/>
          <p:cNvSpPr/>
          <p:nvPr/>
        </p:nvSpPr>
        <p:spPr>
          <a:xfrm rot="5400000">
            <a:off x="1698823" y="4267209"/>
            <a:ext cx="1616042" cy="473034"/>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9" name="Rounded Rectangle 28"/>
          <p:cNvSpPr/>
          <p:nvPr/>
        </p:nvSpPr>
        <p:spPr>
          <a:xfrm rot="19455788">
            <a:off x="2825106" y="5244563"/>
            <a:ext cx="2851790" cy="628731"/>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38" name="Rounded Rectangle 37"/>
          <p:cNvSpPr/>
          <p:nvPr/>
        </p:nvSpPr>
        <p:spPr>
          <a:xfrm rot="1158829">
            <a:off x="2252826" y="6317627"/>
            <a:ext cx="811902" cy="602896"/>
          </a:xfrm>
          <a:prstGeom prst="roundRect">
            <a:avLst>
              <a:gd name="adj" fmla="val 6571"/>
            </a:avLst>
          </a:prstGeom>
          <a:solidFill>
            <a:srgbClr val="004B8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4" name="Rounded Rectangle 43"/>
          <p:cNvSpPr/>
          <p:nvPr/>
        </p:nvSpPr>
        <p:spPr>
          <a:xfrm rot="20683893">
            <a:off x="3216832" y="6519848"/>
            <a:ext cx="1028705" cy="368084"/>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6" name="Rounded Rectangle 45"/>
          <p:cNvSpPr/>
          <p:nvPr/>
        </p:nvSpPr>
        <p:spPr>
          <a:xfrm>
            <a:off x="1685926" y="3695705"/>
            <a:ext cx="390524" cy="368254"/>
          </a:xfrm>
          <a:prstGeom prst="roundRect">
            <a:avLst>
              <a:gd name="adj" fmla="val 6571"/>
            </a:avLst>
          </a:prstGeom>
          <a:solidFill>
            <a:srgbClr val="004B8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7" name="Rounded Rectangle 46"/>
          <p:cNvSpPr/>
          <p:nvPr/>
        </p:nvSpPr>
        <p:spPr>
          <a:xfrm>
            <a:off x="1685926" y="4943493"/>
            <a:ext cx="390524" cy="368254"/>
          </a:xfrm>
          <a:prstGeom prst="roundRect">
            <a:avLst>
              <a:gd name="adj" fmla="val 6571"/>
            </a:avLst>
          </a:prstGeom>
          <a:solidFill>
            <a:srgbClr val="004B8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8" name="Rounded Rectangle 47"/>
          <p:cNvSpPr/>
          <p:nvPr/>
        </p:nvSpPr>
        <p:spPr>
          <a:xfrm rot="5400000">
            <a:off x="1510524" y="4310874"/>
            <a:ext cx="741328" cy="390524"/>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9" name="Rounded Rectangle 48"/>
          <p:cNvSpPr/>
          <p:nvPr/>
        </p:nvSpPr>
        <p:spPr>
          <a:xfrm rot="5400000">
            <a:off x="145117" y="4132420"/>
            <a:ext cx="2462492" cy="390524"/>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0" name="Rounded Rectangle 49"/>
          <p:cNvSpPr/>
          <p:nvPr/>
        </p:nvSpPr>
        <p:spPr>
          <a:xfrm rot="5400000">
            <a:off x="1122874" y="1775338"/>
            <a:ext cx="283141" cy="223837"/>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1" name="Rounded Rectangle 50"/>
          <p:cNvSpPr/>
          <p:nvPr/>
        </p:nvSpPr>
        <p:spPr>
          <a:xfrm rot="5400000">
            <a:off x="1811973" y="2578789"/>
            <a:ext cx="480343" cy="223837"/>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mgarza\Documents\1 SrN\Jennifer Kirby\VA Tech\VISUALS\VA Tech_Floor Plan.jpg"/>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21582" r="24503"/>
          <a:stretch/>
        </p:blipFill>
        <p:spPr bwMode="auto">
          <a:xfrm>
            <a:off x="28454" y="1186069"/>
            <a:ext cx="6634307" cy="64911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TextBox 7"/>
          <p:cNvSpPr txBox="1"/>
          <p:nvPr/>
        </p:nvSpPr>
        <p:spPr>
          <a:xfrm>
            <a:off x="360905" y="646776"/>
            <a:ext cx="832700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floor plan overview | concept</a:t>
            </a:r>
            <a:endParaRPr lang="es-ES" sz="2400" b="1" dirty="0">
              <a:solidFill>
                <a:srgbClr val="0090CA"/>
              </a:solidFill>
              <a:latin typeface="Arial" pitchFamily="34" charset="0"/>
              <a:cs typeface="Arial" pitchFamily="34" charset="0"/>
            </a:endParaRPr>
          </a:p>
        </p:txBody>
      </p:sp>
      <p:grpSp>
        <p:nvGrpSpPr>
          <p:cNvPr id="28" name="Group 27"/>
          <p:cNvGrpSpPr/>
          <p:nvPr/>
        </p:nvGrpSpPr>
        <p:grpSpPr>
          <a:xfrm>
            <a:off x="6577508" y="1551048"/>
            <a:ext cx="3004642" cy="338554"/>
            <a:chOff x="6539408" y="1227526"/>
            <a:chExt cx="3004642" cy="338554"/>
          </a:xfrm>
        </p:grpSpPr>
        <p:sp>
          <p:nvSpPr>
            <p:cNvPr id="29" name="Rectangle 28"/>
            <p:cNvSpPr/>
            <p:nvPr/>
          </p:nvSpPr>
          <p:spPr>
            <a:xfrm>
              <a:off x="6539408" y="1227526"/>
              <a:ext cx="915635" cy="338554"/>
            </a:xfrm>
            <a:prstGeom prst="rect">
              <a:avLst/>
            </a:prstGeom>
          </p:spPr>
          <p:txBody>
            <a:bodyPr wrap="none">
              <a:spAutoFit/>
            </a:bodyPr>
            <a:lstStyle/>
            <a:p>
              <a:pPr marL="288925" indent="-288925">
                <a:spcAft>
                  <a:spcPts val="1200"/>
                </a:spcAft>
                <a:buClr>
                  <a:schemeClr val="bg1">
                    <a:lumMod val="50000"/>
                  </a:schemeClr>
                </a:buClr>
              </a:pPr>
              <a:r>
                <a:rPr lang="en-US" sz="1600" b="1" dirty="0" smtClean="0">
                  <a:solidFill>
                    <a:srgbClr val="898989"/>
                  </a:solidFill>
                  <a:latin typeface="Arial" pitchFamily="34" charset="0"/>
                  <a:cs typeface="Arial" pitchFamily="34" charset="0"/>
                </a:rPr>
                <a:t>metrics</a:t>
              </a:r>
            </a:p>
          </p:txBody>
        </p:sp>
        <p:cxnSp>
          <p:nvCxnSpPr>
            <p:cNvPr id="30" name="Straight Connector 29"/>
            <p:cNvCxnSpPr/>
            <p:nvPr/>
          </p:nvCxnSpPr>
          <p:spPr>
            <a:xfrm>
              <a:off x="6624661" y="1545903"/>
              <a:ext cx="2919389"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sp>
        <p:nvSpPr>
          <p:cNvPr id="32" name="Rectangle 31"/>
          <p:cNvSpPr/>
          <p:nvPr/>
        </p:nvSpPr>
        <p:spPr>
          <a:xfrm>
            <a:off x="6944759" y="5816954"/>
            <a:ext cx="1249060" cy="261610"/>
          </a:xfrm>
          <a:prstGeom prst="rect">
            <a:avLst/>
          </a:prstGeom>
        </p:spPr>
        <p:txBody>
          <a:bodyPr wrap="none">
            <a:spAutoFit/>
          </a:bodyPr>
          <a:lstStyle/>
          <a:p>
            <a:r>
              <a:rPr lang="en-US" sz="1100" b="1" dirty="0" smtClean="0">
                <a:solidFill>
                  <a:schemeClr val="bg1">
                    <a:lumMod val="50000"/>
                  </a:schemeClr>
                </a:solidFill>
                <a:latin typeface="+mj-lt"/>
              </a:rPr>
              <a:t>I/Owned spaces</a:t>
            </a:r>
            <a:endParaRPr lang="es-ES" sz="1100" b="1" dirty="0">
              <a:solidFill>
                <a:schemeClr val="bg1">
                  <a:lumMod val="50000"/>
                </a:schemeClr>
              </a:solidFill>
              <a:latin typeface="+mj-lt"/>
            </a:endParaRPr>
          </a:p>
        </p:txBody>
      </p:sp>
      <p:sp>
        <p:nvSpPr>
          <p:cNvPr id="33" name="Rectangle 32"/>
          <p:cNvSpPr/>
          <p:nvPr/>
        </p:nvSpPr>
        <p:spPr>
          <a:xfrm>
            <a:off x="6944759" y="6141912"/>
            <a:ext cx="1258678" cy="261610"/>
          </a:xfrm>
          <a:prstGeom prst="rect">
            <a:avLst/>
          </a:prstGeom>
        </p:spPr>
        <p:txBody>
          <a:bodyPr wrap="none">
            <a:spAutoFit/>
          </a:bodyPr>
          <a:lstStyle/>
          <a:p>
            <a:r>
              <a:rPr lang="en-US" sz="1100" b="1" dirty="0" smtClean="0">
                <a:solidFill>
                  <a:schemeClr val="bg1">
                    <a:lumMod val="50000"/>
                  </a:schemeClr>
                </a:solidFill>
                <a:latin typeface="+mj-lt"/>
              </a:rPr>
              <a:t>I/Shared spaces</a:t>
            </a:r>
            <a:endParaRPr lang="es-ES" sz="1100" b="1" dirty="0">
              <a:solidFill>
                <a:schemeClr val="bg1">
                  <a:lumMod val="50000"/>
                </a:schemeClr>
              </a:solidFill>
              <a:latin typeface="+mj-lt"/>
            </a:endParaRPr>
          </a:p>
        </p:txBody>
      </p:sp>
      <p:sp>
        <p:nvSpPr>
          <p:cNvPr id="34" name="Rounded Rectangle 33"/>
          <p:cNvSpPr/>
          <p:nvPr/>
        </p:nvSpPr>
        <p:spPr>
          <a:xfrm>
            <a:off x="6662761" y="5841287"/>
            <a:ext cx="304241" cy="238261"/>
          </a:xfrm>
          <a:prstGeom prst="roundRect">
            <a:avLst>
              <a:gd name="adj" fmla="val 6571"/>
            </a:avLst>
          </a:prstGeom>
          <a:solidFill>
            <a:srgbClr val="004B8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35" name="Rounded Rectangle 34"/>
          <p:cNvSpPr/>
          <p:nvPr/>
        </p:nvSpPr>
        <p:spPr>
          <a:xfrm>
            <a:off x="6662761" y="6172595"/>
            <a:ext cx="304241" cy="238261"/>
          </a:xfrm>
          <a:prstGeom prst="roundRect">
            <a:avLst>
              <a:gd name="adj" fmla="val 6571"/>
            </a:avLst>
          </a:prstGeom>
          <a:solidFill>
            <a:srgbClr val="8BD2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36" name="Rounded Rectangle 35"/>
          <p:cNvSpPr/>
          <p:nvPr/>
        </p:nvSpPr>
        <p:spPr>
          <a:xfrm>
            <a:off x="6662761" y="6512968"/>
            <a:ext cx="304241" cy="238261"/>
          </a:xfrm>
          <a:prstGeom prst="roundRect">
            <a:avLst>
              <a:gd name="adj" fmla="val 6571"/>
            </a:avLst>
          </a:prstGeom>
          <a:solidFill>
            <a:srgbClr val="00B5A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1" name="Rounded Rectangle 40"/>
          <p:cNvSpPr/>
          <p:nvPr/>
        </p:nvSpPr>
        <p:spPr>
          <a:xfrm>
            <a:off x="6662761" y="6846829"/>
            <a:ext cx="304241" cy="238261"/>
          </a:xfrm>
          <a:prstGeom prst="roundRect">
            <a:avLst>
              <a:gd name="adj" fmla="val 6571"/>
            </a:avLst>
          </a:prstGeom>
          <a:solidFill>
            <a:srgbClr val="FDEA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2" name="Rectangle 41"/>
          <p:cNvSpPr/>
          <p:nvPr/>
        </p:nvSpPr>
        <p:spPr>
          <a:xfrm>
            <a:off x="6955265" y="6488270"/>
            <a:ext cx="1422184" cy="261610"/>
          </a:xfrm>
          <a:prstGeom prst="rect">
            <a:avLst/>
          </a:prstGeom>
        </p:spPr>
        <p:txBody>
          <a:bodyPr wrap="none">
            <a:spAutoFit/>
          </a:bodyPr>
          <a:lstStyle/>
          <a:p>
            <a:r>
              <a:rPr lang="en-US" sz="1100" b="1" dirty="0" smtClean="0">
                <a:solidFill>
                  <a:schemeClr val="bg1">
                    <a:lumMod val="50000"/>
                  </a:schemeClr>
                </a:solidFill>
                <a:latin typeface="+mj-lt"/>
              </a:rPr>
              <a:t>We/Owned spaces</a:t>
            </a:r>
            <a:endParaRPr lang="es-ES" sz="1100" b="1" dirty="0">
              <a:solidFill>
                <a:schemeClr val="bg1">
                  <a:lumMod val="50000"/>
                </a:schemeClr>
              </a:solidFill>
              <a:latin typeface="+mj-lt"/>
            </a:endParaRPr>
          </a:p>
        </p:txBody>
      </p:sp>
      <p:sp>
        <p:nvSpPr>
          <p:cNvPr id="43" name="Rectangle 42"/>
          <p:cNvSpPr/>
          <p:nvPr/>
        </p:nvSpPr>
        <p:spPr>
          <a:xfrm>
            <a:off x="6955265" y="6834755"/>
            <a:ext cx="1431802" cy="261610"/>
          </a:xfrm>
          <a:prstGeom prst="rect">
            <a:avLst/>
          </a:prstGeom>
        </p:spPr>
        <p:txBody>
          <a:bodyPr wrap="none">
            <a:spAutoFit/>
          </a:bodyPr>
          <a:lstStyle/>
          <a:p>
            <a:r>
              <a:rPr lang="en-US" sz="1100" b="1" dirty="0" smtClean="0">
                <a:solidFill>
                  <a:schemeClr val="bg1">
                    <a:lumMod val="50000"/>
                  </a:schemeClr>
                </a:solidFill>
                <a:latin typeface="+mj-lt"/>
              </a:rPr>
              <a:t>We/Shared spaces</a:t>
            </a:r>
            <a:endParaRPr lang="es-ES" sz="1100" b="1" dirty="0">
              <a:solidFill>
                <a:schemeClr val="bg1">
                  <a:lumMod val="50000"/>
                </a:schemeClr>
              </a:solidFill>
              <a:latin typeface="+mj-lt"/>
            </a:endParaRPr>
          </a:p>
        </p:txBody>
      </p:sp>
      <p:graphicFrame>
        <p:nvGraphicFramePr>
          <p:cNvPr id="44" name="Table 43"/>
          <p:cNvGraphicFramePr>
            <a:graphicFrameLocks noGrp="1"/>
          </p:cNvGraphicFramePr>
          <p:nvPr>
            <p:extLst>
              <p:ext uri="{D42A27DB-BD31-4B8C-83A1-F6EECF244321}">
                <p14:modId xmlns="" xmlns:p14="http://schemas.microsoft.com/office/powerpoint/2010/main" val="2730921401"/>
              </p:ext>
            </p:extLst>
          </p:nvPr>
        </p:nvGraphicFramePr>
        <p:xfrm>
          <a:off x="6662762" y="2028808"/>
          <a:ext cx="2947964" cy="3520440"/>
        </p:xfrm>
        <a:graphic>
          <a:graphicData uri="http://schemas.openxmlformats.org/drawingml/2006/table">
            <a:tbl>
              <a:tblPr firstRow="1">
                <a:tableStyleId>{5C22544A-7EE6-4342-B048-85BDC9FD1C3A}</a:tableStyleId>
              </a:tblPr>
              <a:tblGrid>
                <a:gridCol w="1620813"/>
                <a:gridCol w="824700"/>
                <a:gridCol w="502451"/>
              </a:tblGrid>
              <a:tr h="126644">
                <a:tc>
                  <a:txBody>
                    <a:bodyPr/>
                    <a:lstStyle/>
                    <a:p>
                      <a:r>
                        <a:rPr lang="en-US" sz="1050" b="0" dirty="0" smtClean="0">
                          <a:solidFill>
                            <a:schemeClr val="bg1">
                              <a:lumMod val="50000"/>
                            </a:schemeClr>
                          </a:solidFill>
                          <a:latin typeface="+mj-lt"/>
                        </a:rPr>
                        <a:t>square</a:t>
                      </a:r>
                      <a:r>
                        <a:rPr lang="en-US" sz="1050" b="0" baseline="0" dirty="0" smtClean="0">
                          <a:solidFill>
                            <a:schemeClr val="bg1">
                              <a:lumMod val="50000"/>
                            </a:schemeClr>
                          </a:solidFill>
                          <a:latin typeface="+mj-lt"/>
                        </a:rPr>
                        <a:t> feet</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n-US" sz="1050" b="0" dirty="0" smtClean="0">
                          <a:solidFill>
                            <a:schemeClr val="bg1">
                              <a:lumMod val="50000"/>
                            </a:schemeClr>
                          </a:solidFill>
                          <a:latin typeface="+mj-lt"/>
                        </a:rPr>
                        <a:t>43,886</a:t>
                      </a:r>
                      <a:r>
                        <a:rPr lang="en-US" sz="1050" b="0" baseline="0" dirty="0" smtClean="0">
                          <a:solidFill>
                            <a:schemeClr val="bg1">
                              <a:lumMod val="50000"/>
                            </a:schemeClr>
                          </a:solidFill>
                          <a:latin typeface="+mj-lt"/>
                        </a:rPr>
                        <a:t> </a:t>
                      </a:r>
                      <a:r>
                        <a:rPr lang="en-US" sz="1050" b="0" baseline="0" dirty="0" err="1" smtClean="0">
                          <a:solidFill>
                            <a:schemeClr val="bg1">
                              <a:lumMod val="50000"/>
                            </a:schemeClr>
                          </a:solidFill>
                          <a:latin typeface="+mj-lt"/>
                        </a:rPr>
                        <a:t>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ES" sz="120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s-ES" sz="1050" b="0" dirty="0" err="1" smtClean="0">
                          <a:solidFill>
                            <a:schemeClr val="bg1">
                              <a:lumMod val="50000"/>
                            </a:schemeClr>
                          </a:solidFill>
                          <a:latin typeface="+mj-lt"/>
                        </a:rPr>
                        <a:t>workers</a:t>
                      </a:r>
                      <a:r>
                        <a:rPr lang="es-ES" sz="1050" b="0" dirty="0" smtClean="0">
                          <a:solidFill>
                            <a:schemeClr val="bg1">
                              <a:lumMod val="50000"/>
                            </a:schemeClr>
                          </a:solidFill>
                          <a:latin typeface="+mj-lt"/>
                        </a:rPr>
                        <a:t> </a:t>
                      </a:r>
                      <a:r>
                        <a:rPr lang="es-ES" sz="1050" b="0" dirty="0" err="1" smtClean="0">
                          <a:solidFill>
                            <a:schemeClr val="bg1">
                              <a:lumMod val="50000"/>
                            </a:schemeClr>
                          </a:solidFill>
                          <a:latin typeface="+mj-lt"/>
                        </a:rPr>
                        <a:t>supported</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14,080 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pPr marL="0" indent="285750"/>
                      <a:r>
                        <a:rPr lang="es-ES" sz="1050" b="0" dirty="0" err="1" smtClean="0">
                          <a:solidFill>
                            <a:schemeClr val="bg1">
                              <a:lumMod val="50000"/>
                            </a:schemeClr>
                          </a:solidFill>
                          <a:latin typeface="+mj-lt"/>
                        </a:rPr>
                        <a:t>resident</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965 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pPr marL="0" indent="285750"/>
                      <a:r>
                        <a:rPr lang="es-ES" sz="1050" b="0" dirty="0" err="1" smtClean="0">
                          <a:solidFill>
                            <a:schemeClr val="bg1">
                              <a:lumMod val="50000"/>
                            </a:schemeClr>
                          </a:solidFill>
                          <a:latin typeface="+mj-lt"/>
                        </a:rPr>
                        <a:t>distributed</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13,115 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r>
                        <a:rPr lang="es-ES" sz="1050" b="0" dirty="0" err="1" smtClean="0">
                          <a:solidFill>
                            <a:schemeClr val="bg1">
                              <a:lumMod val="50000"/>
                            </a:schemeClr>
                          </a:solidFill>
                          <a:latin typeface="+mj-lt"/>
                        </a:rPr>
                        <a:t>square</a:t>
                      </a:r>
                      <a:r>
                        <a:rPr lang="es-ES" sz="1050" b="0" baseline="0" dirty="0" smtClean="0">
                          <a:solidFill>
                            <a:schemeClr val="bg1">
                              <a:lumMod val="50000"/>
                            </a:schemeClr>
                          </a:solidFill>
                          <a:latin typeface="+mj-lt"/>
                        </a:rPr>
                        <a:t> </a:t>
                      </a:r>
                      <a:r>
                        <a:rPr lang="es-ES" sz="1050" b="0" baseline="0" dirty="0" err="1" smtClean="0">
                          <a:solidFill>
                            <a:schemeClr val="bg1">
                              <a:lumMod val="50000"/>
                            </a:schemeClr>
                          </a:solidFill>
                          <a:latin typeface="+mj-lt"/>
                        </a:rPr>
                        <a:t>feet</a:t>
                      </a:r>
                      <a:r>
                        <a:rPr lang="es-ES" sz="1050" b="0" baseline="0" dirty="0" smtClean="0">
                          <a:solidFill>
                            <a:schemeClr val="bg1">
                              <a:lumMod val="50000"/>
                            </a:schemeClr>
                          </a:solidFill>
                          <a:latin typeface="+mj-lt"/>
                        </a:rPr>
                        <a:t> per </a:t>
                      </a:r>
                      <a:r>
                        <a:rPr lang="es-ES" sz="1050" b="0" baseline="0" dirty="0" err="1" smtClean="0">
                          <a:solidFill>
                            <a:schemeClr val="bg1">
                              <a:lumMod val="50000"/>
                            </a:schemeClr>
                          </a:solidFill>
                          <a:latin typeface="+mj-lt"/>
                        </a:rPr>
                        <a:t>person</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es-ES" sz="1050" b="0" dirty="0" smtClean="0">
                          <a:solidFill>
                            <a:schemeClr val="bg1">
                              <a:lumMod val="50000"/>
                            </a:schemeClr>
                          </a:solidFill>
                          <a:latin typeface="+mj-lt"/>
                        </a:rPr>
                        <a:t>40 s.f.</a:t>
                      </a:r>
                      <a:endParaRPr lang="es-ES" sz="1050" b="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26644">
                <a:tc>
                  <a:txBody>
                    <a:bodyPr/>
                    <a:lstStyle/>
                    <a:p>
                      <a:r>
                        <a:rPr lang="en-US" sz="1050" dirty="0" smtClean="0">
                          <a:solidFill>
                            <a:schemeClr val="bg1">
                              <a:lumMod val="50000"/>
                            </a:schemeClr>
                          </a:solidFill>
                          <a:latin typeface="+mj-lt"/>
                        </a:rPr>
                        <a:t>ratio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pPr marL="0" indent="287338"/>
                      <a:r>
                        <a:rPr lang="en-US" sz="1050" dirty="0" err="1" smtClean="0">
                          <a:solidFill>
                            <a:schemeClr val="bg1">
                              <a:lumMod val="50000"/>
                            </a:schemeClr>
                          </a:solidFill>
                          <a:latin typeface="+mj-lt"/>
                        </a:rPr>
                        <a:t>workstation:worker</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102:334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I/Owned</a:t>
                      </a:r>
                      <a:r>
                        <a:rPr lang="en-US" sz="1050" baseline="0" dirty="0" smtClean="0">
                          <a:solidFill>
                            <a:schemeClr val="bg1">
                              <a:lumMod val="50000"/>
                            </a:schemeClr>
                          </a:solidFill>
                          <a:latin typeface="+mj-lt"/>
                        </a:rPr>
                        <a:t> spaces</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endParaRPr lang="es-ES" sz="1050" b="0" kern="1200" dirty="0" smtClean="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pPr marL="284163" lvl="1" indent="0"/>
                      <a:r>
                        <a:rPr lang="en-US" sz="1050" baseline="0" dirty="0" smtClean="0">
                          <a:solidFill>
                            <a:schemeClr val="bg1">
                              <a:lumMod val="50000"/>
                            </a:schemeClr>
                          </a:solidFill>
                          <a:latin typeface="+mj-lt"/>
                        </a:rPr>
                        <a:t>i</a:t>
                      </a:r>
                      <a:r>
                        <a:rPr lang="en-US" sz="1050" dirty="0" smtClean="0">
                          <a:solidFill>
                            <a:schemeClr val="bg1">
                              <a:lumMod val="50000"/>
                            </a:schemeClr>
                          </a:solidFill>
                          <a:latin typeface="+mj-lt"/>
                        </a:rPr>
                        <a:t>ndividual settings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965 s.f.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pPr marL="508000" lvl="1" indent="-223838"/>
                      <a:r>
                        <a:rPr lang="en-US" sz="1050" baseline="0" dirty="0" smtClean="0">
                          <a:solidFill>
                            <a:schemeClr val="bg1">
                              <a:lumMod val="50000"/>
                            </a:schemeClr>
                          </a:solidFill>
                          <a:latin typeface="+mj-lt"/>
                        </a:rPr>
                        <a:t>private offices</a:t>
                      </a:r>
                      <a:endParaRPr lang="es-ES" sz="1050" dirty="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50" b="0" kern="1200" dirty="0" smtClean="0">
                          <a:solidFill>
                            <a:schemeClr val="bg1">
                              <a:lumMod val="50000"/>
                            </a:schemeClr>
                          </a:solidFill>
                          <a:latin typeface="+mj-lt"/>
                          <a:ea typeface="+mn-ea"/>
                          <a:cs typeface="+mn-cs"/>
                        </a:rPr>
                        <a:t>0</a:t>
                      </a:r>
                      <a:endParaRPr lang="es-ES" sz="1050" b="0" kern="1200" dirty="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s-ES" sz="1050" b="0" kern="1200" dirty="0" smtClean="0">
                          <a:solidFill>
                            <a:schemeClr val="bg1">
                              <a:lumMod val="50000"/>
                            </a:schemeClr>
                          </a:solidFill>
                          <a:latin typeface="+mj-lt"/>
                          <a:ea typeface="+mn-ea"/>
                          <a:cs typeface="+mn-cs"/>
                        </a:rPr>
                        <a:t>0%</a:t>
                      </a:r>
                      <a:endParaRPr lang="es-ES" sz="1050" b="0" kern="1200" dirty="0">
                        <a:solidFill>
                          <a:schemeClr val="bg1">
                            <a:lumMod val="50000"/>
                          </a:schemeClr>
                        </a:solidFill>
                        <a:latin typeface="+mj-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I/Shared</a:t>
                      </a:r>
                      <a:r>
                        <a:rPr lang="en-US" sz="1050" baseline="0" dirty="0" smtClean="0">
                          <a:solidFill>
                            <a:schemeClr val="bg1">
                              <a:lumMod val="50000"/>
                            </a:schemeClr>
                          </a:solidFill>
                          <a:latin typeface="+mj-lt"/>
                        </a:rPr>
                        <a:t> spaces</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2,531 s.f.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18%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We/Owned spaces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1,695 s.f.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12%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r h="126644">
                <a:tc>
                  <a:txBody>
                    <a:bodyPr/>
                    <a:lstStyle/>
                    <a:p>
                      <a:r>
                        <a:rPr lang="en-US" sz="1050" dirty="0" smtClean="0">
                          <a:solidFill>
                            <a:schemeClr val="bg1">
                              <a:lumMod val="50000"/>
                            </a:schemeClr>
                          </a:solidFill>
                          <a:latin typeface="+mj-lt"/>
                        </a:rPr>
                        <a:t>We/Shared</a:t>
                      </a:r>
                      <a:r>
                        <a:rPr lang="en-US" sz="1050" baseline="0" dirty="0" smtClean="0">
                          <a:solidFill>
                            <a:schemeClr val="bg1">
                              <a:lumMod val="50000"/>
                            </a:schemeClr>
                          </a:solidFill>
                          <a:latin typeface="+mj-lt"/>
                        </a:rPr>
                        <a:t> spaces</a:t>
                      </a:r>
                      <a:endParaRPr lang="en-US" sz="1050" dirty="0" smtClean="0">
                        <a:solidFill>
                          <a:schemeClr val="bg1">
                            <a:lumMod val="50000"/>
                          </a:schemeClr>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8,889 s.f.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509412" rtl="0" eaLnBrk="1" fontAlgn="auto" latinLnBrk="0" hangingPunct="1">
                        <a:lnSpc>
                          <a:spcPct val="100000"/>
                        </a:lnSpc>
                        <a:spcBef>
                          <a:spcPts val="0"/>
                        </a:spcBef>
                        <a:spcAft>
                          <a:spcPts val="0"/>
                        </a:spcAft>
                        <a:buClrTx/>
                        <a:buSzTx/>
                        <a:buFontTx/>
                        <a:buNone/>
                        <a:tabLst/>
                        <a:defRPr/>
                      </a:pPr>
                      <a:r>
                        <a:rPr lang="es-ES" sz="1050" b="0" kern="1200" dirty="0" smtClean="0">
                          <a:solidFill>
                            <a:schemeClr val="bg1">
                              <a:lumMod val="50000"/>
                            </a:schemeClr>
                          </a:solidFill>
                          <a:latin typeface="+mj-lt"/>
                          <a:ea typeface="+mn-ea"/>
                          <a:cs typeface="+mn-cs"/>
                        </a:rPr>
                        <a:t>63%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3" name="Rounded Rectangle 22"/>
          <p:cNvSpPr/>
          <p:nvPr/>
        </p:nvSpPr>
        <p:spPr>
          <a:xfrm>
            <a:off x="2151500" y="3759427"/>
            <a:ext cx="3138144" cy="327213"/>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4" name="Rounded Rectangle 23"/>
          <p:cNvSpPr/>
          <p:nvPr/>
        </p:nvSpPr>
        <p:spPr>
          <a:xfrm>
            <a:off x="2122707" y="4095266"/>
            <a:ext cx="401201" cy="1488243"/>
          </a:xfrm>
          <a:prstGeom prst="roundRect">
            <a:avLst>
              <a:gd name="adj" fmla="val 6571"/>
            </a:avLst>
          </a:prstGeom>
          <a:solidFill>
            <a:srgbClr val="00B5A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5" name="Rounded Rectangle 24"/>
          <p:cNvSpPr/>
          <p:nvPr/>
        </p:nvSpPr>
        <p:spPr>
          <a:xfrm>
            <a:off x="1035171" y="3644901"/>
            <a:ext cx="952380" cy="2165796"/>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27" name="Rounded Rectangle 26"/>
          <p:cNvSpPr/>
          <p:nvPr/>
        </p:nvSpPr>
        <p:spPr>
          <a:xfrm>
            <a:off x="1243011" y="3092450"/>
            <a:ext cx="592139" cy="442981"/>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31" name="Rounded Rectangle 30"/>
          <p:cNvSpPr/>
          <p:nvPr/>
        </p:nvSpPr>
        <p:spPr>
          <a:xfrm>
            <a:off x="1966475" y="2413000"/>
            <a:ext cx="185023" cy="506481"/>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5" name="Rounded Rectangle 44"/>
          <p:cNvSpPr/>
          <p:nvPr/>
        </p:nvSpPr>
        <p:spPr>
          <a:xfrm>
            <a:off x="903861" y="1551049"/>
            <a:ext cx="518538" cy="318376"/>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6" name="Rounded Rectangle 45"/>
          <p:cNvSpPr/>
          <p:nvPr/>
        </p:nvSpPr>
        <p:spPr>
          <a:xfrm>
            <a:off x="1513876" y="6403216"/>
            <a:ext cx="782201" cy="238261"/>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7" name="Rounded Rectangle 46"/>
          <p:cNvSpPr/>
          <p:nvPr/>
        </p:nvSpPr>
        <p:spPr>
          <a:xfrm>
            <a:off x="2417049" y="6371737"/>
            <a:ext cx="262652" cy="196544"/>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8" name="Rounded Rectangle 47"/>
          <p:cNvSpPr/>
          <p:nvPr/>
        </p:nvSpPr>
        <p:spPr>
          <a:xfrm>
            <a:off x="1835150" y="6763668"/>
            <a:ext cx="262652" cy="196544"/>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49" name="Rounded Rectangle 48"/>
          <p:cNvSpPr/>
          <p:nvPr/>
        </p:nvSpPr>
        <p:spPr>
          <a:xfrm>
            <a:off x="2922148" y="6804567"/>
            <a:ext cx="204351" cy="160993"/>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0" name="Rounded Rectangle 49"/>
          <p:cNvSpPr/>
          <p:nvPr/>
        </p:nvSpPr>
        <p:spPr>
          <a:xfrm rot="19532271">
            <a:off x="3536540" y="6165840"/>
            <a:ext cx="467998" cy="525570"/>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1" name="Rounded Rectangle 50"/>
          <p:cNvSpPr/>
          <p:nvPr/>
        </p:nvSpPr>
        <p:spPr>
          <a:xfrm rot="19415362">
            <a:off x="3933383" y="5586110"/>
            <a:ext cx="1274953" cy="603543"/>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3" name="Rounded Rectangle 52"/>
          <p:cNvSpPr/>
          <p:nvPr/>
        </p:nvSpPr>
        <p:spPr>
          <a:xfrm>
            <a:off x="2981171" y="7096365"/>
            <a:ext cx="436156" cy="238261"/>
          </a:xfrm>
          <a:prstGeom prst="roundRect">
            <a:avLst>
              <a:gd name="adj" fmla="val 6571"/>
            </a:avLst>
          </a:prstGeom>
          <a:solidFill>
            <a:srgbClr val="FDEA33">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6" name="Rounded Rectangle 55"/>
          <p:cNvSpPr/>
          <p:nvPr/>
        </p:nvSpPr>
        <p:spPr>
          <a:xfrm>
            <a:off x="3770539" y="2919481"/>
            <a:ext cx="1633311" cy="725419"/>
          </a:xfrm>
          <a:prstGeom prst="roundRect">
            <a:avLst>
              <a:gd name="adj" fmla="val 6571"/>
            </a:avLst>
          </a:prstGeom>
          <a:solidFill>
            <a:srgbClr val="8BD2F4">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7" name="Rounded Rectangle 56"/>
          <p:cNvSpPr/>
          <p:nvPr/>
        </p:nvSpPr>
        <p:spPr>
          <a:xfrm rot="19409403">
            <a:off x="5039866" y="4907111"/>
            <a:ext cx="744625" cy="507702"/>
          </a:xfrm>
          <a:prstGeom prst="roundRect">
            <a:avLst>
              <a:gd name="adj" fmla="val 6571"/>
            </a:avLst>
          </a:prstGeom>
          <a:solidFill>
            <a:srgbClr val="004B8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8" name="Rounded Rectangle 57"/>
          <p:cNvSpPr/>
          <p:nvPr/>
        </p:nvSpPr>
        <p:spPr>
          <a:xfrm rot="19650728">
            <a:off x="3455790" y="6930796"/>
            <a:ext cx="933671" cy="308585"/>
          </a:xfrm>
          <a:prstGeom prst="roundRect">
            <a:avLst>
              <a:gd name="adj" fmla="val 6571"/>
            </a:avLst>
          </a:prstGeom>
          <a:solidFill>
            <a:srgbClr val="8BD2F4">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9" name="Rounded Rectangle 58"/>
          <p:cNvSpPr/>
          <p:nvPr/>
        </p:nvSpPr>
        <p:spPr>
          <a:xfrm>
            <a:off x="2210089" y="6710189"/>
            <a:ext cx="676572" cy="505306"/>
          </a:xfrm>
          <a:prstGeom prst="roundRect">
            <a:avLst>
              <a:gd name="adj" fmla="val 6571"/>
            </a:avLst>
          </a:prstGeom>
          <a:solidFill>
            <a:srgbClr val="00B5A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60" name="Rounded Rectangle 59"/>
          <p:cNvSpPr/>
          <p:nvPr/>
        </p:nvSpPr>
        <p:spPr>
          <a:xfrm rot="3346660">
            <a:off x="3061662" y="6476745"/>
            <a:ext cx="710433" cy="496782"/>
          </a:xfrm>
          <a:prstGeom prst="roundRect">
            <a:avLst>
              <a:gd name="adj" fmla="val 6571"/>
            </a:avLst>
          </a:prstGeom>
          <a:solidFill>
            <a:srgbClr val="00B5A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
        <p:nvSpPr>
          <p:cNvPr id="52" name="Rounded Rectangle 51"/>
          <p:cNvSpPr/>
          <p:nvPr/>
        </p:nvSpPr>
        <p:spPr>
          <a:xfrm>
            <a:off x="1287531" y="2469999"/>
            <a:ext cx="564872" cy="419848"/>
          </a:xfrm>
          <a:prstGeom prst="roundRect">
            <a:avLst>
              <a:gd name="adj" fmla="val 6571"/>
            </a:avLst>
          </a:prstGeom>
          <a:solidFill>
            <a:srgbClr val="004B8D">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dirty="0"/>
          </a:p>
        </p:txBody>
      </p:sp>
    </p:spTree>
    <p:extLst>
      <p:ext uri="{BB962C8B-B14F-4D97-AF65-F5344CB8AC3E}">
        <p14:creationId xmlns="" xmlns:p14="http://schemas.microsoft.com/office/powerpoint/2010/main" val="20822926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9894" y="646776"/>
            <a:ext cx="7848705"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floor plan view | concept</a:t>
            </a:r>
            <a:endParaRPr lang="es-ES" sz="2400" b="1" dirty="0">
              <a:solidFill>
                <a:srgbClr val="0090CA"/>
              </a:solidFill>
              <a:latin typeface="Arial" pitchFamily="34" charset="0"/>
              <a:cs typeface="Arial" pitchFamily="34" charset="0"/>
            </a:endParaRPr>
          </a:p>
        </p:txBody>
      </p:sp>
      <p:sp>
        <p:nvSpPr>
          <p:cNvPr id="53" name="Content Placeholder 2"/>
          <p:cNvSpPr txBox="1">
            <a:spLocks/>
          </p:cNvSpPr>
          <p:nvPr/>
        </p:nvSpPr>
        <p:spPr>
          <a:xfrm>
            <a:off x="365347" y="1128486"/>
            <a:ext cx="5029200"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400" b="1" dirty="0" smtClean="0">
                <a:solidFill>
                  <a:srgbClr val="898989"/>
                </a:solidFill>
                <a:latin typeface="Arial"/>
                <a:cs typeface="Arial"/>
              </a:rPr>
              <a:t>view 1</a:t>
            </a:r>
            <a:endParaRPr kumimoji="0" lang="es-ES" sz="1400" b="1" i="0" u="none" strike="noStrike" kern="1200" cap="none" spc="0" normalizeH="0" baseline="0" noProof="0" dirty="0">
              <a:ln>
                <a:noFill/>
              </a:ln>
              <a:solidFill>
                <a:srgbClr val="898989"/>
              </a:solidFill>
              <a:effectLst/>
              <a:uLnTx/>
              <a:uFillTx/>
              <a:latin typeface="Arial"/>
              <a:ea typeface="+mn-ea"/>
              <a:cs typeface="Arial"/>
            </a:endParaRPr>
          </a:p>
        </p:txBody>
      </p:sp>
      <p:sp>
        <p:nvSpPr>
          <p:cNvPr id="7" name="Content Placeholder 2"/>
          <p:cNvSpPr txBox="1">
            <a:spLocks/>
          </p:cNvSpPr>
          <p:nvPr/>
        </p:nvSpPr>
        <p:spPr>
          <a:xfrm>
            <a:off x="365346" y="5618434"/>
            <a:ext cx="4543084" cy="1671365"/>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600" b="1" dirty="0" smtClean="0">
                <a:solidFill>
                  <a:srgbClr val="898989"/>
                </a:solidFill>
                <a:latin typeface="Arial"/>
                <a:cs typeface="Arial"/>
              </a:rPr>
              <a:t>design intent</a:t>
            </a: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lang="en-US" sz="1600" b="1" dirty="0" smtClean="0">
              <a:solidFill>
                <a:srgbClr val="898989"/>
              </a:solidFill>
              <a:latin typeface="Arial"/>
              <a:cs typeface="Arial"/>
            </a:endParaRPr>
          </a:p>
          <a:p>
            <a:r>
              <a:rPr lang="en-US" sz="1400" dirty="0" smtClean="0">
                <a:solidFill>
                  <a:srgbClr val="898989"/>
                </a:solidFill>
                <a:latin typeface="+mj-lt"/>
              </a:rPr>
              <a:t>Students are offered touch down benches where they can study/work promoting different learning experiences. It inspires individual or group work with their different study/work modes.</a:t>
            </a:r>
            <a:endParaRPr kumimoji="0" lang="es-ES" sz="1400" b="1" i="0" u="none" strike="noStrike" kern="1200" cap="none" spc="0" normalizeH="0" baseline="0" noProof="0" dirty="0">
              <a:ln>
                <a:noFill/>
              </a:ln>
              <a:solidFill>
                <a:srgbClr val="898989"/>
              </a:solidFill>
              <a:effectLst/>
              <a:uLnTx/>
              <a:uFillTx/>
              <a:latin typeface="+mj-lt"/>
              <a:ea typeface="+mn-ea"/>
              <a:cs typeface="Arial"/>
            </a:endParaRPr>
          </a:p>
        </p:txBody>
      </p:sp>
      <p:pic>
        <p:nvPicPr>
          <p:cNvPr id="2" name="Picture 1"/>
          <p:cNvPicPr>
            <a:picLocks noChangeAspect="1"/>
          </p:cNvPicPr>
          <p:nvPr/>
        </p:nvPicPr>
        <p:blipFill rotWithShape="1">
          <a:blip r:embed="rId3">
            <a:extLst>
              <a:ext uri="{28A0092B-C50C-407E-A947-70E740481C1C}">
                <a14:useLocalDpi xmlns="" xmlns:a14="http://schemas.microsoft.com/office/drawing/2010/main" val="0"/>
              </a:ext>
            </a:extLst>
          </a:blip>
          <a:srcRect b="5260"/>
          <a:stretch/>
        </p:blipFill>
        <p:spPr>
          <a:xfrm>
            <a:off x="611472" y="1710546"/>
            <a:ext cx="8428008" cy="3824377"/>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9894" y="646776"/>
            <a:ext cx="7848705"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floor plan view | concept</a:t>
            </a:r>
            <a:endParaRPr lang="es-ES" sz="2400" b="1" dirty="0">
              <a:solidFill>
                <a:srgbClr val="0090CA"/>
              </a:solidFill>
              <a:latin typeface="Arial" pitchFamily="34" charset="0"/>
              <a:cs typeface="Arial" pitchFamily="34" charset="0"/>
            </a:endParaRPr>
          </a:p>
        </p:txBody>
      </p:sp>
      <p:sp>
        <p:nvSpPr>
          <p:cNvPr id="53" name="Content Placeholder 2"/>
          <p:cNvSpPr txBox="1">
            <a:spLocks/>
          </p:cNvSpPr>
          <p:nvPr/>
        </p:nvSpPr>
        <p:spPr>
          <a:xfrm>
            <a:off x="365347" y="1128486"/>
            <a:ext cx="5029200"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400" b="1" dirty="0" smtClean="0">
                <a:solidFill>
                  <a:srgbClr val="898989"/>
                </a:solidFill>
                <a:latin typeface="Arial"/>
                <a:cs typeface="Arial"/>
              </a:rPr>
              <a:t>view 1</a:t>
            </a:r>
            <a:endParaRPr kumimoji="0" lang="es-ES" sz="1400" b="1" i="0" u="none" strike="noStrike" kern="1200" cap="none" spc="0" normalizeH="0" baseline="0" noProof="0" dirty="0">
              <a:ln>
                <a:noFill/>
              </a:ln>
              <a:solidFill>
                <a:srgbClr val="898989"/>
              </a:solidFill>
              <a:effectLst/>
              <a:uLnTx/>
              <a:uFillTx/>
              <a:latin typeface="Arial"/>
              <a:ea typeface="+mn-ea"/>
              <a:cs typeface="Arial"/>
            </a:endParaRPr>
          </a:p>
        </p:txBody>
      </p:sp>
      <p:sp>
        <p:nvSpPr>
          <p:cNvPr id="7" name="Content Placeholder 2"/>
          <p:cNvSpPr txBox="1">
            <a:spLocks/>
          </p:cNvSpPr>
          <p:nvPr/>
        </p:nvSpPr>
        <p:spPr>
          <a:xfrm>
            <a:off x="365346" y="5618434"/>
            <a:ext cx="4879514" cy="1671365"/>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600" b="1" dirty="0" smtClean="0">
                <a:solidFill>
                  <a:srgbClr val="898989"/>
                </a:solidFill>
                <a:latin typeface="Arial"/>
                <a:cs typeface="Arial"/>
              </a:rPr>
              <a:t>design intent</a:t>
            </a: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lang="en-US" sz="1600" b="1" dirty="0" smtClean="0">
              <a:solidFill>
                <a:srgbClr val="898989"/>
              </a:solidFill>
              <a:latin typeface="Arial"/>
              <a:cs typeface="Arial"/>
            </a:endParaRPr>
          </a:p>
          <a:p>
            <a:r>
              <a:rPr lang="en-US" sz="1400" dirty="0">
                <a:solidFill>
                  <a:srgbClr val="898989"/>
                </a:solidFill>
              </a:rPr>
              <a:t>Students are offered a dynamic mixture of areas ranging from very open to totally enclosed. It supports productivity and technology, inspiring individual and group work.</a:t>
            </a:r>
            <a:endParaRPr lang="es-ES" sz="1400" b="1" dirty="0">
              <a:solidFill>
                <a:srgbClr val="898989"/>
              </a:solidFill>
              <a:cs typeface="Arial"/>
            </a:endParaRPr>
          </a:p>
        </p:txBody>
      </p:sp>
      <p:pic>
        <p:nvPicPr>
          <p:cNvPr id="2" name="Picture 1"/>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741872" y="1720070"/>
            <a:ext cx="8178930" cy="3926423"/>
          </a:xfrm>
          <a:prstGeom prst="rect">
            <a:avLst/>
          </a:prstGeom>
        </p:spPr>
      </p:pic>
    </p:spTree>
    <p:extLst>
      <p:ext uri="{BB962C8B-B14F-4D97-AF65-F5344CB8AC3E}">
        <p14:creationId xmlns="" xmlns:p14="http://schemas.microsoft.com/office/powerpoint/2010/main" val="3073114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normAutofit/>
          </a:bodyPr>
          <a:lstStyle/>
          <a:p>
            <a:r>
              <a:rPr lang="en-US" dirty="0" smtClean="0"/>
              <a:t>work settings</a:t>
            </a:r>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64189" y="646774"/>
            <a:ext cx="7848705"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a:t>
            </a:r>
            <a:endParaRPr lang="es-ES" sz="2400" b="1" dirty="0">
              <a:solidFill>
                <a:srgbClr val="0090CA"/>
              </a:solidFill>
              <a:latin typeface="Arial" pitchFamily="34" charset="0"/>
              <a:cs typeface="Arial" pitchFamily="34" charset="0"/>
            </a:endParaRPr>
          </a:p>
        </p:txBody>
      </p:sp>
      <p:pic>
        <p:nvPicPr>
          <p:cNvPr id="33"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8204649" y="2224007"/>
            <a:ext cx="1174662" cy="619644"/>
          </a:xfrm>
          <a:prstGeom prst="rect">
            <a:avLst/>
          </a:prstGeom>
          <a:noFill/>
          <a:ln w="9525">
            <a:noFill/>
            <a:miter lim="800000"/>
            <a:headEnd/>
            <a:tailEnd/>
          </a:ln>
        </p:spPr>
      </p:pic>
      <p:sp>
        <p:nvSpPr>
          <p:cNvPr id="34" name="Rounded Rectangle 33"/>
          <p:cNvSpPr/>
          <p:nvPr/>
        </p:nvSpPr>
        <p:spPr>
          <a:xfrm>
            <a:off x="6330134" y="2008733"/>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35" name="Rectangle 34"/>
          <p:cNvSpPr/>
          <p:nvPr/>
        </p:nvSpPr>
        <p:spPr>
          <a:xfrm>
            <a:off x="7523511" y="2771230"/>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B1</a:t>
            </a:r>
          </a:p>
        </p:txBody>
      </p:sp>
      <p:pic>
        <p:nvPicPr>
          <p:cNvPr id="36" name="Picture 2"/>
          <p:cNvPicPr>
            <a:picLocks noChangeAspect="1" noChangeArrowheads="1"/>
          </p:cNvPicPr>
          <p:nvPr/>
        </p:nvPicPr>
        <p:blipFill>
          <a:blip r:embed="rId4">
            <a:extLst>
              <a:ext uri="{28A0092B-C50C-407E-A947-70E740481C1C}">
                <a14:useLocalDpi xmlns="" xmlns:a14="http://schemas.microsoft.com/office/drawing/2010/main" val="0"/>
              </a:ext>
            </a:extLst>
          </a:blip>
          <a:stretch>
            <a:fillRect/>
          </a:stretch>
        </p:blipFill>
        <p:spPr bwMode="auto">
          <a:xfrm>
            <a:off x="6521332" y="2192227"/>
            <a:ext cx="1174662" cy="619644"/>
          </a:xfrm>
          <a:prstGeom prst="rect">
            <a:avLst/>
          </a:prstGeom>
          <a:noFill/>
          <a:ln w="9525">
            <a:noFill/>
            <a:miter lim="800000"/>
            <a:headEnd/>
            <a:tailEnd/>
          </a:ln>
        </p:spPr>
      </p:pic>
      <p:sp>
        <p:nvSpPr>
          <p:cNvPr id="37" name="Rounded Rectangle 36"/>
          <p:cNvSpPr/>
          <p:nvPr/>
        </p:nvSpPr>
        <p:spPr>
          <a:xfrm>
            <a:off x="8004189" y="2008733"/>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38" name="Rectangle 37"/>
          <p:cNvSpPr/>
          <p:nvPr/>
        </p:nvSpPr>
        <p:spPr>
          <a:xfrm>
            <a:off x="9162300" y="2771230"/>
            <a:ext cx="415498"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W1</a:t>
            </a:r>
          </a:p>
        </p:txBody>
      </p:sp>
      <p:pic>
        <p:nvPicPr>
          <p:cNvPr id="89" name="Picture 2"/>
          <p:cNvPicPr>
            <a:picLocks noChangeAspect="1" noChangeArrowheads="1"/>
          </p:cNvPicPr>
          <p:nvPr/>
        </p:nvPicPr>
        <p:blipFill>
          <a:blip r:embed="rId5">
            <a:extLst>
              <a:ext uri="{28A0092B-C50C-407E-A947-70E740481C1C}">
                <a14:useLocalDpi xmlns="" xmlns:a14="http://schemas.microsoft.com/office/drawing/2010/main" val="0"/>
              </a:ext>
            </a:extLst>
          </a:blip>
          <a:stretch>
            <a:fillRect/>
          </a:stretch>
        </p:blipFill>
        <p:spPr bwMode="auto">
          <a:xfrm>
            <a:off x="6459590" y="3973609"/>
            <a:ext cx="1333412" cy="703386"/>
          </a:xfrm>
          <a:prstGeom prst="rect">
            <a:avLst/>
          </a:prstGeom>
          <a:noFill/>
          <a:ln w="9525">
            <a:noFill/>
            <a:miter lim="800000"/>
            <a:headEnd/>
            <a:tailEnd/>
          </a:ln>
        </p:spPr>
      </p:pic>
      <p:sp>
        <p:nvSpPr>
          <p:cNvPr id="90" name="Rounded Rectangle 89"/>
          <p:cNvSpPr/>
          <p:nvPr/>
        </p:nvSpPr>
        <p:spPr>
          <a:xfrm>
            <a:off x="6330134" y="3775999"/>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91" name="Rectangle 90"/>
          <p:cNvSpPr/>
          <p:nvPr/>
        </p:nvSpPr>
        <p:spPr>
          <a:xfrm>
            <a:off x="7523511" y="4538496"/>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A1</a:t>
            </a:r>
          </a:p>
        </p:txBody>
      </p:sp>
      <p:pic>
        <p:nvPicPr>
          <p:cNvPr id="92" name="Picture 2"/>
          <p:cNvPicPr>
            <a:picLocks noChangeAspect="1" noChangeArrowheads="1"/>
          </p:cNvPicPr>
          <p:nvPr/>
        </p:nvPicPr>
        <p:blipFill>
          <a:blip r:embed="rId6">
            <a:extLst>
              <a:ext uri="{28A0092B-C50C-407E-A947-70E740481C1C}">
                <a14:useLocalDpi xmlns="" xmlns:a14="http://schemas.microsoft.com/office/drawing/2010/main" val="0"/>
              </a:ext>
            </a:extLst>
          </a:blip>
          <a:stretch>
            <a:fillRect/>
          </a:stretch>
        </p:blipFill>
        <p:spPr bwMode="auto">
          <a:xfrm>
            <a:off x="8178767" y="3973531"/>
            <a:ext cx="1243168" cy="655781"/>
          </a:xfrm>
          <a:prstGeom prst="rect">
            <a:avLst/>
          </a:prstGeom>
          <a:noFill/>
          <a:ln w="9525">
            <a:noFill/>
            <a:miter lim="800000"/>
            <a:headEnd/>
            <a:tailEnd/>
          </a:ln>
        </p:spPr>
      </p:pic>
      <p:sp>
        <p:nvSpPr>
          <p:cNvPr id="93" name="Rounded Rectangle 92"/>
          <p:cNvSpPr/>
          <p:nvPr/>
        </p:nvSpPr>
        <p:spPr>
          <a:xfrm>
            <a:off x="8004189" y="3775999"/>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94" name="Rectangle 93"/>
          <p:cNvSpPr/>
          <p:nvPr/>
        </p:nvSpPr>
        <p:spPr>
          <a:xfrm>
            <a:off x="9197566" y="4538496"/>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B2</a:t>
            </a:r>
          </a:p>
        </p:txBody>
      </p:sp>
      <p:pic>
        <p:nvPicPr>
          <p:cNvPr id="98" name="Picture 2"/>
          <p:cNvPicPr>
            <a:picLocks noChangeAspect="1" noChangeArrowheads="1"/>
          </p:cNvPicPr>
          <p:nvPr/>
        </p:nvPicPr>
        <p:blipFill rotWithShape="1">
          <a:blip r:embed="rId7">
            <a:extLst>
              <a:ext uri="{28A0092B-C50C-407E-A947-70E740481C1C}">
                <a14:useLocalDpi xmlns="" xmlns:a14="http://schemas.microsoft.com/office/drawing/2010/main" val="0"/>
              </a:ext>
            </a:extLst>
          </a:blip>
          <a:srcRect l="20641"/>
          <a:stretch/>
        </p:blipFill>
        <p:spPr bwMode="auto">
          <a:xfrm>
            <a:off x="3342282" y="5788581"/>
            <a:ext cx="1213351" cy="806525"/>
          </a:xfrm>
          <a:prstGeom prst="rect">
            <a:avLst/>
          </a:prstGeom>
          <a:noFill/>
          <a:ln w="9525">
            <a:noFill/>
            <a:miter lim="800000"/>
            <a:headEnd/>
            <a:tailEnd/>
          </a:ln>
        </p:spPr>
      </p:pic>
      <p:sp>
        <p:nvSpPr>
          <p:cNvPr id="99" name="Rounded Rectangle 98"/>
          <p:cNvSpPr/>
          <p:nvPr/>
        </p:nvSpPr>
        <p:spPr>
          <a:xfrm>
            <a:off x="2982024" y="568186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0" name="Rectangle 99"/>
          <p:cNvSpPr/>
          <p:nvPr/>
        </p:nvSpPr>
        <p:spPr>
          <a:xfrm>
            <a:off x="4175401" y="644435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a:t>
            </a:r>
          </a:p>
        </p:txBody>
      </p:sp>
      <p:pic>
        <p:nvPicPr>
          <p:cNvPr id="101" name="Picture 2"/>
          <p:cNvPicPr>
            <a:picLocks noChangeAspect="1" noChangeArrowheads="1"/>
          </p:cNvPicPr>
          <p:nvPr/>
        </p:nvPicPr>
        <p:blipFill rotWithShape="1">
          <a:blip r:embed="rId8">
            <a:extLst>
              <a:ext uri="{28A0092B-C50C-407E-A947-70E740481C1C}">
                <a14:useLocalDpi xmlns="" xmlns:a14="http://schemas.microsoft.com/office/drawing/2010/main" val="0"/>
              </a:ext>
            </a:extLst>
          </a:blip>
          <a:srcRect l="16179" r="24121"/>
          <a:stretch/>
        </p:blipFill>
        <p:spPr bwMode="auto">
          <a:xfrm>
            <a:off x="5038730" y="5842517"/>
            <a:ext cx="810280" cy="715964"/>
          </a:xfrm>
          <a:prstGeom prst="rect">
            <a:avLst/>
          </a:prstGeom>
          <a:noFill/>
          <a:ln w="9525">
            <a:noFill/>
            <a:miter lim="800000"/>
            <a:headEnd/>
            <a:tailEnd/>
          </a:ln>
        </p:spPr>
      </p:pic>
      <p:sp>
        <p:nvSpPr>
          <p:cNvPr id="102" name="Rounded Rectangle 101"/>
          <p:cNvSpPr/>
          <p:nvPr/>
        </p:nvSpPr>
        <p:spPr>
          <a:xfrm>
            <a:off x="4656079" y="568186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3" name="Rectangle 102"/>
          <p:cNvSpPr/>
          <p:nvPr/>
        </p:nvSpPr>
        <p:spPr>
          <a:xfrm>
            <a:off x="5849456" y="644435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C2</a:t>
            </a:r>
          </a:p>
        </p:txBody>
      </p:sp>
      <p:pic>
        <p:nvPicPr>
          <p:cNvPr id="104" name="Picture 2"/>
          <p:cNvPicPr>
            <a:picLocks noChangeAspect="1" noChangeArrowheads="1"/>
          </p:cNvPicPr>
          <p:nvPr/>
        </p:nvPicPr>
        <p:blipFill>
          <a:blip r:embed="rId9">
            <a:extLst>
              <a:ext uri="{28A0092B-C50C-407E-A947-70E740481C1C}">
                <a14:useLocalDpi xmlns="" xmlns:a14="http://schemas.microsoft.com/office/drawing/2010/main" val="0"/>
              </a:ext>
            </a:extLst>
          </a:blip>
          <a:stretch>
            <a:fillRect/>
          </a:stretch>
        </p:blipFill>
        <p:spPr bwMode="auto">
          <a:xfrm>
            <a:off x="6471592" y="5827582"/>
            <a:ext cx="1243168" cy="655781"/>
          </a:xfrm>
          <a:prstGeom prst="rect">
            <a:avLst/>
          </a:prstGeom>
          <a:noFill/>
          <a:ln w="9525">
            <a:noFill/>
            <a:miter lim="800000"/>
            <a:headEnd/>
            <a:tailEnd/>
          </a:ln>
        </p:spPr>
      </p:pic>
      <p:sp>
        <p:nvSpPr>
          <p:cNvPr id="105" name="Rounded Rectangle 104"/>
          <p:cNvSpPr/>
          <p:nvPr/>
        </p:nvSpPr>
        <p:spPr>
          <a:xfrm>
            <a:off x="6330134" y="568186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6" name="Rectangle 105"/>
          <p:cNvSpPr/>
          <p:nvPr/>
        </p:nvSpPr>
        <p:spPr>
          <a:xfrm>
            <a:off x="7523511" y="644435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C3</a:t>
            </a:r>
          </a:p>
        </p:txBody>
      </p:sp>
      <p:pic>
        <p:nvPicPr>
          <p:cNvPr id="107" name="Picture 2"/>
          <p:cNvPicPr>
            <a:picLocks noChangeAspect="1" noChangeArrowheads="1"/>
          </p:cNvPicPr>
          <p:nvPr/>
        </p:nvPicPr>
        <p:blipFill>
          <a:blip r:embed="rId10">
            <a:extLst>
              <a:ext uri="{28A0092B-C50C-407E-A947-70E740481C1C}">
                <a14:useLocalDpi xmlns="" xmlns:a14="http://schemas.microsoft.com/office/drawing/2010/main" val="0"/>
              </a:ext>
            </a:extLst>
          </a:blip>
          <a:stretch>
            <a:fillRect/>
          </a:stretch>
        </p:blipFill>
        <p:spPr bwMode="auto">
          <a:xfrm>
            <a:off x="8223276" y="5827582"/>
            <a:ext cx="1164406" cy="614234"/>
          </a:xfrm>
          <a:prstGeom prst="rect">
            <a:avLst/>
          </a:prstGeom>
          <a:noFill/>
          <a:ln w="9525">
            <a:noFill/>
            <a:miter lim="800000"/>
            <a:headEnd/>
            <a:tailEnd/>
          </a:ln>
        </p:spPr>
      </p:pic>
      <p:sp>
        <p:nvSpPr>
          <p:cNvPr id="108" name="Rounded Rectangle 107"/>
          <p:cNvSpPr/>
          <p:nvPr/>
        </p:nvSpPr>
        <p:spPr>
          <a:xfrm>
            <a:off x="8004189" y="568186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9" name="Rectangle 108"/>
          <p:cNvSpPr/>
          <p:nvPr/>
        </p:nvSpPr>
        <p:spPr>
          <a:xfrm>
            <a:off x="9197566" y="644435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C4</a:t>
            </a:r>
          </a:p>
        </p:txBody>
      </p:sp>
      <p:sp>
        <p:nvSpPr>
          <p:cNvPr id="59" name="Rounded Rectangle 58"/>
          <p:cNvSpPr/>
          <p:nvPr/>
        </p:nvSpPr>
        <p:spPr>
          <a:xfrm>
            <a:off x="456456" y="2045286"/>
            <a:ext cx="182880" cy="1004465"/>
          </a:xfrm>
          <a:prstGeom prst="roundRect">
            <a:avLst>
              <a:gd name="adj" fmla="val 6571"/>
            </a:avLst>
          </a:prstGeom>
          <a:solidFill>
            <a:srgbClr val="004B8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0" name="Rounded Rectangle 59"/>
          <p:cNvSpPr/>
          <p:nvPr/>
        </p:nvSpPr>
        <p:spPr>
          <a:xfrm>
            <a:off x="456455" y="3812551"/>
            <a:ext cx="182880" cy="1005840"/>
          </a:xfrm>
          <a:prstGeom prst="roundRect">
            <a:avLst>
              <a:gd name="adj" fmla="val 6571"/>
            </a:avLst>
          </a:prstGeom>
          <a:solidFill>
            <a:srgbClr val="8BD2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2" name="Rounded Rectangle 61"/>
          <p:cNvSpPr/>
          <p:nvPr/>
        </p:nvSpPr>
        <p:spPr>
          <a:xfrm>
            <a:off x="456455" y="5683845"/>
            <a:ext cx="182880" cy="1004702"/>
          </a:xfrm>
          <a:prstGeom prst="roundRect">
            <a:avLst>
              <a:gd name="adj" fmla="val 6571"/>
            </a:avLst>
          </a:prstGeom>
          <a:solidFill>
            <a:srgbClr val="00B5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3" name="Rectangle 62"/>
          <p:cNvSpPr/>
          <p:nvPr/>
        </p:nvSpPr>
        <p:spPr>
          <a:xfrm>
            <a:off x="605103" y="2395330"/>
            <a:ext cx="1744397" cy="276999"/>
          </a:xfrm>
          <a:prstGeom prst="rect">
            <a:avLst/>
          </a:prstGeom>
        </p:spPr>
        <p:txBody>
          <a:bodyPr wrap="square">
            <a:spAutoFit/>
          </a:bodyPr>
          <a:lstStyle/>
          <a:p>
            <a:pPr>
              <a:spcAft>
                <a:spcPts val="1200"/>
              </a:spcAft>
              <a:buClr>
                <a:schemeClr val="bg1">
                  <a:lumMod val="50000"/>
                </a:schemeClr>
              </a:buClr>
            </a:pPr>
            <a:r>
              <a:rPr lang="en-US" sz="1200" b="1" dirty="0" smtClean="0">
                <a:solidFill>
                  <a:srgbClr val="898989"/>
                </a:solidFill>
                <a:latin typeface="Arial" pitchFamily="34" charset="0"/>
                <a:cs typeface="Arial" pitchFamily="34" charset="0"/>
              </a:rPr>
              <a:t>I/Owned spaces</a:t>
            </a:r>
          </a:p>
        </p:txBody>
      </p:sp>
      <p:sp>
        <p:nvSpPr>
          <p:cNvPr id="64" name="Rectangle 63"/>
          <p:cNvSpPr/>
          <p:nvPr/>
        </p:nvSpPr>
        <p:spPr>
          <a:xfrm>
            <a:off x="605103" y="4162923"/>
            <a:ext cx="1668197" cy="276999"/>
          </a:xfrm>
          <a:prstGeom prst="rect">
            <a:avLst/>
          </a:prstGeom>
        </p:spPr>
        <p:txBody>
          <a:bodyPr wrap="square">
            <a:spAutoFit/>
          </a:bodyPr>
          <a:lstStyle/>
          <a:p>
            <a:pPr>
              <a:spcAft>
                <a:spcPts val="1200"/>
              </a:spcAft>
              <a:buClr>
                <a:schemeClr val="bg1">
                  <a:lumMod val="50000"/>
                </a:schemeClr>
              </a:buClr>
            </a:pPr>
            <a:r>
              <a:rPr lang="en-US" sz="1200" b="1" dirty="0" smtClean="0">
                <a:solidFill>
                  <a:srgbClr val="898989"/>
                </a:solidFill>
                <a:latin typeface="Arial" pitchFamily="34" charset="0"/>
                <a:cs typeface="Arial" pitchFamily="34" charset="0"/>
              </a:rPr>
              <a:t>I/Shared spaces</a:t>
            </a:r>
          </a:p>
        </p:txBody>
      </p:sp>
      <p:sp>
        <p:nvSpPr>
          <p:cNvPr id="65" name="Rectangle 64"/>
          <p:cNvSpPr/>
          <p:nvPr/>
        </p:nvSpPr>
        <p:spPr>
          <a:xfrm>
            <a:off x="605103" y="6053345"/>
            <a:ext cx="1807021" cy="276999"/>
          </a:xfrm>
          <a:prstGeom prst="rect">
            <a:avLst/>
          </a:prstGeom>
        </p:spPr>
        <p:txBody>
          <a:bodyPr wrap="square">
            <a:spAutoFit/>
          </a:bodyPr>
          <a:lstStyle/>
          <a:p>
            <a:pPr>
              <a:spcAft>
                <a:spcPts val="1200"/>
              </a:spcAft>
              <a:buClr>
                <a:schemeClr val="bg1">
                  <a:lumMod val="50000"/>
                </a:schemeClr>
              </a:buClr>
            </a:pPr>
            <a:r>
              <a:rPr lang="en-US" sz="1200" b="1" dirty="0" smtClean="0">
                <a:solidFill>
                  <a:srgbClr val="898989"/>
                </a:solidFill>
                <a:latin typeface="Arial" pitchFamily="34" charset="0"/>
                <a:cs typeface="Arial" pitchFamily="34" charset="0"/>
              </a:rPr>
              <a:t>We/Owned spaces</a:t>
            </a:r>
          </a:p>
        </p:txBody>
      </p:sp>
    </p:spTree>
    <p:extLst>
      <p:ext uri="{BB962C8B-B14F-4D97-AF65-F5344CB8AC3E}">
        <p14:creationId xmlns="" xmlns:p14="http://schemas.microsoft.com/office/powerpoint/2010/main" val="62521373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64189" y="646774"/>
            <a:ext cx="7848705"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a:t>
            </a:r>
            <a:endParaRPr lang="es-ES" sz="2400" b="1" dirty="0">
              <a:solidFill>
                <a:srgbClr val="0090CA"/>
              </a:solidFill>
              <a:latin typeface="Arial" pitchFamily="34" charset="0"/>
              <a:cs typeface="Arial" pitchFamily="34" charset="0"/>
            </a:endParaRPr>
          </a:p>
        </p:txBody>
      </p:sp>
      <p:pic>
        <p:nvPicPr>
          <p:cNvPr id="33"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6601510" y="1490210"/>
            <a:ext cx="1112117" cy="586651"/>
          </a:xfrm>
          <a:prstGeom prst="rect">
            <a:avLst/>
          </a:prstGeom>
          <a:noFill/>
          <a:ln w="9525">
            <a:noFill/>
            <a:miter lim="800000"/>
            <a:headEnd/>
            <a:tailEnd/>
          </a:ln>
        </p:spPr>
      </p:pic>
      <p:sp>
        <p:nvSpPr>
          <p:cNvPr id="34" name="Rounded Rectangle 33"/>
          <p:cNvSpPr/>
          <p:nvPr/>
        </p:nvSpPr>
        <p:spPr>
          <a:xfrm>
            <a:off x="6330134" y="1258271"/>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35" name="Rectangle 34"/>
          <p:cNvSpPr/>
          <p:nvPr/>
        </p:nvSpPr>
        <p:spPr>
          <a:xfrm>
            <a:off x="7523511" y="2020768"/>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A2</a:t>
            </a:r>
          </a:p>
        </p:txBody>
      </p:sp>
      <p:pic>
        <p:nvPicPr>
          <p:cNvPr id="36" name="Picture 2"/>
          <p:cNvPicPr>
            <a:picLocks noChangeAspect="1" noChangeArrowheads="1"/>
          </p:cNvPicPr>
          <p:nvPr/>
        </p:nvPicPr>
        <p:blipFill>
          <a:blip r:embed="rId4">
            <a:extLst>
              <a:ext uri="{28A0092B-C50C-407E-A947-70E740481C1C}">
                <a14:useLocalDpi xmlns="" xmlns:a14="http://schemas.microsoft.com/office/drawing/2010/main" val="0"/>
              </a:ext>
            </a:extLst>
          </a:blip>
          <a:stretch>
            <a:fillRect/>
          </a:stretch>
        </p:blipFill>
        <p:spPr bwMode="auto">
          <a:xfrm>
            <a:off x="8125274" y="1431842"/>
            <a:ext cx="1333412" cy="703386"/>
          </a:xfrm>
          <a:prstGeom prst="rect">
            <a:avLst/>
          </a:prstGeom>
          <a:noFill/>
          <a:ln w="9525">
            <a:noFill/>
            <a:miter lim="800000"/>
            <a:headEnd/>
            <a:tailEnd/>
          </a:ln>
        </p:spPr>
      </p:pic>
      <p:sp>
        <p:nvSpPr>
          <p:cNvPr id="37" name="Rounded Rectangle 36"/>
          <p:cNvSpPr/>
          <p:nvPr/>
        </p:nvSpPr>
        <p:spPr>
          <a:xfrm>
            <a:off x="8004189" y="1258271"/>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38" name="Rectangle 37"/>
          <p:cNvSpPr/>
          <p:nvPr/>
        </p:nvSpPr>
        <p:spPr>
          <a:xfrm>
            <a:off x="9197566" y="2020768"/>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A3</a:t>
            </a:r>
          </a:p>
        </p:txBody>
      </p:sp>
      <p:pic>
        <p:nvPicPr>
          <p:cNvPr id="83" name="Picture 2"/>
          <p:cNvPicPr>
            <a:picLocks noChangeAspect="1" noChangeArrowheads="1"/>
          </p:cNvPicPr>
          <p:nvPr/>
        </p:nvPicPr>
        <p:blipFill>
          <a:blip r:embed="rId5">
            <a:extLst>
              <a:ext uri="{28A0092B-C50C-407E-A947-70E740481C1C}">
                <a14:useLocalDpi xmlns="" xmlns:a14="http://schemas.microsoft.com/office/drawing/2010/main" val="0"/>
              </a:ext>
            </a:extLst>
          </a:blip>
          <a:stretch>
            <a:fillRect/>
          </a:stretch>
        </p:blipFill>
        <p:spPr bwMode="auto">
          <a:xfrm>
            <a:off x="3137714" y="2553287"/>
            <a:ext cx="1250179" cy="659480"/>
          </a:xfrm>
          <a:prstGeom prst="rect">
            <a:avLst/>
          </a:prstGeom>
          <a:noFill/>
          <a:ln w="9525">
            <a:noFill/>
            <a:miter lim="800000"/>
            <a:headEnd/>
            <a:tailEnd/>
          </a:ln>
        </p:spPr>
      </p:pic>
      <p:sp>
        <p:nvSpPr>
          <p:cNvPr id="84" name="Rounded Rectangle 83"/>
          <p:cNvSpPr/>
          <p:nvPr/>
        </p:nvSpPr>
        <p:spPr>
          <a:xfrm>
            <a:off x="2982024" y="232012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85" name="Rectangle 84"/>
          <p:cNvSpPr/>
          <p:nvPr/>
        </p:nvSpPr>
        <p:spPr>
          <a:xfrm>
            <a:off x="4175401" y="308261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A4</a:t>
            </a:r>
          </a:p>
        </p:txBody>
      </p:sp>
      <p:pic>
        <p:nvPicPr>
          <p:cNvPr id="86" name="Picture 2"/>
          <p:cNvPicPr>
            <a:picLocks noChangeAspect="1" noChangeArrowheads="1"/>
          </p:cNvPicPr>
          <p:nvPr/>
        </p:nvPicPr>
        <p:blipFill>
          <a:blip r:embed="rId6">
            <a:extLst>
              <a:ext uri="{28A0092B-C50C-407E-A947-70E740481C1C}">
                <a14:useLocalDpi xmlns="" xmlns:a14="http://schemas.microsoft.com/office/drawing/2010/main" val="0"/>
              </a:ext>
            </a:extLst>
          </a:blip>
          <a:stretch>
            <a:fillRect/>
          </a:stretch>
        </p:blipFill>
        <p:spPr bwMode="auto">
          <a:xfrm>
            <a:off x="4715388" y="2498747"/>
            <a:ext cx="1456963" cy="768560"/>
          </a:xfrm>
          <a:prstGeom prst="rect">
            <a:avLst/>
          </a:prstGeom>
          <a:noFill/>
          <a:ln w="9525">
            <a:noFill/>
            <a:miter lim="800000"/>
            <a:headEnd/>
            <a:tailEnd/>
          </a:ln>
        </p:spPr>
      </p:pic>
      <p:sp>
        <p:nvSpPr>
          <p:cNvPr id="87" name="Rounded Rectangle 86"/>
          <p:cNvSpPr/>
          <p:nvPr/>
        </p:nvSpPr>
        <p:spPr>
          <a:xfrm>
            <a:off x="4656079" y="232012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88" name="Rectangle 87"/>
          <p:cNvSpPr/>
          <p:nvPr/>
        </p:nvSpPr>
        <p:spPr>
          <a:xfrm>
            <a:off x="5849456" y="308261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A5</a:t>
            </a:r>
          </a:p>
        </p:txBody>
      </p:sp>
      <p:pic>
        <p:nvPicPr>
          <p:cNvPr id="89" name="Picture 2"/>
          <p:cNvPicPr>
            <a:picLocks noChangeAspect="1" noChangeArrowheads="1"/>
          </p:cNvPicPr>
          <p:nvPr/>
        </p:nvPicPr>
        <p:blipFill>
          <a:blip r:embed="rId7">
            <a:extLst>
              <a:ext uri="{28A0092B-C50C-407E-A947-70E740481C1C}">
                <a14:useLocalDpi xmlns="" xmlns:a14="http://schemas.microsoft.com/office/drawing/2010/main" val="0"/>
              </a:ext>
            </a:extLst>
          </a:blip>
          <a:stretch>
            <a:fillRect/>
          </a:stretch>
        </p:blipFill>
        <p:spPr bwMode="auto">
          <a:xfrm>
            <a:off x="6392305" y="2433417"/>
            <a:ext cx="1437217" cy="758144"/>
          </a:xfrm>
          <a:prstGeom prst="rect">
            <a:avLst/>
          </a:prstGeom>
          <a:noFill/>
          <a:ln w="9525">
            <a:noFill/>
            <a:miter lim="800000"/>
            <a:headEnd/>
            <a:tailEnd/>
          </a:ln>
        </p:spPr>
      </p:pic>
      <p:sp>
        <p:nvSpPr>
          <p:cNvPr id="90" name="Rounded Rectangle 89"/>
          <p:cNvSpPr/>
          <p:nvPr/>
        </p:nvSpPr>
        <p:spPr>
          <a:xfrm>
            <a:off x="6330134" y="232012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91" name="Rectangle 90"/>
          <p:cNvSpPr/>
          <p:nvPr/>
        </p:nvSpPr>
        <p:spPr>
          <a:xfrm>
            <a:off x="7523511" y="308261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B3</a:t>
            </a:r>
          </a:p>
        </p:txBody>
      </p:sp>
      <p:pic>
        <p:nvPicPr>
          <p:cNvPr id="92" name="Picture 2"/>
          <p:cNvPicPr>
            <a:picLocks noChangeAspect="1" noChangeArrowheads="1"/>
          </p:cNvPicPr>
          <p:nvPr/>
        </p:nvPicPr>
        <p:blipFill>
          <a:blip r:embed="rId8">
            <a:extLst>
              <a:ext uri="{28A0092B-C50C-407E-A947-70E740481C1C}">
                <a14:useLocalDpi xmlns="" xmlns:a14="http://schemas.microsoft.com/office/drawing/2010/main" val="0"/>
              </a:ext>
            </a:extLst>
          </a:blip>
          <a:stretch>
            <a:fillRect/>
          </a:stretch>
        </p:blipFill>
        <p:spPr bwMode="auto">
          <a:xfrm>
            <a:off x="8152952" y="2443641"/>
            <a:ext cx="1417835" cy="747920"/>
          </a:xfrm>
          <a:prstGeom prst="rect">
            <a:avLst/>
          </a:prstGeom>
          <a:noFill/>
          <a:ln w="9525">
            <a:noFill/>
            <a:miter lim="800000"/>
            <a:headEnd/>
            <a:tailEnd/>
          </a:ln>
        </p:spPr>
      </p:pic>
      <p:sp>
        <p:nvSpPr>
          <p:cNvPr id="93" name="Rounded Rectangle 92"/>
          <p:cNvSpPr/>
          <p:nvPr/>
        </p:nvSpPr>
        <p:spPr>
          <a:xfrm>
            <a:off x="8004189" y="2320120"/>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94" name="Rectangle 93"/>
          <p:cNvSpPr/>
          <p:nvPr/>
        </p:nvSpPr>
        <p:spPr>
          <a:xfrm>
            <a:off x="9197566" y="3082617"/>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B4</a:t>
            </a:r>
          </a:p>
        </p:txBody>
      </p:sp>
      <p:pic>
        <p:nvPicPr>
          <p:cNvPr id="98" name="Picture 2"/>
          <p:cNvPicPr>
            <a:picLocks noChangeAspect="1" noChangeArrowheads="1"/>
          </p:cNvPicPr>
          <p:nvPr/>
        </p:nvPicPr>
        <p:blipFill>
          <a:blip r:embed="rId9">
            <a:extLst>
              <a:ext uri="{28A0092B-C50C-407E-A947-70E740481C1C}">
                <a14:useLocalDpi xmlns="" xmlns:a14="http://schemas.microsoft.com/office/drawing/2010/main" val="0"/>
              </a:ext>
            </a:extLst>
          </a:blip>
          <a:stretch>
            <a:fillRect/>
          </a:stretch>
        </p:blipFill>
        <p:spPr bwMode="auto">
          <a:xfrm>
            <a:off x="3089087" y="3567642"/>
            <a:ext cx="1333412" cy="703386"/>
          </a:xfrm>
          <a:prstGeom prst="rect">
            <a:avLst/>
          </a:prstGeom>
          <a:noFill/>
          <a:ln w="9525">
            <a:noFill/>
            <a:miter lim="800000"/>
            <a:headEnd/>
            <a:tailEnd/>
          </a:ln>
        </p:spPr>
      </p:pic>
      <p:sp>
        <p:nvSpPr>
          <p:cNvPr id="99" name="Rounded Rectangle 98"/>
          <p:cNvSpPr/>
          <p:nvPr/>
        </p:nvSpPr>
        <p:spPr>
          <a:xfrm>
            <a:off x="2982024" y="3370032"/>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0" name="Rectangle 99"/>
          <p:cNvSpPr/>
          <p:nvPr/>
        </p:nvSpPr>
        <p:spPr>
          <a:xfrm>
            <a:off x="4175401" y="4132529"/>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B5</a:t>
            </a:r>
          </a:p>
        </p:txBody>
      </p:sp>
      <p:pic>
        <p:nvPicPr>
          <p:cNvPr id="101" name="Picture 2"/>
          <p:cNvPicPr>
            <a:picLocks noChangeAspect="1" noChangeArrowheads="1"/>
          </p:cNvPicPr>
          <p:nvPr/>
        </p:nvPicPr>
        <p:blipFill>
          <a:blip r:embed="rId10">
            <a:extLst>
              <a:ext uri="{28A0092B-C50C-407E-A947-70E740481C1C}">
                <a14:useLocalDpi xmlns="" xmlns:a14="http://schemas.microsoft.com/office/drawing/2010/main" val="0"/>
              </a:ext>
            </a:extLst>
          </a:blip>
          <a:stretch>
            <a:fillRect/>
          </a:stretch>
        </p:blipFill>
        <p:spPr bwMode="auto">
          <a:xfrm>
            <a:off x="4768557" y="3539064"/>
            <a:ext cx="1350625" cy="712466"/>
          </a:xfrm>
          <a:prstGeom prst="rect">
            <a:avLst/>
          </a:prstGeom>
          <a:noFill/>
          <a:ln w="9525">
            <a:noFill/>
            <a:miter lim="800000"/>
            <a:headEnd/>
            <a:tailEnd/>
          </a:ln>
        </p:spPr>
      </p:pic>
      <p:sp>
        <p:nvSpPr>
          <p:cNvPr id="102" name="Rounded Rectangle 101"/>
          <p:cNvSpPr/>
          <p:nvPr/>
        </p:nvSpPr>
        <p:spPr>
          <a:xfrm>
            <a:off x="4656079" y="3370032"/>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3" name="Rectangle 102"/>
          <p:cNvSpPr/>
          <p:nvPr/>
        </p:nvSpPr>
        <p:spPr>
          <a:xfrm>
            <a:off x="5849456" y="4132529"/>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C5</a:t>
            </a:r>
          </a:p>
        </p:txBody>
      </p:sp>
      <p:pic>
        <p:nvPicPr>
          <p:cNvPr id="104" name="Picture 2"/>
          <p:cNvPicPr>
            <a:picLocks noChangeAspect="1" noChangeArrowheads="1"/>
          </p:cNvPicPr>
          <p:nvPr/>
        </p:nvPicPr>
        <p:blipFill rotWithShape="1">
          <a:blip r:embed="rId11">
            <a:extLst>
              <a:ext uri="{28A0092B-C50C-407E-A947-70E740481C1C}">
                <a14:useLocalDpi xmlns="" xmlns:a14="http://schemas.microsoft.com/office/drawing/2010/main" val="0"/>
              </a:ext>
            </a:extLst>
          </a:blip>
          <a:srcRect l="5669" r="11759"/>
          <a:stretch/>
        </p:blipFill>
        <p:spPr bwMode="auto">
          <a:xfrm>
            <a:off x="6512943" y="3539064"/>
            <a:ext cx="1200684" cy="767060"/>
          </a:xfrm>
          <a:prstGeom prst="rect">
            <a:avLst/>
          </a:prstGeom>
          <a:noFill/>
          <a:ln w="9525">
            <a:noFill/>
            <a:miter lim="800000"/>
            <a:headEnd/>
            <a:tailEnd/>
          </a:ln>
        </p:spPr>
      </p:pic>
      <p:sp>
        <p:nvSpPr>
          <p:cNvPr id="105" name="Rounded Rectangle 104"/>
          <p:cNvSpPr/>
          <p:nvPr/>
        </p:nvSpPr>
        <p:spPr>
          <a:xfrm>
            <a:off x="6330134" y="3370032"/>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6" name="Rectangle 105"/>
          <p:cNvSpPr/>
          <p:nvPr/>
        </p:nvSpPr>
        <p:spPr>
          <a:xfrm>
            <a:off x="7523511" y="4132529"/>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C6</a:t>
            </a:r>
          </a:p>
        </p:txBody>
      </p:sp>
      <p:pic>
        <p:nvPicPr>
          <p:cNvPr id="107" name="Picture 2"/>
          <p:cNvPicPr>
            <a:picLocks noChangeAspect="1" noChangeArrowheads="1"/>
          </p:cNvPicPr>
          <p:nvPr/>
        </p:nvPicPr>
        <p:blipFill rotWithShape="1">
          <a:blip r:embed="rId12">
            <a:extLst>
              <a:ext uri="{28A0092B-C50C-407E-A947-70E740481C1C}">
                <a14:useLocalDpi xmlns="" xmlns:a14="http://schemas.microsoft.com/office/drawing/2010/main" val="0"/>
              </a:ext>
            </a:extLst>
          </a:blip>
          <a:srcRect l="8213"/>
          <a:stretch/>
        </p:blipFill>
        <p:spPr bwMode="auto">
          <a:xfrm>
            <a:off x="8190688" y="3563132"/>
            <a:ext cx="1147503" cy="659480"/>
          </a:xfrm>
          <a:prstGeom prst="rect">
            <a:avLst/>
          </a:prstGeom>
          <a:noFill/>
          <a:ln w="9525">
            <a:noFill/>
            <a:miter lim="800000"/>
            <a:headEnd/>
            <a:tailEnd/>
          </a:ln>
        </p:spPr>
      </p:pic>
      <p:sp>
        <p:nvSpPr>
          <p:cNvPr id="108" name="Rounded Rectangle 107"/>
          <p:cNvSpPr/>
          <p:nvPr/>
        </p:nvSpPr>
        <p:spPr>
          <a:xfrm>
            <a:off x="8004189" y="3370032"/>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09" name="Rectangle 108"/>
          <p:cNvSpPr/>
          <p:nvPr/>
        </p:nvSpPr>
        <p:spPr>
          <a:xfrm>
            <a:off x="9197566" y="4132529"/>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C7</a:t>
            </a:r>
          </a:p>
        </p:txBody>
      </p:sp>
      <p:pic>
        <p:nvPicPr>
          <p:cNvPr id="113" name="Picture 2"/>
          <p:cNvPicPr>
            <a:picLocks noChangeAspect="1" noChangeArrowheads="1"/>
          </p:cNvPicPr>
          <p:nvPr/>
        </p:nvPicPr>
        <p:blipFill>
          <a:blip r:embed="rId13">
            <a:extLst>
              <a:ext uri="{28A0092B-C50C-407E-A947-70E740481C1C}">
                <a14:useLocalDpi xmlns="" xmlns:a14="http://schemas.microsoft.com/office/drawing/2010/main" val="0"/>
              </a:ext>
            </a:extLst>
          </a:blip>
          <a:stretch>
            <a:fillRect/>
          </a:stretch>
        </p:blipFill>
        <p:spPr bwMode="auto">
          <a:xfrm>
            <a:off x="3167996" y="4622123"/>
            <a:ext cx="1333412" cy="703386"/>
          </a:xfrm>
          <a:prstGeom prst="rect">
            <a:avLst/>
          </a:prstGeom>
          <a:noFill/>
          <a:ln w="9525">
            <a:noFill/>
            <a:miter lim="800000"/>
            <a:headEnd/>
            <a:tailEnd/>
          </a:ln>
        </p:spPr>
      </p:pic>
      <p:sp>
        <p:nvSpPr>
          <p:cNvPr id="114" name="Rounded Rectangle 113"/>
          <p:cNvSpPr/>
          <p:nvPr/>
        </p:nvSpPr>
        <p:spPr>
          <a:xfrm>
            <a:off x="2982024" y="4424513"/>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15" name="Rectangle 114"/>
          <p:cNvSpPr/>
          <p:nvPr/>
        </p:nvSpPr>
        <p:spPr>
          <a:xfrm>
            <a:off x="4175401" y="5187010"/>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C8</a:t>
            </a:r>
          </a:p>
        </p:txBody>
      </p:sp>
      <p:pic>
        <p:nvPicPr>
          <p:cNvPr id="116" name="Picture 2"/>
          <p:cNvPicPr>
            <a:picLocks noChangeAspect="1" noChangeArrowheads="1"/>
          </p:cNvPicPr>
          <p:nvPr/>
        </p:nvPicPr>
        <p:blipFill>
          <a:blip r:embed="rId14">
            <a:extLst>
              <a:ext uri="{28A0092B-C50C-407E-A947-70E740481C1C}">
                <a14:useLocalDpi xmlns="" xmlns:a14="http://schemas.microsoft.com/office/drawing/2010/main" val="0"/>
              </a:ext>
            </a:extLst>
          </a:blip>
          <a:stretch>
            <a:fillRect/>
          </a:stretch>
        </p:blipFill>
        <p:spPr bwMode="auto">
          <a:xfrm>
            <a:off x="4935323" y="4622123"/>
            <a:ext cx="1183859" cy="624495"/>
          </a:xfrm>
          <a:prstGeom prst="rect">
            <a:avLst/>
          </a:prstGeom>
          <a:noFill/>
          <a:ln w="9525">
            <a:noFill/>
            <a:miter lim="800000"/>
            <a:headEnd/>
            <a:tailEnd/>
          </a:ln>
        </p:spPr>
      </p:pic>
      <p:sp>
        <p:nvSpPr>
          <p:cNvPr id="117" name="Rounded Rectangle 116"/>
          <p:cNvSpPr/>
          <p:nvPr/>
        </p:nvSpPr>
        <p:spPr>
          <a:xfrm>
            <a:off x="4656079" y="4424513"/>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18" name="Rectangle 117"/>
          <p:cNvSpPr/>
          <p:nvPr/>
        </p:nvSpPr>
        <p:spPr>
          <a:xfrm>
            <a:off x="5849456" y="5187010"/>
            <a:ext cx="38023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C9</a:t>
            </a:r>
          </a:p>
        </p:txBody>
      </p:sp>
      <p:pic>
        <p:nvPicPr>
          <p:cNvPr id="119" name="Picture 2"/>
          <p:cNvPicPr>
            <a:picLocks noChangeAspect="1" noChangeArrowheads="1"/>
          </p:cNvPicPr>
          <p:nvPr/>
        </p:nvPicPr>
        <p:blipFill>
          <a:blip r:embed="rId15">
            <a:extLst>
              <a:ext uri="{28A0092B-C50C-407E-A947-70E740481C1C}">
                <a14:useLocalDpi xmlns="" xmlns:a14="http://schemas.microsoft.com/office/drawing/2010/main" val="0"/>
              </a:ext>
            </a:extLst>
          </a:blip>
          <a:stretch>
            <a:fillRect/>
          </a:stretch>
        </p:blipFill>
        <p:spPr bwMode="auto">
          <a:xfrm>
            <a:off x="6512943" y="4588421"/>
            <a:ext cx="1228012" cy="647786"/>
          </a:xfrm>
          <a:prstGeom prst="rect">
            <a:avLst/>
          </a:prstGeom>
          <a:noFill/>
          <a:ln w="9525">
            <a:noFill/>
            <a:miter lim="800000"/>
            <a:headEnd/>
            <a:tailEnd/>
          </a:ln>
        </p:spPr>
      </p:pic>
      <p:sp>
        <p:nvSpPr>
          <p:cNvPr id="120" name="Rounded Rectangle 119"/>
          <p:cNvSpPr/>
          <p:nvPr/>
        </p:nvSpPr>
        <p:spPr>
          <a:xfrm>
            <a:off x="6330134" y="4424513"/>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21" name="Rectangle 120"/>
          <p:cNvSpPr/>
          <p:nvPr/>
        </p:nvSpPr>
        <p:spPr>
          <a:xfrm>
            <a:off x="7438551" y="5187010"/>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C10</a:t>
            </a:r>
          </a:p>
        </p:txBody>
      </p:sp>
      <p:pic>
        <p:nvPicPr>
          <p:cNvPr id="122" name="Picture 2"/>
          <p:cNvPicPr>
            <a:picLocks noChangeAspect="1" noChangeArrowheads="1"/>
          </p:cNvPicPr>
          <p:nvPr/>
        </p:nvPicPr>
        <p:blipFill rotWithShape="1">
          <a:blip r:embed="rId16">
            <a:extLst>
              <a:ext uri="{28A0092B-C50C-407E-A947-70E740481C1C}">
                <a14:useLocalDpi xmlns="" xmlns:a14="http://schemas.microsoft.com/office/drawing/2010/main" val="0"/>
              </a:ext>
            </a:extLst>
          </a:blip>
          <a:srcRect l="11893" r="6309"/>
          <a:stretch/>
        </p:blipFill>
        <p:spPr bwMode="auto">
          <a:xfrm>
            <a:off x="8315570" y="4588421"/>
            <a:ext cx="1022621" cy="659480"/>
          </a:xfrm>
          <a:prstGeom prst="rect">
            <a:avLst/>
          </a:prstGeom>
          <a:noFill/>
          <a:ln w="9525">
            <a:noFill/>
            <a:miter lim="800000"/>
            <a:headEnd/>
            <a:tailEnd/>
          </a:ln>
        </p:spPr>
      </p:pic>
      <p:sp>
        <p:nvSpPr>
          <p:cNvPr id="123" name="Rounded Rectangle 122"/>
          <p:cNvSpPr/>
          <p:nvPr/>
        </p:nvSpPr>
        <p:spPr>
          <a:xfrm>
            <a:off x="8004189" y="4424513"/>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24" name="Rectangle 123"/>
          <p:cNvSpPr/>
          <p:nvPr/>
        </p:nvSpPr>
        <p:spPr>
          <a:xfrm>
            <a:off x="9121070" y="5187010"/>
            <a:ext cx="456728"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C11</a:t>
            </a:r>
          </a:p>
        </p:txBody>
      </p:sp>
      <p:sp>
        <p:nvSpPr>
          <p:cNvPr id="61" name="Rounded Rectangle 60"/>
          <p:cNvSpPr/>
          <p:nvPr/>
        </p:nvSpPr>
        <p:spPr>
          <a:xfrm>
            <a:off x="456456" y="1452142"/>
            <a:ext cx="185692" cy="1005840"/>
          </a:xfrm>
          <a:prstGeom prst="roundRect">
            <a:avLst>
              <a:gd name="adj" fmla="val 6571"/>
            </a:avLst>
          </a:prstGeom>
          <a:solidFill>
            <a:srgbClr val="FDEA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6" name="Rectangle 65"/>
          <p:cNvSpPr/>
          <p:nvPr/>
        </p:nvSpPr>
        <p:spPr>
          <a:xfrm>
            <a:off x="605103" y="1812286"/>
            <a:ext cx="1728194" cy="276999"/>
          </a:xfrm>
          <a:prstGeom prst="rect">
            <a:avLst/>
          </a:prstGeom>
        </p:spPr>
        <p:txBody>
          <a:bodyPr wrap="square">
            <a:spAutoFit/>
          </a:bodyPr>
          <a:lstStyle/>
          <a:p>
            <a:pPr>
              <a:spcAft>
                <a:spcPts val="1200"/>
              </a:spcAft>
              <a:buClr>
                <a:schemeClr val="bg1">
                  <a:lumMod val="50000"/>
                </a:schemeClr>
              </a:buClr>
            </a:pPr>
            <a:r>
              <a:rPr lang="en-US" sz="1200" b="1" dirty="0" smtClean="0">
                <a:solidFill>
                  <a:srgbClr val="898989"/>
                </a:solidFill>
                <a:latin typeface="Arial" pitchFamily="34" charset="0"/>
                <a:cs typeface="Arial" pitchFamily="34" charset="0"/>
              </a:rPr>
              <a:t>We/Shared spaces</a:t>
            </a:r>
          </a:p>
        </p:txBody>
      </p:sp>
      <p:pic>
        <p:nvPicPr>
          <p:cNvPr id="67" name="Picture 2"/>
          <p:cNvPicPr>
            <a:picLocks noChangeAspect="1" noChangeArrowheads="1"/>
          </p:cNvPicPr>
          <p:nvPr/>
        </p:nvPicPr>
        <p:blipFill>
          <a:blip r:embed="rId17">
            <a:extLst>
              <a:ext uri="{28A0092B-C50C-407E-A947-70E740481C1C}">
                <a14:useLocalDpi xmlns="" xmlns:a14="http://schemas.microsoft.com/office/drawing/2010/main" val="0"/>
              </a:ext>
            </a:extLst>
          </a:blip>
          <a:stretch>
            <a:fillRect/>
          </a:stretch>
        </p:blipFill>
        <p:spPr bwMode="auto">
          <a:xfrm>
            <a:off x="3186342" y="5647179"/>
            <a:ext cx="1236157" cy="652083"/>
          </a:xfrm>
          <a:prstGeom prst="rect">
            <a:avLst/>
          </a:prstGeom>
          <a:noFill/>
          <a:ln w="9525">
            <a:noFill/>
            <a:miter lim="800000"/>
            <a:headEnd/>
            <a:tailEnd/>
          </a:ln>
        </p:spPr>
      </p:pic>
      <p:sp>
        <p:nvSpPr>
          <p:cNvPr id="68" name="Rounded Rectangle 67"/>
          <p:cNvSpPr/>
          <p:nvPr/>
        </p:nvSpPr>
        <p:spPr>
          <a:xfrm>
            <a:off x="2975013" y="5484017"/>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69" name="Rectangle 68"/>
          <p:cNvSpPr/>
          <p:nvPr/>
        </p:nvSpPr>
        <p:spPr>
          <a:xfrm>
            <a:off x="4083430" y="6246514"/>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C12</a:t>
            </a:r>
          </a:p>
        </p:txBody>
      </p:sp>
      <p:pic>
        <p:nvPicPr>
          <p:cNvPr id="70" name="Picture 2"/>
          <p:cNvPicPr>
            <a:picLocks noChangeAspect="1" noChangeArrowheads="1"/>
          </p:cNvPicPr>
          <p:nvPr/>
        </p:nvPicPr>
        <p:blipFill rotWithShape="1">
          <a:blip r:embed="rId18">
            <a:extLst>
              <a:ext uri="{28A0092B-C50C-407E-A947-70E740481C1C}">
                <a14:useLocalDpi xmlns="" xmlns:a14="http://schemas.microsoft.com/office/drawing/2010/main" val="0"/>
              </a:ext>
            </a:extLst>
          </a:blip>
          <a:srcRect l="7979"/>
          <a:stretch/>
        </p:blipFill>
        <p:spPr bwMode="auto">
          <a:xfrm>
            <a:off x="4935322" y="5678465"/>
            <a:ext cx="1082949" cy="620797"/>
          </a:xfrm>
          <a:prstGeom prst="rect">
            <a:avLst/>
          </a:prstGeom>
          <a:noFill/>
          <a:ln w="9525">
            <a:noFill/>
            <a:miter lim="800000"/>
            <a:headEnd/>
            <a:tailEnd/>
          </a:ln>
        </p:spPr>
      </p:pic>
      <p:sp>
        <p:nvSpPr>
          <p:cNvPr id="71" name="Rounded Rectangle 70"/>
          <p:cNvSpPr/>
          <p:nvPr/>
        </p:nvSpPr>
        <p:spPr>
          <a:xfrm>
            <a:off x="4649068" y="5484017"/>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72" name="Rectangle 71"/>
          <p:cNvSpPr/>
          <p:nvPr/>
        </p:nvSpPr>
        <p:spPr>
          <a:xfrm>
            <a:off x="5757485" y="6246514"/>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C13</a:t>
            </a:r>
          </a:p>
        </p:txBody>
      </p:sp>
      <p:pic>
        <p:nvPicPr>
          <p:cNvPr id="73" name="Picture 2"/>
          <p:cNvPicPr>
            <a:picLocks noChangeAspect="1" noChangeArrowheads="1"/>
          </p:cNvPicPr>
          <p:nvPr/>
        </p:nvPicPr>
        <p:blipFill>
          <a:blip r:embed="rId19">
            <a:extLst>
              <a:ext uri="{28A0092B-C50C-407E-A947-70E740481C1C}">
                <a14:useLocalDpi xmlns="" xmlns:a14="http://schemas.microsoft.com/office/drawing/2010/main" val="0"/>
              </a:ext>
            </a:extLst>
          </a:blip>
          <a:stretch>
            <a:fillRect/>
          </a:stretch>
        </p:blipFill>
        <p:spPr bwMode="auto">
          <a:xfrm>
            <a:off x="6403394" y="5621651"/>
            <a:ext cx="1447109" cy="763362"/>
          </a:xfrm>
          <a:prstGeom prst="rect">
            <a:avLst/>
          </a:prstGeom>
          <a:noFill/>
          <a:ln w="9525">
            <a:noFill/>
            <a:miter lim="800000"/>
            <a:headEnd/>
            <a:tailEnd/>
          </a:ln>
        </p:spPr>
      </p:pic>
      <p:sp>
        <p:nvSpPr>
          <p:cNvPr id="74" name="Rounded Rectangle 73"/>
          <p:cNvSpPr/>
          <p:nvPr/>
        </p:nvSpPr>
        <p:spPr>
          <a:xfrm>
            <a:off x="6323123" y="5484017"/>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75" name="Rectangle 74"/>
          <p:cNvSpPr/>
          <p:nvPr/>
        </p:nvSpPr>
        <p:spPr>
          <a:xfrm>
            <a:off x="7431540" y="6246514"/>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C14</a:t>
            </a:r>
          </a:p>
        </p:txBody>
      </p:sp>
      <p:pic>
        <p:nvPicPr>
          <p:cNvPr id="76" name="Picture 2"/>
          <p:cNvPicPr>
            <a:picLocks noChangeAspect="1" noChangeArrowheads="1"/>
          </p:cNvPicPr>
          <p:nvPr/>
        </p:nvPicPr>
        <p:blipFill>
          <a:blip r:embed="rId20">
            <a:extLst>
              <a:ext uri="{28A0092B-C50C-407E-A947-70E740481C1C}">
                <a14:useLocalDpi xmlns="" xmlns:a14="http://schemas.microsoft.com/office/drawing/2010/main" val="0"/>
              </a:ext>
            </a:extLst>
          </a:blip>
          <a:stretch>
            <a:fillRect/>
          </a:stretch>
        </p:blipFill>
        <p:spPr bwMode="auto">
          <a:xfrm>
            <a:off x="8125274" y="5648495"/>
            <a:ext cx="1243168" cy="655781"/>
          </a:xfrm>
          <a:prstGeom prst="rect">
            <a:avLst/>
          </a:prstGeom>
          <a:noFill/>
          <a:ln w="9525">
            <a:noFill/>
            <a:miter lim="800000"/>
            <a:headEnd/>
            <a:tailEnd/>
          </a:ln>
        </p:spPr>
      </p:pic>
      <p:sp>
        <p:nvSpPr>
          <p:cNvPr id="77" name="Rounded Rectangle 76"/>
          <p:cNvSpPr/>
          <p:nvPr/>
        </p:nvSpPr>
        <p:spPr>
          <a:xfrm>
            <a:off x="7997178" y="5484017"/>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78" name="Rectangle 77"/>
          <p:cNvSpPr/>
          <p:nvPr/>
        </p:nvSpPr>
        <p:spPr>
          <a:xfrm>
            <a:off x="9105595" y="6246514"/>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C15</a:t>
            </a:r>
          </a:p>
        </p:txBody>
      </p:sp>
      <p:pic>
        <p:nvPicPr>
          <p:cNvPr id="79" name="Picture 2"/>
          <p:cNvPicPr>
            <a:picLocks noChangeAspect="1" noChangeArrowheads="1"/>
          </p:cNvPicPr>
          <p:nvPr/>
        </p:nvPicPr>
        <p:blipFill>
          <a:blip r:embed="rId21">
            <a:extLst>
              <a:ext uri="{28A0092B-C50C-407E-A947-70E740481C1C}">
                <a14:useLocalDpi xmlns="" xmlns:a14="http://schemas.microsoft.com/office/drawing/2010/main" val="0"/>
              </a:ext>
            </a:extLst>
          </a:blip>
          <a:stretch>
            <a:fillRect/>
          </a:stretch>
        </p:blipFill>
        <p:spPr bwMode="auto">
          <a:xfrm>
            <a:off x="3193004" y="6721045"/>
            <a:ext cx="1174662" cy="619644"/>
          </a:xfrm>
          <a:prstGeom prst="rect">
            <a:avLst/>
          </a:prstGeom>
          <a:noFill/>
          <a:ln w="9525">
            <a:noFill/>
            <a:miter lim="800000"/>
            <a:headEnd/>
            <a:tailEnd/>
          </a:ln>
        </p:spPr>
      </p:pic>
      <p:sp>
        <p:nvSpPr>
          <p:cNvPr id="80" name="Rounded Rectangle 79"/>
          <p:cNvSpPr/>
          <p:nvPr/>
        </p:nvSpPr>
        <p:spPr>
          <a:xfrm>
            <a:off x="2975013" y="6538498"/>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81" name="Rectangle 80"/>
          <p:cNvSpPr/>
          <p:nvPr/>
        </p:nvSpPr>
        <p:spPr>
          <a:xfrm>
            <a:off x="4083430" y="7300995"/>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C16</a:t>
            </a:r>
          </a:p>
        </p:txBody>
      </p:sp>
      <p:pic>
        <p:nvPicPr>
          <p:cNvPr id="82" name="Picture 2"/>
          <p:cNvPicPr>
            <a:picLocks noChangeAspect="1" noChangeArrowheads="1"/>
          </p:cNvPicPr>
          <p:nvPr/>
        </p:nvPicPr>
        <p:blipFill>
          <a:blip r:embed="rId22">
            <a:extLst>
              <a:ext uri="{28A0092B-C50C-407E-A947-70E740481C1C}">
                <a14:useLocalDpi xmlns="" xmlns:a14="http://schemas.microsoft.com/office/drawing/2010/main" val="0"/>
              </a:ext>
            </a:extLst>
          </a:blip>
          <a:stretch>
            <a:fillRect/>
          </a:stretch>
        </p:blipFill>
        <p:spPr bwMode="auto">
          <a:xfrm>
            <a:off x="4866402" y="6734492"/>
            <a:ext cx="1123679" cy="592750"/>
          </a:xfrm>
          <a:prstGeom prst="rect">
            <a:avLst/>
          </a:prstGeom>
          <a:noFill/>
          <a:ln w="9525">
            <a:noFill/>
            <a:miter lim="800000"/>
            <a:headEnd/>
            <a:tailEnd/>
          </a:ln>
        </p:spPr>
      </p:pic>
      <p:sp>
        <p:nvSpPr>
          <p:cNvPr id="95" name="Rounded Rectangle 94"/>
          <p:cNvSpPr/>
          <p:nvPr/>
        </p:nvSpPr>
        <p:spPr>
          <a:xfrm>
            <a:off x="4649068" y="6538498"/>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96" name="Rectangle 95"/>
          <p:cNvSpPr/>
          <p:nvPr/>
        </p:nvSpPr>
        <p:spPr>
          <a:xfrm>
            <a:off x="5757485" y="7300995"/>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C17</a:t>
            </a:r>
          </a:p>
        </p:txBody>
      </p:sp>
      <p:pic>
        <p:nvPicPr>
          <p:cNvPr id="97" name="Picture 2"/>
          <p:cNvPicPr>
            <a:picLocks noChangeAspect="1" noChangeArrowheads="1"/>
          </p:cNvPicPr>
          <p:nvPr/>
        </p:nvPicPr>
        <p:blipFill>
          <a:blip r:embed="rId23">
            <a:extLst>
              <a:ext uri="{28A0092B-C50C-407E-A947-70E740481C1C}">
                <a14:useLocalDpi xmlns="" xmlns:a14="http://schemas.microsoft.com/office/drawing/2010/main" val="0"/>
              </a:ext>
            </a:extLst>
          </a:blip>
          <a:stretch>
            <a:fillRect/>
          </a:stretch>
        </p:blipFill>
        <p:spPr bwMode="auto">
          <a:xfrm>
            <a:off x="6505302" y="6753941"/>
            <a:ext cx="1174662" cy="619644"/>
          </a:xfrm>
          <a:prstGeom prst="rect">
            <a:avLst/>
          </a:prstGeom>
          <a:noFill/>
          <a:ln w="9525">
            <a:noFill/>
            <a:miter lim="800000"/>
            <a:headEnd/>
            <a:tailEnd/>
          </a:ln>
        </p:spPr>
      </p:pic>
      <p:sp>
        <p:nvSpPr>
          <p:cNvPr id="110" name="Rounded Rectangle 109"/>
          <p:cNvSpPr/>
          <p:nvPr/>
        </p:nvSpPr>
        <p:spPr>
          <a:xfrm>
            <a:off x="6323123" y="6538498"/>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11" name="Rectangle 110"/>
          <p:cNvSpPr/>
          <p:nvPr/>
        </p:nvSpPr>
        <p:spPr>
          <a:xfrm>
            <a:off x="7431540" y="7300995"/>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C18</a:t>
            </a:r>
          </a:p>
        </p:txBody>
      </p:sp>
      <p:pic>
        <p:nvPicPr>
          <p:cNvPr id="112" name="Picture 2"/>
          <p:cNvPicPr>
            <a:picLocks noChangeAspect="1" noChangeArrowheads="1"/>
          </p:cNvPicPr>
          <p:nvPr/>
        </p:nvPicPr>
        <p:blipFill>
          <a:blip r:embed="rId24">
            <a:extLst>
              <a:ext uri="{28A0092B-C50C-407E-A947-70E740481C1C}">
                <a14:useLocalDpi xmlns="" xmlns:a14="http://schemas.microsoft.com/office/drawing/2010/main" val="0"/>
              </a:ext>
            </a:extLst>
          </a:blip>
          <a:stretch>
            <a:fillRect/>
          </a:stretch>
        </p:blipFill>
        <p:spPr bwMode="auto">
          <a:xfrm>
            <a:off x="8174772" y="6728400"/>
            <a:ext cx="1174662" cy="619644"/>
          </a:xfrm>
          <a:prstGeom prst="rect">
            <a:avLst/>
          </a:prstGeom>
          <a:noFill/>
          <a:ln w="9525">
            <a:noFill/>
            <a:miter lim="800000"/>
            <a:headEnd/>
            <a:tailEnd/>
          </a:ln>
        </p:spPr>
      </p:pic>
      <p:sp>
        <p:nvSpPr>
          <p:cNvPr id="125" name="Rounded Rectangle 124"/>
          <p:cNvSpPr/>
          <p:nvPr/>
        </p:nvSpPr>
        <p:spPr>
          <a:xfrm>
            <a:off x="7997178" y="6538498"/>
            <a:ext cx="1575582" cy="984738"/>
          </a:xfrm>
          <a:prstGeom prst="roundRect">
            <a:avLst>
              <a:gd name="adj" fmla="val 3741"/>
            </a:avLst>
          </a:prstGeom>
          <a:noFill/>
          <a:ln w="12700">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ES" dirty="0"/>
          </a:p>
        </p:txBody>
      </p:sp>
      <p:sp>
        <p:nvSpPr>
          <p:cNvPr id="126" name="Rectangle 125"/>
          <p:cNvSpPr/>
          <p:nvPr/>
        </p:nvSpPr>
        <p:spPr>
          <a:xfrm>
            <a:off x="9105595" y="7300995"/>
            <a:ext cx="465192" cy="276999"/>
          </a:xfrm>
          <a:prstGeom prst="rect">
            <a:avLst/>
          </a:prstGeom>
        </p:spPr>
        <p:txBody>
          <a:bodyPr wrap="none">
            <a:spAutoFit/>
          </a:bodyPr>
          <a:lstStyle/>
          <a:p>
            <a:pPr marL="0" lvl="1" algn="r">
              <a:spcAft>
                <a:spcPts val="1200"/>
              </a:spcAft>
              <a:buClr>
                <a:schemeClr val="bg1">
                  <a:lumMod val="50000"/>
                </a:schemeClr>
              </a:buClr>
            </a:pPr>
            <a:r>
              <a:rPr lang="en-US" sz="1200" b="1" dirty="0" smtClean="0">
                <a:solidFill>
                  <a:schemeClr val="bg1">
                    <a:lumMod val="50000"/>
                  </a:schemeClr>
                </a:solidFill>
                <a:latin typeface="Arial" pitchFamily="34" charset="0"/>
                <a:cs typeface="Arial" pitchFamily="34" charset="0"/>
              </a:rPr>
              <a:t>C19</a:t>
            </a:r>
          </a:p>
        </p:txBody>
      </p:sp>
    </p:spTree>
    <p:extLst>
      <p:ext uri="{BB962C8B-B14F-4D97-AF65-F5344CB8AC3E}">
        <p14:creationId xmlns="" xmlns:p14="http://schemas.microsoft.com/office/powerpoint/2010/main" val="256006858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54169" y="253392"/>
            <a:ext cx="1730340" cy="1676950"/>
          </a:xfrm>
          <a:prstGeom prst="rect">
            <a:avLst/>
          </a:prstGeom>
          <a:solidFill>
            <a:schemeClr val="accent2">
              <a:alpha val="56000"/>
            </a:schemeClr>
          </a:solidFill>
        </p:spPr>
        <p:style>
          <a:lnRef idx="3">
            <a:schemeClr val="lt1"/>
          </a:lnRef>
          <a:fillRef idx="1">
            <a:schemeClr val="accent2"/>
          </a:fillRef>
          <a:effectRef idx="1">
            <a:schemeClr val="accent2"/>
          </a:effectRef>
          <a:fontRef idx="minor">
            <a:schemeClr val="lt1"/>
          </a:fontRef>
        </p:style>
        <p:txBody>
          <a:bodyPr lIns="101882" tIns="50941" rIns="101882" bIns="50941" rtlCol="0" anchor="ctr"/>
          <a:lstStyle/>
          <a:p>
            <a:pPr algn="ctr"/>
            <a:r>
              <a:rPr lang="en-US" sz="1800" dirty="0" smtClean="0"/>
              <a:t>HOTEL</a:t>
            </a:r>
            <a:r>
              <a:rPr lang="en-US" sz="1300" dirty="0" smtClean="0"/>
              <a:t> </a:t>
            </a:r>
            <a:r>
              <a:rPr lang="en-US" sz="1800" dirty="0" smtClean="0"/>
              <a:t>LOBBY</a:t>
            </a:r>
            <a:endParaRPr lang="en-US" sz="1800" dirty="0"/>
          </a:p>
        </p:txBody>
      </p:sp>
      <p:pic>
        <p:nvPicPr>
          <p:cNvPr id="3" name="Picture 2"/>
          <p:cNvPicPr>
            <a:picLocks noChangeAspect="1"/>
          </p:cNvPicPr>
          <p:nvPr/>
        </p:nvPicPr>
        <p:blipFill>
          <a:blip r:embed="rId3"/>
          <a:stretch>
            <a:fillRect/>
          </a:stretch>
        </p:blipFill>
        <p:spPr>
          <a:xfrm>
            <a:off x="176158" y="2388049"/>
            <a:ext cx="4508500" cy="3002907"/>
          </a:xfrm>
          <a:prstGeom prst="rect">
            <a:avLst/>
          </a:prstGeom>
          <a:ln>
            <a:solidFill>
              <a:schemeClr val="tx1"/>
            </a:solidFill>
          </a:ln>
        </p:spPr>
      </p:pic>
      <p:sp>
        <p:nvSpPr>
          <p:cNvPr id="6" name="TextBox 5"/>
          <p:cNvSpPr txBox="1"/>
          <p:nvPr/>
        </p:nvSpPr>
        <p:spPr>
          <a:xfrm>
            <a:off x="88772" y="5597842"/>
            <a:ext cx="7486593" cy="1641760"/>
          </a:xfrm>
          <a:prstGeom prst="rect">
            <a:avLst/>
          </a:prstGeom>
          <a:noFill/>
        </p:spPr>
        <p:txBody>
          <a:bodyPr wrap="none" lIns="101882" tIns="50941" rIns="101882" bIns="50941" rtlCol="0">
            <a:spAutoFit/>
          </a:bodyPr>
          <a:lstStyle/>
          <a:p>
            <a:r>
              <a:rPr lang="en-US" dirty="0" smtClean="0">
                <a:solidFill>
                  <a:srgbClr val="0090CA"/>
                </a:solidFill>
                <a:latin typeface="Arial" pitchFamily="34" charset="0"/>
                <a:cs typeface="Arial" pitchFamily="34" charset="0"/>
              </a:rPr>
              <a:t>VIBE: Meet &amp; Greet; waiting to get started</a:t>
            </a:r>
          </a:p>
          <a:p>
            <a:r>
              <a:rPr lang="en-US" dirty="0" smtClean="0">
                <a:solidFill>
                  <a:srgbClr val="0090CA"/>
                </a:solidFill>
                <a:latin typeface="Arial" pitchFamily="34" charset="0"/>
                <a:cs typeface="Arial" pitchFamily="34" charset="0"/>
              </a:rPr>
              <a:t>MOOD: Welcomed, Excited, Anticipation</a:t>
            </a:r>
          </a:p>
          <a:p>
            <a:endParaRPr lang="en-US" dirty="0" smtClean="0">
              <a:solidFill>
                <a:srgbClr val="0090CA"/>
              </a:solidFill>
              <a:latin typeface="Arial" pitchFamily="34" charset="0"/>
              <a:cs typeface="Arial" pitchFamily="34" charset="0"/>
            </a:endParaRPr>
          </a:p>
          <a:p>
            <a:r>
              <a:rPr lang="en-US" dirty="0" smtClean="0">
                <a:solidFill>
                  <a:srgbClr val="0090CA"/>
                </a:solidFill>
                <a:latin typeface="Arial" pitchFamily="34" charset="0"/>
                <a:cs typeface="Arial" pitchFamily="34" charset="0"/>
              </a:rPr>
              <a:t>Individuals and Small Groups</a:t>
            </a:r>
          </a:p>
          <a:p>
            <a:r>
              <a:rPr lang="en-US" dirty="0" smtClean="0">
                <a:solidFill>
                  <a:srgbClr val="0090CA"/>
                </a:solidFill>
                <a:latin typeface="Arial" pitchFamily="34" charset="0"/>
                <a:cs typeface="Arial" pitchFamily="34" charset="0"/>
              </a:rPr>
              <a:t>Comfortable temporary location. Digital Kiosk to plan destination</a:t>
            </a:r>
          </a:p>
        </p:txBody>
      </p:sp>
      <p:pic>
        <p:nvPicPr>
          <p:cNvPr id="7" name="Picture 6"/>
          <p:cNvPicPr>
            <a:picLocks noChangeAspect="1"/>
          </p:cNvPicPr>
          <p:nvPr/>
        </p:nvPicPr>
        <p:blipFill>
          <a:blip r:embed="rId4"/>
          <a:stretch>
            <a:fillRect/>
          </a:stretch>
        </p:blipFill>
        <p:spPr>
          <a:xfrm>
            <a:off x="4168746" y="253393"/>
            <a:ext cx="5635655" cy="2872654"/>
          </a:xfrm>
          <a:prstGeom prst="rect">
            <a:avLst/>
          </a:prstGeom>
          <a:ln>
            <a:solidFill>
              <a:schemeClr val="tx1"/>
            </a:solidFill>
          </a:ln>
        </p:spPr>
      </p:pic>
      <p:pic>
        <p:nvPicPr>
          <p:cNvPr id="2" name="Picture 1"/>
          <p:cNvPicPr>
            <a:picLocks noChangeAspect="1"/>
          </p:cNvPicPr>
          <p:nvPr/>
        </p:nvPicPr>
        <p:blipFill>
          <a:blip r:embed="rId5"/>
          <a:stretch>
            <a:fillRect/>
          </a:stretch>
        </p:blipFill>
        <p:spPr>
          <a:xfrm>
            <a:off x="5694096" y="2781835"/>
            <a:ext cx="3883740" cy="2661459"/>
          </a:xfrm>
          <a:prstGeom prst="rect">
            <a:avLst/>
          </a:prstGeom>
          <a:ln>
            <a:solidFill>
              <a:srgbClr val="000000"/>
            </a:solidFill>
          </a:ln>
        </p:spPr>
      </p:pic>
    </p:spTree>
    <p:extLst>
      <p:ext uri="{BB962C8B-B14F-4D97-AF65-F5344CB8AC3E}">
        <p14:creationId xmlns="" xmlns:p14="http://schemas.microsoft.com/office/powerpoint/2010/main" val="7145991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garza\Documents\1 SrN\Jennifer Kirby\VA Tech\VISUALS\Hotel Lobby\IO_Lobby_W1.jpg"/>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3936" r="2354"/>
          <a:stretch/>
        </p:blipFill>
        <p:spPr bwMode="auto">
          <a:xfrm>
            <a:off x="3740276" y="1921249"/>
            <a:ext cx="6180102" cy="3478890"/>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I/Owned |  Hotel Lobby</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Montage panels</a:t>
            </a:r>
          </a:p>
          <a:p>
            <a:pPr marL="381000" lvl="0" indent="-144463">
              <a:spcBef>
                <a:spcPct val="20000"/>
              </a:spcBef>
              <a:buFont typeface="Arial" pitchFamily="34" charset="0"/>
              <a:buChar char="•"/>
              <a:defRPr/>
            </a:pPr>
            <a:r>
              <a:rPr lang="en-US" sz="1200" dirty="0" smtClean="0">
                <a:solidFill>
                  <a:srgbClr val="898989"/>
                </a:solidFill>
                <a:latin typeface="Arial"/>
                <a:cs typeface="Arial"/>
              </a:rPr>
              <a:t>Universal </a:t>
            </a:r>
            <a:r>
              <a:rPr lang="en-US" sz="1200" dirty="0" err="1" smtClean="0">
                <a:solidFill>
                  <a:srgbClr val="898989"/>
                </a:solidFill>
                <a:latin typeface="Arial"/>
                <a:cs typeface="Arial"/>
              </a:rPr>
              <a:t>worksurfaces</a:t>
            </a:r>
            <a:endParaRPr lang="en-US" sz="1200"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Leap seating</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easy access workstation supports individual work; but at the same time, it offers a space to share information between co-workers and with students.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7266825" y="2362263"/>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821873" y="1568234"/>
            <a:ext cx="1291223" cy="923330"/>
          </a:xfrm>
          <a:prstGeom prst="rect">
            <a:avLst/>
          </a:prstGeom>
        </p:spPr>
        <p:txBody>
          <a:bodyPr wrap="square">
            <a:spAutoFit/>
          </a:bodyPr>
          <a:lstStyle/>
          <a:p>
            <a:pPr algn="r"/>
            <a:r>
              <a:rPr lang="en-US" sz="900" dirty="0" smtClean="0">
                <a:solidFill>
                  <a:schemeClr val="bg1">
                    <a:lumMod val="50000"/>
                  </a:schemeClr>
                </a:solidFill>
                <a:latin typeface="+mj-lt"/>
              </a:rPr>
              <a:t>Provide units to store personal belongings and reference materials. Cushion top serves as  extra seating.</a:t>
            </a:r>
            <a:endParaRPr lang="es-ES" sz="900" dirty="0">
              <a:latin typeface="+mj-lt"/>
            </a:endParaRPr>
          </a:p>
        </p:txBody>
      </p:sp>
      <p:cxnSp>
        <p:nvCxnSpPr>
          <p:cNvPr id="98" name="Straight Connector 97"/>
          <p:cNvCxnSpPr/>
          <p:nvPr/>
        </p:nvCxnSpPr>
        <p:spPr>
          <a:xfrm rot="5400000" flipH="1" flipV="1">
            <a:off x="6079911" y="2173053"/>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297864" y="1547640"/>
            <a:ext cx="1291223" cy="507831"/>
          </a:xfrm>
          <a:prstGeom prst="rect">
            <a:avLst/>
          </a:prstGeom>
        </p:spPr>
        <p:txBody>
          <a:bodyPr wrap="square">
            <a:spAutoFit/>
          </a:bodyPr>
          <a:lstStyle/>
          <a:p>
            <a:pPr algn="r"/>
            <a:r>
              <a:rPr lang="en-US" sz="900" dirty="0" smtClean="0">
                <a:solidFill>
                  <a:schemeClr val="bg1">
                    <a:lumMod val="50000"/>
                  </a:schemeClr>
                </a:solidFill>
                <a:latin typeface="+mj-lt"/>
              </a:rPr>
              <a:t>Montage panels help define territory and maintain privacy.</a:t>
            </a:r>
            <a:endParaRPr lang="es-ES" sz="900" dirty="0">
              <a:latin typeface="+mj-lt"/>
            </a:endParaRPr>
          </a:p>
        </p:txBody>
      </p:sp>
      <p:cxnSp>
        <p:nvCxnSpPr>
          <p:cNvPr id="100" name="Straight Connector 99"/>
          <p:cNvCxnSpPr/>
          <p:nvPr/>
        </p:nvCxnSpPr>
        <p:spPr>
          <a:xfrm rot="5400000">
            <a:off x="5931788" y="4434260"/>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297864" y="4902710"/>
            <a:ext cx="1291223" cy="784830"/>
          </a:xfrm>
          <a:prstGeom prst="rect">
            <a:avLst/>
          </a:prstGeom>
        </p:spPr>
        <p:txBody>
          <a:bodyPr wrap="square">
            <a:spAutoFit/>
          </a:bodyPr>
          <a:lstStyle/>
          <a:p>
            <a:pPr algn="r"/>
            <a:r>
              <a:rPr lang="en-US" sz="900" dirty="0" smtClean="0">
                <a:solidFill>
                  <a:schemeClr val="bg1">
                    <a:lumMod val="50000"/>
                  </a:schemeClr>
                </a:solidFill>
                <a:latin typeface="+mj-lt"/>
              </a:rPr>
              <a:t>A shared table in the center encourages co-workers to collaborate and share information.</a:t>
            </a:r>
            <a:endParaRPr lang="es-ES" sz="900" dirty="0">
              <a:latin typeface="+mj-lt"/>
            </a:endParaRPr>
          </a:p>
        </p:txBody>
      </p:sp>
      <p:cxnSp>
        <p:nvCxnSpPr>
          <p:cNvPr id="106" name="Straight Connector 105"/>
          <p:cNvCxnSpPr/>
          <p:nvPr/>
        </p:nvCxnSpPr>
        <p:spPr>
          <a:xfrm rot="5400000">
            <a:off x="8224000" y="4000915"/>
            <a:ext cx="155389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8513201" y="4846732"/>
            <a:ext cx="1291223" cy="784830"/>
          </a:xfrm>
          <a:prstGeom prst="rect">
            <a:avLst/>
          </a:prstGeom>
        </p:spPr>
        <p:txBody>
          <a:bodyPr wrap="square">
            <a:spAutoFit/>
          </a:bodyPr>
          <a:lstStyle/>
          <a:p>
            <a:pPr algn="r"/>
            <a:r>
              <a:rPr lang="en-US" sz="900" dirty="0" smtClean="0">
                <a:solidFill>
                  <a:schemeClr val="bg1">
                    <a:lumMod val="50000"/>
                  </a:schemeClr>
                </a:solidFill>
                <a:latin typeface="+mj-lt"/>
              </a:rPr>
              <a:t>Transaction tops on the sides facilitate interaction between employee and students.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20’ x 12’ 6”</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158813" y="727045"/>
            <a:ext cx="569387"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W1</a:t>
            </a:r>
            <a:endParaRPr lang="en-US" dirty="0"/>
          </a:p>
        </p:txBody>
      </p:sp>
      <p:sp>
        <p:nvSpPr>
          <p:cNvPr id="28" name="Rounded Rectangle 27"/>
          <p:cNvSpPr/>
          <p:nvPr/>
        </p:nvSpPr>
        <p:spPr>
          <a:xfrm>
            <a:off x="1147783" y="6256484"/>
            <a:ext cx="158503" cy="168551"/>
          </a:xfrm>
          <a:prstGeom prst="roundRect">
            <a:avLst>
              <a:gd name="adj" fmla="val 6571"/>
            </a:avLst>
          </a:prstGeom>
          <a:noFill/>
          <a:ln w="19050">
            <a:solidFill>
              <a:srgbClr val="004B8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7" name="Picture 3" descr="C:\Users\mgarza\Documents\1 SrN\Jennifer Kirby\VA Tech\VISUALS\Hotel Lobby\IO_Lobby_W1 floor plan.jpg"/>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17831" t="9854" r="28790" b="21510"/>
          <a:stretch/>
        </p:blipFill>
        <p:spPr bwMode="auto">
          <a:xfrm>
            <a:off x="7364540" y="6107844"/>
            <a:ext cx="2078966" cy="1410095"/>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0586" y="639635"/>
            <a:ext cx="4797403"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contents</a:t>
            </a:r>
            <a:endParaRPr lang="es-ES" sz="2400" b="1" dirty="0">
              <a:solidFill>
                <a:srgbClr val="0090CA"/>
              </a:solidFill>
              <a:latin typeface="Arial" pitchFamily="34" charset="0"/>
              <a:cs typeface="Arial" pitchFamily="34" charset="0"/>
            </a:endParaRPr>
          </a:p>
        </p:txBody>
      </p:sp>
      <p:sp>
        <p:nvSpPr>
          <p:cNvPr id="14" name="Text Placeholder 3"/>
          <p:cNvSpPr txBox="1">
            <a:spLocks/>
          </p:cNvSpPr>
          <p:nvPr/>
        </p:nvSpPr>
        <p:spPr>
          <a:xfrm>
            <a:off x="5823724" y="3130048"/>
            <a:ext cx="4431820" cy="4579288"/>
          </a:xfrm>
          <a:prstGeom prst="rect">
            <a:avLst/>
          </a:prstGeom>
        </p:spPr>
        <p:txBody>
          <a:bodyPr vert="horz" lIns="91429" tIns="45715" rIns="91429" bIns="45715" rtlCol="0" anchor="t" anchorCtr="0"/>
          <a:lstStyle/>
          <a:p>
            <a:pPr marL="231775" indent="-177800">
              <a:lnSpc>
                <a:spcPct val="110000"/>
              </a:lnSpc>
              <a:spcAft>
                <a:spcPts val="2400"/>
              </a:spcAft>
              <a:buClr>
                <a:srgbClr val="898989"/>
              </a:buClr>
              <a:defRPr/>
            </a:pPr>
            <a:r>
              <a:rPr lang="en-US" sz="1400" dirty="0" smtClean="0">
                <a:solidFill>
                  <a:srgbClr val="898989"/>
                </a:solidFill>
                <a:latin typeface="Arial" pitchFamily="34" charset="0"/>
                <a:cs typeface="Arial" pitchFamily="34" charset="0"/>
              </a:rPr>
              <a:t>Learning environment issues</a:t>
            </a:r>
            <a:endParaRPr lang="en-US" sz="1400" b="1" noProof="0" dirty="0" smtClean="0">
              <a:solidFill>
                <a:srgbClr val="898989"/>
              </a:solidFill>
              <a:latin typeface="Arial" pitchFamily="34" charset="0"/>
              <a:cs typeface="Arial" pitchFamily="34" charset="0"/>
            </a:endParaRPr>
          </a:p>
          <a:p>
            <a:pPr marL="231775" indent="-177800">
              <a:lnSpc>
                <a:spcPct val="110000"/>
              </a:lnSpc>
              <a:spcAft>
                <a:spcPts val="2400"/>
              </a:spcAft>
              <a:buClr>
                <a:srgbClr val="898989"/>
              </a:buClr>
              <a:defRPr/>
            </a:pPr>
            <a:r>
              <a:rPr lang="en-US" sz="1400" noProof="0" dirty="0" err="1" smtClean="0">
                <a:solidFill>
                  <a:srgbClr val="898989"/>
                </a:solidFill>
                <a:latin typeface="Arial" pitchFamily="34" charset="0"/>
                <a:cs typeface="Arial" pitchFamily="34" charset="0"/>
              </a:rPr>
              <a:t>Floorplan</a:t>
            </a:r>
            <a:r>
              <a:rPr lang="en-US" sz="1400" noProof="0" dirty="0" smtClean="0">
                <a:solidFill>
                  <a:srgbClr val="898989"/>
                </a:solidFill>
                <a:latin typeface="Arial" pitchFamily="34" charset="0"/>
                <a:cs typeface="Arial" pitchFamily="34" charset="0"/>
              </a:rPr>
              <a:t> overview</a:t>
            </a:r>
            <a:endParaRPr kumimoji="0" lang="en-US" sz="1400" b="0" i="0" u="none" strike="noStrike" kern="1200" cap="none" normalizeH="0" noProof="0" dirty="0" smtClean="0">
              <a:ln>
                <a:noFill/>
              </a:ln>
              <a:solidFill>
                <a:srgbClr val="898989"/>
              </a:solidFill>
              <a:effectLst/>
              <a:uLnTx/>
              <a:uFillTx/>
              <a:latin typeface="Arial" pitchFamily="34" charset="0"/>
              <a:cs typeface="Arial" pitchFamily="34" charset="0"/>
            </a:endParaRPr>
          </a:p>
          <a:p>
            <a:pPr marL="231775" indent="-177800">
              <a:lnSpc>
                <a:spcPct val="110000"/>
              </a:lnSpc>
              <a:spcAft>
                <a:spcPts val="200"/>
              </a:spcAft>
              <a:buClr>
                <a:srgbClr val="898989"/>
              </a:buClr>
              <a:defRPr/>
            </a:pPr>
            <a:r>
              <a:rPr lang="en-US" sz="1400" dirty="0" smtClean="0">
                <a:solidFill>
                  <a:srgbClr val="898989"/>
                </a:solidFill>
                <a:latin typeface="Arial" pitchFamily="34" charset="0"/>
                <a:cs typeface="Arial" pitchFamily="34" charset="0"/>
              </a:rPr>
              <a:t>Social and work settings</a:t>
            </a:r>
          </a:p>
          <a:p>
            <a:pPr marL="741187" lvl="1" indent="-177800">
              <a:lnSpc>
                <a:spcPct val="110000"/>
              </a:lnSpc>
              <a:spcAft>
                <a:spcPts val="200"/>
              </a:spcAft>
              <a:buClr>
                <a:srgbClr val="898989"/>
              </a:buClr>
              <a:buFont typeface="Arial" pitchFamily="34" charset="0"/>
              <a:buChar char="•"/>
              <a:defRPr/>
            </a:pPr>
            <a:r>
              <a:rPr lang="en-US" sz="1400" dirty="0" smtClean="0">
                <a:solidFill>
                  <a:srgbClr val="898989"/>
                </a:solidFill>
                <a:latin typeface="Arial" pitchFamily="34" charset="0"/>
                <a:cs typeface="Arial" pitchFamily="34" charset="0"/>
              </a:rPr>
              <a:t>I/owned spaces</a:t>
            </a:r>
          </a:p>
          <a:p>
            <a:pPr marL="741187" lvl="1" indent="-177800">
              <a:lnSpc>
                <a:spcPct val="110000"/>
              </a:lnSpc>
              <a:spcAft>
                <a:spcPts val="200"/>
              </a:spcAft>
              <a:buClr>
                <a:srgbClr val="898989"/>
              </a:buClr>
              <a:buFont typeface="Arial" pitchFamily="34" charset="0"/>
              <a:buChar char="•"/>
              <a:defRPr/>
            </a:pPr>
            <a:r>
              <a:rPr lang="en-US" sz="1400" dirty="0" smtClean="0">
                <a:solidFill>
                  <a:srgbClr val="898989"/>
                </a:solidFill>
                <a:latin typeface="Arial" pitchFamily="34" charset="0"/>
                <a:cs typeface="Arial" pitchFamily="34" charset="0"/>
              </a:rPr>
              <a:t>I/shared spaces</a:t>
            </a:r>
          </a:p>
          <a:p>
            <a:pPr marL="741187" lvl="1" indent="-177800">
              <a:lnSpc>
                <a:spcPct val="110000"/>
              </a:lnSpc>
              <a:spcAft>
                <a:spcPts val="200"/>
              </a:spcAft>
              <a:buClr>
                <a:srgbClr val="898989"/>
              </a:buClr>
              <a:buFont typeface="Arial" pitchFamily="34" charset="0"/>
              <a:buChar char="•"/>
              <a:defRPr/>
            </a:pPr>
            <a:r>
              <a:rPr lang="en-US" sz="1400" dirty="0" smtClean="0">
                <a:solidFill>
                  <a:srgbClr val="898989"/>
                </a:solidFill>
                <a:latin typeface="Arial" pitchFamily="34" charset="0"/>
                <a:cs typeface="Arial" pitchFamily="34" charset="0"/>
              </a:rPr>
              <a:t>we/owned spaces</a:t>
            </a:r>
          </a:p>
          <a:p>
            <a:pPr marL="741187" lvl="1" indent="-177800">
              <a:lnSpc>
                <a:spcPct val="110000"/>
              </a:lnSpc>
              <a:spcAft>
                <a:spcPts val="200"/>
              </a:spcAft>
              <a:buClr>
                <a:srgbClr val="898989"/>
              </a:buClr>
              <a:buFont typeface="Arial" pitchFamily="34" charset="0"/>
              <a:buChar char="•"/>
              <a:defRPr/>
            </a:pPr>
            <a:r>
              <a:rPr lang="en-US" sz="1400" dirty="0" smtClean="0">
                <a:solidFill>
                  <a:srgbClr val="898989"/>
                </a:solidFill>
                <a:latin typeface="Arial" pitchFamily="34" charset="0"/>
                <a:cs typeface="Arial" pitchFamily="34" charset="0"/>
              </a:rPr>
              <a:t>we/shared spaces</a:t>
            </a:r>
          </a:p>
          <a:p>
            <a:pPr marL="231775" indent="-177800">
              <a:lnSpc>
                <a:spcPct val="110000"/>
              </a:lnSpc>
              <a:spcAft>
                <a:spcPts val="200"/>
              </a:spcAft>
              <a:buClr>
                <a:srgbClr val="898989"/>
              </a:buClr>
              <a:buFont typeface="Arial" pitchFamily="34" charset="0"/>
              <a:buChar char="•"/>
              <a:defRPr/>
            </a:pPr>
            <a:endParaRPr lang="en-US" sz="1400" dirty="0" smtClean="0">
              <a:solidFill>
                <a:srgbClr val="898989"/>
              </a:solidFill>
              <a:latin typeface="Arial" pitchFamily="34" charset="0"/>
              <a:cs typeface="Arial" pitchFamily="34" charset="0"/>
            </a:endParaRPr>
          </a:p>
          <a:p>
            <a:pPr marL="231775" indent="-177800">
              <a:lnSpc>
                <a:spcPct val="110000"/>
              </a:lnSpc>
              <a:spcAft>
                <a:spcPts val="200"/>
              </a:spcAft>
              <a:buClr>
                <a:srgbClr val="898989"/>
              </a:buClr>
              <a:defRPr/>
            </a:pPr>
            <a:r>
              <a:rPr lang="en-US" sz="1400" dirty="0" smtClean="0">
                <a:solidFill>
                  <a:srgbClr val="898989"/>
                </a:solidFill>
                <a:latin typeface="Arial" pitchFamily="34" charset="0"/>
                <a:cs typeface="Arial" pitchFamily="34" charset="0"/>
              </a:rPr>
              <a:t>Product highlights</a:t>
            </a:r>
          </a:p>
          <a:p>
            <a:pPr marL="231775" indent="-177800">
              <a:lnSpc>
                <a:spcPct val="110000"/>
              </a:lnSpc>
              <a:spcAft>
                <a:spcPts val="200"/>
              </a:spcAft>
              <a:buClr>
                <a:srgbClr val="898989"/>
              </a:buClr>
              <a:defRPr/>
            </a:pPr>
            <a:r>
              <a:rPr lang="en-US" sz="1400" dirty="0" smtClean="0">
                <a:solidFill>
                  <a:srgbClr val="898989"/>
                </a:solidFill>
                <a:latin typeface="Arial" pitchFamily="34" charset="0"/>
                <a:cs typeface="Arial" pitchFamily="34" charset="0"/>
              </a:rPr>
              <a:t>	</a:t>
            </a:r>
          </a:p>
          <a:p>
            <a:pPr marL="231775" indent="-177800">
              <a:buClr>
                <a:srgbClr val="898989"/>
              </a:buClr>
              <a:defRPr/>
            </a:pPr>
            <a:r>
              <a:rPr lang="en-US" sz="1400" dirty="0" smtClean="0">
                <a:solidFill>
                  <a:srgbClr val="898989"/>
                </a:solidFill>
                <a:latin typeface="Arial" pitchFamily="34" charset="0"/>
                <a:cs typeface="Arial" pitchFamily="34" charset="0"/>
              </a:rPr>
              <a:t>Kit of parts</a:t>
            </a:r>
          </a:p>
          <a:p>
            <a:pPr marL="231775" indent="-177800">
              <a:buClr>
                <a:srgbClr val="898989"/>
              </a:buClr>
              <a:buFont typeface="Arial" pitchFamily="34" charset="0"/>
              <a:buChar char="•"/>
              <a:defRPr/>
            </a:pPr>
            <a:endParaRPr lang="en-US" sz="1400" dirty="0" smtClean="0">
              <a:solidFill>
                <a:srgbClr val="898989"/>
              </a:solidFill>
              <a:latin typeface="Arial" pitchFamily="34" charset="0"/>
              <a:cs typeface="Arial" pitchFamily="34" charset="0"/>
            </a:endParaRPr>
          </a:p>
          <a:p>
            <a:pPr marL="231775" indent="-177800">
              <a:lnSpc>
                <a:spcPct val="110000"/>
              </a:lnSpc>
              <a:spcAft>
                <a:spcPts val="2400"/>
              </a:spcAft>
              <a:buClr>
                <a:srgbClr val="898989"/>
              </a:buClr>
              <a:defRPr/>
            </a:pPr>
            <a:r>
              <a:rPr lang="en-US" sz="1400" dirty="0" smtClean="0">
                <a:solidFill>
                  <a:srgbClr val="898989"/>
                </a:solidFill>
                <a:latin typeface="Arial" pitchFamily="34" charset="0"/>
                <a:cs typeface="Arial" pitchFamily="34" charset="0"/>
              </a:rPr>
              <a:t>Next steps</a:t>
            </a:r>
          </a:p>
        </p:txBody>
      </p:sp>
      <p:sp>
        <p:nvSpPr>
          <p:cNvPr id="11" name="TextBox 10"/>
          <p:cNvSpPr txBox="1"/>
          <p:nvPr/>
        </p:nvSpPr>
        <p:spPr>
          <a:xfrm>
            <a:off x="5855537" y="2743598"/>
            <a:ext cx="1814920" cy="338554"/>
          </a:xfrm>
          <a:prstGeom prst="rect">
            <a:avLst/>
          </a:prstGeom>
          <a:noFill/>
        </p:spPr>
        <p:txBody>
          <a:bodyPr wrap="none" rtlCol="0">
            <a:spAutoFit/>
          </a:bodyPr>
          <a:lstStyle/>
          <a:p>
            <a:r>
              <a:rPr lang="en-US" sz="1600" b="1" dirty="0" smtClean="0">
                <a:solidFill>
                  <a:srgbClr val="0090CA"/>
                </a:solidFill>
                <a:latin typeface="+mj-lt"/>
              </a:rPr>
              <a:t>contents include</a:t>
            </a:r>
            <a:endParaRPr lang="es-ES" sz="1600" b="1" dirty="0">
              <a:solidFill>
                <a:srgbClr val="0090CA"/>
              </a:solidFill>
              <a:latin typeface="+mj-lt"/>
            </a:endParaRPr>
          </a:p>
        </p:txBody>
      </p:sp>
      <p:cxnSp>
        <p:nvCxnSpPr>
          <p:cNvPr id="12" name="Straight Connector 11"/>
          <p:cNvCxnSpPr/>
          <p:nvPr/>
        </p:nvCxnSpPr>
        <p:spPr>
          <a:xfrm rot="10800000">
            <a:off x="5936566" y="3096086"/>
            <a:ext cx="3671678" cy="446"/>
          </a:xfrm>
          <a:prstGeom prst="line">
            <a:avLst/>
          </a:prstGeom>
          <a:ln w="28575">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p:nvSpPr>
        <p:spPr>
          <a:xfrm>
            <a:off x="383083" y="2057781"/>
            <a:ext cx="4103191" cy="3970318"/>
          </a:xfrm>
          <a:prstGeom prst="rect">
            <a:avLst/>
          </a:prstGeom>
        </p:spPr>
        <p:txBody>
          <a:bodyPr wrap="square">
            <a:spAutoFit/>
          </a:bodyPr>
          <a:lstStyle/>
          <a:p>
            <a:r>
              <a:rPr lang="en-US" sz="1400" dirty="0" smtClean="0">
                <a:solidFill>
                  <a:srgbClr val="898989"/>
                </a:solidFill>
                <a:latin typeface="+mj-lt"/>
                <a:cs typeface="Arial" pitchFamily="34" charset="0"/>
              </a:rPr>
              <a:t>The Newman Library is evolving from a destination for individual reading and research, to a social destination which supports active learning.  Your objective is to create inspiring learning spaces which evoke the feelings and experiences of settings not currently offered in the Newman Library.  Our goal is to help create spaces which incorporate the feelings and experiences of these social spaces not traditionally found in libraries, such as a marketplace, hotel lobby or village.  </a:t>
            </a:r>
          </a:p>
          <a:p>
            <a:endParaRPr lang="en-US" sz="1400" dirty="0" smtClean="0">
              <a:solidFill>
                <a:srgbClr val="898989"/>
              </a:solidFill>
              <a:latin typeface="+mj-lt"/>
              <a:cs typeface="Arial" pitchFamily="34" charset="0"/>
            </a:endParaRPr>
          </a:p>
          <a:p>
            <a:r>
              <a:rPr lang="en-US" sz="1400" dirty="0" smtClean="0">
                <a:solidFill>
                  <a:srgbClr val="898989"/>
                </a:solidFill>
                <a:latin typeface="+mj-lt"/>
                <a:cs typeface="Arial" pitchFamily="34" charset="0"/>
              </a:rPr>
              <a:t>The images and solutions provided are designed to create these types of social environments which support active learning, and, foster the skill sets desired by 21</a:t>
            </a:r>
            <a:r>
              <a:rPr lang="en-US" sz="1400" baseline="30000" dirty="0" smtClean="0">
                <a:solidFill>
                  <a:srgbClr val="898989"/>
                </a:solidFill>
                <a:latin typeface="+mj-lt"/>
                <a:cs typeface="Arial" pitchFamily="34" charset="0"/>
              </a:rPr>
              <a:t>st</a:t>
            </a:r>
            <a:r>
              <a:rPr lang="en-US" sz="1400" dirty="0" smtClean="0">
                <a:solidFill>
                  <a:srgbClr val="898989"/>
                </a:solidFill>
                <a:latin typeface="+mj-lt"/>
                <a:cs typeface="Arial" pitchFamily="34" charset="0"/>
              </a:rPr>
              <a:t> Century learners.</a:t>
            </a:r>
          </a:p>
          <a:p>
            <a:endParaRPr lang="en-US" sz="1400" dirty="0" smtClean="0">
              <a:solidFill>
                <a:srgbClr val="898989"/>
              </a:solidFill>
              <a:latin typeface="+mj-lt"/>
              <a:cs typeface="Arial" pitchFamily="34" charset="0"/>
            </a:endParaRPr>
          </a:p>
          <a:p>
            <a:endParaRPr lang="en-US" sz="1400" dirty="0" smtClean="0">
              <a:solidFill>
                <a:srgbClr val="898989"/>
              </a:solidFill>
              <a:latin typeface="+mj-lt"/>
              <a:cs typeface="Arial" pitchFamily="34" charset="0"/>
            </a:endParaRPr>
          </a:p>
        </p:txBody>
      </p:sp>
      <p:sp>
        <p:nvSpPr>
          <p:cNvPr id="7" name="TextBox 6"/>
          <p:cNvSpPr txBox="1"/>
          <p:nvPr/>
        </p:nvSpPr>
        <p:spPr>
          <a:xfrm>
            <a:off x="363709" y="1571654"/>
            <a:ext cx="1996059" cy="338554"/>
          </a:xfrm>
          <a:prstGeom prst="rect">
            <a:avLst/>
          </a:prstGeom>
          <a:noFill/>
        </p:spPr>
        <p:txBody>
          <a:bodyPr wrap="none" rtlCol="0">
            <a:spAutoFit/>
          </a:bodyPr>
          <a:lstStyle/>
          <a:p>
            <a:r>
              <a:rPr lang="en-US" sz="1600" b="1" dirty="0" smtClean="0">
                <a:solidFill>
                  <a:srgbClr val="0090CA"/>
                </a:solidFill>
                <a:latin typeface="+mj-lt"/>
              </a:rPr>
              <a:t>our understanding</a:t>
            </a:r>
            <a:endParaRPr lang="es-ES" sz="1600" b="1" dirty="0">
              <a:solidFill>
                <a:srgbClr val="0090CA"/>
              </a:solidFill>
              <a:latin typeface="+mj-lt"/>
            </a:endParaRPr>
          </a:p>
        </p:txBody>
      </p:sp>
      <p:cxnSp>
        <p:nvCxnSpPr>
          <p:cNvPr id="9" name="Straight Connector 8"/>
          <p:cNvCxnSpPr/>
          <p:nvPr/>
        </p:nvCxnSpPr>
        <p:spPr>
          <a:xfrm rot="10800000">
            <a:off x="455613" y="1939947"/>
            <a:ext cx="3671678" cy="446"/>
          </a:xfrm>
          <a:prstGeom prst="line">
            <a:avLst/>
          </a:prstGeom>
          <a:ln w="28575">
            <a:solidFill>
              <a:schemeClr val="bg1">
                <a:lumMod val="7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365197"/>
            <a:ext cx="7678954" cy="1641760"/>
          </a:xfrm>
          <a:prstGeom prst="rect">
            <a:avLst/>
          </a:prstGeom>
          <a:noFill/>
        </p:spPr>
        <p:txBody>
          <a:bodyPr wrap="none" lIns="101882" tIns="50941" rIns="101882" bIns="50941" rtlCol="0">
            <a:spAutoFit/>
          </a:bodyPr>
          <a:lstStyle/>
          <a:p>
            <a:r>
              <a:rPr lang="en-US" dirty="0" smtClean="0">
                <a:solidFill>
                  <a:srgbClr val="0090CA"/>
                </a:solidFill>
                <a:latin typeface="Arial" pitchFamily="34" charset="0"/>
                <a:cs typeface="Arial" pitchFamily="34" charset="0"/>
              </a:rPr>
              <a:t>VIBE: team, open, modern, cooperative, sharing, support-the-idea</a:t>
            </a:r>
          </a:p>
          <a:p>
            <a:r>
              <a:rPr lang="en-US" dirty="0" smtClean="0">
                <a:solidFill>
                  <a:srgbClr val="0090CA"/>
                </a:solidFill>
                <a:latin typeface="Arial" pitchFamily="34" charset="0"/>
                <a:cs typeface="Arial" pitchFamily="34" charset="0"/>
              </a:rPr>
              <a:t>MOOD: inspiring, future-oriented, progress-making, startup</a:t>
            </a:r>
          </a:p>
          <a:p>
            <a:endParaRPr lang="en-US" dirty="0" smtClean="0">
              <a:solidFill>
                <a:srgbClr val="0090CA"/>
              </a:solidFill>
              <a:latin typeface="Arial" pitchFamily="34" charset="0"/>
              <a:cs typeface="Arial" pitchFamily="34" charset="0"/>
            </a:endParaRPr>
          </a:p>
          <a:p>
            <a:r>
              <a:rPr lang="en-US" dirty="0" smtClean="0">
                <a:solidFill>
                  <a:srgbClr val="0090CA"/>
                </a:solidFill>
                <a:latin typeface="Arial" pitchFamily="34" charset="0"/>
                <a:cs typeface="Arial" pitchFamily="34" charset="0"/>
              </a:rPr>
              <a:t>Space that support individuals &amp; cooperation; collision space</a:t>
            </a:r>
          </a:p>
          <a:p>
            <a:r>
              <a:rPr lang="en-US" dirty="0" smtClean="0">
                <a:solidFill>
                  <a:srgbClr val="0090CA"/>
                </a:solidFill>
                <a:latin typeface="Arial" pitchFamily="34" charset="0"/>
                <a:cs typeface="Arial" pitchFamily="34" charset="0"/>
              </a:rPr>
              <a:t>Supports mixture of librarians &amp; staff; different units/ideas united</a:t>
            </a:r>
          </a:p>
        </p:txBody>
      </p:sp>
      <p:sp>
        <p:nvSpPr>
          <p:cNvPr id="10" name="Rectangle 9"/>
          <p:cNvSpPr/>
          <p:nvPr/>
        </p:nvSpPr>
        <p:spPr>
          <a:xfrm>
            <a:off x="1161441" y="477924"/>
            <a:ext cx="1486306" cy="1217727"/>
          </a:xfrm>
          <a:prstGeom prst="rect">
            <a:avLst/>
          </a:prstGeom>
          <a:solidFill>
            <a:schemeClr val="tx1"/>
          </a:solidFill>
        </p:spPr>
        <p:style>
          <a:lnRef idx="1">
            <a:schemeClr val="dk1"/>
          </a:lnRef>
          <a:fillRef idx="3">
            <a:schemeClr val="dk1"/>
          </a:fillRef>
          <a:effectRef idx="2">
            <a:schemeClr val="dk1"/>
          </a:effectRef>
          <a:fontRef idx="minor">
            <a:schemeClr val="lt1"/>
          </a:fontRef>
        </p:style>
        <p:txBody>
          <a:bodyPr lIns="101882" tIns="50941" rIns="101882" bIns="50941" rtlCol="0" anchor="ctr"/>
          <a:lstStyle/>
          <a:p>
            <a:pPr algn="ctr"/>
            <a:r>
              <a:rPr lang="en-US" sz="1800" dirty="0" smtClean="0"/>
              <a:t>NEXT</a:t>
            </a:r>
            <a:br>
              <a:rPr lang="en-US" sz="1800" dirty="0" smtClean="0"/>
            </a:br>
            <a:r>
              <a:rPr lang="en-US" sz="1800" dirty="0" smtClean="0"/>
              <a:t>GEN</a:t>
            </a:r>
            <a:br>
              <a:rPr lang="en-US" sz="1800" dirty="0" smtClean="0"/>
            </a:br>
            <a:r>
              <a:rPr lang="en-US" sz="1800" dirty="0" smtClean="0"/>
              <a:t>OFFICE</a:t>
            </a:r>
            <a:endParaRPr lang="en-US" sz="1800" dirty="0"/>
          </a:p>
        </p:txBody>
      </p:sp>
      <p:pic>
        <p:nvPicPr>
          <p:cNvPr id="5" name="Picture 4"/>
          <p:cNvPicPr>
            <a:picLocks noChangeAspect="1"/>
          </p:cNvPicPr>
          <p:nvPr/>
        </p:nvPicPr>
        <p:blipFill>
          <a:blip r:embed="rId3"/>
          <a:stretch>
            <a:fillRect/>
          </a:stretch>
        </p:blipFill>
        <p:spPr>
          <a:xfrm>
            <a:off x="4051301" y="477924"/>
            <a:ext cx="5846360" cy="3378507"/>
          </a:xfrm>
          <a:prstGeom prst="rect">
            <a:avLst/>
          </a:prstGeom>
          <a:ln>
            <a:solidFill>
              <a:srgbClr val="000000"/>
            </a:solidFill>
          </a:ln>
        </p:spPr>
      </p:pic>
      <p:pic>
        <p:nvPicPr>
          <p:cNvPr id="7" name="Picture 6"/>
          <p:cNvPicPr>
            <a:picLocks noChangeAspect="1"/>
          </p:cNvPicPr>
          <p:nvPr/>
        </p:nvPicPr>
        <p:blipFill>
          <a:blip r:embed="rId4"/>
          <a:stretch>
            <a:fillRect/>
          </a:stretch>
        </p:blipFill>
        <p:spPr>
          <a:xfrm>
            <a:off x="855575" y="2314709"/>
            <a:ext cx="2700426" cy="2373675"/>
          </a:xfrm>
          <a:prstGeom prst="rect">
            <a:avLst/>
          </a:prstGeom>
          <a:ln>
            <a:solidFill>
              <a:srgbClr val="000000"/>
            </a:solidFill>
          </a:ln>
        </p:spPr>
      </p:pic>
    </p:spTree>
    <p:extLst>
      <p:ext uri="{BB962C8B-B14F-4D97-AF65-F5344CB8AC3E}">
        <p14:creationId xmlns="" xmlns:p14="http://schemas.microsoft.com/office/powerpoint/2010/main" val="38197274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10946" r="13063"/>
          <a:stretch/>
        </p:blipFill>
        <p:spPr bwMode="auto">
          <a:xfrm>
            <a:off x="4214258" y="1691406"/>
            <a:ext cx="5395110" cy="374509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I/Owned |  Open Office</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p>
          <a:p>
            <a:pPr marL="381000" lvl="0" indent="-144463">
              <a:spcBef>
                <a:spcPct val="20000"/>
              </a:spcBef>
              <a:buFont typeface="Arial" pitchFamily="34" charset="0"/>
              <a:buChar char="•"/>
              <a:defRPr/>
            </a:pP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latin typeface="+mj-lt"/>
                </a:rPr>
                <a:t>This modern open office solution is used by employees. It is divided into individual workstations with low-height screens and storage so co-workers can stay connected and promote interaction.</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8483150" y="224649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766327" y="1468961"/>
            <a:ext cx="1291223" cy="784830"/>
          </a:xfrm>
          <a:prstGeom prst="rect">
            <a:avLst/>
          </a:prstGeom>
        </p:spPr>
        <p:txBody>
          <a:bodyPr wrap="square">
            <a:spAutoFit/>
          </a:bodyPr>
          <a:lstStyle/>
          <a:p>
            <a:pPr algn="r"/>
            <a:r>
              <a:rPr lang="en-US" sz="900" dirty="0" smtClean="0">
                <a:solidFill>
                  <a:schemeClr val="bg1">
                    <a:lumMod val="50000"/>
                  </a:schemeClr>
                </a:solidFill>
                <a:latin typeface="+mj-lt"/>
              </a:rPr>
              <a:t>Provide end of run tall-</a:t>
            </a:r>
            <a:r>
              <a:rPr lang="en-US" sz="900" dirty="0" err="1" smtClean="0">
                <a:solidFill>
                  <a:schemeClr val="bg1">
                    <a:lumMod val="50000"/>
                  </a:schemeClr>
                </a:solidFill>
                <a:latin typeface="+mj-lt"/>
              </a:rPr>
              <a:t>archs</a:t>
            </a:r>
            <a:r>
              <a:rPr lang="en-US" sz="900" dirty="0" smtClean="0">
                <a:solidFill>
                  <a:schemeClr val="bg1">
                    <a:lumMod val="50000"/>
                  </a:schemeClr>
                </a:solidFill>
                <a:latin typeface="+mj-lt"/>
              </a:rPr>
              <a:t> to define space and store skateboards or bicycles</a:t>
            </a:r>
            <a:endParaRPr lang="es-ES" sz="900" dirty="0">
              <a:latin typeface="+mj-lt"/>
            </a:endParaRPr>
          </a:p>
        </p:txBody>
      </p:sp>
      <p:cxnSp>
        <p:nvCxnSpPr>
          <p:cNvPr id="98" name="Straight Connector 97"/>
          <p:cNvCxnSpPr/>
          <p:nvPr/>
        </p:nvCxnSpPr>
        <p:spPr>
          <a:xfrm rot="5400000" flipH="1" flipV="1">
            <a:off x="5596832" y="2477326"/>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4935555" y="1298991"/>
            <a:ext cx="1291223" cy="646331"/>
          </a:xfrm>
          <a:prstGeom prst="rect">
            <a:avLst/>
          </a:prstGeom>
        </p:spPr>
        <p:txBody>
          <a:bodyPr wrap="square">
            <a:spAutoFit/>
          </a:bodyPr>
          <a:lstStyle/>
          <a:p>
            <a:pPr algn="r"/>
            <a:r>
              <a:rPr lang="en-US" sz="900" dirty="0" smtClean="0">
                <a:solidFill>
                  <a:schemeClr val="bg1">
                    <a:lumMod val="50000"/>
                  </a:schemeClr>
                </a:solidFill>
                <a:latin typeface="+mj-lt"/>
              </a:rPr>
              <a:t>Open and accessible storage is layered to aid in workspace compression</a:t>
            </a:r>
            <a:endParaRPr lang="es-ES" sz="900" dirty="0">
              <a:latin typeface="+mj-lt"/>
            </a:endParaRPr>
          </a:p>
        </p:txBody>
      </p:sp>
      <p:cxnSp>
        <p:nvCxnSpPr>
          <p:cNvPr id="100" name="Straight Connector 99"/>
          <p:cNvCxnSpPr/>
          <p:nvPr/>
        </p:nvCxnSpPr>
        <p:spPr>
          <a:xfrm rot="5400000">
            <a:off x="5069147" y="4610979"/>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435223" y="5079429"/>
            <a:ext cx="1291223" cy="507831"/>
          </a:xfrm>
          <a:prstGeom prst="rect">
            <a:avLst/>
          </a:prstGeom>
        </p:spPr>
        <p:txBody>
          <a:bodyPr wrap="square">
            <a:spAutoFit/>
          </a:bodyPr>
          <a:lstStyle/>
          <a:p>
            <a:pPr algn="r"/>
            <a:r>
              <a:rPr lang="en-US" sz="900" dirty="0" smtClean="0">
                <a:solidFill>
                  <a:schemeClr val="bg1">
                    <a:lumMod val="50000"/>
                  </a:schemeClr>
                </a:solidFill>
                <a:latin typeface="+mj-lt"/>
              </a:rPr>
              <a:t>This caddy offers a mobile space to store personal belongings.</a:t>
            </a:r>
            <a:endParaRPr lang="es-ES" sz="900" dirty="0">
              <a:latin typeface="+mj-lt"/>
            </a:endParaRPr>
          </a:p>
        </p:txBody>
      </p:sp>
      <p:cxnSp>
        <p:nvCxnSpPr>
          <p:cNvPr id="106" name="Straight Connector 105"/>
          <p:cNvCxnSpPr/>
          <p:nvPr/>
        </p:nvCxnSpPr>
        <p:spPr>
          <a:xfrm>
            <a:off x="8503585" y="3550634"/>
            <a:ext cx="0" cy="1759627"/>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226357" y="5138867"/>
            <a:ext cx="1291223" cy="507831"/>
          </a:xfrm>
          <a:prstGeom prst="rect">
            <a:avLst/>
          </a:prstGeom>
        </p:spPr>
        <p:txBody>
          <a:bodyPr wrap="square">
            <a:spAutoFit/>
          </a:bodyPr>
          <a:lstStyle/>
          <a:p>
            <a:pPr algn="r"/>
            <a:r>
              <a:rPr lang="en-US" sz="900" dirty="0" smtClean="0">
                <a:solidFill>
                  <a:schemeClr val="bg1">
                    <a:lumMod val="50000"/>
                  </a:schemeClr>
                </a:solidFill>
                <a:latin typeface="+mj-lt"/>
              </a:rPr>
              <a:t>Helps define personal territory and maintain focus.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15’ x 8’</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158813" y="727045"/>
            <a:ext cx="569387"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W2</a:t>
            </a:r>
            <a:endParaRPr lang="en-US" dirty="0"/>
          </a:p>
        </p:txBody>
      </p:sp>
      <p:sp>
        <p:nvSpPr>
          <p:cNvPr id="28" name="Rounded Rectangle 27"/>
          <p:cNvSpPr/>
          <p:nvPr/>
        </p:nvSpPr>
        <p:spPr>
          <a:xfrm rot="19429035">
            <a:off x="2206691" y="6956770"/>
            <a:ext cx="270159" cy="168551"/>
          </a:xfrm>
          <a:prstGeom prst="roundRect">
            <a:avLst>
              <a:gd name="adj" fmla="val 6571"/>
            </a:avLst>
          </a:prstGeom>
          <a:noFill/>
          <a:ln w="19050">
            <a:solidFill>
              <a:srgbClr val="004B8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4369" r="46134"/>
          <a:stretch/>
        </p:blipFill>
        <p:spPr bwMode="auto">
          <a:xfrm rot="5400000">
            <a:off x="7683727" y="5775982"/>
            <a:ext cx="1190444" cy="212887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974844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5"/>
          <p:cNvSpPr txBox="1">
            <a:spLocks noChangeArrowheads="1"/>
          </p:cNvSpPr>
          <p:nvPr/>
        </p:nvSpPr>
        <p:spPr bwMode="auto">
          <a:xfrm>
            <a:off x="305595" y="5570609"/>
            <a:ext cx="6925735" cy="16417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defRPr/>
            </a:pPr>
            <a:r>
              <a:rPr lang="en-US" dirty="0" smtClean="0">
                <a:solidFill>
                  <a:srgbClr val="0090CA"/>
                </a:solidFill>
                <a:latin typeface="Arial" pitchFamily="34" charset="0"/>
                <a:ea typeface="+mn-ea"/>
                <a:cs typeface="Arial" pitchFamily="34" charset="0"/>
              </a:rPr>
              <a:t>VIBE: meeting space, intense effort, making progress.</a:t>
            </a:r>
          </a:p>
          <a:p>
            <a:pPr>
              <a:defRPr/>
            </a:pPr>
            <a:r>
              <a:rPr lang="en-US" dirty="0" smtClean="0">
                <a:solidFill>
                  <a:srgbClr val="0090CA"/>
                </a:solidFill>
                <a:latin typeface="Arial" pitchFamily="34" charset="0"/>
                <a:ea typeface="+mn-ea"/>
                <a:cs typeface="Arial" pitchFamily="34" charset="0"/>
              </a:rPr>
              <a:t>MOOD: special, focused, determined.</a:t>
            </a:r>
          </a:p>
          <a:p>
            <a:pPr>
              <a:defRPr/>
            </a:pPr>
            <a:endParaRPr lang="en-US" dirty="0" smtClean="0">
              <a:solidFill>
                <a:srgbClr val="0090CA"/>
              </a:solidFill>
              <a:latin typeface="Arial" pitchFamily="34" charset="0"/>
              <a:ea typeface="+mn-ea"/>
              <a:cs typeface="Arial" pitchFamily="34" charset="0"/>
            </a:endParaRPr>
          </a:p>
          <a:p>
            <a:pPr>
              <a:defRPr/>
            </a:pPr>
            <a:r>
              <a:rPr lang="en-US" dirty="0" smtClean="0">
                <a:solidFill>
                  <a:srgbClr val="0090CA"/>
                </a:solidFill>
                <a:latin typeface="Arial" pitchFamily="34" charset="0"/>
                <a:ea typeface="+mn-ea"/>
                <a:cs typeface="Arial" pitchFamily="34" charset="0"/>
              </a:rPr>
              <a:t>Well-defined group rooms, glass windows, necessary tools.</a:t>
            </a:r>
          </a:p>
          <a:p>
            <a:pPr>
              <a:defRPr/>
            </a:pPr>
            <a:r>
              <a:rPr lang="en-US" dirty="0" err="1" smtClean="0">
                <a:solidFill>
                  <a:srgbClr val="0090CA"/>
                </a:solidFill>
                <a:latin typeface="Arial" pitchFamily="34" charset="0"/>
                <a:ea typeface="+mn-ea"/>
                <a:cs typeface="Arial" pitchFamily="34" charset="0"/>
              </a:rPr>
              <a:t>Reservable</a:t>
            </a:r>
            <a:r>
              <a:rPr lang="en-US" dirty="0" smtClean="0">
                <a:solidFill>
                  <a:srgbClr val="0090CA"/>
                </a:solidFill>
                <a:latin typeface="Arial" pitchFamily="34" charset="0"/>
                <a:ea typeface="+mn-ea"/>
                <a:cs typeface="Arial" pitchFamily="34" charset="0"/>
              </a:rPr>
              <a:t>, tech provided, prime location, rehearsal.</a:t>
            </a:r>
          </a:p>
        </p:txBody>
      </p:sp>
      <p:sp>
        <p:nvSpPr>
          <p:cNvPr id="8" name="Rectangle 7"/>
          <p:cNvSpPr>
            <a:spLocks noChangeArrowheads="1"/>
          </p:cNvSpPr>
          <p:nvPr/>
        </p:nvSpPr>
        <p:spPr bwMode="auto">
          <a:xfrm rot="-5400000">
            <a:off x="1183138" y="-189362"/>
            <a:ext cx="1005735" cy="2226469"/>
          </a:xfrm>
          <a:prstGeom prst="rect">
            <a:avLst/>
          </a:prstGeom>
          <a:gradFill rotWithShape="1">
            <a:gsLst>
              <a:gs pos="0">
                <a:srgbClr val="F0EAF9"/>
              </a:gs>
              <a:gs pos="64999">
                <a:srgbClr val="D9CBEE"/>
              </a:gs>
              <a:gs pos="100000">
                <a:srgbClr val="C9B5E8"/>
              </a:gs>
            </a:gsLst>
            <a:lin ang="5400000" scaled="1"/>
          </a:gradFill>
          <a:ln w="9525">
            <a:solidFill>
              <a:srgbClr val="7D60A0"/>
            </a:solidFill>
            <a:miter lim="800000"/>
            <a:headEnd/>
            <a:tailEnd/>
          </a:ln>
          <a:effectLst>
            <a:outerShdw dist="20000" dir="5400000" rotWithShape="0">
              <a:srgbClr val="808080">
                <a:alpha val="37999"/>
              </a:srgbClr>
            </a:outerShdw>
          </a:effectLst>
        </p:spPr>
        <p:txBody>
          <a:bodyPr vert="eaVert" lIns="101882" tIns="50941" rIns="101882" bIns="50941" anchor="ctr"/>
          <a:lstStyle/>
          <a:p>
            <a:pPr algn="ctr">
              <a:defRPr/>
            </a:pPr>
            <a:r>
              <a:rPr lang="en-US" dirty="0">
                <a:solidFill>
                  <a:srgbClr val="000000"/>
                </a:solidFill>
                <a:latin typeface="Calibri" charset="0"/>
                <a:ea typeface="ＭＳ Ｐゴシック" charset="0"/>
                <a:cs typeface="ＭＳ Ｐゴシック" charset="0"/>
              </a:rPr>
              <a:t>CONDOS</a:t>
            </a:r>
          </a:p>
        </p:txBody>
      </p:sp>
      <p:pic>
        <p:nvPicPr>
          <p:cNvPr id="37891" name="Picture 2"/>
          <p:cNvPicPr>
            <a:picLocks noChangeAspect="1"/>
          </p:cNvPicPr>
          <p:nvPr/>
        </p:nvPicPr>
        <p:blipFill>
          <a:blip r:embed="rId3"/>
          <a:srcRect/>
          <a:stretch>
            <a:fillRect/>
          </a:stretch>
        </p:blipFill>
        <p:spPr bwMode="auto">
          <a:xfrm>
            <a:off x="6090920" y="201507"/>
            <a:ext cx="3513455" cy="2705947"/>
          </a:xfrm>
          <a:prstGeom prst="rect">
            <a:avLst/>
          </a:prstGeom>
          <a:noFill/>
          <a:ln w="9525">
            <a:solidFill>
              <a:srgbClr val="000000"/>
            </a:solidFill>
            <a:miter lim="800000"/>
            <a:headEnd/>
            <a:tailEnd/>
          </a:ln>
        </p:spPr>
      </p:pic>
      <p:pic>
        <p:nvPicPr>
          <p:cNvPr id="37892" name="Picture 3"/>
          <p:cNvPicPr>
            <a:picLocks noChangeAspect="1"/>
          </p:cNvPicPr>
          <p:nvPr/>
        </p:nvPicPr>
        <p:blipFill>
          <a:blip r:embed="rId4"/>
          <a:srcRect/>
          <a:stretch>
            <a:fillRect/>
          </a:stretch>
        </p:blipFill>
        <p:spPr bwMode="auto">
          <a:xfrm>
            <a:off x="4665980" y="2657370"/>
            <a:ext cx="4938395" cy="2574607"/>
          </a:xfrm>
          <a:prstGeom prst="rect">
            <a:avLst/>
          </a:prstGeom>
          <a:noFill/>
          <a:ln w="9525">
            <a:solidFill>
              <a:srgbClr val="000000"/>
            </a:solidFill>
            <a:miter lim="800000"/>
            <a:headEnd/>
            <a:tailEnd/>
          </a:ln>
        </p:spPr>
      </p:pic>
      <p:pic>
        <p:nvPicPr>
          <p:cNvPr id="37893" name="Picture 4" descr="Duke_Link_110_group_study"/>
          <p:cNvPicPr>
            <a:picLocks noChangeAspect="1" noChangeArrowheads="1"/>
          </p:cNvPicPr>
          <p:nvPr/>
        </p:nvPicPr>
        <p:blipFill>
          <a:blip r:embed="rId5"/>
          <a:srcRect l="5188" t="5104" r="9521"/>
          <a:stretch>
            <a:fillRect/>
          </a:stretch>
        </p:blipFill>
        <p:spPr bwMode="auto">
          <a:xfrm>
            <a:off x="3131027" y="201507"/>
            <a:ext cx="2959893" cy="2455863"/>
          </a:xfrm>
          <a:prstGeom prst="rect">
            <a:avLst/>
          </a:prstGeom>
          <a:noFill/>
          <a:ln w="9525">
            <a:solidFill>
              <a:srgbClr val="000000"/>
            </a:solidFill>
            <a:miter lim="800000"/>
            <a:headEnd/>
            <a:tailEnd/>
          </a:ln>
        </p:spPr>
      </p:pic>
      <p:pic>
        <p:nvPicPr>
          <p:cNvPr id="37894" name="Picture 1"/>
          <p:cNvPicPr>
            <a:picLocks noChangeAspect="1"/>
          </p:cNvPicPr>
          <p:nvPr/>
        </p:nvPicPr>
        <p:blipFill>
          <a:blip r:embed="rId6"/>
          <a:srcRect/>
          <a:stretch>
            <a:fillRect/>
          </a:stretch>
        </p:blipFill>
        <p:spPr bwMode="auto">
          <a:xfrm>
            <a:off x="375445" y="2051050"/>
            <a:ext cx="4290536" cy="2936240"/>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27917" t="15570" r="16567"/>
          <a:stretch/>
        </p:blipFill>
        <p:spPr bwMode="auto">
          <a:xfrm>
            <a:off x="7561726" y="5908440"/>
            <a:ext cx="1881779" cy="1509635"/>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402" r="24883"/>
          <a:stretch/>
        </p:blipFill>
        <p:spPr bwMode="auto">
          <a:xfrm>
            <a:off x="5283869" y="1348366"/>
            <a:ext cx="4259029" cy="4182638"/>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We/Owned |  Condos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Privacy wall</a:t>
            </a:r>
          </a:p>
          <a:p>
            <a:pPr marL="381000" lvl="0" indent="-144463">
              <a:spcBef>
                <a:spcPct val="20000"/>
              </a:spcBef>
              <a:buFont typeface="Arial" pitchFamily="34" charset="0"/>
              <a:buChar char="•"/>
              <a:defRPr/>
            </a:pPr>
            <a:r>
              <a:rPr lang="en-US" sz="1200" dirty="0" err="1" smtClean="0">
                <a:solidFill>
                  <a:srgbClr val="898989"/>
                </a:solidFill>
                <a:latin typeface="Arial"/>
                <a:cs typeface="Arial"/>
              </a:rPr>
              <a:t>Groupwork</a:t>
            </a:r>
            <a:r>
              <a:rPr lang="en-US" sz="1200" dirty="0" smtClean="0">
                <a:solidFill>
                  <a:srgbClr val="898989"/>
                </a:solidFill>
                <a:latin typeface="Arial"/>
                <a:cs typeface="Arial"/>
              </a:rPr>
              <a:t>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chair</a:t>
            </a:r>
          </a:p>
          <a:p>
            <a:pPr marL="381000" lvl="0" indent="-144463">
              <a:spcBef>
                <a:spcPct val="20000"/>
              </a:spcBef>
              <a:buFont typeface="Arial" pitchFamily="34" charset="0"/>
              <a:buChar char="•"/>
              <a:defRPr/>
            </a:pPr>
            <a:r>
              <a:rPr lang="en-US" sz="1200" dirty="0" smtClean="0">
                <a:solidFill>
                  <a:srgbClr val="898989"/>
                </a:solidFill>
                <a:latin typeface="Arial"/>
                <a:cs typeface="Arial"/>
              </a:rPr>
              <a:t>Room wizard</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latin typeface="+mj-lt"/>
                </a:rPr>
                <a:t>This setting supports collaboration work. Students can reserve the space and have a private meeting and a more concentrated work. Full height walls and doors are included.</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7438672" y="1490608"/>
            <a:ext cx="0" cy="231532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509488" y="1212290"/>
            <a:ext cx="1705430" cy="507831"/>
          </a:xfrm>
          <a:prstGeom prst="rect">
            <a:avLst/>
          </a:prstGeom>
        </p:spPr>
        <p:txBody>
          <a:bodyPr wrap="square">
            <a:spAutoFit/>
          </a:bodyPr>
          <a:lstStyle/>
          <a:p>
            <a:pPr algn="r"/>
            <a:r>
              <a:rPr lang="en-US" sz="900" dirty="0" smtClean="0">
                <a:solidFill>
                  <a:schemeClr val="bg1">
                    <a:lumMod val="50000"/>
                  </a:schemeClr>
                </a:solidFill>
                <a:latin typeface="+mj-lt"/>
              </a:rPr>
              <a:t>Offers a space to share ideas and information in a more focused environment.</a:t>
            </a:r>
            <a:endParaRPr lang="es-ES" sz="900" dirty="0">
              <a:latin typeface="+mj-lt"/>
            </a:endParaRPr>
          </a:p>
        </p:txBody>
      </p:sp>
      <p:cxnSp>
        <p:nvCxnSpPr>
          <p:cNvPr id="98" name="Straight Connector 97"/>
          <p:cNvCxnSpPr/>
          <p:nvPr/>
        </p:nvCxnSpPr>
        <p:spPr>
          <a:xfrm rot="5400000" flipH="1" flipV="1">
            <a:off x="5773236" y="1964316"/>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021819" y="1269071"/>
            <a:ext cx="1291223" cy="507831"/>
          </a:xfrm>
          <a:prstGeom prst="rect">
            <a:avLst/>
          </a:prstGeom>
        </p:spPr>
        <p:txBody>
          <a:bodyPr wrap="square">
            <a:spAutoFit/>
          </a:bodyPr>
          <a:lstStyle/>
          <a:p>
            <a:pPr algn="r"/>
            <a:r>
              <a:rPr lang="en-US" sz="900" dirty="0" smtClean="0">
                <a:solidFill>
                  <a:schemeClr val="bg1">
                    <a:lumMod val="50000"/>
                  </a:schemeClr>
                </a:solidFill>
                <a:latin typeface="+mj-lt"/>
              </a:rPr>
              <a:t>Glass openings allow natural daylight to flow.</a:t>
            </a:r>
            <a:endParaRPr lang="es-ES" sz="900" dirty="0">
              <a:latin typeface="+mj-lt"/>
            </a:endParaRPr>
          </a:p>
        </p:txBody>
      </p:sp>
      <p:cxnSp>
        <p:nvCxnSpPr>
          <p:cNvPr id="100" name="Straight Connector 99"/>
          <p:cNvCxnSpPr/>
          <p:nvPr/>
        </p:nvCxnSpPr>
        <p:spPr>
          <a:xfrm>
            <a:off x="6488828" y="3821194"/>
            <a:ext cx="0" cy="1980583"/>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097963" y="5557590"/>
            <a:ext cx="1291223" cy="1061829"/>
          </a:xfrm>
          <a:prstGeom prst="rect">
            <a:avLst/>
          </a:prstGeom>
        </p:spPr>
        <p:txBody>
          <a:bodyPr wrap="square">
            <a:spAutoFit/>
          </a:bodyPr>
          <a:lstStyle/>
          <a:p>
            <a:pPr algn="r"/>
            <a:r>
              <a:rPr lang="en-US" sz="900" dirty="0" smtClean="0">
                <a:solidFill>
                  <a:schemeClr val="bg1">
                    <a:lumMod val="50000"/>
                  </a:schemeClr>
                </a:solidFill>
                <a:latin typeface="+mj-lt"/>
              </a:rPr>
              <a:t>Room Wizard lets students schedule spaces in-advance or on-the-spot, via a simple touch-screen interface or network access.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14’ x 10’</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a:solidFill>
                  <a:srgbClr val="0090CA"/>
                </a:solidFill>
                <a:latin typeface="Arial" pitchFamily="34" charset="0"/>
                <a:cs typeface="Arial" pitchFamily="34" charset="0"/>
              </a:rPr>
              <a:t>C</a:t>
            </a:r>
            <a:r>
              <a:rPr lang="en-US" dirty="0" smtClean="0">
                <a:solidFill>
                  <a:srgbClr val="0090CA"/>
                </a:solidFill>
                <a:latin typeface="Arial" pitchFamily="34" charset="0"/>
                <a:cs typeface="Arial" pitchFamily="34" charset="0"/>
              </a:rPr>
              <a:t>1</a:t>
            </a:r>
            <a:endParaRPr lang="en-US" dirty="0"/>
          </a:p>
        </p:txBody>
      </p:sp>
      <p:sp>
        <p:nvSpPr>
          <p:cNvPr id="29" name="Rounded Rectangle 28"/>
          <p:cNvSpPr/>
          <p:nvPr/>
        </p:nvSpPr>
        <p:spPr>
          <a:xfrm>
            <a:off x="1409849" y="6767172"/>
            <a:ext cx="82547" cy="45719"/>
          </a:xfrm>
          <a:prstGeom prst="roundRect">
            <a:avLst>
              <a:gd name="adj" fmla="val 6571"/>
            </a:avLst>
          </a:prstGeom>
          <a:noFill/>
          <a:ln w="19050">
            <a:solidFill>
              <a:srgbClr val="00B5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30961402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17506" r="25684"/>
          <a:stretch/>
        </p:blipFill>
        <p:spPr bwMode="auto">
          <a:xfrm>
            <a:off x="4917713" y="1602269"/>
            <a:ext cx="4392752" cy="4078839"/>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We/Owned |  Condos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Privacy wall</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Media Scape</a:t>
            </a:r>
          </a:p>
          <a:p>
            <a:pPr marL="381000" lvl="0" indent="-144463">
              <a:spcBef>
                <a:spcPct val="20000"/>
              </a:spcBef>
              <a:buFont typeface="Arial" pitchFamily="34" charset="0"/>
              <a:buChar char="•"/>
              <a:defRPr/>
            </a:pPr>
            <a:r>
              <a:rPr lang="en-US" sz="1200" dirty="0" smtClean="0">
                <a:solidFill>
                  <a:srgbClr val="898989"/>
                </a:solidFill>
                <a:latin typeface="Arial"/>
                <a:cs typeface="Arial"/>
              </a:rPr>
              <a:t>Room wizard</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enclosed setting offers a space with full-technology where students can schedule group meetings to study and share information.</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8201953" y="1345002"/>
            <a:ext cx="0" cy="2821582"/>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953555" y="1233937"/>
            <a:ext cx="1539621" cy="646331"/>
          </a:xfrm>
          <a:prstGeom prst="rect">
            <a:avLst/>
          </a:prstGeom>
        </p:spPr>
        <p:txBody>
          <a:bodyPr wrap="square">
            <a:spAutoFit/>
          </a:bodyPr>
          <a:lstStyle/>
          <a:p>
            <a:pPr algn="r"/>
            <a:r>
              <a:rPr lang="en-US" sz="900" dirty="0" smtClean="0">
                <a:solidFill>
                  <a:schemeClr val="bg1">
                    <a:lumMod val="50000"/>
                  </a:schemeClr>
                </a:solidFill>
                <a:latin typeface="+mj-lt"/>
              </a:rPr>
              <a:t>Media Scape </a:t>
            </a:r>
            <a:r>
              <a:rPr lang="en-US" sz="900" dirty="0" smtClean="0">
                <a:solidFill>
                  <a:schemeClr val="bg1">
                    <a:lumMod val="50000"/>
                  </a:schemeClr>
                </a:solidFill>
              </a:rPr>
              <a:t>settings promote </a:t>
            </a:r>
            <a:r>
              <a:rPr lang="en-US" sz="900" dirty="0">
                <a:solidFill>
                  <a:schemeClr val="bg1">
                    <a:lumMod val="50000"/>
                  </a:schemeClr>
                </a:solidFill>
              </a:rPr>
              <a:t>interactive technology by sharing digital information.</a:t>
            </a:r>
            <a:endParaRPr lang="es-ES" sz="900" dirty="0"/>
          </a:p>
        </p:txBody>
      </p:sp>
      <p:cxnSp>
        <p:nvCxnSpPr>
          <p:cNvPr id="98" name="Straight Connector 97"/>
          <p:cNvCxnSpPr/>
          <p:nvPr/>
        </p:nvCxnSpPr>
        <p:spPr>
          <a:xfrm rot="5400000" flipH="1" flipV="1">
            <a:off x="6608950" y="1960952"/>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822866" y="1326271"/>
            <a:ext cx="1291223" cy="507831"/>
          </a:xfrm>
          <a:prstGeom prst="rect">
            <a:avLst/>
          </a:prstGeom>
        </p:spPr>
        <p:txBody>
          <a:bodyPr wrap="square">
            <a:spAutoFit/>
          </a:bodyPr>
          <a:lstStyle/>
          <a:p>
            <a:pPr algn="r"/>
            <a:r>
              <a:rPr lang="en-US" sz="900" dirty="0" smtClean="0">
                <a:solidFill>
                  <a:schemeClr val="bg1">
                    <a:lumMod val="50000"/>
                  </a:schemeClr>
                </a:solidFill>
                <a:latin typeface="+mj-lt"/>
              </a:rPr>
              <a:t>Sliding door offers real estate efficiencies.</a:t>
            </a:r>
            <a:endParaRPr lang="es-ES" sz="900" dirty="0">
              <a:latin typeface="+mj-lt"/>
            </a:endParaRPr>
          </a:p>
        </p:txBody>
      </p:sp>
      <p:cxnSp>
        <p:nvCxnSpPr>
          <p:cNvPr id="100" name="Straight Connector 99"/>
          <p:cNvCxnSpPr/>
          <p:nvPr/>
        </p:nvCxnSpPr>
        <p:spPr>
          <a:xfrm>
            <a:off x="6204156" y="3851625"/>
            <a:ext cx="0" cy="1829485"/>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887090" y="5443304"/>
            <a:ext cx="1291223" cy="646331"/>
          </a:xfrm>
          <a:prstGeom prst="rect">
            <a:avLst/>
          </a:prstGeom>
        </p:spPr>
        <p:txBody>
          <a:bodyPr wrap="square">
            <a:spAutoFit/>
          </a:bodyPr>
          <a:lstStyle/>
          <a:p>
            <a:pPr algn="r"/>
            <a:r>
              <a:rPr lang="en-US" sz="900" dirty="0" smtClean="0">
                <a:solidFill>
                  <a:schemeClr val="bg1">
                    <a:lumMod val="50000"/>
                  </a:schemeClr>
                </a:solidFill>
                <a:latin typeface="+mj-lt"/>
              </a:rPr>
              <a:t>Room Wizard used for scheduling and sending content to participants.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14’ x 10’</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C2</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16714" t="7806" r="21287" b="8299"/>
          <a:stretch/>
        </p:blipFill>
        <p:spPr bwMode="auto">
          <a:xfrm>
            <a:off x="7518806" y="6140385"/>
            <a:ext cx="1897355" cy="1354349"/>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408975" y="6817560"/>
            <a:ext cx="82547" cy="45719"/>
          </a:xfrm>
          <a:prstGeom prst="roundRect">
            <a:avLst>
              <a:gd name="adj" fmla="val 6571"/>
            </a:avLst>
          </a:prstGeom>
          <a:noFill/>
          <a:ln w="19050">
            <a:solidFill>
              <a:srgbClr val="00B5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7313850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6" y="1547725"/>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We/Owned |  Condos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Privacy wall</a:t>
            </a:r>
          </a:p>
          <a:p>
            <a:pPr marL="381000" lvl="0" indent="-144463">
              <a:spcBef>
                <a:spcPct val="20000"/>
              </a:spcBef>
              <a:buFont typeface="Arial" pitchFamily="34" charset="0"/>
              <a:buChar char="•"/>
              <a:defRPr/>
            </a:pPr>
            <a:r>
              <a:rPr lang="en-US" sz="1200" dirty="0" smtClean="0">
                <a:solidFill>
                  <a:srgbClr val="898989"/>
                </a:solidFill>
                <a:latin typeface="Arial"/>
                <a:cs typeface="Arial"/>
              </a:rPr>
              <a:t>Media Scape table and lounge</a:t>
            </a:r>
          </a:p>
          <a:p>
            <a:pPr marL="381000" lvl="0" indent="-144463">
              <a:spcBef>
                <a:spcPct val="20000"/>
              </a:spcBef>
              <a:buFont typeface="Arial" pitchFamily="34" charset="0"/>
              <a:buChar char="•"/>
              <a:defRPr/>
            </a:pPr>
            <a:r>
              <a:rPr lang="en-US" sz="1200" dirty="0" smtClean="0">
                <a:solidFill>
                  <a:srgbClr val="898989"/>
                </a:solidFill>
                <a:latin typeface="Arial"/>
                <a:cs typeface="Arial"/>
              </a:rPr>
              <a:t>Scoop stool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Room wizard</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579086"/>
            <a:chOff x="359378" y="1269356"/>
            <a:chExt cx="2837062" cy="1579086"/>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1277273"/>
            </a:xfrm>
            <a:prstGeom prst="rect">
              <a:avLst/>
            </a:prstGeom>
            <a:noFill/>
          </p:spPr>
          <p:txBody>
            <a:bodyPr wrap="square" rtlCol="0">
              <a:spAutoFit/>
            </a:bodyPr>
            <a:lstStyle/>
            <a:p>
              <a:r>
                <a:rPr lang="en-US" sz="1100" dirty="0" smtClean="0">
                  <a:solidFill>
                    <a:srgbClr val="898989"/>
                  </a:solidFill>
                  <a:latin typeface="+mj-lt"/>
                </a:rPr>
                <a:t>This </a:t>
              </a:r>
              <a:r>
                <a:rPr lang="en-US" sz="1100" dirty="0">
                  <a:solidFill>
                    <a:srgbClr val="898989"/>
                  </a:solidFill>
                  <a:latin typeface="+mj-lt"/>
                </a:rPr>
                <a:t>area offers a collaborative space full of technology. Users in the front row can easily share digital information with team members in the room and those working remotely. Ledges accommodate a second row of seating, enabling others to easily join the meeting and participate.</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8483150" y="224649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807877" y="1317253"/>
            <a:ext cx="1291223" cy="507831"/>
          </a:xfrm>
          <a:prstGeom prst="rect">
            <a:avLst/>
          </a:prstGeom>
        </p:spPr>
        <p:txBody>
          <a:bodyPr wrap="square">
            <a:spAutoFit/>
          </a:bodyPr>
          <a:lstStyle/>
          <a:p>
            <a:pPr algn="r"/>
            <a:r>
              <a:rPr lang="en-US" sz="900" dirty="0" smtClean="0">
                <a:solidFill>
                  <a:schemeClr val="bg1">
                    <a:lumMod val="50000"/>
                  </a:schemeClr>
                </a:solidFill>
                <a:latin typeface="+mj-lt"/>
              </a:rPr>
              <a:t>Walls help maintain privacy and focus in the meeting.</a:t>
            </a:r>
            <a:endParaRPr lang="es-ES" sz="900" dirty="0">
              <a:latin typeface="+mj-lt"/>
            </a:endParaRPr>
          </a:p>
        </p:txBody>
      </p:sp>
      <p:cxnSp>
        <p:nvCxnSpPr>
          <p:cNvPr id="98" name="Straight Connector 97"/>
          <p:cNvCxnSpPr/>
          <p:nvPr/>
        </p:nvCxnSpPr>
        <p:spPr>
          <a:xfrm flipV="1">
            <a:off x="6946027" y="1354347"/>
            <a:ext cx="0" cy="2171191"/>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375715" y="1224559"/>
            <a:ext cx="1483712" cy="646331"/>
          </a:xfrm>
          <a:prstGeom prst="rect">
            <a:avLst/>
          </a:prstGeom>
        </p:spPr>
        <p:txBody>
          <a:bodyPr wrap="square">
            <a:spAutoFit/>
          </a:bodyPr>
          <a:lstStyle/>
          <a:p>
            <a:pPr algn="r"/>
            <a:r>
              <a:rPr lang="en-US" sz="900" dirty="0" smtClean="0">
                <a:solidFill>
                  <a:schemeClr val="bg1">
                    <a:lumMod val="50000"/>
                  </a:schemeClr>
                </a:solidFill>
              </a:rPr>
              <a:t>media </a:t>
            </a:r>
            <a:r>
              <a:rPr lang="en-US" sz="900" dirty="0" err="1" smtClean="0">
                <a:solidFill>
                  <a:schemeClr val="bg1">
                    <a:lumMod val="50000"/>
                  </a:schemeClr>
                </a:solidFill>
              </a:rPr>
              <a:t>scape</a:t>
            </a:r>
            <a:r>
              <a:rPr lang="en-US" sz="900" dirty="0" smtClean="0">
                <a:solidFill>
                  <a:schemeClr val="bg1">
                    <a:lumMod val="50000"/>
                  </a:schemeClr>
                </a:solidFill>
              </a:rPr>
              <a:t> tables allow users </a:t>
            </a:r>
            <a:r>
              <a:rPr lang="en-US" sz="900" dirty="0">
                <a:solidFill>
                  <a:schemeClr val="bg1">
                    <a:lumMod val="50000"/>
                  </a:schemeClr>
                </a:solidFill>
              </a:rPr>
              <a:t>to generate, capture, retrieve and share information</a:t>
            </a:r>
            <a:r>
              <a:rPr lang="en-US" sz="900" dirty="0" smtClean="0">
                <a:solidFill>
                  <a:schemeClr val="bg1">
                    <a:lumMod val="50000"/>
                  </a:schemeClr>
                </a:solidFill>
              </a:rPr>
              <a:t>.</a:t>
            </a:r>
            <a:endParaRPr lang="es-ES" sz="900" dirty="0"/>
          </a:p>
        </p:txBody>
      </p:sp>
      <p:cxnSp>
        <p:nvCxnSpPr>
          <p:cNvPr id="100" name="Straight Connector 99"/>
          <p:cNvCxnSpPr/>
          <p:nvPr/>
        </p:nvCxnSpPr>
        <p:spPr>
          <a:xfrm rot="5400000">
            <a:off x="4473406" y="4601069"/>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116710" y="5013540"/>
            <a:ext cx="1291223" cy="646331"/>
          </a:xfrm>
          <a:prstGeom prst="rect">
            <a:avLst/>
          </a:prstGeom>
        </p:spPr>
        <p:txBody>
          <a:bodyPr wrap="square">
            <a:spAutoFit/>
          </a:bodyPr>
          <a:lstStyle/>
          <a:p>
            <a:r>
              <a:rPr lang="en-US" sz="900" dirty="0" smtClean="0">
                <a:solidFill>
                  <a:schemeClr val="bg1">
                    <a:lumMod val="50000"/>
                  </a:schemeClr>
                </a:solidFill>
                <a:latin typeface="+mj-lt"/>
              </a:rPr>
              <a:t>Stool height provides a higher level of viewing for the back row.</a:t>
            </a:r>
            <a:endParaRPr lang="es-ES" sz="900" dirty="0">
              <a:latin typeface="+mj-lt"/>
            </a:endParaRPr>
          </a:p>
        </p:txBody>
      </p:sp>
      <p:cxnSp>
        <p:nvCxnSpPr>
          <p:cNvPr id="106" name="Straight Connector 105"/>
          <p:cNvCxnSpPr/>
          <p:nvPr/>
        </p:nvCxnSpPr>
        <p:spPr>
          <a:xfrm>
            <a:off x="6859427" y="4127630"/>
            <a:ext cx="0" cy="1116743"/>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6946027" y="5013541"/>
            <a:ext cx="1291223" cy="646331"/>
          </a:xfrm>
          <a:prstGeom prst="rect">
            <a:avLst/>
          </a:prstGeom>
        </p:spPr>
        <p:txBody>
          <a:bodyPr wrap="square">
            <a:spAutoFit/>
          </a:bodyPr>
          <a:lstStyle/>
          <a:p>
            <a:pPr algn="r"/>
            <a:r>
              <a:rPr lang="en-US" sz="900" dirty="0" smtClean="0">
                <a:solidFill>
                  <a:schemeClr val="bg1">
                    <a:lumMod val="50000"/>
                  </a:schemeClr>
                </a:solidFill>
                <a:latin typeface="+mj-lt"/>
              </a:rPr>
              <a:t>media scape lounge offers  comfortable seating for casual interactions.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14’ x 20’</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C3</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7688" t="5991" r="36156" b="9842"/>
          <a:stretch/>
        </p:blipFill>
        <p:spPr bwMode="auto">
          <a:xfrm rot="5400000">
            <a:off x="7683259" y="5877414"/>
            <a:ext cx="1568448" cy="1926013"/>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402419" y="6890588"/>
            <a:ext cx="82547" cy="127292"/>
          </a:xfrm>
          <a:prstGeom prst="roundRect">
            <a:avLst>
              <a:gd name="adj" fmla="val 6571"/>
            </a:avLst>
          </a:prstGeom>
          <a:noFill/>
          <a:ln w="19050">
            <a:solidFill>
              <a:srgbClr val="00B5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8024029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493987"/>
            <a:ext cx="7056988" cy="1641760"/>
          </a:xfrm>
          <a:prstGeom prst="rect">
            <a:avLst/>
          </a:prstGeom>
          <a:noFill/>
        </p:spPr>
        <p:txBody>
          <a:bodyPr wrap="none" lIns="101882" tIns="50941" rIns="101882" bIns="50941" rtlCol="0">
            <a:spAutoFit/>
          </a:bodyPr>
          <a:lstStyle/>
          <a:p>
            <a:r>
              <a:rPr lang="en-US" dirty="0" smtClean="0">
                <a:solidFill>
                  <a:srgbClr val="0090CA"/>
                </a:solidFill>
                <a:latin typeface="Arial" pitchFamily="34" charset="0"/>
                <a:cs typeface="Arial" pitchFamily="34" charset="0"/>
              </a:rPr>
              <a:t>VIBE: energizing, active, synergy, open, guidance</a:t>
            </a:r>
          </a:p>
          <a:p>
            <a:r>
              <a:rPr lang="en-US" dirty="0" smtClean="0">
                <a:solidFill>
                  <a:srgbClr val="0090CA"/>
                </a:solidFill>
                <a:latin typeface="Arial" pitchFamily="34" charset="0"/>
                <a:cs typeface="Arial" pitchFamily="34" charset="0"/>
              </a:rPr>
              <a:t>MOOD: helpful, mind-expanding, inspiring, accomplishment</a:t>
            </a:r>
          </a:p>
          <a:p>
            <a:endParaRPr lang="en-US" dirty="0" smtClean="0">
              <a:solidFill>
                <a:srgbClr val="0090CA"/>
              </a:solidFill>
              <a:latin typeface="Arial" pitchFamily="34" charset="0"/>
              <a:cs typeface="Arial" pitchFamily="34" charset="0"/>
            </a:endParaRPr>
          </a:p>
          <a:p>
            <a:r>
              <a:rPr lang="en-US" dirty="0" smtClean="0">
                <a:solidFill>
                  <a:srgbClr val="0090CA"/>
                </a:solidFill>
                <a:latin typeface="Arial" pitchFamily="34" charset="0"/>
                <a:cs typeface="Arial" pitchFamily="34" charset="0"/>
              </a:rPr>
              <a:t>Individual or group and an intersection of expertise and tools</a:t>
            </a:r>
          </a:p>
          <a:p>
            <a:r>
              <a:rPr lang="en-US" dirty="0" smtClean="0">
                <a:solidFill>
                  <a:srgbClr val="0090CA"/>
                </a:solidFill>
                <a:latin typeface="Arial" pitchFamily="34" charset="0"/>
                <a:cs typeface="Arial" pitchFamily="34" charset="0"/>
              </a:rPr>
              <a:t>Place to get support from a variety of vendors</a:t>
            </a:r>
          </a:p>
        </p:txBody>
      </p:sp>
      <p:sp>
        <p:nvSpPr>
          <p:cNvPr id="8" name="Freeform 7"/>
          <p:cNvSpPr/>
          <p:nvPr/>
        </p:nvSpPr>
        <p:spPr>
          <a:xfrm>
            <a:off x="742949" y="483559"/>
            <a:ext cx="2834261" cy="1190780"/>
          </a:xfrm>
          <a:custGeom>
            <a:avLst/>
            <a:gdLst>
              <a:gd name="connsiteX0" fmla="*/ 0 w 3844083"/>
              <a:gd name="connsiteY0" fmla="*/ 0 h 1567543"/>
              <a:gd name="connsiteX1" fmla="*/ 2551281 w 3844083"/>
              <a:gd name="connsiteY1" fmla="*/ 57210 h 1567543"/>
              <a:gd name="connsiteX2" fmla="*/ 3432217 w 3844083"/>
              <a:gd name="connsiteY2" fmla="*/ 526329 h 1567543"/>
              <a:gd name="connsiteX3" fmla="*/ 3844083 w 3844083"/>
              <a:gd name="connsiteY3" fmla="*/ 1006889 h 1567543"/>
              <a:gd name="connsiteX4" fmla="*/ 2539841 w 3844083"/>
              <a:gd name="connsiteY4" fmla="*/ 1567543 h 1567543"/>
              <a:gd name="connsiteX5" fmla="*/ 1029665 w 3844083"/>
              <a:gd name="connsiteY5" fmla="*/ 1086983 h 1567543"/>
              <a:gd name="connsiteX6" fmla="*/ 0 w 3844083"/>
              <a:gd name="connsiteY6" fmla="*/ 0 h 1567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44083" h="1567543">
                <a:moveTo>
                  <a:pt x="0" y="0"/>
                </a:moveTo>
                <a:lnTo>
                  <a:pt x="2551281" y="57210"/>
                </a:lnTo>
                <a:lnTo>
                  <a:pt x="3432217" y="526329"/>
                </a:lnTo>
                <a:lnTo>
                  <a:pt x="3844083" y="1006889"/>
                </a:lnTo>
                <a:lnTo>
                  <a:pt x="2539841" y="1567543"/>
                </a:lnTo>
                <a:lnTo>
                  <a:pt x="1029665" y="1086983"/>
                </a:lnTo>
                <a:lnTo>
                  <a:pt x="0" y="0"/>
                </a:lnTo>
                <a:close/>
              </a:path>
            </a:pathLst>
          </a:custGeom>
          <a:gradFill flip="none" rotWithShape="1">
            <a:gsLst>
              <a:gs pos="0">
                <a:schemeClr val="accent3">
                  <a:tint val="50000"/>
                  <a:satMod val="300000"/>
                  <a:alpha val="63000"/>
                </a:schemeClr>
              </a:gs>
              <a:gs pos="35000">
                <a:schemeClr val="accent3">
                  <a:tint val="37000"/>
                  <a:satMod val="300000"/>
                  <a:alpha val="63000"/>
                </a:schemeClr>
              </a:gs>
              <a:gs pos="100000">
                <a:schemeClr val="accent3">
                  <a:tint val="15000"/>
                  <a:satMod val="350000"/>
                  <a:alpha val="63000"/>
                </a:schemeClr>
              </a:gs>
            </a:gsLst>
            <a:lin ang="16200000" scaled="1"/>
            <a:tileRect/>
          </a:gradFill>
        </p:spPr>
        <p:style>
          <a:lnRef idx="1">
            <a:schemeClr val="accent3"/>
          </a:lnRef>
          <a:fillRef idx="2">
            <a:schemeClr val="accent3"/>
          </a:fillRef>
          <a:effectRef idx="1">
            <a:schemeClr val="accent3"/>
          </a:effectRef>
          <a:fontRef idx="minor">
            <a:schemeClr val="dk1"/>
          </a:fontRef>
        </p:style>
        <p:txBody>
          <a:bodyPr lIns="101882" tIns="50941" rIns="101882" bIns="50941" rtlCol="0" anchor="ctr"/>
          <a:lstStyle/>
          <a:p>
            <a:pPr algn="ctr"/>
            <a:r>
              <a:rPr lang="en-US" sz="1800" dirty="0" smtClean="0"/>
              <a:t>MARKETPLACE</a:t>
            </a:r>
            <a:endParaRPr lang="en-US" sz="1800" dirty="0"/>
          </a:p>
        </p:txBody>
      </p:sp>
      <p:pic>
        <p:nvPicPr>
          <p:cNvPr id="9" name="Picture 8"/>
          <p:cNvPicPr>
            <a:picLocks noChangeAspect="1"/>
          </p:cNvPicPr>
          <p:nvPr/>
        </p:nvPicPr>
        <p:blipFill>
          <a:blip r:embed="rId3"/>
          <a:stretch>
            <a:fillRect/>
          </a:stretch>
        </p:blipFill>
        <p:spPr>
          <a:xfrm>
            <a:off x="6845300" y="1"/>
            <a:ext cx="3314700" cy="2561359"/>
          </a:xfrm>
          <a:prstGeom prst="rect">
            <a:avLst/>
          </a:prstGeom>
          <a:ln>
            <a:solidFill>
              <a:srgbClr val="000000"/>
            </a:solidFill>
          </a:ln>
        </p:spPr>
      </p:pic>
      <p:pic>
        <p:nvPicPr>
          <p:cNvPr id="10" name="Picture 9"/>
          <p:cNvPicPr>
            <a:picLocks noChangeAspect="1"/>
          </p:cNvPicPr>
          <p:nvPr/>
        </p:nvPicPr>
        <p:blipFill>
          <a:blip r:embed="rId4"/>
          <a:stretch>
            <a:fillRect/>
          </a:stretch>
        </p:blipFill>
        <p:spPr>
          <a:xfrm>
            <a:off x="7654893" y="2063481"/>
            <a:ext cx="2403508" cy="3815293"/>
          </a:xfrm>
          <a:prstGeom prst="rect">
            <a:avLst/>
          </a:prstGeom>
          <a:ln>
            <a:solidFill>
              <a:srgbClr val="000000"/>
            </a:solidFill>
          </a:ln>
        </p:spPr>
      </p:pic>
      <p:pic>
        <p:nvPicPr>
          <p:cNvPr id="11" name="Picture 10"/>
          <p:cNvPicPr>
            <a:picLocks noChangeAspect="1"/>
          </p:cNvPicPr>
          <p:nvPr/>
        </p:nvPicPr>
        <p:blipFill>
          <a:blip r:embed="rId5"/>
          <a:stretch>
            <a:fillRect/>
          </a:stretch>
        </p:blipFill>
        <p:spPr>
          <a:xfrm>
            <a:off x="292099" y="1971886"/>
            <a:ext cx="4724399" cy="3246971"/>
          </a:xfrm>
          <a:prstGeom prst="rect">
            <a:avLst/>
          </a:prstGeom>
          <a:ln>
            <a:solidFill>
              <a:srgbClr val="000000"/>
            </a:solidFill>
          </a:ln>
        </p:spPr>
      </p:pic>
      <p:pic>
        <p:nvPicPr>
          <p:cNvPr id="4" name="Picture 3"/>
          <p:cNvPicPr>
            <a:picLocks noChangeAspect="1"/>
          </p:cNvPicPr>
          <p:nvPr/>
        </p:nvPicPr>
        <p:blipFill>
          <a:blip r:embed="rId6"/>
          <a:stretch>
            <a:fillRect/>
          </a:stretch>
        </p:blipFill>
        <p:spPr>
          <a:xfrm>
            <a:off x="4360564" y="2561359"/>
            <a:ext cx="3434028" cy="2657498"/>
          </a:xfrm>
          <a:prstGeom prst="rect">
            <a:avLst/>
          </a:prstGeom>
          <a:ln>
            <a:solidFill>
              <a:srgbClr val="000000"/>
            </a:solidFill>
          </a:ln>
        </p:spPr>
      </p:pic>
      <p:pic>
        <p:nvPicPr>
          <p:cNvPr id="12" name="Picture 11"/>
          <p:cNvPicPr>
            <a:picLocks noChangeAspect="1"/>
          </p:cNvPicPr>
          <p:nvPr/>
        </p:nvPicPr>
        <p:blipFill>
          <a:blip r:embed="rId7"/>
          <a:stretch>
            <a:fillRect/>
          </a:stretch>
        </p:blipFill>
        <p:spPr>
          <a:xfrm>
            <a:off x="4071926" y="194367"/>
            <a:ext cx="3722666" cy="2366990"/>
          </a:xfrm>
          <a:prstGeom prst="rect">
            <a:avLst/>
          </a:prstGeom>
          <a:ln>
            <a:solidFill>
              <a:srgbClr val="000000"/>
            </a:solidFill>
          </a:ln>
        </p:spPr>
      </p:pic>
    </p:spTree>
    <p:extLst>
      <p:ext uri="{BB962C8B-B14F-4D97-AF65-F5344CB8AC3E}">
        <p14:creationId xmlns="" xmlns:p14="http://schemas.microsoft.com/office/powerpoint/2010/main" val="19419397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6" y="1813557"/>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We/Owned |  Marketplace</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Privacy wall</a:t>
            </a: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dirty="0" err="1" smtClean="0">
                <a:solidFill>
                  <a:srgbClr val="898989"/>
                </a:solidFill>
                <a:latin typeface="Arial"/>
                <a:cs typeface="Arial"/>
              </a:rPr>
              <a:t>Groupwork</a:t>
            </a:r>
            <a:r>
              <a:rPr lang="en-US" sz="1200" dirty="0" smtClean="0">
                <a:solidFill>
                  <a:srgbClr val="898989"/>
                </a:solidFill>
                <a:latin typeface="Arial"/>
                <a:cs typeface="Arial"/>
              </a:rPr>
              <a:t> tables</a:t>
            </a:r>
          </a:p>
          <a:p>
            <a:pPr marL="381000" lvl="0" indent="-144463">
              <a:spcBef>
                <a:spcPct val="20000"/>
              </a:spcBef>
              <a:buFont typeface="Arial" pitchFamily="34" charset="0"/>
              <a:buChar char="•"/>
              <a:defRPr/>
            </a:pPr>
            <a:r>
              <a:rPr lang="en-US" sz="1200" dirty="0" smtClean="0">
                <a:solidFill>
                  <a:srgbClr val="898989"/>
                </a:solidFill>
                <a:latin typeface="Arial"/>
                <a:cs typeface="Arial"/>
              </a:rPr>
              <a:t>Universal </a:t>
            </a:r>
            <a:r>
              <a:rPr lang="en-US" sz="1200" dirty="0" err="1" smtClean="0">
                <a:solidFill>
                  <a:srgbClr val="898989"/>
                </a:solidFill>
                <a:latin typeface="Arial"/>
                <a:cs typeface="Arial"/>
              </a:rPr>
              <a:t>worksurface</a:t>
            </a:r>
            <a:endParaRPr lang="en-US" sz="1200"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Enea</a:t>
            </a:r>
            <a:r>
              <a:rPr lang="en-US" sz="1200" dirty="0" smtClean="0">
                <a:solidFill>
                  <a:srgbClr val="898989"/>
                </a:solidFill>
                <a:latin typeface="Arial"/>
                <a:cs typeface="Arial"/>
              </a:rPr>
              <a:t>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Room wizard</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409809"/>
            <a:chOff x="359378" y="1269356"/>
            <a:chExt cx="2837062" cy="1409809"/>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1107996"/>
            </a:xfrm>
            <a:prstGeom prst="rect">
              <a:avLst/>
            </a:prstGeom>
            <a:noFill/>
          </p:spPr>
          <p:txBody>
            <a:bodyPr wrap="square" rtlCol="0">
              <a:spAutoFit/>
            </a:bodyPr>
            <a:lstStyle/>
            <a:p>
              <a:r>
                <a:rPr lang="en-US" sz="1100" dirty="0" smtClean="0">
                  <a:solidFill>
                    <a:srgbClr val="898989"/>
                  </a:solidFill>
                  <a:latin typeface="+mj-lt"/>
                </a:rPr>
                <a:t>This setting supports enclosed enclaves for 1:1 conversations or a more concentrated work. This space can be reserved in-advance or on-the-spot. It also offers a collaborative area where students can plug in and work for a while.</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8008697" y="224649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347420" y="1568234"/>
            <a:ext cx="1291223" cy="646331"/>
          </a:xfrm>
          <a:prstGeom prst="rect">
            <a:avLst/>
          </a:prstGeom>
        </p:spPr>
        <p:txBody>
          <a:bodyPr wrap="square">
            <a:spAutoFit/>
          </a:bodyPr>
          <a:lstStyle/>
          <a:p>
            <a:pPr algn="r"/>
            <a:r>
              <a:rPr lang="en-US" sz="900" dirty="0" smtClean="0">
                <a:solidFill>
                  <a:schemeClr val="bg1">
                    <a:lumMod val="50000"/>
                  </a:schemeClr>
                </a:solidFill>
                <a:latin typeface="+mj-lt"/>
              </a:rPr>
              <a:t>Post &amp; Beam enables meeting spaces to be created in the open plan.</a:t>
            </a:r>
            <a:endParaRPr lang="es-ES" sz="900" dirty="0">
              <a:latin typeface="+mj-lt"/>
            </a:endParaRPr>
          </a:p>
        </p:txBody>
      </p:sp>
      <p:cxnSp>
        <p:nvCxnSpPr>
          <p:cNvPr id="98" name="Straight Connector 97"/>
          <p:cNvCxnSpPr/>
          <p:nvPr/>
        </p:nvCxnSpPr>
        <p:spPr>
          <a:xfrm rot="5400000" flipH="1" flipV="1">
            <a:off x="6088538" y="2109611"/>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297864" y="1489901"/>
            <a:ext cx="1291223" cy="784830"/>
          </a:xfrm>
          <a:prstGeom prst="rect">
            <a:avLst/>
          </a:prstGeom>
        </p:spPr>
        <p:txBody>
          <a:bodyPr wrap="square">
            <a:spAutoFit/>
          </a:bodyPr>
          <a:lstStyle/>
          <a:p>
            <a:pPr algn="r"/>
            <a:r>
              <a:rPr lang="en-US" sz="900" dirty="0" smtClean="0">
                <a:solidFill>
                  <a:schemeClr val="bg1">
                    <a:lumMod val="50000"/>
                  </a:schemeClr>
                </a:solidFill>
                <a:latin typeface="+mj-lt"/>
              </a:rPr>
              <a:t>Privacy walls offer an enclosed space for a more focused individual or group work. </a:t>
            </a:r>
            <a:endParaRPr lang="es-ES" sz="900" dirty="0">
              <a:latin typeface="+mj-lt"/>
            </a:endParaRPr>
          </a:p>
        </p:txBody>
      </p:sp>
      <p:cxnSp>
        <p:nvCxnSpPr>
          <p:cNvPr id="100" name="Straight Connector 99"/>
          <p:cNvCxnSpPr/>
          <p:nvPr/>
        </p:nvCxnSpPr>
        <p:spPr>
          <a:xfrm rot="5400000">
            <a:off x="4025351" y="4681397"/>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668655" y="5088149"/>
            <a:ext cx="1291223" cy="646331"/>
          </a:xfrm>
          <a:prstGeom prst="rect">
            <a:avLst/>
          </a:prstGeom>
        </p:spPr>
        <p:txBody>
          <a:bodyPr wrap="square">
            <a:spAutoFit/>
          </a:bodyPr>
          <a:lstStyle/>
          <a:p>
            <a:pPr algn="r"/>
            <a:r>
              <a:rPr lang="en-US" sz="900" dirty="0">
                <a:solidFill>
                  <a:schemeClr val="bg1">
                    <a:lumMod val="50000"/>
                  </a:schemeClr>
                </a:solidFill>
              </a:rPr>
              <a:t>Room Wizard provides an easy way to reserve the space for the required time</a:t>
            </a:r>
            <a:endParaRPr lang="es-ES" sz="900" dirty="0">
              <a:latin typeface="+mj-lt"/>
            </a:endParaRPr>
          </a:p>
        </p:txBody>
      </p:sp>
      <p:cxnSp>
        <p:nvCxnSpPr>
          <p:cNvPr id="106" name="Straight Connector 105"/>
          <p:cNvCxnSpPr/>
          <p:nvPr/>
        </p:nvCxnSpPr>
        <p:spPr>
          <a:xfrm>
            <a:off x="9116317" y="4051037"/>
            <a:ext cx="0" cy="1082505"/>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347420" y="4739948"/>
            <a:ext cx="1653525" cy="784830"/>
          </a:xfrm>
          <a:prstGeom prst="rect">
            <a:avLst/>
          </a:prstGeom>
        </p:spPr>
        <p:txBody>
          <a:bodyPr wrap="square">
            <a:spAutoFit/>
          </a:bodyPr>
          <a:lstStyle/>
          <a:p>
            <a:pPr algn="r"/>
            <a:r>
              <a:rPr lang="en-US" sz="900" dirty="0" smtClean="0">
                <a:solidFill>
                  <a:schemeClr val="bg1">
                    <a:lumMod val="50000"/>
                  </a:schemeClr>
                </a:solidFill>
                <a:latin typeface="+mj-lt"/>
              </a:rPr>
              <a:t>Table tops at stool height provide an extra working area. Technology hubs are included to offer easy access to power and data.</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15’6”x 26’6”</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C4</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7913" r="34327"/>
          <a:stretch/>
        </p:blipFill>
        <p:spPr bwMode="auto">
          <a:xfrm rot="16200000">
            <a:off x="7810860" y="5921133"/>
            <a:ext cx="1313248" cy="1834639"/>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413638" y="7495079"/>
            <a:ext cx="186671" cy="139881"/>
          </a:xfrm>
          <a:prstGeom prst="roundRect">
            <a:avLst>
              <a:gd name="adj" fmla="val 6571"/>
            </a:avLst>
          </a:prstGeom>
          <a:noFill/>
          <a:ln w="19050">
            <a:solidFill>
              <a:srgbClr val="00B5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ounded Rectangle 29"/>
          <p:cNvSpPr/>
          <p:nvPr/>
        </p:nvSpPr>
        <p:spPr>
          <a:xfrm rot="3546820">
            <a:off x="1664993" y="7425137"/>
            <a:ext cx="186671" cy="139881"/>
          </a:xfrm>
          <a:prstGeom prst="roundRect">
            <a:avLst>
              <a:gd name="adj" fmla="val 6571"/>
            </a:avLst>
          </a:prstGeom>
          <a:noFill/>
          <a:ln w="19050">
            <a:solidFill>
              <a:srgbClr val="00B5A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14339049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22391" t="25753" r="26242" b="30313"/>
          <a:stretch/>
        </p:blipFill>
        <p:spPr bwMode="auto">
          <a:xfrm>
            <a:off x="4848696" y="2673521"/>
            <a:ext cx="4760672" cy="2147926"/>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Marketplace</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table</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901977"/>
            <a:chOff x="359378" y="1269356"/>
            <a:chExt cx="2837062" cy="901977"/>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600164"/>
            </a:xfrm>
            <a:prstGeom prst="rect">
              <a:avLst/>
            </a:prstGeom>
            <a:noFill/>
          </p:spPr>
          <p:txBody>
            <a:bodyPr wrap="square" rtlCol="0">
              <a:spAutoFit/>
            </a:bodyPr>
            <a:lstStyle/>
            <a:p>
              <a:r>
                <a:rPr lang="en-US" sz="1100" dirty="0" smtClean="0">
                  <a:solidFill>
                    <a:srgbClr val="898989"/>
                  </a:solidFill>
                  <a:latin typeface="+mj-lt"/>
                </a:rPr>
                <a:t>This setting connects different areas in the floor plan. It serves as a space where students can meet and organize agendas.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sp>
        <p:nvSpPr>
          <p:cNvPr id="99" name="Rectangle 98"/>
          <p:cNvSpPr/>
          <p:nvPr/>
        </p:nvSpPr>
        <p:spPr>
          <a:xfrm>
            <a:off x="7032817" y="1571321"/>
            <a:ext cx="1291223" cy="646331"/>
          </a:xfrm>
          <a:prstGeom prst="rect">
            <a:avLst/>
          </a:prstGeom>
        </p:spPr>
        <p:txBody>
          <a:bodyPr wrap="square">
            <a:spAutoFit/>
          </a:bodyPr>
          <a:lstStyle/>
          <a:p>
            <a:pPr algn="r"/>
            <a:r>
              <a:rPr lang="en-US" sz="900" dirty="0" smtClean="0">
                <a:solidFill>
                  <a:schemeClr val="bg1">
                    <a:lumMod val="50000"/>
                  </a:schemeClr>
                </a:solidFill>
                <a:latin typeface="+mj-lt"/>
              </a:rPr>
              <a:t>Low technology open meeting space gives users a place to informally meet.</a:t>
            </a:r>
            <a:endParaRPr lang="es-ES" sz="900" dirty="0">
              <a:latin typeface="+mj-lt"/>
            </a:endParaRPr>
          </a:p>
        </p:txBody>
      </p:sp>
      <p:cxnSp>
        <p:nvCxnSpPr>
          <p:cNvPr id="100" name="Straight Connector 99"/>
          <p:cNvCxnSpPr/>
          <p:nvPr/>
        </p:nvCxnSpPr>
        <p:spPr>
          <a:xfrm rot="5400000">
            <a:off x="5707502" y="4434260"/>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5’6” x 5’</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A5</a:t>
            </a:r>
            <a:endParaRPr lang="en-US" dirty="0"/>
          </a:p>
        </p:txBody>
      </p:sp>
      <p:pic>
        <p:nvPicPr>
          <p:cNvPr id="1027" name="Picture 3"/>
          <p:cNvPicPr>
            <a:picLocks noChangeAspect="1" noChangeArrowheads="1"/>
          </p:cNvPicPr>
          <p:nvPr/>
        </p:nvPicPr>
        <p:blipFill>
          <a:blip r:embed="rId5">
            <a:extLst>
              <a:ext uri="{28A0092B-C50C-407E-A947-70E740481C1C}">
                <a14:useLocalDpi xmlns="" xmlns:a14="http://schemas.microsoft.com/office/drawing/2010/main" val="0"/>
              </a:ext>
            </a:extLst>
          </a:blip>
          <a:stretch>
            <a:fillRect/>
          </a:stretch>
        </p:blipFill>
        <p:spPr bwMode="auto">
          <a:xfrm>
            <a:off x="6780362" y="5956399"/>
            <a:ext cx="3247322" cy="1712986"/>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477758" y="7388127"/>
            <a:ext cx="97717" cy="56098"/>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ounded Rectangle 29"/>
          <p:cNvSpPr/>
          <p:nvPr/>
        </p:nvSpPr>
        <p:spPr>
          <a:xfrm>
            <a:off x="1293558" y="7512477"/>
            <a:ext cx="97717" cy="56098"/>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1" name="Rounded Rectangle 30"/>
          <p:cNvSpPr/>
          <p:nvPr/>
        </p:nvSpPr>
        <p:spPr>
          <a:xfrm>
            <a:off x="1597428" y="7519017"/>
            <a:ext cx="97717" cy="56098"/>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2" name="Rectangle 31"/>
          <p:cNvSpPr/>
          <p:nvPr/>
        </p:nvSpPr>
        <p:spPr>
          <a:xfrm>
            <a:off x="6387206" y="4818636"/>
            <a:ext cx="1291223" cy="369332"/>
          </a:xfrm>
          <a:prstGeom prst="rect">
            <a:avLst/>
          </a:prstGeom>
        </p:spPr>
        <p:txBody>
          <a:bodyPr wrap="square">
            <a:spAutoFit/>
          </a:bodyPr>
          <a:lstStyle/>
          <a:p>
            <a:r>
              <a:rPr lang="en-US" sz="900" dirty="0">
                <a:solidFill>
                  <a:schemeClr val="bg1">
                    <a:lumMod val="50000"/>
                  </a:schemeClr>
                </a:solidFill>
              </a:rPr>
              <a:t>Comfortable </a:t>
            </a:r>
            <a:r>
              <a:rPr lang="en-US" sz="900" dirty="0" smtClean="0">
                <a:solidFill>
                  <a:schemeClr val="bg1">
                    <a:lumMod val="50000"/>
                  </a:schemeClr>
                </a:solidFill>
              </a:rPr>
              <a:t>seating and tables.</a:t>
            </a:r>
            <a:endParaRPr lang="es-ES" sz="900" dirty="0"/>
          </a:p>
        </p:txBody>
      </p:sp>
      <p:cxnSp>
        <p:nvCxnSpPr>
          <p:cNvPr id="33" name="Straight Connector 32"/>
          <p:cNvCxnSpPr/>
          <p:nvPr/>
        </p:nvCxnSpPr>
        <p:spPr>
          <a:xfrm flipV="1">
            <a:off x="7032817" y="1630544"/>
            <a:ext cx="0" cy="159342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20840243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173820" y="256265"/>
            <a:ext cx="2242721" cy="102261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t>CONCEPT</a:t>
            </a:r>
            <a:br>
              <a:rPr lang="en-US" sz="1600" dirty="0" smtClean="0"/>
            </a:br>
            <a:r>
              <a:rPr lang="en-US" sz="1600" dirty="0" smtClean="0"/>
              <a:t>ASSEMBLY LINE</a:t>
            </a:r>
            <a:endParaRPr lang="en-US" sz="1600" dirty="0"/>
          </a:p>
        </p:txBody>
      </p:sp>
      <p:pic>
        <p:nvPicPr>
          <p:cNvPr id="15" name="Picture 14"/>
          <p:cNvPicPr>
            <a:picLocks noChangeAspect="1"/>
          </p:cNvPicPr>
          <p:nvPr/>
        </p:nvPicPr>
        <p:blipFill>
          <a:blip r:embed="rId3"/>
          <a:stretch>
            <a:fillRect/>
          </a:stretch>
        </p:blipFill>
        <p:spPr>
          <a:xfrm>
            <a:off x="251053" y="1459676"/>
            <a:ext cx="4308068" cy="2872046"/>
          </a:xfrm>
          <a:prstGeom prst="rect">
            <a:avLst/>
          </a:prstGeom>
          <a:ln>
            <a:solidFill>
              <a:srgbClr val="000000"/>
            </a:solidFill>
          </a:ln>
        </p:spPr>
      </p:pic>
      <p:sp>
        <p:nvSpPr>
          <p:cNvPr id="16" name="TextBox 15"/>
          <p:cNvSpPr txBox="1"/>
          <p:nvPr/>
        </p:nvSpPr>
        <p:spPr>
          <a:xfrm>
            <a:off x="195395" y="4640815"/>
            <a:ext cx="4814488" cy="2585323"/>
          </a:xfrm>
          <a:prstGeom prst="rect">
            <a:avLst/>
          </a:prstGeom>
          <a:noFill/>
        </p:spPr>
        <p:txBody>
          <a:bodyPr wrap="square" rtlCol="0">
            <a:spAutoFit/>
          </a:bodyPr>
          <a:lstStyle/>
          <a:p>
            <a:r>
              <a:rPr lang="en-US" sz="1800" dirty="0" smtClean="0">
                <a:solidFill>
                  <a:srgbClr val="0090CA"/>
                </a:solidFill>
                <a:latin typeface="Arial" pitchFamily="34" charset="0"/>
                <a:cs typeface="Arial" pitchFamily="34" charset="0"/>
              </a:rPr>
              <a:t>VIBE: productivity, advancing, task-oriented, building the idea</a:t>
            </a:r>
          </a:p>
          <a:p>
            <a:r>
              <a:rPr lang="en-US" sz="1800" dirty="0" smtClean="0">
                <a:solidFill>
                  <a:srgbClr val="0090CA"/>
                </a:solidFill>
                <a:latin typeface="Arial" pitchFamily="34" charset="0"/>
                <a:cs typeface="Arial" pitchFamily="34" charset="0"/>
              </a:rPr>
              <a:t>MOOD: quiet-focus, accomplished, formulating, hands-on</a:t>
            </a:r>
          </a:p>
          <a:p>
            <a:endParaRPr lang="en-US" sz="1800" dirty="0" smtClean="0">
              <a:solidFill>
                <a:srgbClr val="0090CA"/>
              </a:solidFill>
              <a:latin typeface="Arial" pitchFamily="34" charset="0"/>
              <a:cs typeface="Arial" pitchFamily="34" charset="0"/>
            </a:endParaRPr>
          </a:p>
          <a:p>
            <a:r>
              <a:rPr lang="en-US" sz="1800" dirty="0" smtClean="0">
                <a:solidFill>
                  <a:srgbClr val="0090CA"/>
                </a:solidFill>
                <a:latin typeface="Arial" pitchFamily="34" charset="0"/>
                <a:cs typeface="Arial" pitchFamily="34" charset="0"/>
              </a:rPr>
              <a:t>Individual or small groups, defined</a:t>
            </a:r>
          </a:p>
          <a:p>
            <a:r>
              <a:rPr lang="en-US" sz="1800" dirty="0" smtClean="0">
                <a:solidFill>
                  <a:srgbClr val="0090CA"/>
                </a:solidFill>
                <a:latin typeface="Arial" pitchFamily="34" charset="0"/>
                <a:cs typeface="Arial" pitchFamily="34" charset="0"/>
              </a:rPr>
              <a:t> space &amp; tools</a:t>
            </a:r>
            <a:r>
              <a:rPr lang="en-US" sz="1800" dirty="0">
                <a:solidFill>
                  <a:srgbClr val="0090CA"/>
                </a:solidFill>
                <a:latin typeface="Arial" pitchFamily="34" charset="0"/>
                <a:cs typeface="Arial" pitchFamily="34" charset="0"/>
              </a:rPr>
              <a:t>, close proximity</a:t>
            </a:r>
            <a:endParaRPr lang="en-US" sz="1800" dirty="0" smtClean="0">
              <a:solidFill>
                <a:srgbClr val="0090CA"/>
              </a:solidFill>
              <a:latin typeface="Arial" pitchFamily="34" charset="0"/>
              <a:cs typeface="Arial" pitchFamily="34" charset="0"/>
            </a:endParaRPr>
          </a:p>
          <a:p>
            <a:r>
              <a:rPr lang="en-US" sz="1800" dirty="0" smtClean="0">
                <a:solidFill>
                  <a:srgbClr val="0090CA"/>
                </a:solidFill>
                <a:latin typeface="Arial" pitchFamily="34" charset="0"/>
                <a:cs typeface="Arial" pitchFamily="34" charset="0"/>
              </a:rPr>
              <a:t>High-Tech, goal oriented, transform concept to product/idea</a:t>
            </a:r>
          </a:p>
        </p:txBody>
      </p:sp>
      <p:sp>
        <p:nvSpPr>
          <p:cNvPr id="17" name="Rectangle 16"/>
          <p:cNvSpPr/>
          <p:nvPr/>
        </p:nvSpPr>
        <p:spPr>
          <a:xfrm>
            <a:off x="6923151" y="263128"/>
            <a:ext cx="1455367" cy="959519"/>
          </a:xfrm>
          <a:prstGeom prst="rect">
            <a:avLst/>
          </a:prstGeom>
          <a:solidFill>
            <a:schemeClr val="bg2">
              <a:lumMod val="25000"/>
              <a:alpha val="5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THOUGHT</a:t>
            </a:r>
            <a:br>
              <a:rPr lang="en-US" sz="1600" dirty="0" smtClean="0"/>
            </a:br>
            <a:r>
              <a:rPr lang="en-US" sz="1600" dirty="0" smtClean="0"/>
              <a:t>FACTORY</a:t>
            </a:r>
            <a:endParaRPr lang="en-US" sz="1600" dirty="0"/>
          </a:p>
        </p:txBody>
      </p:sp>
      <p:pic>
        <p:nvPicPr>
          <p:cNvPr id="18" name="Picture 17"/>
          <p:cNvPicPr>
            <a:picLocks noChangeAspect="1"/>
          </p:cNvPicPr>
          <p:nvPr/>
        </p:nvPicPr>
        <p:blipFill>
          <a:blip r:embed="rId4"/>
          <a:stretch>
            <a:fillRect/>
          </a:stretch>
        </p:blipFill>
        <p:spPr>
          <a:xfrm>
            <a:off x="5590025" y="1471568"/>
            <a:ext cx="3856823" cy="2892617"/>
          </a:xfrm>
          <a:prstGeom prst="rect">
            <a:avLst/>
          </a:prstGeom>
          <a:ln>
            <a:solidFill>
              <a:srgbClr val="000000"/>
            </a:solidFill>
          </a:ln>
        </p:spPr>
      </p:pic>
      <p:sp>
        <p:nvSpPr>
          <p:cNvPr id="19" name="TextBox 18"/>
          <p:cNvSpPr txBox="1"/>
          <p:nvPr/>
        </p:nvSpPr>
        <p:spPr>
          <a:xfrm>
            <a:off x="5179521" y="4640816"/>
            <a:ext cx="4891761" cy="2585323"/>
          </a:xfrm>
          <a:prstGeom prst="rect">
            <a:avLst/>
          </a:prstGeom>
          <a:noFill/>
        </p:spPr>
        <p:txBody>
          <a:bodyPr wrap="square" rtlCol="0">
            <a:spAutoFit/>
          </a:bodyPr>
          <a:lstStyle/>
          <a:p>
            <a:r>
              <a:rPr lang="en-US" sz="1800" dirty="0" smtClean="0">
                <a:solidFill>
                  <a:srgbClr val="0090CA"/>
                </a:solidFill>
                <a:latin typeface="Arial" pitchFamily="34" charset="0"/>
                <a:cs typeface="Arial" pitchFamily="34" charset="0"/>
              </a:rPr>
              <a:t>VIBE: production, concentration, absorbing the concept</a:t>
            </a:r>
          </a:p>
          <a:p>
            <a:r>
              <a:rPr lang="en-US" sz="1800" dirty="0" smtClean="0">
                <a:solidFill>
                  <a:srgbClr val="0090CA"/>
                </a:solidFill>
                <a:latin typeface="Arial" pitchFamily="34" charset="0"/>
                <a:cs typeface="Arial" pitchFamily="34" charset="0"/>
              </a:rPr>
              <a:t>MOOD: extreme focus, getting-things-done, accomplished</a:t>
            </a:r>
          </a:p>
          <a:p>
            <a:endParaRPr lang="en-US" sz="1800" dirty="0" smtClean="0">
              <a:solidFill>
                <a:srgbClr val="0090CA"/>
              </a:solidFill>
              <a:latin typeface="Arial" pitchFamily="34" charset="0"/>
              <a:cs typeface="Arial" pitchFamily="34" charset="0"/>
            </a:endParaRPr>
          </a:p>
          <a:p>
            <a:r>
              <a:rPr lang="en-US" sz="1800" dirty="0" smtClean="0">
                <a:solidFill>
                  <a:srgbClr val="0090CA"/>
                </a:solidFill>
                <a:latin typeface="Arial" pitchFamily="34" charset="0"/>
                <a:cs typeface="Arial" pitchFamily="34" charset="0"/>
              </a:rPr>
              <a:t>Well-defined personal workspace; quiet; individualistic</a:t>
            </a:r>
          </a:p>
          <a:p>
            <a:r>
              <a:rPr lang="en-US" sz="1800" dirty="0" smtClean="0">
                <a:solidFill>
                  <a:srgbClr val="0090CA"/>
                </a:solidFill>
                <a:latin typeface="Arial" pitchFamily="34" charset="0"/>
                <a:cs typeface="Arial" pitchFamily="34" charset="0"/>
              </a:rPr>
              <a:t>Thought-oriented. Your own tools &amp; supplies, leave with something</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lstStyle/>
          <a:p>
            <a:r>
              <a:rPr lang="en-US" dirty="0" smtClean="0"/>
              <a:t>learning environment issues</a:t>
            </a: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7875" r="13289"/>
          <a:stretch/>
        </p:blipFill>
        <p:spPr bwMode="auto">
          <a:xfrm>
            <a:off x="4108111" y="1799066"/>
            <a:ext cx="5501257" cy="3680995"/>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I/Shared |  Assembly Line</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579086"/>
            <a:chOff x="359378" y="1269356"/>
            <a:chExt cx="2837062" cy="1579086"/>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1277273"/>
            </a:xfrm>
            <a:prstGeom prst="rect">
              <a:avLst/>
            </a:prstGeom>
            <a:noFill/>
          </p:spPr>
          <p:txBody>
            <a:bodyPr wrap="square" rtlCol="0">
              <a:spAutoFit/>
            </a:bodyPr>
            <a:lstStyle/>
            <a:p>
              <a:r>
                <a:rPr lang="en-US" sz="1100" dirty="0" smtClean="0">
                  <a:solidFill>
                    <a:srgbClr val="898989"/>
                  </a:solidFill>
                  <a:latin typeface="+mj-lt"/>
                </a:rPr>
                <a:t>This well-defined space supports individual work. Screens and storage define personal territory, shield distractions and help maintain visual privacy and focus. Power and data access makes connections easy for mobile technology.</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9099100" y="1663056"/>
            <a:ext cx="0" cy="131690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766327" y="1622839"/>
            <a:ext cx="1291223" cy="507831"/>
          </a:xfrm>
          <a:prstGeom prst="rect">
            <a:avLst/>
          </a:prstGeom>
        </p:spPr>
        <p:txBody>
          <a:bodyPr wrap="square">
            <a:spAutoFit/>
          </a:bodyPr>
          <a:lstStyle/>
          <a:p>
            <a:pPr algn="r"/>
            <a:r>
              <a:rPr lang="en-US" sz="900" dirty="0" smtClean="0">
                <a:solidFill>
                  <a:schemeClr val="bg1">
                    <a:lumMod val="50000"/>
                  </a:schemeClr>
                </a:solidFill>
                <a:latin typeface="+mj-lt"/>
              </a:rPr>
              <a:t>Cobi seating offers comfort and ease of adjustment.</a:t>
            </a:r>
            <a:endParaRPr lang="es-ES" sz="900" dirty="0">
              <a:latin typeface="+mj-lt"/>
            </a:endParaRPr>
          </a:p>
        </p:txBody>
      </p:sp>
      <p:cxnSp>
        <p:nvCxnSpPr>
          <p:cNvPr id="98" name="Straight Connector 97"/>
          <p:cNvCxnSpPr/>
          <p:nvPr/>
        </p:nvCxnSpPr>
        <p:spPr>
          <a:xfrm flipV="1">
            <a:off x="5420874" y="1466206"/>
            <a:ext cx="0" cy="113922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420874" y="1457564"/>
            <a:ext cx="1291223" cy="646331"/>
          </a:xfrm>
          <a:prstGeom prst="rect">
            <a:avLst/>
          </a:prstGeom>
        </p:spPr>
        <p:txBody>
          <a:bodyPr wrap="square">
            <a:spAutoFit/>
          </a:bodyPr>
          <a:lstStyle/>
          <a:p>
            <a:r>
              <a:rPr lang="en-US" sz="900" dirty="0" smtClean="0">
                <a:solidFill>
                  <a:schemeClr val="bg1">
                    <a:lumMod val="50000"/>
                  </a:schemeClr>
                </a:solidFill>
                <a:latin typeface="+mj-lt"/>
              </a:rPr>
              <a:t>Screens offer definition of space and help maintain focus..</a:t>
            </a:r>
            <a:endParaRPr lang="es-ES" sz="900" dirty="0">
              <a:latin typeface="+mj-lt"/>
            </a:endParaRPr>
          </a:p>
        </p:txBody>
      </p:sp>
      <p:cxnSp>
        <p:nvCxnSpPr>
          <p:cNvPr id="100" name="Straight Connector 99"/>
          <p:cNvCxnSpPr/>
          <p:nvPr/>
        </p:nvCxnSpPr>
        <p:spPr>
          <a:xfrm>
            <a:off x="6576854" y="3131731"/>
            <a:ext cx="0" cy="1666818"/>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187960" y="4567717"/>
            <a:ext cx="1291223" cy="1200329"/>
          </a:xfrm>
          <a:prstGeom prst="rect">
            <a:avLst/>
          </a:prstGeom>
        </p:spPr>
        <p:txBody>
          <a:bodyPr wrap="square">
            <a:spAutoFit/>
          </a:bodyPr>
          <a:lstStyle/>
          <a:p>
            <a:pPr algn="r"/>
            <a:r>
              <a:rPr lang="en-US" sz="900" dirty="0" smtClean="0">
                <a:solidFill>
                  <a:schemeClr val="bg1">
                    <a:lumMod val="50000"/>
                  </a:schemeClr>
                </a:solidFill>
                <a:latin typeface="+mj-lt"/>
              </a:rPr>
              <a:t>“Bring your own technology” spaces require a place to plug in portable devices. This bench provides quick access to power and data.</a:t>
            </a:r>
            <a:endParaRPr lang="es-ES" sz="900" dirty="0">
              <a:latin typeface="+mj-lt"/>
            </a:endParaRPr>
          </a:p>
        </p:txBody>
      </p:sp>
      <p:cxnSp>
        <p:nvCxnSpPr>
          <p:cNvPr id="106" name="Straight Connector 105"/>
          <p:cNvCxnSpPr/>
          <p:nvPr/>
        </p:nvCxnSpPr>
        <p:spPr>
          <a:xfrm rot="5400000">
            <a:off x="7938955" y="4477336"/>
            <a:ext cx="155389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438672" y="5079428"/>
            <a:ext cx="1291223" cy="507831"/>
          </a:xfrm>
          <a:prstGeom prst="rect">
            <a:avLst/>
          </a:prstGeom>
        </p:spPr>
        <p:txBody>
          <a:bodyPr wrap="square">
            <a:spAutoFit/>
          </a:bodyPr>
          <a:lstStyle/>
          <a:p>
            <a:pPr algn="r"/>
            <a:r>
              <a:rPr lang="en-US" sz="900" dirty="0" smtClean="0">
                <a:solidFill>
                  <a:schemeClr val="bg1">
                    <a:lumMod val="50000"/>
                  </a:schemeClr>
                </a:solidFill>
                <a:latin typeface="+mj-lt"/>
              </a:rPr>
              <a:t>Provides free address bench for students.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15’ x 8’</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B2</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1039" r="34481"/>
          <a:stretch/>
        </p:blipFill>
        <p:spPr bwMode="auto">
          <a:xfrm rot="5400000">
            <a:off x="7786185" y="5776067"/>
            <a:ext cx="1311696" cy="2006723"/>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830698" y="6418695"/>
            <a:ext cx="531502" cy="175306"/>
          </a:xfrm>
          <a:prstGeom prst="roundRect">
            <a:avLst>
              <a:gd name="adj" fmla="val 6571"/>
            </a:avLst>
          </a:prstGeom>
          <a:noFill/>
          <a:ln w="19050">
            <a:solidFill>
              <a:srgbClr val="8BD2F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ounded Rectangle 29"/>
          <p:cNvSpPr/>
          <p:nvPr/>
        </p:nvSpPr>
        <p:spPr>
          <a:xfrm rot="19480891">
            <a:off x="1762527" y="7516326"/>
            <a:ext cx="335716" cy="173780"/>
          </a:xfrm>
          <a:prstGeom prst="roundRect">
            <a:avLst>
              <a:gd name="adj" fmla="val 6571"/>
            </a:avLst>
          </a:prstGeom>
          <a:noFill/>
          <a:ln w="19050">
            <a:solidFill>
              <a:srgbClr val="8BD2F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27305952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r="7716"/>
          <a:stretch/>
        </p:blipFill>
        <p:spPr bwMode="auto">
          <a:xfrm>
            <a:off x="3631720" y="1894638"/>
            <a:ext cx="6179178" cy="3532112"/>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Thought Factory</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Frame One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Details monitor arm</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rPr>
                <a:t>Frame One benching supports individual and collaborative groups. It helps students interact with other students and share ideas. </a:t>
              </a:r>
              <a:endParaRPr lang="en-US" sz="1100" dirty="0">
                <a:solidFill>
                  <a:srgbClr val="898989"/>
                </a:solidFill>
              </a:endParaRP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7611882" y="2401769"/>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p:nvCxnSpPr>
        <p:spPr>
          <a:xfrm rot="5400000" flipH="1" flipV="1">
            <a:off x="5634749" y="2316733"/>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a:xfrm flipH="1">
            <a:off x="6937401" y="3420820"/>
            <a:ext cx="1" cy="1714589"/>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17’ x 8’</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a:solidFill>
                  <a:srgbClr val="0090CA"/>
                </a:solidFill>
                <a:latin typeface="Arial" pitchFamily="34" charset="0"/>
                <a:cs typeface="Arial" pitchFamily="34" charset="0"/>
              </a:rPr>
              <a:t>B</a:t>
            </a:r>
            <a:r>
              <a:rPr lang="en-US" dirty="0" smtClean="0">
                <a:solidFill>
                  <a:srgbClr val="0090CA"/>
                </a:solidFill>
                <a:latin typeface="Arial" pitchFamily="34" charset="0"/>
                <a:cs typeface="Arial" pitchFamily="34" charset="0"/>
              </a:rPr>
              <a:t>4</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3912" r="38702"/>
          <a:stretch/>
        </p:blipFill>
        <p:spPr bwMode="auto">
          <a:xfrm rot="5400000">
            <a:off x="7971077" y="5811306"/>
            <a:ext cx="992813" cy="1912362"/>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194797" y="7388127"/>
            <a:ext cx="263755" cy="84147"/>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8" name="Rectangle 27"/>
          <p:cNvSpPr/>
          <p:nvPr/>
        </p:nvSpPr>
        <p:spPr>
          <a:xfrm>
            <a:off x="8227833" y="1254904"/>
            <a:ext cx="1418724" cy="923330"/>
          </a:xfrm>
          <a:prstGeom prst="rect">
            <a:avLst/>
          </a:prstGeom>
        </p:spPr>
        <p:txBody>
          <a:bodyPr wrap="square">
            <a:spAutoFit/>
          </a:bodyPr>
          <a:lstStyle/>
          <a:p>
            <a:r>
              <a:rPr lang="en-US" sz="900" dirty="0" smtClean="0">
                <a:solidFill>
                  <a:schemeClr val="bg1">
                    <a:lumMod val="50000"/>
                  </a:schemeClr>
                </a:solidFill>
                <a:latin typeface="+mj-lt"/>
              </a:rPr>
              <a:t>Provides appropriate tools to support usage of new technological devices such as adjustable monitor screens, laptops, etc.</a:t>
            </a:r>
            <a:endParaRPr lang="es-ES" sz="900" dirty="0">
              <a:latin typeface="+mj-lt"/>
            </a:endParaRPr>
          </a:p>
        </p:txBody>
      </p:sp>
      <p:sp>
        <p:nvSpPr>
          <p:cNvPr id="30" name="Rectangle 29"/>
          <p:cNvSpPr/>
          <p:nvPr/>
        </p:nvSpPr>
        <p:spPr>
          <a:xfrm>
            <a:off x="6273945" y="1556572"/>
            <a:ext cx="1291223" cy="507831"/>
          </a:xfrm>
          <a:prstGeom prst="rect">
            <a:avLst/>
          </a:prstGeom>
        </p:spPr>
        <p:txBody>
          <a:bodyPr wrap="square">
            <a:spAutoFit/>
          </a:bodyPr>
          <a:lstStyle/>
          <a:p>
            <a:r>
              <a:rPr lang="en-US" sz="900" dirty="0" smtClean="0">
                <a:solidFill>
                  <a:schemeClr val="bg1">
                    <a:lumMod val="50000"/>
                  </a:schemeClr>
                </a:solidFill>
                <a:latin typeface="+mj-lt"/>
              </a:rPr>
              <a:t>Low height front screen for a sense of boundary.</a:t>
            </a:r>
            <a:endParaRPr lang="es-ES" sz="900" dirty="0">
              <a:latin typeface="+mj-lt"/>
            </a:endParaRPr>
          </a:p>
        </p:txBody>
      </p:sp>
      <p:sp>
        <p:nvSpPr>
          <p:cNvPr id="31" name="Rectangle 30"/>
          <p:cNvSpPr/>
          <p:nvPr/>
        </p:nvSpPr>
        <p:spPr>
          <a:xfrm>
            <a:off x="6952349" y="4812243"/>
            <a:ext cx="1801156" cy="646331"/>
          </a:xfrm>
          <a:prstGeom prst="rect">
            <a:avLst/>
          </a:prstGeom>
        </p:spPr>
        <p:txBody>
          <a:bodyPr wrap="square">
            <a:spAutoFit/>
          </a:bodyPr>
          <a:lstStyle/>
          <a:p>
            <a:r>
              <a:rPr lang="en-US" sz="900" dirty="0" smtClean="0">
                <a:solidFill>
                  <a:schemeClr val="bg1">
                    <a:lumMod val="50000"/>
                  </a:schemeClr>
                </a:solidFill>
                <a:latin typeface="+mj-lt"/>
              </a:rPr>
              <a:t>Frame One supports both collaborative and individual work integrating work tools to support the users.</a:t>
            </a:r>
            <a:endParaRPr lang="es-ES" sz="900" dirty="0">
              <a:latin typeface="+mj-lt"/>
            </a:endParaRPr>
          </a:p>
        </p:txBody>
      </p:sp>
      <p:cxnSp>
        <p:nvCxnSpPr>
          <p:cNvPr id="32" name="Straight Connector 31"/>
          <p:cNvCxnSpPr/>
          <p:nvPr/>
        </p:nvCxnSpPr>
        <p:spPr>
          <a:xfrm flipH="1">
            <a:off x="4217205" y="3028405"/>
            <a:ext cx="1" cy="1714589"/>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33" name="Rectangle 32"/>
          <p:cNvSpPr/>
          <p:nvPr/>
        </p:nvSpPr>
        <p:spPr>
          <a:xfrm>
            <a:off x="4217206" y="4419828"/>
            <a:ext cx="1801156" cy="646331"/>
          </a:xfrm>
          <a:prstGeom prst="rect">
            <a:avLst/>
          </a:prstGeom>
        </p:spPr>
        <p:txBody>
          <a:bodyPr wrap="square">
            <a:spAutoFit/>
          </a:bodyPr>
          <a:lstStyle/>
          <a:p>
            <a:r>
              <a:rPr lang="en-US" sz="900" dirty="0" smtClean="0">
                <a:solidFill>
                  <a:schemeClr val="bg1">
                    <a:lumMod val="50000"/>
                  </a:schemeClr>
                </a:solidFill>
                <a:latin typeface="+mj-lt"/>
              </a:rPr>
              <a:t>Provides a </a:t>
            </a:r>
            <a:r>
              <a:rPr lang="en-US" sz="900" dirty="0" err="1" smtClean="0">
                <a:solidFill>
                  <a:schemeClr val="bg1">
                    <a:lumMod val="50000"/>
                  </a:schemeClr>
                </a:solidFill>
                <a:latin typeface="+mj-lt"/>
              </a:rPr>
              <a:t>worksurface</a:t>
            </a:r>
            <a:r>
              <a:rPr lang="en-US" sz="900" dirty="0">
                <a:solidFill>
                  <a:schemeClr val="bg1">
                    <a:lumMod val="50000"/>
                  </a:schemeClr>
                </a:solidFill>
                <a:latin typeface="+mj-lt"/>
              </a:rPr>
              <a:t> </a:t>
            </a:r>
            <a:r>
              <a:rPr lang="en-US" sz="900" dirty="0" smtClean="0">
                <a:solidFill>
                  <a:schemeClr val="bg1">
                    <a:lumMod val="50000"/>
                  </a:schemeClr>
                </a:solidFill>
                <a:latin typeface="+mj-lt"/>
              </a:rPr>
              <a:t>to accommodate multiple devices or equipment like printers, scanners, etc.</a:t>
            </a:r>
            <a:endParaRPr lang="es-ES" sz="900" dirty="0">
              <a:latin typeface="+mj-lt"/>
            </a:endParaRPr>
          </a:p>
        </p:txBody>
      </p:sp>
    </p:spTree>
    <p:extLst>
      <p:ext uri="{BB962C8B-B14F-4D97-AF65-F5344CB8AC3E}">
        <p14:creationId xmlns="" xmlns:p14="http://schemas.microsoft.com/office/powerpoint/2010/main" val="38100625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Box 5"/>
          <p:cNvSpPr txBox="1">
            <a:spLocks noChangeArrowheads="1"/>
          </p:cNvSpPr>
          <p:nvPr/>
        </p:nvSpPr>
        <p:spPr bwMode="auto">
          <a:xfrm>
            <a:off x="101282" y="5467577"/>
            <a:ext cx="7174008" cy="1703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dirty="0" smtClean="0">
                <a:solidFill>
                  <a:srgbClr val="0090CA"/>
                </a:solidFill>
                <a:latin typeface="Arial" pitchFamily="34" charset="0"/>
                <a:ea typeface="+mn-ea"/>
                <a:cs typeface="Arial" pitchFamily="34" charset="0"/>
              </a:rPr>
              <a:t>VIBE: reflection, semi-quiet, subdued, absorbing the concept.</a:t>
            </a:r>
          </a:p>
          <a:p>
            <a:pPr eaLnBrk="1" hangingPunct="1">
              <a:defRPr/>
            </a:pPr>
            <a:r>
              <a:rPr lang="en-US" sz="2000" dirty="0" smtClean="0">
                <a:solidFill>
                  <a:srgbClr val="0090CA"/>
                </a:solidFill>
                <a:latin typeface="Arial" pitchFamily="34" charset="0"/>
                <a:ea typeface="+mn-ea"/>
                <a:cs typeface="Arial" pitchFamily="34" charset="0"/>
              </a:rPr>
              <a:t>MOOD: very focused, getting things done, accomplished.</a:t>
            </a:r>
          </a:p>
          <a:p>
            <a:pPr eaLnBrk="1" hangingPunct="1">
              <a:defRPr/>
            </a:pPr>
            <a:endParaRPr lang="en-US" sz="2000" dirty="0" smtClean="0">
              <a:solidFill>
                <a:srgbClr val="0090CA"/>
              </a:solidFill>
              <a:latin typeface="Arial" pitchFamily="34" charset="0"/>
              <a:ea typeface="+mn-ea"/>
              <a:cs typeface="Arial" pitchFamily="34" charset="0"/>
            </a:endParaRPr>
          </a:p>
          <a:p>
            <a:pPr eaLnBrk="1" hangingPunct="1">
              <a:defRPr/>
            </a:pPr>
            <a:r>
              <a:rPr lang="en-US" sz="2000" dirty="0" smtClean="0">
                <a:solidFill>
                  <a:srgbClr val="0090CA"/>
                </a:solidFill>
                <a:latin typeface="Arial" pitchFamily="34" charset="0"/>
                <a:ea typeface="+mn-ea"/>
                <a:cs typeface="Arial" pitchFamily="34" charset="0"/>
              </a:rPr>
              <a:t>Well-defined personal workspace for individual work.</a:t>
            </a:r>
          </a:p>
          <a:p>
            <a:pPr eaLnBrk="1" hangingPunct="1">
              <a:defRPr/>
            </a:pPr>
            <a:r>
              <a:rPr lang="en-US" sz="2000" dirty="0" smtClean="0">
                <a:solidFill>
                  <a:srgbClr val="0090CA"/>
                </a:solidFill>
                <a:latin typeface="Arial" pitchFamily="34" charset="0"/>
                <a:ea typeface="+mn-ea"/>
                <a:cs typeface="Arial" pitchFamily="34" charset="0"/>
              </a:rPr>
              <a:t>Thought-oriented. Bring your own technology/tools.</a:t>
            </a:r>
          </a:p>
        </p:txBody>
      </p:sp>
      <p:sp>
        <p:nvSpPr>
          <p:cNvPr id="7" name="Rectangle 6"/>
          <p:cNvSpPr/>
          <p:nvPr/>
        </p:nvSpPr>
        <p:spPr>
          <a:xfrm>
            <a:off x="852170" y="779040"/>
            <a:ext cx="1983740" cy="1120880"/>
          </a:xfrm>
          <a:prstGeom prst="rect">
            <a:avLst/>
          </a:prstGeom>
          <a:solidFill>
            <a:srgbClr val="FF6600">
              <a:alpha val="75000"/>
            </a:srgb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a:defRPr/>
            </a:pPr>
            <a:r>
              <a:rPr lang="en-US" dirty="0">
                <a:solidFill>
                  <a:schemeClr val="tx1"/>
                </a:solidFill>
                <a:ea typeface="ＭＳ Ｐゴシック" charset="0"/>
                <a:cs typeface="ＭＳ Ｐゴシック" charset="0"/>
              </a:rPr>
              <a:t>ZEN GARDEN</a:t>
            </a:r>
          </a:p>
        </p:txBody>
      </p:sp>
      <p:pic>
        <p:nvPicPr>
          <p:cNvPr id="52227" name="Picture 1"/>
          <p:cNvPicPr>
            <a:picLocks noChangeAspect="1"/>
          </p:cNvPicPr>
          <p:nvPr/>
        </p:nvPicPr>
        <p:blipFill>
          <a:blip r:embed="rId3"/>
          <a:srcRect/>
          <a:stretch>
            <a:fillRect/>
          </a:stretch>
        </p:blipFill>
        <p:spPr bwMode="auto">
          <a:xfrm>
            <a:off x="6508274" y="331047"/>
            <a:ext cx="3003550" cy="2063645"/>
          </a:xfrm>
          <a:prstGeom prst="rect">
            <a:avLst/>
          </a:prstGeom>
          <a:noFill/>
          <a:ln w="9525">
            <a:solidFill>
              <a:srgbClr val="000000"/>
            </a:solidFill>
            <a:miter lim="800000"/>
            <a:headEnd/>
            <a:tailEnd/>
          </a:ln>
        </p:spPr>
      </p:pic>
      <p:pic>
        <p:nvPicPr>
          <p:cNvPr id="52228" name="Picture 2"/>
          <p:cNvPicPr>
            <a:picLocks noChangeAspect="1"/>
          </p:cNvPicPr>
          <p:nvPr/>
        </p:nvPicPr>
        <p:blipFill>
          <a:blip r:embed="rId4"/>
          <a:srcRect/>
          <a:stretch>
            <a:fillRect/>
          </a:stretch>
        </p:blipFill>
        <p:spPr bwMode="auto">
          <a:xfrm>
            <a:off x="3492501" y="331047"/>
            <a:ext cx="3015774" cy="2063645"/>
          </a:xfrm>
          <a:prstGeom prst="rect">
            <a:avLst/>
          </a:prstGeom>
          <a:noFill/>
          <a:ln w="9525">
            <a:solidFill>
              <a:srgbClr val="000000"/>
            </a:solidFill>
            <a:miter lim="800000"/>
            <a:headEnd/>
            <a:tailEnd/>
          </a:ln>
        </p:spPr>
      </p:pic>
      <p:pic>
        <p:nvPicPr>
          <p:cNvPr id="52229" name="Picture 2" descr="IMG_5029.JPG"/>
          <p:cNvPicPr>
            <a:picLocks noGrp="1" noChangeAspect="1"/>
          </p:cNvPicPr>
          <p:nvPr isPhoto="1"/>
        </p:nvPicPr>
        <p:blipFill>
          <a:blip r:embed="rId5"/>
          <a:srcRect/>
          <a:stretch>
            <a:fillRect/>
          </a:stretch>
        </p:blipFill>
        <p:spPr bwMode="auto">
          <a:xfrm>
            <a:off x="120492" y="2705947"/>
            <a:ext cx="3078638" cy="2378498"/>
          </a:xfrm>
          <a:prstGeom prst="rect">
            <a:avLst/>
          </a:prstGeom>
          <a:noFill/>
          <a:ln w="9525">
            <a:solidFill>
              <a:srgbClr val="000000"/>
            </a:solidFill>
            <a:miter lim="800000"/>
            <a:headEnd/>
            <a:tailEnd/>
          </a:ln>
        </p:spPr>
      </p:pic>
      <p:pic>
        <p:nvPicPr>
          <p:cNvPr id="52230" name="Picture 1"/>
          <p:cNvPicPr>
            <a:picLocks noChangeAspect="1"/>
          </p:cNvPicPr>
          <p:nvPr/>
        </p:nvPicPr>
        <p:blipFill>
          <a:blip r:embed="rId6"/>
          <a:srcRect/>
          <a:stretch>
            <a:fillRect/>
          </a:stretch>
        </p:blipFill>
        <p:spPr bwMode="auto">
          <a:xfrm>
            <a:off x="3501232" y="2705947"/>
            <a:ext cx="3090863" cy="2378498"/>
          </a:xfrm>
          <a:prstGeom prst="rect">
            <a:avLst/>
          </a:prstGeom>
          <a:noFill/>
          <a:ln w="9525">
            <a:solidFill>
              <a:srgbClr val="000000"/>
            </a:solidFill>
            <a:miter lim="800000"/>
            <a:headEnd/>
            <a:tailEnd/>
          </a:ln>
        </p:spPr>
      </p:pic>
      <p:pic>
        <p:nvPicPr>
          <p:cNvPr id="52231" name="Picture 1"/>
          <p:cNvPicPr>
            <a:picLocks noChangeAspect="1"/>
          </p:cNvPicPr>
          <p:nvPr/>
        </p:nvPicPr>
        <p:blipFill>
          <a:blip r:embed="rId7"/>
          <a:srcRect/>
          <a:stretch>
            <a:fillRect/>
          </a:stretch>
        </p:blipFill>
        <p:spPr bwMode="auto">
          <a:xfrm>
            <a:off x="6621780" y="2705947"/>
            <a:ext cx="3054192" cy="2360507"/>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7875" r="13289"/>
          <a:stretch/>
        </p:blipFill>
        <p:spPr bwMode="auto">
          <a:xfrm>
            <a:off x="4108111" y="1799066"/>
            <a:ext cx="5501257" cy="3680995"/>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I/Shared |  Zen</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579086"/>
            <a:chOff x="359378" y="1269356"/>
            <a:chExt cx="2837062" cy="1579086"/>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1277273"/>
            </a:xfrm>
            <a:prstGeom prst="rect">
              <a:avLst/>
            </a:prstGeom>
            <a:noFill/>
          </p:spPr>
          <p:txBody>
            <a:bodyPr wrap="square" rtlCol="0">
              <a:spAutoFit/>
            </a:bodyPr>
            <a:lstStyle/>
            <a:p>
              <a:r>
                <a:rPr lang="en-US" sz="1100" dirty="0" smtClean="0">
                  <a:solidFill>
                    <a:srgbClr val="898989"/>
                  </a:solidFill>
                  <a:latin typeface="+mj-lt"/>
                </a:rPr>
                <a:t>This well-defined space supports individual work. Screens and storage define personal territory, shield distractions and help maintain visual privacy and focus. Power and data access makes connections easy for mobile technology.</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9099100" y="1663056"/>
            <a:ext cx="0" cy="131690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766327" y="1622839"/>
            <a:ext cx="1291223" cy="507831"/>
          </a:xfrm>
          <a:prstGeom prst="rect">
            <a:avLst/>
          </a:prstGeom>
        </p:spPr>
        <p:txBody>
          <a:bodyPr wrap="square">
            <a:spAutoFit/>
          </a:bodyPr>
          <a:lstStyle/>
          <a:p>
            <a:pPr algn="r"/>
            <a:r>
              <a:rPr lang="en-US" sz="900" dirty="0" smtClean="0">
                <a:solidFill>
                  <a:schemeClr val="bg1">
                    <a:lumMod val="50000"/>
                  </a:schemeClr>
                </a:solidFill>
                <a:latin typeface="+mj-lt"/>
              </a:rPr>
              <a:t>Cobi seating offers comfort and ease of adjustment.</a:t>
            </a:r>
            <a:endParaRPr lang="es-ES" sz="900" dirty="0">
              <a:latin typeface="+mj-lt"/>
            </a:endParaRPr>
          </a:p>
        </p:txBody>
      </p:sp>
      <p:cxnSp>
        <p:nvCxnSpPr>
          <p:cNvPr id="98" name="Straight Connector 97"/>
          <p:cNvCxnSpPr/>
          <p:nvPr/>
        </p:nvCxnSpPr>
        <p:spPr>
          <a:xfrm flipV="1">
            <a:off x="5420874" y="1466206"/>
            <a:ext cx="0" cy="113922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420874" y="1457564"/>
            <a:ext cx="1291223" cy="646331"/>
          </a:xfrm>
          <a:prstGeom prst="rect">
            <a:avLst/>
          </a:prstGeom>
        </p:spPr>
        <p:txBody>
          <a:bodyPr wrap="square">
            <a:spAutoFit/>
          </a:bodyPr>
          <a:lstStyle/>
          <a:p>
            <a:r>
              <a:rPr lang="en-US" sz="900" dirty="0" smtClean="0">
                <a:solidFill>
                  <a:schemeClr val="bg1">
                    <a:lumMod val="50000"/>
                  </a:schemeClr>
                </a:solidFill>
                <a:latin typeface="+mj-lt"/>
              </a:rPr>
              <a:t>Screens offer definition of space and help maintain focus..</a:t>
            </a:r>
            <a:endParaRPr lang="es-ES" sz="900" dirty="0">
              <a:latin typeface="+mj-lt"/>
            </a:endParaRPr>
          </a:p>
        </p:txBody>
      </p:sp>
      <p:cxnSp>
        <p:nvCxnSpPr>
          <p:cNvPr id="100" name="Straight Connector 99"/>
          <p:cNvCxnSpPr/>
          <p:nvPr/>
        </p:nvCxnSpPr>
        <p:spPr>
          <a:xfrm>
            <a:off x="6576854" y="3131731"/>
            <a:ext cx="0" cy="1666818"/>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187960" y="4567717"/>
            <a:ext cx="1291223" cy="1200329"/>
          </a:xfrm>
          <a:prstGeom prst="rect">
            <a:avLst/>
          </a:prstGeom>
        </p:spPr>
        <p:txBody>
          <a:bodyPr wrap="square">
            <a:spAutoFit/>
          </a:bodyPr>
          <a:lstStyle/>
          <a:p>
            <a:pPr algn="r"/>
            <a:r>
              <a:rPr lang="en-US" sz="900" dirty="0" smtClean="0">
                <a:solidFill>
                  <a:schemeClr val="bg1">
                    <a:lumMod val="50000"/>
                  </a:schemeClr>
                </a:solidFill>
                <a:latin typeface="+mj-lt"/>
              </a:rPr>
              <a:t>“Bring your own technology” spaces require a place to plug in portable devices. This bench provides quick access to power and data.</a:t>
            </a:r>
            <a:endParaRPr lang="es-ES" sz="900" dirty="0">
              <a:latin typeface="+mj-lt"/>
            </a:endParaRPr>
          </a:p>
        </p:txBody>
      </p:sp>
      <p:cxnSp>
        <p:nvCxnSpPr>
          <p:cNvPr id="106" name="Straight Connector 105"/>
          <p:cNvCxnSpPr/>
          <p:nvPr/>
        </p:nvCxnSpPr>
        <p:spPr>
          <a:xfrm rot="5400000">
            <a:off x="7938955" y="4477336"/>
            <a:ext cx="155389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438672" y="5079428"/>
            <a:ext cx="1291223" cy="507831"/>
          </a:xfrm>
          <a:prstGeom prst="rect">
            <a:avLst/>
          </a:prstGeom>
        </p:spPr>
        <p:txBody>
          <a:bodyPr wrap="square">
            <a:spAutoFit/>
          </a:bodyPr>
          <a:lstStyle/>
          <a:p>
            <a:pPr algn="r"/>
            <a:r>
              <a:rPr lang="en-US" sz="900" dirty="0" smtClean="0">
                <a:solidFill>
                  <a:schemeClr val="bg1">
                    <a:lumMod val="50000"/>
                  </a:schemeClr>
                </a:solidFill>
                <a:latin typeface="+mj-lt"/>
              </a:rPr>
              <a:t>Provides free address bench for students.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15’ x 8’</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B2</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1039" r="34481"/>
          <a:stretch/>
        </p:blipFill>
        <p:spPr bwMode="auto">
          <a:xfrm rot="5400000">
            <a:off x="7786185" y="5776067"/>
            <a:ext cx="1311696" cy="2006723"/>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830698" y="6418695"/>
            <a:ext cx="531502" cy="175306"/>
          </a:xfrm>
          <a:prstGeom prst="roundRect">
            <a:avLst>
              <a:gd name="adj" fmla="val 6571"/>
            </a:avLst>
          </a:prstGeom>
          <a:noFill/>
          <a:ln w="19050">
            <a:solidFill>
              <a:srgbClr val="8BD2F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ounded Rectangle 29"/>
          <p:cNvSpPr/>
          <p:nvPr/>
        </p:nvSpPr>
        <p:spPr>
          <a:xfrm rot="19480891">
            <a:off x="1762527" y="7516326"/>
            <a:ext cx="335716" cy="173780"/>
          </a:xfrm>
          <a:prstGeom prst="roundRect">
            <a:avLst>
              <a:gd name="adj" fmla="val 6571"/>
            </a:avLst>
          </a:prstGeom>
          <a:noFill/>
          <a:ln w="19050">
            <a:solidFill>
              <a:srgbClr val="8BD2F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27305952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13179" t="17624" r="17169" b="26271"/>
          <a:stretch/>
        </p:blipFill>
        <p:spPr bwMode="auto">
          <a:xfrm>
            <a:off x="4149306" y="2276144"/>
            <a:ext cx="5736432" cy="2437498"/>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I/Shared |  Zen</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Jenny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Ripple seating</a:t>
            </a:r>
          </a:p>
          <a:p>
            <a:pPr marL="236537" lvl="0">
              <a:spcBef>
                <a:spcPct val="20000"/>
              </a:spcBef>
              <a:defRPr/>
            </a:pP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alternate work area supports the focused bench seating area, allowing users to change postures and  collaborate causally.   </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8" name="Straight Connector 97"/>
          <p:cNvCxnSpPr/>
          <p:nvPr/>
        </p:nvCxnSpPr>
        <p:spPr>
          <a:xfrm flipV="1">
            <a:off x="5065468" y="1922238"/>
            <a:ext cx="0" cy="1498582"/>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065468" y="1799066"/>
            <a:ext cx="1291223" cy="1200329"/>
          </a:xfrm>
          <a:prstGeom prst="rect">
            <a:avLst/>
          </a:prstGeom>
        </p:spPr>
        <p:txBody>
          <a:bodyPr wrap="square">
            <a:spAutoFit/>
          </a:bodyPr>
          <a:lstStyle/>
          <a:p>
            <a:pPr algn="r"/>
            <a:r>
              <a:rPr lang="en-US" sz="900" dirty="0" smtClean="0">
                <a:solidFill>
                  <a:schemeClr val="bg1">
                    <a:lumMod val="50000"/>
                  </a:schemeClr>
                </a:solidFill>
                <a:latin typeface="+mj-lt"/>
              </a:rPr>
              <a:t>Jenny seating promotes individual work. The included tablet offers a space to put books or laptops making it more comfortable to work.</a:t>
            </a:r>
          </a:p>
        </p:txBody>
      </p:sp>
      <p:cxnSp>
        <p:nvCxnSpPr>
          <p:cNvPr id="100" name="Straight Connector 99"/>
          <p:cNvCxnSpPr/>
          <p:nvPr/>
        </p:nvCxnSpPr>
        <p:spPr>
          <a:xfrm rot="5400000">
            <a:off x="6555718" y="4253303"/>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822866" y="4671205"/>
            <a:ext cx="1291223" cy="369332"/>
          </a:xfrm>
          <a:prstGeom prst="rect">
            <a:avLst/>
          </a:prstGeom>
        </p:spPr>
        <p:txBody>
          <a:bodyPr wrap="square">
            <a:spAutoFit/>
          </a:bodyPr>
          <a:lstStyle/>
          <a:p>
            <a:pPr algn="r"/>
            <a:r>
              <a:rPr lang="en-US" sz="900" dirty="0" smtClean="0">
                <a:solidFill>
                  <a:schemeClr val="bg1">
                    <a:lumMod val="50000"/>
                  </a:schemeClr>
                </a:solidFill>
                <a:latin typeface="+mj-lt"/>
              </a:rPr>
              <a:t>Ripple seating offers great ergonomics.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26’ x 3’</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A1</a:t>
            </a:r>
            <a:endParaRPr lang="en-US" dirty="0"/>
          </a:p>
        </p:txBody>
      </p:sp>
      <p:pic>
        <p:nvPicPr>
          <p:cNvPr id="1027" name="Picture 3"/>
          <p:cNvPicPr>
            <a:picLocks noChangeAspect="1" noChangeArrowheads="1"/>
          </p:cNvPicPr>
          <p:nvPr/>
        </p:nvPicPr>
        <p:blipFill>
          <a:blip r:embed="rId5">
            <a:extLst>
              <a:ext uri="{28A0092B-C50C-407E-A947-70E740481C1C}">
                <a14:useLocalDpi xmlns="" xmlns:a14="http://schemas.microsoft.com/office/drawing/2010/main" val="0"/>
              </a:ext>
            </a:extLst>
          </a:blip>
          <a:stretch>
            <a:fillRect/>
          </a:stretch>
        </p:blipFill>
        <p:spPr bwMode="auto">
          <a:xfrm>
            <a:off x="6730889" y="6008316"/>
            <a:ext cx="3154848" cy="1664208"/>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830698" y="6355992"/>
            <a:ext cx="531502" cy="87653"/>
          </a:xfrm>
          <a:prstGeom prst="roundRect">
            <a:avLst>
              <a:gd name="adj" fmla="val 6571"/>
            </a:avLst>
          </a:prstGeom>
          <a:noFill/>
          <a:ln w="19050">
            <a:solidFill>
              <a:srgbClr val="8BD2F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15533716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p:cNvPicPr>
            <a:picLocks noChangeAspect="1"/>
          </p:cNvPicPr>
          <p:nvPr/>
        </p:nvPicPr>
        <p:blipFill>
          <a:blip r:embed="rId3"/>
          <a:srcRect/>
          <a:stretch>
            <a:fillRect/>
          </a:stretch>
        </p:blipFill>
        <p:spPr bwMode="auto">
          <a:xfrm>
            <a:off x="5558315" y="201507"/>
            <a:ext cx="4061778" cy="3137747"/>
          </a:xfrm>
          <a:prstGeom prst="rect">
            <a:avLst/>
          </a:prstGeom>
          <a:noFill/>
          <a:ln w="9525">
            <a:noFill/>
            <a:miter lim="800000"/>
            <a:headEnd/>
            <a:tailEnd/>
          </a:ln>
        </p:spPr>
      </p:pic>
      <p:sp>
        <p:nvSpPr>
          <p:cNvPr id="22529" name="TextBox 5"/>
          <p:cNvSpPr txBox="1">
            <a:spLocks noChangeArrowheads="1"/>
          </p:cNvSpPr>
          <p:nvPr/>
        </p:nvSpPr>
        <p:spPr bwMode="auto">
          <a:xfrm>
            <a:off x="0" y="5895414"/>
            <a:ext cx="7693381" cy="16417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defRPr/>
            </a:pPr>
            <a:r>
              <a:rPr lang="en-US" dirty="0" smtClean="0">
                <a:solidFill>
                  <a:srgbClr val="0090CA"/>
                </a:solidFill>
                <a:latin typeface="Arial" pitchFamily="34" charset="0"/>
                <a:ea typeface="+mn-ea"/>
                <a:cs typeface="Arial" pitchFamily="34" charset="0"/>
              </a:rPr>
              <a:t>VIBE: creativity, task-oriented, building.</a:t>
            </a:r>
          </a:p>
          <a:p>
            <a:pPr>
              <a:defRPr/>
            </a:pPr>
            <a:r>
              <a:rPr lang="en-US" dirty="0" smtClean="0">
                <a:solidFill>
                  <a:srgbClr val="0090CA"/>
                </a:solidFill>
                <a:latin typeface="Arial" pitchFamily="34" charset="0"/>
                <a:ea typeface="+mn-ea"/>
                <a:cs typeface="Arial" pitchFamily="34" charset="0"/>
              </a:rPr>
              <a:t>MOOD: focused, connected, expressive.</a:t>
            </a:r>
          </a:p>
          <a:p>
            <a:pPr>
              <a:defRPr/>
            </a:pPr>
            <a:endParaRPr lang="en-US" dirty="0" smtClean="0">
              <a:solidFill>
                <a:srgbClr val="0090CA"/>
              </a:solidFill>
              <a:latin typeface="Arial" pitchFamily="34" charset="0"/>
              <a:ea typeface="+mn-ea"/>
              <a:cs typeface="Arial" pitchFamily="34" charset="0"/>
            </a:endParaRPr>
          </a:p>
          <a:p>
            <a:pPr>
              <a:defRPr/>
            </a:pPr>
            <a:r>
              <a:rPr lang="en-US" dirty="0" smtClean="0">
                <a:solidFill>
                  <a:srgbClr val="0090CA"/>
                </a:solidFill>
                <a:latin typeface="Arial" pitchFamily="34" charset="0"/>
                <a:ea typeface="+mn-ea"/>
                <a:cs typeface="Arial" pitchFamily="34" charset="0"/>
              </a:rPr>
              <a:t>Individuals or pairs (with experts nearby).</a:t>
            </a:r>
          </a:p>
          <a:p>
            <a:pPr>
              <a:defRPr/>
            </a:pPr>
            <a:r>
              <a:rPr lang="en-US" dirty="0" smtClean="0">
                <a:solidFill>
                  <a:srgbClr val="0090CA"/>
                </a:solidFill>
                <a:latin typeface="Arial" pitchFamily="34" charset="0"/>
                <a:ea typeface="+mn-ea"/>
                <a:cs typeface="Arial" pitchFamily="34" charset="0"/>
              </a:rPr>
              <a:t>High-end computers and software for media, ideas into products.  </a:t>
            </a:r>
          </a:p>
        </p:txBody>
      </p:sp>
      <p:sp>
        <p:nvSpPr>
          <p:cNvPr id="8" name="Rectangle 7"/>
          <p:cNvSpPr>
            <a:spLocks noChangeArrowheads="1"/>
          </p:cNvSpPr>
          <p:nvPr/>
        </p:nvSpPr>
        <p:spPr bwMode="auto">
          <a:xfrm>
            <a:off x="396400" y="820420"/>
            <a:ext cx="1610043" cy="964353"/>
          </a:xfrm>
          <a:prstGeom prst="rect">
            <a:avLst/>
          </a:prstGeom>
          <a:solidFill>
            <a:srgbClr val="C4BD97">
              <a:alpha val="81175"/>
            </a:srgbClr>
          </a:solidFill>
          <a:ln w="9525">
            <a:solidFill>
              <a:srgbClr val="000000"/>
            </a:solidFill>
            <a:miter lim="800000"/>
            <a:headEnd/>
            <a:tailEnd/>
          </a:ln>
          <a:effectLst>
            <a:outerShdw dist="20000" dir="5400000" rotWithShape="0">
              <a:srgbClr val="808080">
                <a:alpha val="37999"/>
              </a:srgbClr>
            </a:outerShdw>
          </a:effectLst>
        </p:spPr>
        <p:txBody>
          <a:bodyPr lIns="101882" tIns="50941" rIns="101882" bIns="50941" anchor="ctr"/>
          <a:lstStyle/>
          <a:p>
            <a:pPr algn="ctr">
              <a:defRPr/>
            </a:pPr>
            <a:r>
              <a:rPr lang="en-US" dirty="0">
                <a:latin typeface="Calibri" charset="0"/>
                <a:ea typeface="ＭＳ Ｐゴシック" charset="0"/>
                <a:cs typeface="ＭＳ Ｐゴシック" charset="0"/>
              </a:rPr>
              <a:t>TOOL SHOP</a:t>
            </a:r>
          </a:p>
        </p:txBody>
      </p:sp>
      <p:pic>
        <p:nvPicPr>
          <p:cNvPr id="49156" name="Picture 1"/>
          <p:cNvPicPr>
            <a:picLocks noChangeAspect="1"/>
          </p:cNvPicPr>
          <p:nvPr/>
        </p:nvPicPr>
        <p:blipFill>
          <a:blip r:embed="rId4"/>
          <a:srcRect/>
          <a:stretch>
            <a:fillRect/>
          </a:stretch>
        </p:blipFill>
        <p:spPr bwMode="auto">
          <a:xfrm>
            <a:off x="1348106" y="2472055"/>
            <a:ext cx="4210209" cy="2911052"/>
          </a:xfrm>
          <a:prstGeom prst="rect">
            <a:avLst/>
          </a:prstGeom>
          <a:noFill/>
          <a:ln w="9525">
            <a:solidFill>
              <a:srgbClr val="000000"/>
            </a:solidFill>
            <a:miter lim="800000"/>
            <a:headEnd/>
            <a:tailEnd/>
          </a:ln>
        </p:spPr>
      </p:pic>
      <p:pic>
        <p:nvPicPr>
          <p:cNvPr id="49157" name="Picture 2"/>
          <p:cNvPicPr>
            <a:picLocks noChangeAspect="1"/>
          </p:cNvPicPr>
          <p:nvPr/>
        </p:nvPicPr>
        <p:blipFill>
          <a:blip r:embed="rId5"/>
          <a:srcRect/>
          <a:stretch>
            <a:fillRect/>
          </a:stretch>
        </p:blipFill>
        <p:spPr bwMode="auto">
          <a:xfrm>
            <a:off x="5558314" y="2840885"/>
            <a:ext cx="4210208" cy="2909252"/>
          </a:xfrm>
          <a:prstGeom prst="rect">
            <a:avLst/>
          </a:prstGeom>
          <a:noFill/>
          <a:ln w="9525">
            <a:solidFill>
              <a:srgbClr val="000000"/>
            </a:solidFill>
            <a:miter lim="800000"/>
            <a:headEnd/>
            <a:tailEnd/>
          </a:ln>
        </p:spPr>
      </p:pic>
      <p:pic>
        <p:nvPicPr>
          <p:cNvPr id="49158" name="Picture 3"/>
          <p:cNvPicPr>
            <a:picLocks noChangeAspect="1"/>
          </p:cNvPicPr>
          <p:nvPr/>
        </p:nvPicPr>
        <p:blipFill>
          <a:blip r:embed="rId6"/>
          <a:srcRect/>
          <a:stretch>
            <a:fillRect/>
          </a:stretch>
        </p:blipFill>
        <p:spPr bwMode="auto">
          <a:xfrm>
            <a:off x="2605405" y="201507"/>
            <a:ext cx="3317875" cy="2270548"/>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8433" b="11845"/>
          <a:stretch/>
        </p:blipFill>
        <p:spPr bwMode="auto">
          <a:xfrm>
            <a:off x="4034187" y="1926158"/>
            <a:ext cx="5886189" cy="298932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Tool Shop</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Frame One bench with </a:t>
            </a:r>
            <a:r>
              <a:rPr lang="en-US" sz="1200" dirty="0">
                <a:solidFill>
                  <a:srgbClr val="898989"/>
                </a:solidFill>
                <a:latin typeface="Arial"/>
                <a:cs typeface="Arial"/>
              </a:rPr>
              <a:t>M</a:t>
            </a:r>
            <a:r>
              <a:rPr lang="en-US" sz="1200" dirty="0" smtClean="0">
                <a:solidFill>
                  <a:srgbClr val="898989"/>
                </a:solidFill>
                <a:latin typeface="Arial"/>
                <a:cs typeface="Arial"/>
              </a:rPr>
              <a:t>edia </a:t>
            </a:r>
            <a:r>
              <a:rPr lang="en-US" sz="1200" dirty="0">
                <a:solidFill>
                  <a:srgbClr val="898989"/>
                </a:solidFill>
                <a:latin typeface="Arial"/>
                <a:cs typeface="Arial"/>
              </a:rPr>
              <a:t>S</a:t>
            </a:r>
            <a:r>
              <a:rPr lang="en-US" sz="1200" dirty="0" smtClean="0">
                <a:solidFill>
                  <a:srgbClr val="898989"/>
                </a:solidFill>
                <a:latin typeface="Arial"/>
                <a:cs typeface="Arial"/>
              </a:rPr>
              <a:t>cape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Details monitor arm</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Individual work space supports ready to use technologies supported by the University.  Benching application  promotes interaction between individuals.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9113096" y="2035834"/>
            <a:ext cx="0" cy="151480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p:nvCxnSpPr>
        <p:spPr>
          <a:xfrm flipV="1">
            <a:off x="6575091" y="1638300"/>
            <a:ext cx="0" cy="171548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a:xfrm>
            <a:off x="4478873" y="2777516"/>
            <a:ext cx="0" cy="179448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513375" y="4456584"/>
            <a:ext cx="1291223" cy="646331"/>
          </a:xfrm>
          <a:prstGeom prst="rect">
            <a:avLst/>
          </a:prstGeom>
        </p:spPr>
        <p:txBody>
          <a:bodyPr wrap="square">
            <a:spAutoFit/>
          </a:bodyPr>
          <a:lstStyle/>
          <a:p>
            <a:r>
              <a:rPr lang="en-US" sz="900" dirty="0" smtClean="0">
                <a:solidFill>
                  <a:schemeClr val="bg1">
                    <a:lumMod val="50000"/>
                  </a:schemeClr>
                </a:solidFill>
                <a:latin typeface="+mj-lt"/>
              </a:rPr>
              <a:t>Includes a media scape monitor  enabling peer to peer teaching.</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17’ x 8’</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a:solidFill>
                  <a:srgbClr val="0090CA"/>
                </a:solidFill>
                <a:latin typeface="Arial" pitchFamily="34" charset="0"/>
                <a:cs typeface="Arial" pitchFamily="34" charset="0"/>
              </a:rPr>
              <a:t>B</a:t>
            </a:r>
            <a:r>
              <a:rPr lang="en-US" dirty="0" smtClean="0">
                <a:solidFill>
                  <a:srgbClr val="0090CA"/>
                </a:solidFill>
                <a:latin typeface="Arial" pitchFamily="34" charset="0"/>
                <a:cs typeface="Arial" pitchFamily="34" charset="0"/>
              </a:rPr>
              <a:t>5</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0554" t="-1746" r="38477" b="1746"/>
          <a:stretch/>
        </p:blipFill>
        <p:spPr bwMode="auto">
          <a:xfrm rot="16200000">
            <a:off x="7736855" y="5865840"/>
            <a:ext cx="1104184" cy="1880797"/>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625375" y="7612960"/>
            <a:ext cx="156652" cy="56098"/>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ectangle 29"/>
          <p:cNvSpPr/>
          <p:nvPr/>
        </p:nvSpPr>
        <p:spPr>
          <a:xfrm>
            <a:off x="5095236" y="1353220"/>
            <a:ext cx="1418724" cy="923330"/>
          </a:xfrm>
          <a:prstGeom prst="rect">
            <a:avLst/>
          </a:prstGeom>
        </p:spPr>
        <p:txBody>
          <a:bodyPr wrap="square">
            <a:spAutoFit/>
          </a:bodyPr>
          <a:lstStyle/>
          <a:p>
            <a:pPr algn="r"/>
            <a:r>
              <a:rPr lang="en-US" sz="900" dirty="0" smtClean="0">
                <a:solidFill>
                  <a:schemeClr val="bg1">
                    <a:lumMod val="50000"/>
                  </a:schemeClr>
                </a:solidFill>
                <a:latin typeface="+mj-lt"/>
              </a:rPr>
              <a:t>Provides appropriate tools to support usage of new technological devices such as adjustable monitor screens, laptops, etc.</a:t>
            </a:r>
            <a:endParaRPr lang="es-ES" sz="900" dirty="0">
              <a:latin typeface="+mj-lt"/>
            </a:endParaRPr>
          </a:p>
        </p:txBody>
      </p:sp>
      <p:sp>
        <p:nvSpPr>
          <p:cNvPr id="32" name="Rectangle 31"/>
          <p:cNvSpPr/>
          <p:nvPr/>
        </p:nvSpPr>
        <p:spPr>
          <a:xfrm>
            <a:off x="7310414" y="1806822"/>
            <a:ext cx="1801156" cy="646331"/>
          </a:xfrm>
          <a:prstGeom prst="rect">
            <a:avLst/>
          </a:prstGeom>
        </p:spPr>
        <p:txBody>
          <a:bodyPr wrap="square">
            <a:spAutoFit/>
          </a:bodyPr>
          <a:lstStyle/>
          <a:p>
            <a:pPr algn="r"/>
            <a:r>
              <a:rPr lang="en-US" sz="900" dirty="0" smtClean="0">
                <a:solidFill>
                  <a:schemeClr val="bg1">
                    <a:lumMod val="50000"/>
                  </a:schemeClr>
                </a:solidFill>
                <a:latin typeface="+mj-lt"/>
              </a:rPr>
              <a:t>Provides a </a:t>
            </a:r>
            <a:r>
              <a:rPr lang="en-US" sz="900" dirty="0" err="1" smtClean="0">
                <a:solidFill>
                  <a:schemeClr val="bg1">
                    <a:lumMod val="50000"/>
                  </a:schemeClr>
                </a:solidFill>
                <a:latin typeface="+mj-lt"/>
              </a:rPr>
              <a:t>worksurface</a:t>
            </a:r>
            <a:r>
              <a:rPr lang="en-US" sz="900" dirty="0">
                <a:solidFill>
                  <a:schemeClr val="bg1">
                    <a:lumMod val="50000"/>
                  </a:schemeClr>
                </a:solidFill>
                <a:latin typeface="+mj-lt"/>
              </a:rPr>
              <a:t> </a:t>
            </a:r>
            <a:r>
              <a:rPr lang="en-US" sz="900" dirty="0" smtClean="0">
                <a:solidFill>
                  <a:schemeClr val="bg1">
                    <a:lumMod val="50000"/>
                  </a:schemeClr>
                </a:solidFill>
                <a:latin typeface="+mj-lt"/>
              </a:rPr>
              <a:t>to accommodate multiple devices or equipment like printers, scanners, etc.</a:t>
            </a:r>
            <a:endParaRPr lang="es-ES" sz="900" dirty="0">
              <a:latin typeface="+mj-lt"/>
            </a:endParaRPr>
          </a:p>
        </p:txBody>
      </p:sp>
    </p:spTree>
    <p:extLst>
      <p:ext uri="{BB962C8B-B14F-4D97-AF65-F5344CB8AC3E}">
        <p14:creationId xmlns="" xmlns:p14="http://schemas.microsoft.com/office/powerpoint/2010/main" val="22189241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54169" y="253392"/>
            <a:ext cx="1730340" cy="1676950"/>
          </a:xfrm>
          <a:prstGeom prst="rect">
            <a:avLst/>
          </a:prstGeom>
          <a:solidFill>
            <a:schemeClr val="accent2">
              <a:alpha val="56000"/>
            </a:schemeClr>
          </a:solidFill>
        </p:spPr>
        <p:style>
          <a:lnRef idx="3">
            <a:schemeClr val="lt1"/>
          </a:lnRef>
          <a:fillRef idx="1">
            <a:schemeClr val="accent2"/>
          </a:fillRef>
          <a:effectRef idx="1">
            <a:schemeClr val="accent2"/>
          </a:effectRef>
          <a:fontRef idx="minor">
            <a:schemeClr val="lt1"/>
          </a:fontRef>
        </p:style>
        <p:txBody>
          <a:bodyPr lIns="101882" tIns="50941" rIns="101882" bIns="50941" rtlCol="0" anchor="ctr"/>
          <a:lstStyle/>
          <a:p>
            <a:pPr algn="ctr"/>
            <a:r>
              <a:rPr lang="en-US" sz="1800" dirty="0" smtClean="0"/>
              <a:t>HOTEL</a:t>
            </a:r>
            <a:r>
              <a:rPr lang="en-US" sz="1300" dirty="0" smtClean="0"/>
              <a:t> </a:t>
            </a:r>
            <a:r>
              <a:rPr lang="en-US" sz="1800" dirty="0" smtClean="0"/>
              <a:t>LOBBY</a:t>
            </a:r>
            <a:endParaRPr lang="en-US" sz="1800" dirty="0"/>
          </a:p>
        </p:txBody>
      </p:sp>
      <p:pic>
        <p:nvPicPr>
          <p:cNvPr id="3" name="Picture 2"/>
          <p:cNvPicPr>
            <a:picLocks noChangeAspect="1"/>
          </p:cNvPicPr>
          <p:nvPr/>
        </p:nvPicPr>
        <p:blipFill>
          <a:blip r:embed="rId3"/>
          <a:stretch>
            <a:fillRect/>
          </a:stretch>
        </p:blipFill>
        <p:spPr>
          <a:xfrm>
            <a:off x="176158" y="2388049"/>
            <a:ext cx="4508500" cy="3002907"/>
          </a:xfrm>
          <a:prstGeom prst="rect">
            <a:avLst/>
          </a:prstGeom>
          <a:ln>
            <a:solidFill>
              <a:schemeClr val="tx1"/>
            </a:solidFill>
          </a:ln>
        </p:spPr>
      </p:pic>
      <p:sp>
        <p:nvSpPr>
          <p:cNvPr id="6" name="TextBox 5"/>
          <p:cNvSpPr txBox="1"/>
          <p:nvPr/>
        </p:nvSpPr>
        <p:spPr>
          <a:xfrm>
            <a:off x="88772" y="5559205"/>
            <a:ext cx="7602009" cy="1641760"/>
          </a:xfrm>
          <a:prstGeom prst="rect">
            <a:avLst/>
          </a:prstGeom>
          <a:noFill/>
        </p:spPr>
        <p:txBody>
          <a:bodyPr wrap="none" lIns="101882" tIns="50941" rIns="101882" bIns="50941" rtlCol="0">
            <a:spAutoFit/>
          </a:bodyPr>
          <a:lstStyle/>
          <a:p>
            <a:r>
              <a:rPr lang="en-US" dirty="0" smtClean="0">
                <a:solidFill>
                  <a:srgbClr val="0090CA"/>
                </a:solidFill>
                <a:latin typeface="Arial" pitchFamily="34" charset="0"/>
                <a:cs typeface="Arial" pitchFamily="34" charset="0"/>
              </a:rPr>
              <a:t>VIBE: Meet &amp; Greet; waiting to get started</a:t>
            </a:r>
          </a:p>
          <a:p>
            <a:r>
              <a:rPr lang="en-US" dirty="0" smtClean="0">
                <a:solidFill>
                  <a:srgbClr val="0090CA"/>
                </a:solidFill>
                <a:latin typeface="Arial" pitchFamily="34" charset="0"/>
                <a:cs typeface="Arial" pitchFamily="34" charset="0"/>
              </a:rPr>
              <a:t>MOOD: Welcomed, Excited, Anticipation</a:t>
            </a:r>
          </a:p>
          <a:p>
            <a:endParaRPr lang="en-US" dirty="0" smtClean="0">
              <a:solidFill>
                <a:srgbClr val="0090CA"/>
              </a:solidFill>
              <a:latin typeface="Arial" pitchFamily="34" charset="0"/>
              <a:cs typeface="Arial" pitchFamily="34" charset="0"/>
            </a:endParaRPr>
          </a:p>
          <a:p>
            <a:r>
              <a:rPr lang="en-US" dirty="0" smtClean="0">
                <a:solidFill>
                  <a:srgbClr val="0090CA"/>
                </a:solidFill>
                <a:latin typeface="Arial" pitchFamily="34" charset="0"/>
                <a:cs typeface="Arial" pitchFamily="34" charset="0"/>
              </a:rPr>
              <a:t>Individuals and Small Groups</a:t>
            </a:r>
          </a:p>
          <a:p>
            <a:r>
              <a:rPr lang="en-US" dirty="0" smtClean="0">
                <a:solidFill>
                  <a:srgbClr val="0090CA"/>
                </a:solidFill>
                <a:latin typeface="Arial" pitchFamily="34" charset="0"/>
                <a:cs typeface="Arial" pitchFamily="34" charset="0"/>
              </a:rPr>
              <a:t>Comfortable temporarily location. Digital Kiosk to plan destination</a:t>
            </a:r>
          </a:p>
        </p:txBody>
      </p:sp>
      <p:pic>
        <p:nvPicPr>
          <p:cNvPr id="7" name="Picture 6"/>
          <p:cNvPicPr>
            <a:picLocks noChangeAspect="1"/>
          </p:cNvPicPr>
          <p:nvPr/>
        </p:nvPicPr>
        <p:blipFill>
          <a:blip r:embed="rId4"/>
          <a:stretch>
            <a:fillRect/>
          </a:stretch>
        </p:blipFill>
        <p:spPr>
          <a:xfrm>
            <a:off x="4168746" y="253393"/>
            <a:ext cx="5635655" cy="2872654"/>
          </a:xfrm>
          <a:prstGeom prst="rect">
            <a:avLst/>
          </a:prstGeom>
          <a:ln>
            <a:solidFill>
              <a:schemeClr val="tx1"/>
            </a:solidFill>
          </a:ln>
        </p:spPr>
      </p:pic>
      <p:pic>
        <p:nvPicPr>
          <p:cNvPr id="2" name="Picture 1"/>
          <p:cNvPicPr>
            <a:picLocks noChangeAspect="1"/>
          </p:cNvPicPr>
          <p:nvPr/>
        </p:nvPicPr>
        <p:blipFill>
          <a:blip r:embed="rId5"/>
          <a:stretch>
            <a:fillRect/>
          </a:stretch>
        </p:blipFill>
        <p:spPr>
          <a:xfrm>
            <a:off x="5694096" y="2781835"/>
            <a:ext cx="3883740" cy="2661459"/>
          </a:xfrm>
          <a:prstGeom prst="rect">
            <a:avLst/>
          </a:prstGeom>
          <a:ln>
            <a:solidFill>
              <a:srgbClr val="000000"/>
            </a:solidFill>
          </a:ln>
        </p:spPr>
      </p:pic>
    </p:spTree>
    <p:extLst>
      <p:ext uri="{BB962C8B-B14F-4D97-AF65-F5344CB8AC3E}">
        <p14:creationId xmlns="" xmlns:p14="http://schemas.microsoft.com/office/powerpoint/2010/main" val="7145991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34631" y="1973517"/>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Hotel Lobby</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sofa, ottoman and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table</a:t>
            </a: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Meet and greet space where students can take a seat and wait for their teammates. Its an open and accessible space before the library's entrance.</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7238622" y="1880558"/>
            <a:ext cx="0" cy="160223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238622" y="1876798"/>
            <a:ext cx="1291223" cy="646331"/>
          </a:xfrm>
          <a:prstGeom prst="rect">
            <a:avLst/>
          </a:prstGeom>
        </p:spPr>
        <p:txBody>
          <a:bodyPr wrap="square">
            <a:spAutoFit/>
          </a:bodyPr>
          <a:lstStyle/>
          <a:p>
            <a:pPr algn="r"/>
            <a:r>
              <a:rPr lang="en-US" sz="900" dirty="0" smtClean="0">
                <a:solidFill>
                  <a:schemeClr val="bg1">
                    <a:lumMod val="50000"/>
                  </a:schemeClr>
                </a:solidFill>
                <a:latin typeface="+mj-lt"/>
              </a:rPr>
              <a:t>Provides small personal tables that can be used in different locations.</a:t>
            </a:r>
            <a:endParaRPr lang="es-ES" sz="900" dirty="0">
              <a:latin typeface="+mj-lt"/>
            </a:endParaRPr>
          </a:p>
        </p:txBody>
      </p:sp>
      <p:cxnSp>
        <p:nvCxnSpPr>
          <p:cNvPr id="98" name="Straight Connector 97"/>
          <p:cNvCxnSpPr/>
          <p:nvPr/>
        </p:nvCxnSpPr>
        <p:spPr>
          <a:xfrm rot="5400000" flipH="1" flipV="1">
            <a:off x="5260417" y="2326848"/>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4599140" y="1648588"/>
            <a:ext cx="1291223" cy="507831"/>
          </a:xfrm>
          <a:prstGeom prst="rect">
            <a:avLst/>
          </a:prstGeom>
        </p:spPr>
        <p:txBody>
          <a:bodyPr wrap="square">
            <a:spAutoFit/>
          </a:bodyPr>
          <a:lstStyle/>
          <a:p>
            <a:pPr algn="r"/>
            <a:r>
              <a:rPr lang="en-US" sz="900" dirty="0" smtClean="0">
                <a:solidFill>
                  <a:schemeClr val="bg1">
                    <a:lumMod val="50000"/>
                  </a:schemeClr>
                </a:solidFill>
                <a:latin typeface="+mj-lt"/>
              </a:rPr>
              <a:t>Provides comfortable sofa near the main entrance.</a:t>
            </a:r>
            <a:endParaRPr lang="es-ES" sz="900" dirty="0">
              <a:latin typeface="+mj-lt"/>
            </a:endParaRPr>
          </a:p>
        </p:txBody>
      </p:sp>
      <p:cxnSp>
        <p:nvCxnSpPr>
          <p:cNvPr id="106" name="Straight Connector 105"/>
          <p:cNvCxnSpPr/>
          <p:nvPr/>
        </p:nvCxnSpPr>
        <p:spPr>
          <a:xfrm rot="5400000">
            <a:off x="7938955" y="4302483"/>
            <a:ext cx="155389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438672" y="4904575"/>
            <a:ext cx="1291223" cy="646331"/>
          </a:xfrm>
          <a:prstGeom prst="rect">
            <a:avLst/>
          </a:prstGeom>
        </p:spPr>
        <p:txBody>
          <a:bodyPr wrap="square">
            <a:spAutoFit/>
          </a:bodyPr>
          <a:lstStyle/>
          <a:p>
            <a:pPr algn="r"/>
            <a:r>
              <a:rPr lang="en-US" sz="900" dirty="0" smtClean="0">
                <a:solidFill>
                  <a:schemeClr val="bg1">
                    <a:lumMod val="50000"/>
                  </a:schemeClr>
                </a:solidFill>
                <a:latin typeface="+mj-lt"/>
              </a:rPr>
              <a:t>Offers mobile seating that can be arranged differently depending on users needs.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12’ x 8’</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A2</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9988" r="31176"/>
          <a:stretch/>
        </p:blipFill>
        <p:spPr bwMode="auto">
          <a:xfrm rot="16200000">
            <a:off x="7780999" y="5758730"/>
            <a:ext cx="1439828" cy="1955718"/>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044088" y="5987578"/>
            <a:ext cx="146304" cy="166607"/>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14303565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548098" y="1920607"/>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Hotel Lobby</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Big Lounge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Circa modular seating and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personal table.</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latin typeface="+mj-lt"/>
                </a:rPr>
                <a:t>Comfortable space for individuals or small groups. This space serves as a temporary location, while they discuss their agenda. In this area users have access to digital kiosks.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8" name="Straight Connector 97"/>
          <p:cNvCxnSpPr/>
          <p:nvPr/>
        </p:nvCxnSpPr>
        <p:spPr>
          <a:xfrm flipV="1">
            <a:off x="5660691" y="1683650"/>
            <a:ext cx="0" cy="1468857"/>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727975" y="1640669"/>
            <a:ext cx="1291223" cy="507831"/>
          </a:xfrm>
          <a:prstGeom prst="rect">
            <a:avLst/>
          </a:prstGeom>
        </p:spPr>
        <p:txBody>
          <a:bodyPr wrap="square">
            <a:spAutoFit/>
          </a:bodyPr>
          <a:lstStyle/>
          <a:p>
            <a:r>
              <a:rPr lang="en-US" sz="900" dirty="0" smtClean="0">
                <a:solidFill>
                  <a:schemeClr val="bg1">
                    <a:lumMod val="50000"/>
                  </a:schemeClr>
                </a:solidFill>
                <a:latin typeface="+mj-lt"/>
              </a:rPr>
              <a:t>Comfortable seating with movable personal tables.</a:t>
            </a:r>
            <a:endParaRPr lang="es-ES" sz="900" dirty="0">
              <a:latin typeface="+mj-lt"/>
            </a:endParaRPr>
          </a:p>
        </p:txBody>
      </p:sp>
      <p:cxnSp>
        <p:nvCxnSpPr>
          <p:cNvPr id="100" name="Straight Connector 99"/>
          <p:cNvCxnSpPr/>
          <p:nvPr/>
        </p:nvCxnSpPr>
        <p:spPr>
          <a:xfrm rot="5400000">
            <a:off x="5084671" y="4701680"/>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732411" y="5170721"/>
            <a:ext cx="1291223" cy="507831"/>
          </a:xfrm>
          <a:prstGeom prst="rect">
            <a:avLst/>
          </a:prstGeom>
        </p:spPr>
        <p:txBody>
          <a:bodyPr wrap="square">
            <a:spAutoFit/>
          </a:bodyPr>
          <a:lstStyle/>
          <a:p>
            <a:r>
              <a:rPr lang="en-US" sz="900" dirty="0" smtClean="0">
                <a:solidFill>
                  <a:schemeClr val="bg1">
                    <a:lumMod val="50000"/>
                  </a:schemeClr>
                </a:solidFill>
                <a:latin typeface="+mj-lt"/>
              </a:rPr>
              <a:t>This dynamic seating creates a sense of enclosure.</a:t>
            </a:r>
            <a:endParaRPr lang="es-ES" sz="900" dirty="0">
              <a:latin typeface="+mj-lt"/>
            </a:endParaRPr>
          </a:p>
        </p:txBody>
      </p:sp>
      <p:cxnSp>
        <p:nvCxnSpPr>
          <p:cNvPr id="106" name="Straight Connector 105"/>
          <p:cNvCxnSpPr/>
          <p:nvPr/>
        </p:nvCxnSpPr>
        <p:spPr>
          <a:xfrm>
            <a:off x="8293206" y="3525538"/>
            <a:ext cx="0" cy="1383808"/>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8293206" y="4701680"/>
            <a:ext cx="1291223" cy="369332"/>
          </a:xfrm>
          <a:prstGeom prst="rect">
            <a:avLst/>
          </a:prstGeom>
        </p:spPr>
        <p:txBody>
          <a:bodyPr wrap="square">
            <a:spAutoFit/>
          </a:bodyPr>
          <a:lstStyle/>
          <a:p>
            <a:r>
              <a:rPr lang="en-US" sz="900" dirty="0" smtClean="0">
                <a:solidFill>
                  <a:schemeClr val="bg1">
                    <a:lumMod val="50000"/>
                  </a:schemeClr>
                </a:solidFill>
                <a:latin typeface="+mj-lt"/>
              </a:rPr>
              <a:t>Digital Kiosks (not by </a:t>
            </a:r>
            <a:r>
              <a:rPr lang="en-US" sz="900" dirty="0" err="1" smtClean="0">
                <a:solidFill>
                  <a:schemeClr val="bg1">
                    <a:lumMod val="50000"/>
                  </a:schemeClr>
                </a:solidFill>
                <a:latin typeface="+mj-lt"/>
              </a:rPr>
              <a:t>steelcase</a:t>
            </a:r>
            <a:r>
              <a:rPr lang="en-US" sz="900" dirty="0" smtClean="0">
                <a:solidFill>
                  <a:schemeClr val="bg1">
                    <a:lumMod val="50000"/>
                  </a:schemeClr>
                </a:solidFill>
                <a:latin typeface="+mj-lt"/>
              </a:rPr>
              <a:t>)</a:t>
            </a:r>
            <a:endParaRPr lang="es-ES" sz="900" dirty="0">
              <a:latin typeface="+mj-lt"/>
            </a:endParaRPr>
          </a:p>
        </p:txBody>
      </p:sp>
      <p:sp>
        <p:nvSpPr>
          <p:cNvPr id="42" name="Content Placeholder 2"/>
          <p:cNvSpPr txBox="1">
            <a:spLocks/>
          </p:cNvSpPr>
          <p:nvPr/>
        </p:nvSpPr>
        <p:spPr>
          <a:xfrm>
            <a:off x="361947" y="3027120"/>
            <a:ext cx="282084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21’6” x 13’6” / 4’6” x 16’6”</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A3</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7917" r="29760"/>
          <a:stretch/>
        </p:blipFill>
        <p:spPr bwMode="auto">
          <a:xfrm>
            <a:off x="7814683" y="6039993"/>
            <a:ext cx="1284417" cy="1600853"/>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069675" y="6265243"/>
            <a:ext cx="340173" cy="325338"/>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16110365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1383" y="649317"/>
            <a:ext cx="5763667" cy="461645"/>
          </a:xfrm>
          <a:prstGeom prst="rect">
            <a:avLst/>
          </a:prstGeom>
          <a:noFill/>
        </p:spPr>
        <p:txBody>
          <a:bodyPr wrap="square" lIns="91418" tIns="45710" rIns="91418" bIns="45710" rtlCol="0">
            <a:spAutoFit/>
          </a:bodyPr>
          <a:lstStyle/>
          <a:p>
            <a:r>
              <a:rPr lang="en-US" sz="2400" dirty="0" smtClean="0">
                <a:solidFill>
                  <a:srgbClr val="0090CA"/>
                </a:solidFill>
                <a:latin typeface="+mj-lt"/>
                <a:cs typeface="Arial" pitchFamily="34" charset="0"/>
              </a:rPr>
              <a:t>Shifting purpose of university libraries</a:t>
            </a:r>
            <a:endParaRPr lang="es-ES" sz="2400" b="1" dirty="0">
              <a:solidFill>
                <a:srgbClr val="0090CA"/>
              </a:solidFill>
              <a:latin typeface="+mj-lt"/>
              <a:cs typeface="Arial" pitchFamily="34" charset="0"/>
            </a:endParaRPr>
          </a:p>
        </p:txBody>
      </p:sp>
      <p:sp>
        <p:nvSpPr>
          <p:cNvPr id="6" name="Text Placeholder 3"/>
          <p:cNvSpPr txBox="1">
            <a:spLocks/>
          </p:cNvSpPr>
          <p:nvPr/>
        </p:nvSpPr>
        <p:spPr>
          <a:xfrm>
            <a:off x="366848" y="2067559"/>
            <a:ext cx="4334306" cy="3059386"/>
          </a:xfrm>
          <a:prstGeom prst="rect">
            <a:avLst/>
          </a:prstGeom>
        </p:spPr>
        <p:txBody>
          <a:bodyPr vert="horz" lIns="91418" tIns="45710" rIns="91418" bIns="45710" rtlCol="0" anchor="t" anchorCtr="0"/>
          <a:lstStyle/>
          <a:p>
            <a:r>
              <a:rPr lang="en-US" sz="1400" dirty="0" smtClean="0">
                <a:solidFill>
                  <a:srgbClr val="898989"/>
                </a:solidFill>
                <a:latin typeface="+mj-lt"/>
              </a:rPr>
              <a:t>Why would we ask this question? The answer is that Steelcase is passionate about bringing human insights to higher education and helping universities perform better through the places where their people come together to work and learn.</a:t>
            </a:r>
          </a:p>
          <a:p>
            <a:endParaRPr lang="en-US" sz="1400" dirty="0" smtClean="0">
              <a:solidFill>
                <a:srgbClr val="898989"/>
              </a:solidFill>
              <a:latin typeface="+mj-lt"/>
            </a:endParaRPr>
          </a:p>
          <a:p>
            <a:r>
              <a:rPr lang="en-US" sz="1400" dirty="0" smtClean="0">
                <a:solidFill>
                  <a:srgbClr val="898989"/>
                </a:solidFill>
                <a:latin typeface="+mj-lt"/>
              </a:rPr>
              <a:t>A fundamental shift has occurred in university libraries and it’s one that has profound impact on how we support and utilize library spaces.  We believe that the library is more important than ever before in how it supports changing pedagogy, the needs of the millennial student and the requirements for 21</a:t>
            </a:r>
            <a:r>
              <a:rPr lang="en-US" sz="1400" baseline="30000" dirty="0" smtClean="0">
                <a:solidFill>
                  <a:srgbClr val="898989"/>
                </a:solidFill>
                <a:latin typeface="+mj-lt"/>
              </a:rPr>
              <a:t>st</a:t>
            </a:r>
            <a:r>
              <a:rPr lang="en-US" sz="1400" dirty="0" smtClean="0">
                <a:solidFill>
                  <a:srgbClr val="898989"/>
                </a:solidFill>
                <a:latin typeface="+mj-lt"/>
              </a:rPr>
              <a:t> Century skills.</a:t>
            </a:r>
          </a:p>
        </p:txBody>
      </p:sp>
      <p:sp>
        <p:nvSpPr>
          <p:cNvPr id="14" name="Rectangle 13"/>
          <p:cNvSpPr/>
          <p:nvPr/>
        </p:nvSpPr>
        <p:spPr>
          <a:xfrm>
            <a:off x="5344732" y="3390995"/>
            <a:ext cx="4263502" cy="3046978"/>
          </a:xfrm>
          <a:prstGeom prst="rect">
            <a:avLst/>
          </a:prstGeom>
        </p:spPr>
        <p:txBody>
          <a:bodyPr wrap="square" lIns="91429" tIns="45715" rIns="91429" bIns="45715">
            <a:spAutoFit/>
          </a:bodyPr>
          <a:lstStyle/>
          <a:p>
            <a:pPr marL="127353" indent="-127353">
              <a:lnSpc>
                <a:spcPct val="200000"/>
              </a:lnSpc>
              <a:buClr>
                <a:srgbClr val="898989"/>
              </a:buClr>
              <a:buFont typeface="Arial" pitchFamily="34" charset="0"/>
              <a:buChar char="•"/>
            </a:pPr>
            <a:r>
              <a:rPr lang="en-US" sz="1600" dirty="0" smtClean="0">
                <a:solidFill>
                  <a:srgbClr val="898989"/>
                </a:solidFill>
                <a:latin typeface="+mj-lt"/>
                <a:cs typeface="Arial" pitchFamily="34" charset="0"/>
              </a:rPr>
              <a:t>stacks are greatly reduced</a:t>
            </a:r>
          </a:p>
          <a:p>
            <a:pPr marL="127353" indent="-127353">
              <a:lnSpc>
                <a:spcPct val="200000"/>
              </a:lnSpc>
              <a:buClr>
                <a:srgbClr val="898989"/>
              </a:buClr>
              <a:buFont typeface="Arial" pitchFamily="34" charset="0"/>
              <a:buChar char="•"/>
            </a:pPr>
            <a:r>
              <a:rPr lang="en-US" sz="1600" dirty="0" smtClean="0">
                <a:solidFill>
                  <a:srgbClr val="898989"/>
                </a:solidFill>
                <a:latin typeface="+mj-lt"/>
                <a:cs typeface="Arial" pitchFamily="34" charset="0"/>
              </a:rPr>
              <a:t>Increased need for digital access to content</a:t>
            </a:r>
          </a:p>
          <a:p>
            <a:pPr marL="127353" indent="-127353">
              <a:lnSpc>
                <a:spcPct val="200000"/>
              </a:lnSpc>
              <a:buClr>
                <a:srgbClr val="898989"/>
              </a:buClr>
              <a:buFont typeface="Arial" pitchFamily="34" charset="0"/>
              <a:buChar char="•"/>
            </a:pPr>
            <a:r>
              <a:rPr lang="en-US" sz="1600" dirty="0" smtClean="0">
                <a:solidFill>
                  <a:srgbClr val="898989"/>
                </a:solidFill>
                <a:latin typeface="+mj-lt"/>
                <a:cs typeface="Arial" pitchFamily="34" charset="0"/>
              </a:rPr>
              <a:t>changing  role and skill sets for librarians</a:t>
            </a:r>
          </a:p>
          <a:p>
            <a:pPr marL="127353" indent="-127353">
              <a:lnSpc>
                <a:spcPct val="200000"/>
              </a:lnSpc>
              <a:buClr>
                <a:srgbClr val="898989"/>
              </a:buClr>
              <a:buFont typeface="Arial" pitchFamily="34" charset="0"/>
              <a:buChar char="•"/>
            </a:pPr>
            <a:r>
              <a:rPr lang="en-US" sz="1600" dirty="0" smtClean="0">
                <a:solidFill>
                  <a:srgbClr val="898989"/>
                </a:solidFill>
                <a:latin typeface="+mj-lt"/>
                <a:cs typeface="Arial" pitchFamily="34" charset="0"/>
              </a:rPr>
              <a:t>demands for technology related services and environments</a:t>
            </a:r>
          </a:p>
          <a:p>
            <a:pPr marL="127353" indent="-127353">
              <a:lnSpc>
                <a:spcPct val="200000"/>
              </a:lnSpc>
              <a:buClr>
                <a:srgbClr val="898989"/>
              </a:buClr>
              <a:buFont typeface="Arial" pitchFamily="34" charset="0"/>
              <a:buChar char="•"/>
            </a:pPr>
            <a:endParaRPr lang="en-US" sz="1600" dirty="0" smtClean="0">
              <a:solidFill>
                <a:srgbClr val="898989"/>
              </a:solidFill>
              <a:latin typeface="+mj-lt"/>
              <a:cs typeface="Arial" pitchFamily="34" charset="0"/>
            </a:endParaRPr>
          </a:p>
        </p:txBody>
      </p:sp>
      <p:sp>
        <p:nvSpPr>
          <p:cNvPr id="5" name="TextBox 4"/>
          <p:cNvSpPr txBox="1"/>
          <p:nvPr/>
        </p:nvSpPr>
        <p:spPr>
          <a:xfrm>
            <a:off x="363709" y="1571655"/>
            <a:ext cx="2531440" cy="369322"/>
          </a:xfrm>
          <a:prstGeom prst="rect">
            <a:avLst/>
          </a:prstGeom>
          <a:noFill/>
        </p:spPr>
        <p:txBody>
          <a:bodyPr wrap="none" lIns="91429" tIns="45715" rIns="91429" bIns="45715" rtlCol="0">
            <a:spAutoFit/>
          </a:bodyPr>
          <a:lstStyle/>
          <a:p>
            <a:r>
              <a:rPr lang="en-US" sz="1800" b="1" dirty="0" smtClean="0">
                <a:solidFill>
                  <a:srgbClr val="0090CA"/>
                </a:solidFill>
                <a:latin typeface="+mj-lt"/>
              </a:rPr>
              <a:t>Is your library ready?</a:t>
            </a:r>
            <a:endParaRPr lang="es-ES" sz="1800" b="1" dirty="0">
              <a:solidFill>
                <a:srgbClr val="0090CA"/>
              </a:solidFill>
              <a:latin typeface="+mj-lt"/>
            </a:endParaRPr>
          </a:p>
        </p:txBody>
      </p:sp>
      <p:sp>
        <p:nvSpPr>
          <p:cNvPr id="7" name="TextBox 6"/>
          <p:cNvSpPr txBox="1"/>
          <p:nvPr/>
        </p:nvSpPr>
        <p:spPr>
          <a:xfrm>
            <a:off x="5443414" y="3097554"/>
            <a:ext cx="3206305" cy="369322"/>
          </a:xfrm>
          <a:prstGeom prst="rect">
            <a:avLst/>
          </a:prstGeom>
          <a:noFill/>
        </p:spPr>
        <p:txBody>
          <a:bodyPr wrap="none" lIns="91429" tIns="45715" rIns="91429" bIns="45715" rtlCol="0">
            <a:spAutoFit/>
          </a:bodyPr>
          <a:lstStyle/>
          <a:p>
            <a:r>
              <a:rPr lang="en-US" sz="1800" b="1" dirty="0" smtClean="0">
                <a:solidFill>
                  <a:srgbClr val="0090CA"/>
                </a:solidFill>
                <a:latin typeface="+mj-lt"/>
              </a:rPr>
              <a:t>21</a:t>
            </a:r>
            <a:r>
              <a:rPr lang="en-US" sz="1800" b="1" baseline="30000" dirty="0" smtClean="0">
                <a:solidFill>
                  <a:srgbClr val="0090CA"/>
                </a:solidFill>
                <a:latin typeface="+mj-lt"/>
              </a:rPr>
              <a:t>st</a:t>
            </a:r>
            <a:r>
              <a:rPr lang="en-US" sz="1800" b="1" dirty="0" smtClean="0">
                <a:solidFill>
                  <a:srgbClr val="0090CA"/>
                </a:solidFill>
                <a:latin typeface="+mj-lt"/>
              </a:rPr>
              <a:t> Century Library issues</a:t>
            </a:r>
            <a:endParaRPr lang="es-ES" sz="1800" b="1" dirty="0">
              <a:solidFill>
                <a:srgbClr val="0090CA"/>
              </a:solidFill>
              <a:latin typeface="+mj-lt"/>
            </a:endParaRPr>
          </a:p>
        </p:txBody>
      </p:sp>
      <p:cxnSp>
        <p:nvCxnSpPr>
          <p:cNvPr id="9" name="Straight Connector 8"/>
          <p:cNvCxnSpPr/>
          <p:nvPr/>
        </p:nvCxnSpPr>
        <p:spPr>
          <a:xfrm flipH="1">
            <a:off x="5511564" y="3438659"/>
            <a:ext cx="3001371" cy="4280"/>
          </a:xfrm>
          <a:prstGeom prst="line">
            <a:avLst/>
          </a:prstGeom>
          <a:ln w="28575">
            <a:solidFill>
              <a:schemeClr val="bg1">
                <a:lumMod val="7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725808"/>
            <a:ext cx="7141948" cy="1641760"/>
          </a:xfrm>
          <a:prstGeom prst="rect">
            <a:avLst/>
          </a:prstGeom>
          <a:noFill/>
        </p:spPr>
        <p:txBody>
          <a:bodyPr wrap="none" lIns="101882" tIns="50941" rIns="101882" bIns="50941" rtlCol="0">
            <a:spAutoFit/>
          </a:bodyPr>
          <a:lstStyle/>
          <a:p>
            <a:r>
              <a:rPr lang="en-US" dirty="0" smtClean="0">
                <a:solidFill>
                  <a:srgbClr val="0090CA"/>
                </a:solidFill>
                <a:latin typeface="Arial" pitchFamily="34" charset="0"/>
                <a:cs typeface="Arial" pitchFamily="34" charset="0"/>
              </a:rPr>
              <a:t>VIBE: Nomadic, decompress, what’s next?</a:t>
            </a:r>
          </a:p>
          <a:p>
            <a:r>
              <a:rPr lang="en-US" dirty="0" smtClean="0">
                <a:solidFill>
                  <a:srgbClr val="0090CA"/>
                </a:solidFill>
                <a:latin typeface="Arial" pitchFamily="34" charset="0"/>
                <a:cs typeface="Arial" pitchFamily="34" charset="0"/>
              </a:rPr>
              <a:t>MOOD: recharging, refreshing, rebooting</a:t>
            </a:r>
          </a:p>
          <a:p>
            <a:endParaRPr lang="en-US" dirty="0" smtClean="0">
              <a:solidFill>
                <a:srgbClr val="0090CA"/>
              </a:solidFill>
              <a:latin typeface="Arial" pitchFamily="34" charset="0"/>
              <a:cs typeface="Arial" pitchFamily="34" charset="0"/>
            </a:endParaRPr>
          </a:p>
          <a:p>
            <a:r>
              <a:rPr lang="en-US" dirty="0" smtClean="0">
                <a:solidFill>
                  <a:srgbClr val="0090CA"/>
                </a:solidFill>
                <a:latin typeface="Arial" pitchFamily="34" charset="0"/>
                <a:cs typeface="Arial" pitchFamily="34" charset="0"/>
              </a:rPr>
              <a:t>Groups or individuals; brainstorming</a:t>
            </a:r>
          </a:p>
          <a:p>
            <a:r>
              <a:rPr lang="en-US" dirty="0" smtClean="0">
                <a:solidFill>
                  <a:srgbClr val="0090CA"/>
                </a:solidFill>
                <a:latin typeface="Arial" pitchFamily="34" charset="0"/>
                <a:cs typeface="Arial" pitchFamily="34" charset="0"/>
              </a:rPr>
              <a:t>Soft-seating, flexible, customizable, bring your own tech/tools</a:t>
            </a:r>
            <a:endParaRPr lang="en-US" dirty="0">
              <a:solidFill>
                <a:srgbClr val="0090CA"/>
              </a:solidFill>
              <a:latin typeface="Arial" pitchFamily="34" charset="0"/>
              <a:cs typeface="Arial" pitchFamily="34" charset="0"/>
            </a:endParaRPr>
          </a:p>
        </p:txBody>
      </p:sp>
      <p:sp>
        <p:nvSpPr>
          <p:cNvPr id="8" name="Rectangle 7"/>
          <p:cNvSpPr/>
          <p:nvPr/>
        </p:nvSpPr>
        <p:spPr>
          <a:xfrm>
            <a:off x="1500606" y="404649"/>
            <a:ext cx="2004594" cy="1073939"/>
          </a:xfrm>
          <a:prstGeom prst="rect">
            <a:avLst/>
          </a:prstGeom>
        </p:spPr>
        <p:style>
          <a:lnRef idx="1">
            <a:schemeClr val="accent5"/>
          </a:lnRef>
          <a:fillRef idx="2">
            <a:schemeClr val="accent5"/>
          </a:fillRef>
          <a:effectRef idx="1">
            <a:schemeClr val="accent5"/>
          </a:effectRef>
          <a:fontRef idx="minor">
            <a:schemeClr val="dk1"/>
          </a:fontRef>
        </p:style>
        <p:txBody>
          <a:bodyPr lIns="101882" tIns="50941" rIns="101882" bIns="50941" rtlCol="0" anchor="ctr"/>
          <a:lstStyle/>
          <a:p>
            <a:pPr algn="ctr"/>
            <a:r>
              <a:rPr lang="en-US" dirty="0" smtClean="0"/>
              <a:t>VILLAGE</a:t>
            </a:r>
            <a:endParaRPr lang="en-US" dirty="0"/>
          </a:p>
        </p:txBody>
      </p:sp>
      <p:pic>
        <p:nvPicPr>
          <p:cNvPr id="4" name="Picture 3"/>
          <p:cNvPicPr>
            <a:picLocks noChangeAspect="1"/>
          </p:cNvPicPr>
          <p:nvPr/>
        </p:nvPicPr>
        <p:blipFill>
          <a:blip r:embed="rId3"/>
          <a:stretch>
            <a:fillRect/>
          </a:stretch>
        </p:blipFill>
        <p:spPr>
          <a:xfrm>
            <a:off x="5041905" y="234219"/>
            <a:ext cx="4914900" cy="3384297"/>
          </a:xfrm>
          <a:prstGeom prst="rect">
            <a:avLst/>
          </a:prstGeom>
        </p:spPr>
      </p:pic>
      <p:pic>
        <p:nvPicPr>
          <p:cNvPr id="9" name="Picture 8"/>
          <p:cNvPicPr>
            <a:picLocks noChangeAspect="1"/>
          </p:cNvPicPr>
          <p:nvPr/>
        </p:nvPicPr>
        <p:blipFill>
          <a:blip r:embed="rId4"/>
          <a:stretch>
            <a:fillRect/>
          </a:stretch>
        </p:blipFill>
        <p:spPr>
          <a:xfrm>
            <a:off x="515155" y="1983664"/>
            <a:ext cx="4292219" cy="3316715"/>
          </a:xfrm>
          <a:prstGeom prst="rect">
            <a:avLst/>
          </a:prstGeom>
        </p:spPr>
      </p:pic>
      <p:pic>
        <p:nvPicPr>
          <p:cNvPr id="10" name="Picture 9"/>
          <p:cNvPicPr>
            <a:picLocks noChangeAspect="1"/>
          </p:cNvPicPr>
          <p:nvPr/>
        </p:nvPicPr>
        <p:blipFill>
          <a:blip r:embed="rId5"/>
          <a:stretch>
            <a:fillRect/>
          </a:stretch>
        </p:blipFill>
        <p:spPr>
          <a:xfrm>
            <a:off x="6451601" y="3836043"/>
            <a:ext cx="3581400" cy="3109824"/>
          </a:xfrm>
          <a:prstGeom prst="rect">
            <a:avLst/>
          </a:prstGeom>
        </p:spPr>
      </p:pic>
    </p:spTree>
    <p:extLst>
      <p:ext uri="{BB962C8B-B14F-4D97-AF65-F5344CB8AC3E}">
        <p14:creationId xmlns="" xmlns:p14="http://schemas.microsoft.com/office/powerpoint/2010/main" val="37670495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246035" y="1691406"/>
            <a:ext cx="6812365" cy="3593577"/>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Villages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Bigger Depot</a:t>
            </a: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sofa and ottoman</a:t>
            </a: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Jenny round seating</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latin typeface="+mj-lt"/>
                </a:rPr>
                <a:t>This </a:t>
              </a:r>
              <a:r>
                <a:rPr lang="en-US" sz="1100" dirty="0">
                  <a:solidFill>
                    <a:srgbClr val="898989"/>
                  </a:solidFill>
                  <a:latin typeface="+mj-lt"/>
                </a:rPr>
                <a:t>area offers flexibility for the users. It can accommodate individuals or small groups</a:t>
              </a:r>
              <a:r>
                <a:rPr lang="en-US" sz="1100" dirty="0" smtClean="0">
                  <a:solidFill>
                    <a:srgbClr val="898989"/>
                  </a:solidFill>
                  <a:latin typeface="+mj-lt"/>
                </a:rPr>
                <a:t>. The shelves provide boundary and storage creating a sense of enclosure.</a:t>
              </a:r>
              <a:endParaRPr lang="en-US" sz="1100" dirty="0">
                <a:solidFill>
                  <a:srgbClr val="898989"/>
                </a:solidFill>
                <a:latin typeface="+mj-lt"/>
              </a:endParaRP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8" name="Straight Connector 97"/>
          <p:cNvCxnSpPr/>
          <p:nvPr/>
        </p:nvCxnSpPr>
        <p:spPr>
          <a:xfrm flipV="1">
            <a:off x="6773498" y="1575990"/>
            <a:ext cx="0" cy="184483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470384" y="1498356"/>
            <a:ext cx="1291223" cy="646331"/>
          </a:xfrm>
          <a:prstGeom prst="rect">
            <a:avLst/>
          </a:prstGeom>
        </p:spPr>
        <p:txBody>
          <a:bodyPr wrap="square">
            <a:spAutoFit/>
          </a:bodyPr>
          <a:lstStyle/>
          <a:p>
            <a:pPr algn="r"/>
            <a:r>
              <a:rPr lang="en-US" sz="900" dirty="0">
                <a:solidFill>
                  <a:schemeClr val="bg1">
                    <a:lumMod val="50000"/>
                  </a:schemeClr>
                </a:solidFill>
              </a:rPr>
              <a:t>Offers mobile seating that can be arranged differently depending on users </a:t>
            </a:r>
            <a:r>
              <a:rPr lang="en-US" sz="900" dirty="0" smtClean="0">
                <a:solidFill>
                  <a:schemeClr val="bg1">
                    <a:lumMod val="50000"/>
                  </a:schemeClr>
                </a:solidFill>
              </a:rPr>
              <a:t>needs.</a:t>
            </a:r>
            <a:endParaRPr lang="es-ES" sz="900" dirty="0">
              <a:latin typeface="+mj-lt"/>
            </a:endParaRPr>
          </a:p>
        </p:txBody>
      </p:sp>
      <p:cxnSp>
        <p:nvCxnSpPr>
          <p:cNvPr id="100" name="Straight Connector 99"/>
          <p:cNvCxnSpPr/>
          <p:nvPr/>
        </p:nvCxnSpPr>
        <p:spPr>
          <a:xfrm rot="5400000">
            <a:off x="4525682" y="4376688"/>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168985" y="4521579"/>
            <a:ext cx="1291223" cy="507831"/>
          </a:xfrm>
          <a:prstGeom prst="rect">
            <a:avLst/>
          </a:prstGeom>
        </p:spPr>
        <p:txBody>
          <a:bodyPr wrap="square">
            <a:spAutoFit/>
          </a:bodyPr>
          <a:lstStyle/>
          <a:p>
            <a:r>
              <a:rPr lang="en-US" sz="900" dirty="0" smtClean="0">
                <a:solidFill>
                  <a:schemeClr val="bg1">
                    <a:lumMod val="50000"/>
                  </a:schemeClr>
                </a:solidFill>
              </a:rPr>
              <a:t>Comfortable seating for individuals or small groups.</a:t>
            </a:r>
            <a:endParaRPr lang="es-ES" sz="900" dirty="0"/>
          </a:p>
        </p:txBody>
      </p:sp>
      <p:cxnSp>
        <p:nvCxnSpPr>
          <p:cNvPr id="106" name="Straight Connector 105"/>
          <p:cNvCxnSpPr/>
          <p:nvPr/>
        </p:nvCxnSpPr>
        <p:spPr>
          <a:xfrm rot="5400000">
            <a:off x="7938955" y="4302483"/>
            <a:ext cx="155389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438672" y="4706177"/>
            <a:ext cx="1291223" cy="646331"/>
          </a:xfrm>
          <a:prstGeom prst="rect">
            <a:avLst/>
          </a:prstGeom>
        </p:spPr>
        <p:txBody>
          <a:bodyPr wrap="square">
            <a:spAutoFit/>
          </a:bodyPr>
          <a:lstStyle/>
          <a:p>
            <a:pPr algn="r"/>
            <a:r>
              <a:rPr lang="en-US" sz="900" dirty="0" smtClean="0">
                <a:solidFill>
                  <a:schemeClr val="bg1">
                    <a:lumMod val="50000"/>
                  </a:schemeClr>
                </a:solidFill>
                <a:latin typeface="+mj-lt"/>
              </a:rPr>
              <a:t>Open shelving that offers a space for books, magazines and newspapers.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11’ x 17’</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C5</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4620" t="-1" r="34999" b="7344"/>
          <a:stretch/>
        </p:blipFill>
        <p:spPr bwMode="auto">
          <a:xfrm rot="16200000">
            <a:off x="7692870" y="5535956"/>
            <a:ext cx="1438138" cy="2313656"/>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066753" y="6630802"/>
            <a:ext cx="146304" cy="12396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7786073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7177" t="21327" r="9910" b="21252"/>
          <a:stretch/>
        </p:blipFill>
        <p:spPr bwMode="auto">
          <a:xfrm>
            <a:off x="4050554" y="2501660"/>
            <a:ext cx="5738041" cy="2096220"/>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Villages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Bigger Depot</a:t>
            </a:r>
          </a:p>
          <a:p>
            <a:pPr marL="381000" lvl="0" indent="-144463">
              <a:spcBef>
                <a:spcPct val="20000"/>
              </a:spcBef>
              <a:buFont typeface="Arial" pitchFamily="34" charset="0"/>
              <a:buChar char="•"/>
              <a:defRPr/>
            </a:pPr>
            <a:r>
              <a:rPr lang="en-US" sz="1200" dirty="0" smtClean="0">
                <a:solidFill>
                  <a:srgbClr val="898989"/>
                </a:solidFill>
                <a:latin typeface="Arial"/>
                <a:cs typeface="Arial"/>
              </a:rPr>
              <a:t>Bob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Alight-ottoman round</a:t>
            </a:r>
          </a:p>
          <a:p>
            <a:pPr marL="381000" lvl="0" indent="-144463">
              <a:spcBef>
                <a:spcPct val="20000"/>
              </a:spcBef>
              <a:buFont typeface="Arial" pitchFamily="34" charset="0"/>
              <a:buChar char="•"/>
              <a:defRPr/>
            </a:pPr>
            <a:r>
              <a:rPr lang="en-US" sz="1200" dirty="0" smtClean="0">
                <a:solidFill>
                  <a:srgbClr val="898989"/>
                </a:solidFill>
                <a:latin typeface="Arial"/>
                <a:cs typeface="Arial"/>
              </a:rPr>
              <a:t>Denizen tablet</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901977"/>
            <a:chOff x="359378" y="1269356"/>
            <a:chExt cx="2837062" cy="901977"/>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600164"/>
            </a:xfrm>
            <a:prstGeom prst="rect">
              <a:avLst/>
            </a:prstGeom>
            <a:noFill/>
          </p:spPr>
          <p:txBody>
            <a:bodyPr wrap="square" rtlCol="0">
              <a:spAutoFit/>
            </a:bodyPr>
            <a:lstStyle/>
            <a:p>
              <a:r>
                <a:rPr lang="en-US" sz="1100" dirty="0" smtClean="0">
                  <a:solidFill>
                    <a:srgbClr val="898989"/>
                  </a:solidFill>
                  <a:latin typeface="+mj-lt"/>
                </a:rPr>
                <a:t>This shared area provides a space where students can research different topics and have access to reference materials.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8" name="Straight Connector 97"/>
          <p:cNvCxnSpPr/>
          <p:nvPr/>
        </p:nvCxnSpPr>
        <p:spPr>
          <a:xfrm flipV="1">
            <a:off x="5617559" y="1575990"/>
            <a:ext cx="0" cy="1441729"/>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669192" y="1567754"/>
            <a:ext cx="1291223" cy="646331"/>
          </a:xfrm>
          <a:prstGeom prst="rect">
            <a:avLst/>
          </a:prstGeom>
        </p:spPr>
        <p:txBody>
          <a:bodyPr wrap="square">
            <a:spAutoFit/>
          </a:bodyPr>
          <a:lstStyle/>
          <a:p>
            <a:r>
              <a:rPr lang="en-US" sz="900" dirty="0">
                <a:solidFill>
                  <a:schemeClr val="bg1">
                    <a:lumMod val="50000"/>
                  </a:schemeClr>
                </a:solidFill>
              </a:rPr>
              <a:t>Open shelving that offers a space for books, magazines and newspapers</a:t>
            </a:r>
            <a:endParaRPr lang="es-ES" sz="900" dirty="0">
              <a:latin typeface="+mj-lt"/>
            </a:endParaRPr>
          </a:p>
        </p:txBody>
      </p:sp>
      <p:cxnSp>
        <p:nvCxnSpPr>
          <p:cNvPr id="100" name="Straight Connector 99"/>
          <p:cNvCxnSpPr/>
          <p:nvPr/>
        </p:nvCxnSpPr>
        <p:spPr>
          <a:xfrm rot="5400000">
            <a:off x="6680329" y="4208493"/>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917058" y="4404828"/>
            <a:ext cx="1265014" cy="646331"/>
          </a:xfrm>
          <a:prstGeom prst="rect">
            <a:avLst/>
          </a:prstGeom>
        </p:spPr>
        <p:txBody>
          <a:bodyPr wrap="square">
            <a:spAutoFit/>
          </a:bodyPr>
          <a:lstStyle/>
          <a:p>
            <a:pPr algn="r"/>
            <a:r>
              <a:rPr lang="en-US" sz="900" dirty="0" smtClean="0">
                <a:solidFill>
                  <a:schemeClr val="bg1">
                    <a:lumMod val="50000"/>
                  </a:schemeClr>
                </a:solidFill>
                <a:latin typeface="+mj-lt"/>
              </a:rPr>
              <a:t>Personal tables where students can put their laptop or take notes.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11’ x 17’</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C6</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3497" t="14273" r="39946"/>
          <a:stretch/>
        </p:blipFill>
        <p:spPr bwMode="auto">
          <a:xfrm rot="5400000">
            <a:off x="7760195" y="5690948"/>
            <a:ext cx="1242203" cy="2115327"/>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066753" y="6748612"/>
            <a:ext cx="146304" cy="12396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cxnSp>
        <p:nvCxnSpPr>
          <p:cNvPr id="30" name="Straight Connector 29"/>
          <p:cNvCxnSpPr/>
          <p:nvPr/>
        </p:nvCxnSpPr>
        <p:spPr>
          <a:xfrm>
            <a:off x="6182071" y="3549770"/>
            <a:ext cx="0" cy="128661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31" name="Rectangle 30"/>
          <p:cNvSpPr/>
          <p:nvPr/>
        </p:nvSpPr>
        <p:spPr>
          <a:xfrm>
            <a:off x="7340503" y="4465609"/>
            <a:ext cx="914593" cy="369332"/>
          </a:xfrm>
          <a:prstGeom prst="rect">
            <a:avLst/>
          </a:prstGeom>
        </p:spPr>
        <p:txBody>
          <a:bodyPr wrap="square">
            <a:spAutoFit/>
          </a:bodyPr>
          <a:lstStyle/>
          <a:p>
            <a:r>
              <a:rPr lang="en-US" sz="900" dirty="0" smtClean="0">
                <a:solidFill>
                  <a:schemeClr val="bg1">
                    <a:lumMod val="50000"/>
                  </a:schemeClr>
                </a:solidFill>
                <a:latin typeface="+mj-lt"/>
              </a:rPr>
              <a:t>Individual soft-seating</a:t>
            </a:r>
            <a:endParaRPr lang="es-ES" sz="900" dirty="0">
              <a:latin typeface="+mj-lt"/>
            </a:endParaRPr>
          </a:p>
        </p:txBody>
      </p:sp>
    </p:spTree>
    <p:extLst>
      <p:ext uri="{BB962C8B-B14F-4D97-AF65-F5344CB8AC3E}">
        <p14:creationId xmlns="" xmlns:p14="http://schemas.microsoft.com/office/powerpoint/2010/main" val="29169773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8712"/>
          <a:stretch/>
        </p:blipFill>
        <p:spPr bwMode="auto">
          <a:xfrm>
            <a:off x="4048788" y="1897811"/>
            <a:ext cx="5871590" cy="3392909"/>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Villages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Bigger Depot</a:t>
            </a:r>
          </a:p>
          <a:p>
            <a:pPr marL="381000" lvl="0" indent="-144463">
              <a:spcBef>
                <a:spcPct val="20000"/>
              </a:spcBef>
              <a:buFont typeface="Arial" pitchFamily="34" charset="0"/>
              <a:buChar char="•"/>
              <a:defRPr/>
            </a:pPr>
            <a:r>
              <a:rPr lang="en-US" sz="1200" dirty="0" smtClean="0">
                <a:solidFill>
                  <a:srgbClr val="898989"/>
                </a:solidFill>
                <a:latin typeface="Arial"/>
                <a:cs typeface="Arial"/>
              </a:rPr>
              <a:t>Together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Holy Day table</a:t>
            </a:r>
          </a:p>
          <a:p>
            <a:pPr marL="381000" lvl="0" indent="-144463">
              <a:spcBef>
                <a:spcPct val="20000"/>
              </a:spcBef>
              <a:buFont typeface="Arial" pitchFamily="34" charset="0"/>
              <a:buChar char="•"/>
              <a:defRPr/>
            </a:pP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409809"/>
            <a:chOff x="359378" y="1269356"/>
            <a:chExt cx="2837062" cy="1409809"/>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1107996"/>
            </a:xfrm>
            <a:prstGeom prst="rect">
              <a:avLst/>
            </a:prstGeom>
            <a:noFill/>
          </p:spPr>
          <p:txBody>
            <a:bodyPr wrap="square" rtlCol="0">
              <a:spAutoFit/>
            </a:bodyPr>
            <a:lstStyle/>
            <a:p>
              <a:r>
                <a:rPr lang="en-US" sz="1100" dirty="0" smtClean="0">
                  <a:solidFill>
                    <a:srgbClr val="898989"/>
                  </a:solidFill>
                  <a:latin typeface="+mj-lt"/>
                </a:rPr>
                <a:t>This open space provides a gathering space where small groups can meet  and do some research for their projects. </a:t>
              </a:r>
              <a:r>
                <a:rPr lang="en-US" sz="1100" dirty="0">
                  <a:solidFill>
                    <a:srgbClr val="898989"/>
                  </a:solidFill>
                </a:rPr>
                <a:t>The shelves provide boundary and storage creating a sense of enclosure.</a:t>
              </a:r>
            </a:p>
            <a:p>
              <a:endParaRPr lang="en-US" sz="1100" dirty="0" smtClean="0">
                <a:solidFill>
                  <a:srgbClr val="898989"/>
                </a:solidFill>
                <a:latin typeface="+mj-lt"/>
              </a:endParaRP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8483150" y="224649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821873" y="1568234"/>
            <a:ext cx="1291223" cy="646331"/>
          </a:xfrm>
          <a:prstGeom prst="rect">
            <a:avLst/>
          </a:prstGeom>
        </p:spPr>
        <p:txBody>
          <a:bodyPr wrap="square">
            <a:spAutoFit/>
          </a:bodyPr>
          <a:lstStyle/>
          <a:p>
            <a:pPr algn="r"/>
            <a:r>
              <a:rPr lang="en-US" sz="900" dirty="0">
                <a:solidFill>
                  <a:schemeClr val="bg1">
                    <a:lumMod val="50000"/>
                  </a:schemeClr>
                </a:solidFill>
              </a:rPr>
              <a:t>Open shelving that offers a space for books, magazines and newspapers.</a:t>
            </a:r>
            <a:endParaRPr lang="es-ES" sz="900" dirty="0"/>
          </a:p>
        </p:txBody>
      </p:sp>
      <p:cxnSp>
        <p:nvCxnSpPr>
          <p:cNvPr id="98" name="Straight Connector 97"/>
          <p:cNvCxnSpPr/>
          <p:nvPr/>
        </p:nvCxnSpPr>
        <p:spPr>
          <a:xfrm flipV="1">
            <a:off x="7114089" y="1663056"/>
            <a:ext cx="0" cy="198001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693360" y="1630544"/>
            <a:ext cx="1291223" cy="784830"/>
          </a:xfrm>
          <a:prstGeom prst="rect">
            <a:avLst/>
          </a:prstGeom>
        </p:spPr>
        <p:txBody>
          <a:bodyPr wrap="square">
            <a:spAutoFit/>
          </a:bodyPr>
          <a:lstStyle/>
          <a:p>
            <a:pPr algn="r"/>
            <a:r>
              <a:rPr lang="en-US" sz="900" dirty="0" smtClean="0">
                <a:solidFill>
                  <a:schemeClr val="bg1">
                    <a:lumMod val="50000"/>
                  </a:schemeClr>
                </a:solidFill>
                <a:latin typeface="+mj-lt"/>
              </a:rPr>
              <a:t>Provides a table where students can put the books and reference materials they are using.</a:t>
            </a:r>
            <a:endParaRPr lang="es-ES" sz="900" dirty="0">
              <a:latin typeface="+mj-lt"/>
            </a:endParaRPr>
          </a:p>
        </p:txBody>
      </p:sp>
      <p:cxnSp>
        <p:nvCxnSpPr>
          <p:cNvPr id="100" name="Straight Connector 99"/>
          <p:cNvCxnSpPr/>
          <p:nvPr/>
        </p:nvCxnSpPr>
        <p:spPr>
          <a:xfrm rot="5400000">
            <a:off x="5931788" y="4434260"/>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297864" y="4902710"/>
            <a:ext cx="1291223" cy="507831"/>
          </a:xfrm>
          <a:prstGeom prst="rect">
            <a:avLst/>
          </a:prstGeom>
        </p:spPr>
        <p:txBody>
          <a:bodyPr wrap="square">
            <a:spAutoFit/>
          </a:bodyPr>
          <a:lstStyle/>
          <a:p>
            <a:pPr algn="r"/>
            <a:r>
              <a:rPr lang="en-US" sz="900" dirty="0" smtClean="0">
                <a:solidFill>
                  <a:schemeClr val="bg1">
                    <a:lumMod val="50000"/>
                  </a:schemeClr>
                </a:solidFill>
                <a:latin typeface="+mj-lt"/>
              </a:rPr>
              <a:t>Comfortable seating for small group meetings.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11’ x 17’</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C7</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0593" r="34703" b="8137"/>
          <a:stretch/>
        </p:blipFill>
        <p:spPr bwMode="auto">
          <a:xfrm rot="5400000">
            <a:off x="7824269" y="5846488"/>
            <a:ext cx="1374831" cy="1919747"/>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066753" y="6883252"/>
            <a:ext cx="146304" cy="12396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21578424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r="11415"/>
          <a:stretch/>
        </p:blipFill>
        <p:spPr bwMode="auto">
          <a:xfrm>
            <a:off x="4081466" y="1928189"/>
            <a:ext cx="5818826" cy="3465008"/>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Villages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Bigger Depot</a:t>
            </a:r>
          </a:p>
          <a:p>
            <a:pPr marL="381000" lvl="0" indent="-144463">
              <a:spcBef>
                <a:spcPct val="20000"/>
              </a:spcBef>
              <a:buFont typeface="Arial" pitchFamily="34" charset="0"/>
              <a:buChar char="•"/>
              <a:defRPr/>
            </a:pPr>
            <a:r>
              <a:rPr lang="en-US" sz="1200" dirty="0" smtClean="0">
                <a:solidFill>
                  <a:srgbClr val="898989"/>
                </a:solidFill>
                <a:latin typeface="Arial"/>
                <a:cs typeface="Arial"/>
              </a:rPr>
              <a:t>Circa modular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Circa table</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409809"/>
            <a:chOff x="359378" y="1269356"/>
            <a:chExt cx="2837062" cy="1409809"/>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1107996"/>
            </a:xfrm>
            <a:prstGeom prst="rect">
              <a:avLst/>
            </a:prstGeom>
            <a:noFill/>
          </p:spPr>
          <p:txBody>
            <a:bodyPr wrap="square" rtlCol="0">
              <a:spAutoFit/>
            </a:bodyPr>
            <a:lstStyle/>
            <a:p>
              <a:r>
                <a:rPr lang="en-US" sz="1100" dirty="0" smtClean="0">
                  <a:solidFill>
                    <a:srgbClr val="898989"/>
                  </a:solidFill>
                  <a:latin typeface="+mj-lt"/>
                </a:rPr>
                <a:t>This open area offers a gathering space where students can brainstorm and do some research. </a:t>
              </a:r>
              <a:r>
                <a:rPr lang="en-US" sz="1100" dirty="0">
                  <a:solidFill>
                    <a:srgbClr val="898989"/>
                  </a:solidFill>
                </a:rPr>
                <a:t>The shelves provide boundary and storage creating a sense of enclosure.</a:t>
              </a:r>
            </a:p>
            <a:p>
              <a:endParaRPr lang="en-US" sz="1100" dirty="0" smtClean="0">
                <a:solidFill>
                  <a:srgbClr val="898989"/>
                </a:solidFill>
                <a:latin typeface="+mj-lt"/>
              </a:endParaRP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8158821" y="2020522"/>
            <a:ext cx="0" cy="1762639"/>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8223258" y="2020522"/>
            <a:ext cx="1291223" cy="646331"/>
          </a:xfrm>
          <a:prstGeom prst="rect">
            <a:avLst/>
          </a:prstGeom>
        </p:spPr>
        <p:txBody>
          <a:bodyPr wrap="square">
            <a:spAutoFit/>
          </a:bodyPr>
          <a:lstStyle/>
          <a:p>
            <a:r>
              <a:rPr lang="en-US" sz="900" dirty="0" smtClean="0">
                <a:solidFill>
                  <a:schemeClr val="bg1">
                    <a:lumMod val="50000"/>
                  </a:schemeClr>
                </a:solidFill>
                <a:latin typeface="+mj-lt"/>
              </a:rPr>
              <a:t>This table offers a space for books, laptops and other supplies.</a:t>
            </a:r>
            <a:endParaRPr lang="es-ES" sz="900" dirty="0">
              <a:latin typeface="+mj-lt"/>
            </a:endParaRPr>
          </a:p>
        </p:txBody>
      </p:sp>
      <p:cxnSp>
        <p:nvCxnSpPr>
          <p:cNvPr id="98" name="Straight Connector 97"/>
          <p:cNvCxnSpPr/>
          <p:nvPr/>
        </p:nvCxnSpPr>
        <p:spPr>
          <a:xfrm flipV="1">
            <a:off x="7250779" y="2020522"/>
            <a:ext cx="0" cy="1333262"/>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916230" y="1697357"/>
            <a:ext cx="1291223" cy="646331"/>
          </a:xfrm>
          <a:prstGeom prst="rect">
            <a:avLst/>
          </a:prstGeom>
        </p:spPr>
        <p:txBody>
          <a:bodyPr wrap="square">
            <a:spAutoFit/>
          </a:bodyPr>
          <a:lstStyle/>
          <a:p>
            <a:pPr algn="r"/>
            <a:r>
              <a:rPr lang="en-US" sz="900" dirty="0" smtClean="0">
                <a:solidFill>
                  <a:schemeClr val="bg1">
                    <a:lumMod val="50000"/>
                  </a:schemeClr>
                </a:solidFill>
                <a:latin typeface="+mj-lt"/>
              </a:rPr>
              <a:t>This semi circular sofa supports individual or small group interaction.</a:t>
            </a:r>
            <a:endParaRPr lang="es-ES" sz="900" dirty="0">
              <a:latin typeface="+mj-lt"/>
            </a:endParaRPr>
          </a:p>
        </p:txBody>
      </p:sp>
      <p:cxnSp>
        <p:nvCxnSpPr>
          <p:cNvPr id="100" name="Straight Connector 99"/>
          <p:cNvCxnSpPr/>
          <p:nvPr/>
        </p:nvCxnSpPr>
        <p:spPr>
          <a:xfrm rot="5400000">
            <a:off x="4008098" y="4667174"/>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625007" y="4898214"/>
            <a:ext cx="1291223" cy="646331"/>
          </a:xfrm>
          <a:prstGeom prst="rect">
            <a:avLst/>
          </a:prstGeom>
        </p:spPr>
        <p:txBody>
          <a:bodyPr wrap="square">
            <a:spAutoFit/>
          </a:bodyPr>
          <a:lstStyle/>
          <a:p>
            <a:r>
              <a:rPr lang="en-US" sz="900" dirty="0">
                <a:solidFill>
                  <a:schemeClr val="bg1">
                    <a:lumMod val="50000"/>
                  </a:schemeClr>
                </a:solidFill>
              </a:rPr>
              <a:t>Open shelving that offers a space for books, magazines and newspapers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11’ x 17’</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C8</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1008" r="35796"/>
          <a:stretch/>
        </p:blipFill>
        <p:spPr bwMode="auto">
          <a:xfrm rot="5400000">
            <a:off x="7732214" y="5695591"/>
            <a:ext cx="1343616" cy="2135072"/>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066753" y="6984232"/>
            <a:ext cx="146304" cy="12396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280812243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6" y="2030667"/>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Villages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Bigger Depot</a:t>
            </a: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sofa and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Await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Carl Hansen seating</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901977"/>
            <a:chOff x="359378" y="1269356"/>
            <a:chExt cx="2837062" cy="901977"/>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600164"/>
            </a:xfrm>
            <a:prstGeom prst="rect">
              <a:avLst/>
            </a:prstGeom>
            <a:noFill/>
          </p:spPr>
          <p:txBody>
            <a:bodyPr wrap="square" rtlCol="0">
              <a:spAutoFit/>
            </a:bodyPr>
            <a:lstStyle/>
            <a:p>
              <a:r>
                <a:rPr lang="en-US" sz="1100" dirty="0">
                  <a:solidFill>
                    <a:srgbClr val="898989"/>
                  </a:solidFill>
                </a:rPr>
                <a:t>This setting offers a comfortable space for individuals or small groups. Provides an easy access to reference materials.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8" name="Straight Connector 97"/>
          <p:cNvCxnSpPr/>
          <p:nvPr/>
        </p:nvCxnSpPr>
        <p:spPr>
          <a:xfrm rot="5400000" flipH="1" flipV="1">
            <a:off x="5553700" y="2411170"/>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4866540" y="1644818"/>
            <a:ext cx="1291223" cy="646331"/>
          </a:xfrm>
          <a:prstGeom prst="rect">
            <a:avLst/>
          </a:prstGeom>
        </p:spPr>
        <p:txBody>
          <a:bodyPr wrap="square">
            <a:spAutoFit/>
          </a:bodyPr>
          <a:lstStyle/>
          <a:p>
            <a:pPr algn="r"/>
            <a:r>
              <a:rPr lang="en-US" sz="900" dirty="0">
                <a:solidFill>
                  <a:schemeClr val="bg1">
                    <a:lumMod val="50000"/>
                  </a:schemeClr>
                </a:solidFill>
              </a:rPr>
              <a:t>Open shelving that offers a space for books, magazines and newspapers</a:t>
            </a:r>
            <a:endParaRPr lang="es-ES" sz="900" dirty="0">
              <a:latin typeface="+mj-lt"/>
            </a:endParaRPr>
          </a:p>
        </p:txBody>
      </p:sp>
      <p:cxnSp>
        <p:nvCxnSpPr>
          <p:cNvPr id="100" name="Straight Connector 99"/>
          <p:cNvCxnSpPr/>
          <p:nvPr/>
        </p:nvCxnSpPr>
        <p:spPr>
          <a:xfrm flipH="1" flipV="1">
            <a:off x="7877681" y="2493034"/>
            <a:ext cx="1" cy="134105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7923695" y="2490223"/>
            <a:ext cx="1291223" cy="507831"/>
          </a:xfrm>
          <a:prstGeom prst="rect">
            <a:avLst/>
          </a:prstGeom>
        </p:spPr>
        <p:txBody>
          <a:bodyPr wrap="square">
            <a:spAutoFit/>
          </a:bodyPr>
          <a:lstStyle/>
          <a:p>
            <a:r>
              <a:rPr lang="en-US" sz="900" dirty="0">
                <a:solidFill>
                  <a:schemeClr val="bg1">
                    <a:lumMod val="50000"/>
                  </a:schemeClr>
                </a:solidFill>
              </a:rPr>
              <a:t>Comfortable seating for individuals or small groups.</a:t>
            </a:r>
            <a:endParaRPr lang="es-ES" sz="900" dirty="0"/>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11’ x 17’</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14918" y="727045"/>
            <a:ext cx="513282"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C9</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3333" r="33333"/>
          <a:stretch/>
        </p:blipFill>
        <p:spPr bwMode="auto">
          <a:xfrm rot="16200000">
            <a:off x="7858567" y="5623382"/>
            <a:ext cx="1309796" cy="2072768"/>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066753" y="7107652"/>
            <a:ext cx="146304" cy="12396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13616051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687171"/>
            <a:ext cx="7602009" cy="1641760"/>
          </a:xfrm>
          <a:prstGeom prst="rect">
            <a:avLst/>
          </a:prstGeom>
          <a:noFill/>
        </p:spPr>
        <p:txBody>
          <a:bodyPr wrap="none" lIns="101882" tIns="50941" rIns="101882" bIns="50941" rtlCol="0">
            <a:spAutoFit/>
          </a:bodyPr>
          <a:lstStyle/>
          <a:p>
            <a:r>
              <a:rPr lang="en-US" dirty="0" smtClean="0">
                <a:solidFill>
                  <a:srgbClr val="0090CA"/>
                </a:solidFill>
                <a:latin typeface="Arial" pitchFamily="34" charset="0"/>
                <a:cs typeface="Arial" pitchFamily="34" charset="0"/>
              </a:rPr>
              <a:t>VIBE: sharing, community, growing</a:t>
            </a:r>
          </a:p>
          <a:p>
            <a:r>
              <a:rPr lang="en-US" dirty="0" smtClean="0">
                <a:solidFill>
                  <a:srgbClr val="0090CA"/>
                </a:solidFill>
                <a:latin typeface="Arial" pitchFamily="34" charset="0"/>
                <a:cs typeface="Arial" pitchFamily="34" charset="0"/>
              </a:rPr>
              <a:t>MOOD: focused but open, stimulated</a:t>
            </a:r>
          </a:p>
          <a:p>
            <a:endParaRPr lang="en-US" dirty="0" smtClean="0">
              <a:solidFill>
                <a:srgbClr val="0090CA"/>
              </a:solidFill>
              <a:latin typeface="Arial" pitchFamily="34" charset="0"/>
              <a:cs typeface="Arial" pitchFamily="34" charset="0"/>
            </a:endParaRPr>
          </a:p>
          <a:p>
            <a:r>
              <a:rPr lang="en-US" dirty="0" smtClean="0">
                <a:solidFill>
                  <a:srgbClr val="0090CA"/>
                </a:solidFill>
                <a:latin typeface="Arial" pitchFamily="34" charset="0"/>
                <a:cs typeface="Arial" pitchFamily="34" charset="0"/>
              </a:rPr>
              <a:t>Defined group space but open to conversation / stimuli</a:t>
            </a:r>
          </a:p>
          <a:p>
            <a:r>
              <a:rPr lang="en-US" dirty="0" smtClean="0">
                <a:solidFill>
                  <a:srgbClr val="0090CA"/>
                </a:solidFill>
                <a:latin typeface="Arial" pitchFamily="34" charset="0"/>
                <a:cs typeface="Arial" pitchFamily="34" charset="0"/>
              </a:rPr>
              <a:t>Personal space w/ some awareness &amp; collaboration w/ neighbors</a:t>
            </a:r>
          </a:p>
        </p:txBody>
      </p:sp>
      <p:sp>
        <p:nvSpPr>
          <p:cNvPr id="7" name="Rectangle 6"/>
          <p:cNvSpPr/>
          <p:nvPr/>
        </p:nvSpPr>
        <p:spPr>
          <a:xfrm rot="16200000">
            <a:off x="1916652" y="-3995"/>
            <a:ext cx="1243062" cy="2376343"/>
          </a:xfrm>
          <a:prstGeom prst="rect">
            <a:avLst/>
          </a:prstGeom>
        </p:spPr>
        <p:style>
          <a:lnRef idx="1">
            <a:schemeClr val="accent6"/>
          </a:lnRef>
          <a:fillRef idx="2">
            <a:schemeClr val="accent6"/>
          </a:fillRef>
          <a:effectRef idx="1">
            <a:schemeClr val="accent6"/>
          </a:effectRef>
          <a:fontRef idx="minor">
            <a:schemeClr val="dk1"/>
          </a:fontRef>
        </p:style>
        <p:txBody>
          <a:bodyPr vert="vert" lIns="101882" tIns="50941" rIns="101882" bIns="50941" rtlCol="0" anchor="ctr"/>
          <a:lstStyle/>
          <a:p>
            <a:pPr algn="ctr"/>
            <a:r>
              <a:rPr lang="en-US" sz="1800" dirty="0" smtClean="0"/>
              <a:t>NEIGHBORHOODS</a:t>
            </a:r>
            <a:endParaRPr lang="en-US" sz="1800" dirty="0"/>
          </a:p>
        </p:txBody>
      </p:sp>
      <p:pic>
        <p:nvPicPr>
          <p:cNvPr id="2" name="Picture 1"/>
          <p:cNvPicPr>
            <a:picLocks noChangeAspect="1"/>
          </p:cNvPicPr>
          <p:nvPr/>
        </p:nvPicPr>
        <p:blipFill>
          <a:blip r:embed="rId3"/>
          <a:stretch>
            <a:fillRect/>
          </a:stretch>
        </p:blipFill>
        <p:spPr>
          <a:xfrm>
            <a:off x="5776988" y="3572163"/>
            <a:ext cx="4281412" cy="2949170"/>
          </a:xfrm>
          <a:prstGeom prst="rect">
            <a:avLst/>
          </a:prstGeom>
          <a:ln>
            <a:solidFill>
              <a:srgbClr val="000000"/>
            </a:solidFill>
          </a:ln>
        </p:spPr>
      </p:pic>
      <p:pic>
        <p:nvPicPr>
          <p:cNvPr id="3" name="Picture 2"/>
          <p:cNvPicPr>
            <a:picLocks noChangeAspect="1"/>
          </p:cNvPicPr>
          <p:nvPr/>
        </p:nvPicPr>
        <p:blipFill>
          <a:blip r:embed="rId4"/>
          <a:stretch>
            <a:fillRect/>
          </a:stretch>
        </p:blipFill>
        <p:spPr>
          <a:xfrm>
            <a:off x="5334000" y="227675"/>
            <a:ext cx="4560766" cy="3535502"/>
          </a:xfrm>
          <a:prstGeom prst="rect">
            <a:avLst/>
          </a:prstGeom>
          <a:ln>
            <a:solidFill>
              <a:srgbClr val="000000"/>
            </a:solidFill>
          </a:ln>
        </p:spPr>
      </p:pic>
      <p:pic>
        <p:nvPicPr>
          <p:cNvPr id="5" name="Picture 4"/>
          <p:cNvPicPr>
            <a:picLocks noChangeAspect="1"/>
          </p:cNvPicPr>
          <p:nvPr/>
        </p:nvPicPr>
        <p:blipFill>
          <a:blip r:embed="rId5"/>
          <a:stretch>
            <a:fillRect/>
          </a:stretch>
        </p:blipFill>
        <p:spPr>
          <a:xfrm>
            <a:off x="539748" y="2186453"/>
            <a:ext cx="4591050" cy="3153448"/>
          </a:xfrm>
          <a:prstGeom prst="rect">
            <a:avLst/>
          </a:prstGeom>
          <a:ln>
            <a:solidFill>
              <a:srgbClr val="000000"/>
            </a:solidFill>
          </a:ln>
        </p:spPr>
      </p:pic>
    </p:spTree>
    <p:extLst>
      <p:ext uri="{BB962C8B-B14F-4D97-AF65-F5344CB8AC3E}">
        <p14:creationId xmlns="" xmlns:p14="http://schemas.microsoft.com/office/powerpoint/2010/main" val="15113186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17315" r="29573"/>
          <a:stretch/>
        </p:blipFill>
        <p:spPr bwMode="auto">
          <a:xfrm rot="5400000">
            <a:off x="7583679" y="5914450"/>
            <a:ext cx="1767608" cy="1755589"/>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4">
            <a:extLst>
              <a:ext uri="{28A0092B-C50C-407E-A947-70E740481C1C}">
                <a14:useLocalDpi xmlns="" xmlns:a14="http://schemas.microsoft.com/office/drawing/2010/main" val="0"/>
              </a:ext>
            </a:extLst>
          </a:blip>
          <a:srcRect r="3909"/>
          <a:stretch/>
        </p:blipFill>
        <p:spPr bwMode="auto">
          <a:xfrm>
            <a:off x="3947310" y="2030667"/>
            <a:ext cx="593856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Neighborhood</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dirty="0" smtClean="0">
                <a:solidFill>
                  <a:srgbClr val="898989"/>
                </a:solidFill>
                <a:latin typeface="Arial"/>
                <a:cs typeface="Arial"/>
              </a:rPr>
              <a:t>Media Scape table and lounge</a:t>
            </a:r>
          </a:p>
          <a:p>
            <a:pPr marL="381000" lvl="0" indent="-144463">
              <a:spcBef>
                <a:spcPct val="20000"/>
              </a:spcBef>
              <a:buFont typeface="Arial" pitchFamily="34" charset="0"/>
              <a:buChar char="•"/>
              <a:defRPr/>
            </a:pPr>
            <a:r>
              <a:rPr lang="en-US" sz="1200" dirty="0" smtClean="0">
                <a:solidFill>
                  <a:srgbClr val="898989"/>
                </a:solidFill>
                <a:latin typeface="Arial"/>
                <a:cs typeface="Arial"/>
              </a:rPr>
              <a:t>Duo storage</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semi open area offers a space for small groups where team members can brainstorm freely without disrupting others.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H="1">
            <a:off x="8151962" y="4699257"/>
            <a:ext cx="743189"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411905" y="4733594"/>
            <a:ext cx="1291223" cy="646331"/>
          </a:xfrm>
          <a:prstGeom prst="rect">
            <a:avLst/>
          </a:prstGeom>
        </p:spPr>
        <p:txBody>
          <a:bodyPr wrap="square">
            <a:spAutoFit/>
          </a:bodyPr>
          <a:lstStyle/>
          <a:p>
            <a:pPr algn="r"/>
            <a:r>
              <a:rPr lang="en-US" sz="900" dirty="0" smtClean="0">
                <a:solidFill>
                  <a:schemeClr val="bg1">
                    <a:lumMod val="50000"/>
                  </a:schemeClr>
                </a:solidFill>
                <a:latin typeface="+mj-lt"/>
              </a:rPr>
              <a:t>Post &amp; Beam helps define the space creating a sense of enclosure.</a:t>
            </a:r>
            <a:endParaRPr lang="es-ES" sz="900" dirty="0">
              <a:latin typeface="+mj-lt"/>
            </a:endParaRPr>
          </a:p>
        </p:txBody>
      </p:sp>
      <p:cxnSp>
        <p:nvCxnSpPr>
          <p:cNvPr id="98" name="Straight Connector 97"/>
          <p:cNvCxnSpPr/>
          <p:nvPr/>
        </p:nvCxnSpPr>
        <p:spPr>
          <a:xfrm flipV="1">
            <a:off x="6575091" y="1638300"/>
            <a:ext cx="0" cy="158567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4721906" y="1454936"/>
            <a:ext cx="1853185" cy="646331"/>
          </a:xfrm>
          <a:prstGeom prst="rect">
            <a:avLst/>
          </a:prstGeom>
        </p:spPr>
        <p:txBody>
          <a:bodyPr wrap="square">
            <a:spAutoFit/>
          </a:bodyPr>
          <a:lstStyle/>
          <a:p>
            <a:pPr algn="r"/>
            <a:r>
              <a:rPr lang="en-US" sz="900" dirty="0" smtClean="0">
                <a:solidFill>
                  <a:schemeClr val="bg1">
                    <a:lumMod val="50000"/>
                  </a:schemeClr>
                </a:solidFill>
                <a:latin typeface="+mj-lt"/>
              </a:rPr>
              <a:t>Totem with canopy on media scape table integrates technology and provides an intense collaboration tool.</a:t>
            </a:r>
            <a:endParaRPr lang="es-ES" sz="900" dirty="0">
              <a:latin typeface="+mj-lt"/>
            </a:endParaRPr>
          </a:p>
        </p:txBody>
      </p:sp>
      <p:cxnSp>
        <p:nvCxnSpPr>
          <p:cNvPr id="100" name="Straight Connector 99"/>
          <p:cNvCxnSpPr/>
          <p:nvPr/>
        </p:nvCxnSpPr>
        <p:spPr>
          <a:xfrm rot="5400000">
            <a:off x="4088992" y="4261272"/>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804913" y="4699257"/>
            <a:ext cx="1311215" cy="923330"/>
          </a:xfrm>
          <a:prstGeom prst="rect">
            <a:avLst/>
          </a:prstGeom>
        </p:spPr>
        <p:txBody>
          <a:bodyPr wrap="square">
            <a:spAutoFit/>
          </a:bodyPr>
          <a:lstStyle/>
          <a:p>
            <a:r>
              <a:rPr lang="en-US" sz="900" dirty="0" smtClean="0">
                <a:solidFill>
                  <a:schemeClr val="bg1">
                    <a:lumMod val="50000"/>
                  </a:schemeClr>
                </a:solidFill>
                <a:latin typeface="+mj-lt"/>
              </a:rPr>
              <a:t>Duo Storage provides boundary and space for groups. It also provides a place to set personal belongings.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16’ x 16’</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C10</a:t>
            </a:r>
            <a:endParaRPr lang="en-US" dirty="0"/>
          </a:p>
        </p:txBody>
      </p:sp>
      <p:sp>
        <p:nvSpPr>
          <p:cNvPr id="29" name="Rounded Rectangle 28"/>
          <p:cNvSpPr/>
          <p:nvPr/>
        </p:nvSpPr>
        <p:spPr>
          <a:xfrm>
            <a:off x="1207003" y="6630802"/>
            <a:ext cx="146304" cy="12396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ectangle 29"/>
          <p:cNvSpPr/>
          <p:nvPr/>
        </p:nvSpPr>
        <p:spPr>
          <a:xfrm>
            <a:off x="7781028" y="1454936"/>
            <a:ext cx="1291223" cy="646331"/>
          </a:xfrm>
          <a:prstGeom prst="rect">
            <a:avLst/>
          </a:prstGeom>
        </p:spPr>
        <p:txBody>
          <a:bodyPr wrap="square">
            <a:spAutoFit/>
          </a:bodyPr>
          <a:lstStyle/>
          <a:p>
            <a:r>
              <a:rPr lang="en-US" sz="900" dirty="0" smtClean="0">
                <a:solidFill>
                  <a:schemeClr val="bg1">
                    <a:lumMod val="50000"/>
                  </a:schemeClr>
                </a:solidFill>
                <a:latin typeface="+mj-lt"/>
              </a:rPr>
              <a:t>Stool height ledge provides a higher  level of viewing for the back row.</a:t>
            </a:r>
            <a:endParaRPr lang="es-ES" sz="900" dirty="0">
              <a:latin typeface="+mj-lt"/>
            </a:endParaRPr>
          </a:p>
        </p:txBody>
      </p:sp>
      <p:cxnSp>
        <p:nvCxnSpPr>
          <p:cNvPr id="35" name="Straight Connector 34"/>
          <p:cNvCxnSpPr/>
          <p:nvPr/>
        </p:nvCxnSpPr>
        <p:spPr>
          <a:xfrm flipV="1">
            <a:off x="7667770" y="1638300"/>
            <a:ext cx="0" cy="171548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4178472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10248" r="7716"/>
          <a:stretch/>
        </p:blipFill>
        <p:spPr bwMode="auto">
          <a:xfrm>
            <a:off x="4414306" y="1819375"/>
            <a:ext cx="5069914"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Neighborhood</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Big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Big Lamp</a:t>
            </a:r>
          </a:p>
          <a:p>
            <a:pPr marL="381000" lvl="0" indent="-144463">
              <a:spcBef>
                <a:spcPct val="20000"/>
              </a:spcBef>
              <a:buFont typeface="Arial" pitchFamily="34" charset="0"/>
              <a:buChar char="•"/>
              <a:defRPr/>
            </a:pPr>
            <a:r>
              <a:rPr lang="en-US" sz="1200" dirty="0" smtClean="0">
                <a:solidFill>
                  <a:srgbClr val="898989"/>
                </a:solidFill>
                <a:latin typeface="Arial"/>
                <a:cs typeface="Arial"/>
              </a:rPr>
              <a:t>Scoop Stool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Duo storage</a:t>
            </a:r>
          </a:p>
          <a:p>
            <a:pPr marL="381000" lvl="0" indent="-144463">
              <a:spcBef>
                <a:spcPct val="20000"/>
              </a:spcBef>
              <a:buFont typeface="Arial" pitchFamily="34" charset="0"/>
              <a:buChar char="•"/>
              <a:defRPr/>
            </a:pPr>
            <a:r>
              <a:rPr lang="en-US" sz="1200" dirty="0" smtClean="0">
                <a:solidFill>
                  <a:srgbClr val="898989"/>
                </a:solidFill>
                <a:latin typeface="Arial"/>
                <a:cs typeface="Arial"/>
              </a:rPr>
              <a:t>Soto accessories</a:t>
            </a:r>
          </a:p>
          <a:p>
            <a:pPr marL="381000" lvl="0" indent="-144463">
              <a:spcBef>
                <a:spcPct val="20000"/>
              </a:spcBef>
              <a:buFont typeface="Arial" pitchFamily="34" charset="0"/>
              <a:buChar char="•"/>
              <a:defRPr/>
            </a:pP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area provides stool height seating and desk with integrated power. It’s a comfortable place for a social gathering and short meetings.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9042309" y="1337094"/>
            <a:ext cx="0" cy="701288"/>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709722" y="1252824"/>
            <a:ext cx="1291223" cy="646331"/>
          </a:xfrm>
          <a:prstGeom prst="rect">
            <a:avLst/>
          </a:prstGeom>
        </p:spPr>
        <p:txBody>
          <a:bodyPr wrap="square">
            <a:spAutoFit/>
          </a:bodyPr>
          <a:lstStyle/>
          <a:p>
            <a:pPr algn="r"/>
            <a:r>
              <a:rPr lang="en-US" sz="900" dirty="0">
                <a:solidFill>
                  <a:schemeClr val="bg1">
                    <a:lumMod val="50000"/>
                  </a:schemeClr>
                </a:solidFill>
              </a:rPr>
              <a:t>Post &amp; Beam helps define the space creating a sense of enclosure.</a:t>
            </a:r>
            <a:endParaRPr lang="es-ES" sz="900" dirty="0"/>
          </a:p>
        </p:txBody>
      </p:sp>
      <p:cxnSp>
        <p:nvCxnSpPr>
          <p:cNvPr id="98" name="Straight Connector 97"/>
          <p:cNvCxnSpPr/>
          <p:nvPr/>
        </p:nvCxnSpPr>
        <p:spPr>
          <a:xfrm flipV="1">
            <a:off x="6976905" y="1466206"/>
            <a:ext cx="0" cy="180407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234101" y="1260445"/>
            <a:ext cx="1715162" cy="507831"/>
          </a:xfrm>
          <a:prstGeom prst="rect">
            <a:avLst/>
          </a:prstGeom>
        </p:spPr>
        <p:txBody>
          <a:bodyPr wrap="square">
            <a:spAutoFit/>
          </a:bodyPr>
          <a:lstStyle/>
          <a:p>
            <a:pPr algn="r"/>
            <a:r>
              <a:rPr lang="en-US" sz="900" dirty="0" smtClean="0">
                <a:solidFill>
                  <a:schemeClr val="bg1">
                    <a:lumMod val="50000"/>
                  </a:schemeClr>
                </a:solidFill>
                <a:latin typeface="+mj-lt"/>
              </a:rPr>
              <a:t>Integrated power and data at desk makes connections easy for mobile technology</a:t>
            </a:r>
            <a:endParaRPr lang="es-ES" sz="900" dirty="0">
              <a:latin typeface="+mj-lt"/>
            </a:endParaRPr>
          </a:p>
        </p:txBody>
      </p:sp>
      <p:cxnSp>
        <p:nvCxnSpPr>
          <p:cNvPr id="100" name="Straight Connector 99"/>
          <p:cNvCxnSpPr>
            <a:endCxn id="101" idx="1"/>
          </p:cNvCxnSpPr>
          <p:nvPr/>
        </p:nvCxnSpPr>
        <p:spPr>
          <a:xfrm>
            <a:off x="6102401" y="3877746"/>
            <a:ext cx="0" cy="143542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6102401" y="4990000"/>
            <a:ext cx="1291223" cy="646331"/>
          </a:xfrm>
          <a:prstGeom prst="rect">
            <a:avLst/>
          </a:prstGeom>
        </p:spPr>
        <p:txBody>
          <a:bodyPr wrap="square">
            <a:spAutoFit/>
          </a:bodyPr>
          <a:lstStyle/>
          <a:p>
            <a:r>
              <a:rPr lang="en-US" sz="900" dirty="0" smtClean="0">
                <a:solidFill>
                  <a:schemeClr val="bg1">
                    <a:lumMod val="50000"/>
                  </a:schemeClr>
                </a:solidFill>
                <a:latin typeface="+mj-lt"/>
              </a:rPr>
              <a:t>User comfort supported with a choice of seated or standing postures.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16’ x 12’</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91294" y="727045"/>
            <a:ext cx="636906"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C11</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15054" t="6917" r="24780" b="1"/>
          <a:stretch/>
        </p:blipFill>
        <p:spPr bwMode="auto">
          <a:xfrm>
            <a:off x="7542172" y="6033180"/>
            <a:ext cx="1739533" cy="1419645"/>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207003" y="6743003"/>
            <a:ext cx="146304" cy="97418"/>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317443074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6" y="1683650"/>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81176" y="598323"/>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Neighborhood</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noProof="0" dirty="0" err="1" smtClean="0">
                <a:solidFill>
                  <a:srgbClr val="898989"/>
                </a:solidFill>
                <a:latin typeface="Arial"/>
                <a:cs typeface="Arial"/>
              </a:rPr>
              <a:t>Bix</a:t>
            </a:r>
            <a:r>
              <a:rPr lang="en-US" sz="1200" noProof="0" dirty="0" smtClean="0">
                <a:solidFill>
                  <a:srgbClr val="898989"/>
                </a:solidFill>
                <a:latin typeface="Arial"/>
                <a:cs typeface="Arial"/>
              </a:rPr>
              <a:t> seating and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Alight-ottoman round</a:t>
            </a:r>
            <a:endParaRPr lang="en-US" sz="1200" noProof="0" dirty="0" smtClean="0">
              <a:solidFill>
                <a:srgbClr val="898989"/>
              </a:solidFill>
              <a:latin typeface="Arial"/>
              <a:cs typeface="Arial"/>
            </a:endParaRPr>
          </a:p>
          <a:p>
            <a:pPr marL="381000" lvl="0" indent="-144463">
              <a:spcBef>
                <a:spcPct val="20000"/>
              </a:spcBef>
              <a:buFont typeface="Arial" pitchFamily="34" charset="0"/>
              <a:buChar char="•"/>
              <a:defRPr/>
            </a:pPr>
            <a:r>
              <a:rPr lang="en-US" sz="1200" noProof="0" dirty="0" err="1" smtClean="0">
                <a:solidFill>
                  <a:srgbClr val="898989"/>
                </a:solidFill>
                <a:latin typeface="Arial"/>
                <a:cs typeface="Arial"/>
              </a:rPr>
              <a:t>Groupwork</a:t>
            </a:r>
            <a:r>
              <a:rPr lang="en-US" sz="1200" noProof="0" dirty="0" smtClean="0">
                <a:solidFill>
                  <a:srgbClr val="898989"/>
                </a:solidFill>
                <a:latin typeface="Arial"/>
                <a:cs typeface="Arial"/>
              </a:rPr>
              <a:t> </a:t>
            </a:r>
            <a:r>
              <a:rPr lang="en-US" sz="1200" noProof="0" dirty="0" err="1" smtClean="0">
                <a:solidFill>
                  <a:srgbClr val="898989"/>
                </a:solidFill>
                <a:latin typeface="Arial"/>
                <a:cs typeface="Arial"/>
              </a:rPr>
              <a:t>markerboard</a:t>
            </a:r>
            <a:r>
              <a:rPr lang="en-US" sz="1200" noProof="0" dirty="0" smtClean="0">
                <a:solidFill>
                  <a:srgbClr val="898989"/>
                </a:solidFill>
                <a:latin typeface="Arial"/>
                <a:cs typeface="Arial"/>
              </a:rPr>
              <a:t> screens</a:t>
            </a:r>
          </a:p>
          <a:p>
            <a:pPr marL="381000" lvl="0" indent="-144463">
              <a:spcBef>
                <a:spcPct val="20000"/>
              </a:spcBef>
              <a:buFont typeface="Arial" pitchFamily="34" charset="0"/>
              <a:buChar char="•"/>
              <a:defRPr/>
            </a:pPr>
            <a:r>
              <a:rPr kumimoji="0" lang="en-US" sz="1200" i="0" u="none" strike="noStrike" kern="1200" cap="none" spc="0" normalizeH="0" baseline="0" dirty="0" smtClean="0">
                <a:ln>
                  <a:noFill/>
                </a:ln>
                <a:solidFill>
                  <a:srgbClr val="898989"/>
                </a:solidFill>
                <a:effectLst/>
                <a:uLnTx/>
                <a:uFillTx/>
                <a:latin typeface="Arial"/>
                <a:ea typeface="+mn-ea"/>
                <a:cs typeface="Arial"/>
              </a:rPr>
              <a:t>Duo</a:t>
            </a:r>
            <a:r>
              <a:rPr kumimoji="0" lang="en-US" sz="1200" i="0" u="none" strike="noStrike" kern="1200" cap="none" spc="0" normalizeH="0" dirty="0" smtClean="0">
                <a:ln>
                  <a:noFill/>
                </a:ln>
                <a:solidFill>
                  <a:srgbClr val="898989"/>
                </a:solidFill>
                <a:effectLst/>
                <a:uLnTx/>
                <a:uFillTx/>
                <a:latin typeface="Arial"/>
                <a:ea typeface="+mn-ea"/>
                <a:cs typeface="Arial"/>
              </a:rPr>
              <a:t> storage</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901977"/>
            <a:chOff x="359378" y="1269356"/>
            <a:chExt cx="2837062" cy="901977"/>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600164"/>
            </a:xfrm>
            <a:prstGeom prst="rect">
              <a:avLst/>
            </a:prstGeom>
            <a:noFill/>
          </p:spPr>
          <p:txBody>
            <a:bodyPr wrap="square" rtlCol="0">
              <a:spAutoFit/>
            </a:bodyPr>
            <a:lstStyle/>
            <a:p>
              <a:r>
                <a:rPr lang="en-US" sz="1100" dirty="0" smtClean="0">
                  <a:solidFill>
                    <a:srgbClr val="898989"/>
                  </a:solidFill>
                  <a:latin typeface="+mj-lt"/>
                </a:rPr>
                <a:t>This area supports a space for small groups where some awareness and collaboration with neighbors may occur.</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8" name="Straight Connector 97"/>
          <p:cNvCxnSpPr/>
          <p:nvPr/>
        </p:nvCxnSpPr>
        <p:spPr>
          <a:xfrm flipV="1">
            <a:off x="4918819" y="1630392"/>
            <a:ext cx="0" cy="1519479"/>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4995940" y="1575990"/>
            <a:ext cx="1291223" cy="507831"/>
          </a:xfrm>
          <a:prstGeom prst="rect">
            <a:avLst/>
          </a:prstGeom>
        </p:spPr>
        <p:txBody>
          <a:bodyPr wrap="square">
            <a:spAutoFit/>
          </a:bodyPr>
          <a:lstStyle/>
          <a:p>
            <a:r>
              <a:rPr lang="en-US" sz="900" dirty="0" err="1" smtClean="0">
                <a:solidFill>
                  <a:schemeClr val="bg1">
                    <a:lumMod val="50000"/>
                  </a:schemeClr>
                </a:solidFill>
                <a:latin typeface="+mj-lt"/>
              </a:rPr>
              <a:t>Markerboard</a:t>
            </a:r>
            <a:r>
              <a:rPr lang="en-US" sz="900" dirty="0" smtClean="0">
                <a:solidFill>
                  <a:schemeClr val="bg1">
                    <a:lumMod val="50000"/>
                  </a:schemeClr>
                </a:solidFill>
                <a:latin typeface="+mj-lt"/>
              </a:rPr>
              <a:t> screens help to visualize and conceptualize ideas.</a:t>
            </a:r>
            <a:endParaRPr lang="es-ES" sz="900" dirty="0">
              <a:latin typeface="+mj-lt"/>
            </a:endParaRPr>
          </a:p>
        </p:txBody>
      </p:sp>
      <p:cxnSp>
        <p:nvCxnSpPr>
          <p:cNvPr id="100" name="Straight Connector 99"/>
          <p:cNvCxnSpPr/>
          <p:nvPr/>
        </p:nvCxnSpPr>
        <p:spPr>
          <a:xfrm>
            <a:off x="6204156" y="3848800"/>
            <a:ext cx="0" cy="1230628"/>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849809" y="4689787"/>
            <a:ext cx="1291223" cy="507831"/>
          </a:xfrm>
          <a:prstGeom prst="rect">
            <a:avLst/>
          </a:prstGeom>
        </p:spPr>
        <p:txBody>
          <a:bodyPr wrap="square">
            <a:spAutoFit/>
          </a:bodyPr>
          <a:lstStyle/>
          <a:p>
            <a:pPr algn="r"/>
            <a:r>
              <a:rPr lang="en-US" sz="900" dirty="0" smtClean="0">
                <a:solidFill>
                  <a:schemeClr val="bg1">
                    <a:lumMod val="50000"/>
                  </a:schemeClr>
                </a:solidFill>
                <a:latin typeface="+mj-lt"/>
              </a:rPr>
              <a:t>Comfortable seating that supports small group meetings.</a:t>
            </a:r>
            <a:endParaRPr lang="es-ES" sz="900" dirty="0">
              <a:latin typeface="+mj-lt"/>
            </a:endParaRPr>
          </a:p>
        </p:txBody>
      </p:sp>
      <p:cxnSp>
        <p:nvCxnSpPr>
          <p:cNvPr id="106" name="Straight Connector 105"/>
          <p:cNvCxnSpPr/>
          <p:nvPr/>
        </p:nvCxnSpPr>
        <p:spPr>
          <a:xfrm>
            <a:off x="9609368" y="3687169"/>
            <a:ext cx="0" cy="1392259"/>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825475" y="4620537"/>
            <a:ext cx="1718905" cy="646331"/>
          </a:xfrm>
          <a:prstGeom prst="rect">
            <a:avLst/>
          </a:prstGeom>
        </p:spPr>
        <p:txBody>
          <a:bodyPr wrap="square">
            <a:spAutoFit/>
          </a:bodyPr>
          <a:lstStyle/>
          <a:p>
            <a:pPr algn="r"/>
            <a:r>
              <a:rPr lang="en-US" sz="900" dirty="0" smtClean="0">
                <a:solidFill>
                  <a:schemeClr val="bg1">
                    <a:lumMod val="50000"/>
                  </a:schemeClr>
                </a:solidFill>
                <a:latin typeface="+mj-lt"/>
              </a:rPr>
              <a:t>Post &amp; Beam Transparency </a:t>
            </a:r>
            <a:r>
              <a:rPr lang="en-US" sz="900" dirty="0" err="1" smtClean="0">
                <a:solidFill>
                  <a:schemeClr val="bg1">
                    <a:lumMod val="50000"/>
                  </a:schemeClr>
                </a:solidFill>
                <a:latin typeface="+mj-lt"/>
              </a:rPr>
              <a:t>Infills</a:t>
            </a:r>
            <a:r>
              <a:rPr lang="en-US" sz="900" dirty="0" smtClean="0">
                <a:solidFill>
                  <a:schemeClr val="bg1">
                    <a:lumMod val="50000"/>
                  </a:schemeClr>
                </a:solidFill>
                <a:latin typeface="+mj-lt"/>
              </a:rPr>
              <a:t> and storage help define the space and creates a sense of privacy.</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16’ x 26’</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C12</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1008" r="34496"/>
          <a:stretch/>
        </p:blipFill>
        <p:spPr bwMode="auto">
          <a:xfrm rot="5400000">
            <a:off x="7778263" y="5794591"/>
            <a:ext cx="1283441" cy="1962623"/>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207003" y="6827152"/>
            <a:ext cx="146304" cy="196338"/>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2775767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0" y="3742966"/>
            <a:ext cx="4334193" cy="872033"/>
          </a:xfrm>
          <a:prstGeom prst="rect">
            <a:avLst/>
          </a:prstGeom>
          <a:noFill/>
          <a:ln w="9525">
            <a:noFill/>
            <a:miter lim="800000"/>
            <a:headEnd/>
            <a:tailEnd/>
          </a:ln>
          <a:effectLst/>
        </p:spPr>
        <p:txBody>
          <a:bodyPr lIns="101882" tIns="50941" rIns="101882" bIns="50941" anchor="ctr">
            <a:spAutoFit/>
          </a:bodyPr>
          <a:lstStyle/>
          <a:p>
            <a:pPr algn="r">
              <a:spcBef>
                <a:spcPct val="50000"/>
              </a:spcBef>
            </a:pPr>
            <a:r>
              <a:rPr lang="en-US" sz="4900" dirty="0" smtClean="0">
                <a:solidFill>
                  <a:schemeClr val="accent1"/>
                </a:solidFill>
              </a:rPr>
              <a:t>the shift </a:t>
            </a:r>
            <a:endParaRPr lang="en-US" sz="4900" dirty="0">
              <a:solidFill>
                <a:schemeClr val="accent1"/>
              </a:solidFill>
            </a:endParaRPr>
          </a:p>
        </p:txBody>
      </p:sp>
      <p:sp>
        <p:nvSpPr>
          <p:cNvPr id="50197" name="Text Box 21"/>
          <p:cNvSpPr txBox="1">
            <a:spLocks noChangeArrowheads="1"/>
          </p:cNvSpPr>
          <p:nvPr/>
        </p:nvSpPr>
        <p:spPr bwMode="auto">
          <a:xfrm>
            <a:off x="5059318" y="3570398"/>
            <a:ext cx="4466908" cy="1469405"/>
          </a:xfrm>
          <a:prstGeom prst="rect">
            <a:avLst/>
          </a:prstGeom>
          <a:noFill/>
          <a:ln w="9525">
            <a:noFill/>
            <a:miter lim="800000"/>
            <a:headEnd/>
            <a:tailEnd/>
          </a:ln>
          <a:effectLst/>
        </p:spPr>
        <p:txBody>
          <a:bodyPr lIns="101882" tIns="50941" rIns="101882" bIns="50941" anchor="ctr">
            <a:spAutoFit/>
          </a:bodyPr>
          <a:lstStyle/>
          <a:p>
            <a:pPr marL="251169" indent="-251169">
              <a:lnSpc>
                <a:spcPct val="90000"/>
              </a:lnSpc>
              <a:spcBef>
                <a:spcPct val="25000"/>
              </a:spcBef>
              <a:spcAft>
                <a:spcPct val="25000"/>
              </a:spcAft>
              <a:buFontTx/>
              <a:buChar char="•"/>
            </a:pPr>
            <a:r>
              <a:rPr lang="en-US" sz="2400" dirty="0" smtClean="0">
                <a:solidFill>
                  <a:srgbClr val="898989"/>
                </a:solidFill>
                <a:latin typeface="+mj-lt"/>
              </a:rPr>
              <a:t>reading centered</a:t>
            </a:r>
          </a:p>
          <a:p>
            <a:pPr marL="251169" indent="-251169">
              <a:lnSpc>
                <a:spcPct val="90000"/>
              </a:lnSpc>
              <a:spcBef>
                <a:spcPct val="25000"/>
              </a:spcBef>
              <a:spcAft>
                <a:spcPct val="25000"/>
              </a:spcAft>
              <a:buFontTx/>
              <a:buChar char="•"/>
            </a:pPr>
            <a:r>
              <a:rPr lang="en-US" sz="2400" dirty="0" smtClean="0">
                <a:solidFill>
                  <a:srgbClr val="898989"/>
                </a:solidFill>
                <a:latin typeface="+mj-lt"/>
              </a:rPr>
              <a:t>storage centered</a:t>
            </a:r>
          </a:p>
          <a:p>
            <a:pPr marL="251169" indent="-251169">
              <a:lnSpc>
                <a:spcPct val="90000"/>
              </a:lnSpc>
              <a:spcBef>
                <a:spcPct val="25000"/>
              </a:spcBef>
              <a:spcAft>
                <a:spcPct val="25000"/>
              </a:spcAft>
              <a:buFontTx/>
              <a:buChar char="•"/>
            </a:pPr>
            <a:r>
              <a:rPr lang="en-US" sz="2400" dirty="0" smtClean="0">
                <a:solidFill>
                  <a:srgbClr val="898989"/>
                </a:solidFill>
                <a:latin typeface="+mj-lt"/>
              </a:rPr>
              <a:t>learning centered</a:t>
            </a:r>
          </a:p>
        </p:txBody>
      </p:sp>
      <p:pic>
        <p:nvPicPr>
          <p:cNvPr id="106498" name="Picture 2"/>
          <p:cNvPicPr>
            <a:picLocks noChangeArrowheads="1"/>
          </p:cNvPicPr>
          <p:nvPr/>
        </p:nvPicPr>
        <p:blipFill>
          <a:blip r:embed="rId3" cstate="email"/>
          <a:stretch>
            <a:fillRect/>
          </a:stretch>
        </p:blipFill>
        <p:spPr bwMode="auto">
          <a:xfrm>
            <a:off x="6694119" y="439859"/>
            <a:ext cx="3188513" cy="2463851"/>
          </a:xfrm>
          <a:prstGeom prst="rect">
            <a:avLst/>
          </a:prstGeom>
          <a:noFill/>
          <a:ln w="9525">
            <a:noFill/>
            <a:miter lim="800000"/>
            <a:headEnd/>
            <a:tailEnd/>
          </a:ln>
          <a:effectLst/>
        </p:spPr>
      </p:pic>
      <p:pic>
        <p:nvPicPr>
          <p:cNvPr id="106499" name="Picture 3"/>
          <p:cNvPicPr>
            <a:picLocks noChangeAspect="1" noChangeArrowheads="1"/>
          </p:cNvPicPr>
          <p:nvPr/>
        </p:nvPicPr>
        <p:blipFill>
          <a:blip r:embed="rId4" cstate="email"/>
          <a:srcRect/>
          <a:stretch>
            <a:fillRect/>
          </a:stretch>
        </p:blipFill>
        <p:spPr bwMode="auto">
          <a:xfrm>
            <a:off x="3396694" y="428200"/>
            <a:ext cx="3189596" cy="2484215"/>
          </a:xfrm>
          <a:prstGeom prst="rect">
            <a:avLst/>
          </a:prstGeom>
          <a:noFill/>
          <a:ln>
            <a:noFill/>
          </a:ln>
        </p:spPr>
      </p:pic>
      <p:pic>
        <p:nvPicPr>
          <p:cNvPr id="1027" name="Picture 3"/>
          <p:cNvPicPr>
            <a:picLocks noChangeAspect="1" noChangeArrowheads="1"/>
          </p:cNvPicPr>
          <p:nvPr/>
        </p:nvPicPr>
        <p:blipFill>
          <a:blip r:embed="rId5" cstate="email"/>
          <a:srcRect/>
          <a:stretch>
            <a:fillRect/>
          </a:stretch>
        </p:blipFill>
        <p:spPr bwMode="auto">
          <a:xfrm>
            <a:off x="120103" y="428201"/>
            <a:ext cx="3177743" cy="248716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7177"/>
          <a:stretch/>
        </p:blipFill>
        <p:spPr bwMode="auto">
          <a:xfrm>
            <a:off x="4183810" y="2030667"/>
            <a:ext cx="5736567"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Neighborhood</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dirty="0" smtClean="0">
                <a:solidFill>
                  <a:srgbClr val="898989"/>
                </a:solidFill>
                <a:latin typeface="Arial"/>
                <a:cs typeface="Arial"/>
              </a:rPr>
              <a:t>Media Scape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Stool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Duo storage</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latin typeface="+mj-lt"/>
                </a:rPr>
                <a:t>This area provides a space for defined groups and it supports collaboration between 5 people. It promotes users to evaluate, generate, capture, retrieve and share information.</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8483150" y="224649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073244" y="1405937"/>
            <a:ext cx="1999007" cy="646331"/>
          </a:xfrm>
          <a:prstGeom prst="rect">
            <a:avLst/>
          </a:prstGeom>
        </p:spPr>
        <p:txBody>
          <a:bodyPr wrap="square">
            <a:spAutoFit/>
          </a:bodyPr>
          <a:lstStyle/>
          <a:p>
            <a:pPr algn="r"/>
            <a:r>
              <a:rPr lang="en-US" sz="900" dirty="0" smtClean="0">
                <a:solidFill>
                  <a:schemeClr val="bg1">
                    <a:lumMod val="50000"/>
                  </a:schemeClr>
                </a:solidFill>
                <a:latin typeface="+mj-lt"/>
              </a:rPr>
              <a:t>Post &amp; Beam enables meeting spaces to be created in the open plan with components such as duo storage and </a:t>
            </a:r>
            <a:r>
              <a:rPr lang="en-US" sz="900" dirty="0" err="1" smtClean="0">
                <a:solidFill>
                  <a:schemeClr val="bg1">
                    <a:lumMod val="50000"/>
                  </a:schemeClr>
                </a:solidFill>
                <a:latin typeface="+mj-lt"/>
              </a:rPr>
              <a:t>infills</a:t>
            </a:r>
            <a:r>
              <a:rPr lang="en-US" sz="900" dirty="0" smtClean="0">
                <a:solidFill>
                  <a:schemeClr val="bg1">
                    <a:lumMod val="50000"/>
                  </a:schemeClr>
                </a:solidFill>
                <a:latin typeface="+mj-lt"/>
              </a:rPr>
              <a:t>.</a:t>
            </a:r>
            <a:endParaRPr lang="es-ES" sz="900" dirty="0">
              <a:latin typeface="+mj-lt"/>
            </a:endParaRPr>
          </a:p>
        </p:txBody>
      </p:sp>
      <p:cxnSp>
        <p:nvCxnSpPr>
          <p:cNvPr id="98" name="Straight Connector 97"/>
          <p:cNvCxnSpPr/>
          <p:nvPr/>
        </p:nvCxnSpPr>
        <p:spPr>
          <a:xfrm flipV="1">
            <a:off x="6818394" y="1466206"/>
            <a:ext cx="0" cy="1726797"/>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037827" y="1455753"/>
            <a:ext cx="1715162" cy="646331"/>
          </a:xfrm>
          <a:prstGeom prst="rect">
            <a:avLst/>
          </a:prstGeom>
        </p:spPr>
        <p:txBody>
          <a:bodyPr wrap="square">
            <a:spAutoFit/>
          </a:bodyPr>
          <a:lstStyle/>
          <a:p>
            <a:pPr algn="r"/>
            <a:r>
              <a:rPr lang="en-US" sz="900" dirty="0" smtClean="0">
                <a:solidFill>
                  <a:schemeClr val="bg1">
                    <a:lumMod val="50000"/>
                  </a:schemeClr>
                </a:solidFill>
                <a:latin typeface="+mj-lt"/>
              </a:rPr>
              <a:t>Monitor on shroud connected to media: </a:t>
            </a:r>
            <a:r>
              <a:rPr lang="en-US" sz="900" dirty="0" err="1" smtClean="0">
                <a:solidFill>
                  <a:schemeClr val="bg1">
                    <a:lumMod val="50000"/>
                  </a:schemeClr>
                </a:solidFill>
                <a:latin typeface="+mj-lt"/>
              </a:rPr>
              <a:t>scape</a:t>
            </a:r>
            <a:r>
              <a:rPr lang="en-US" sz="900" dirty="0" smtClean="0">
                <a:solidFill>
                  <a:schemeClr val="bg1">
                    <a:lumMod val="50000"/>
                  </a:schemeClr>
                </a:solidFill>
                <a:latin typeface="+mj-lt"/>
              </a:rPr>
              <a:t> table enables intense generative and evaluative sessions.</a:t>
            </a:r>
            <a:endParaRPr lang="es-ES" sz="900" dirty="0">
              <a:latin typeface="+mj-lt"/>
            </a:endParaRPr>
          </a:p>
        </p:txBody>
      </p:sp>
      <p:cxnSp>
        <p:nvCxnSpPr>
          <p:cNvPr id="100" name="Straight Connector 99"/>
          <p:cNvCxnSpPr/>
          <p:nvPr/>
        </p:nvCxnSpPr>
        <p:spPr>
          <a:xfrm rot="5400000">
            <a:off x="6190581" y="4693878"/>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461766" y="5106350"/>
            <a:ext cx="1291223" cy="646331"/>
          </a:xfrm>
          <a:prstGeom prst="rect">
            <a:avLst/>
          </a:prstGeom>
        </p:spPr>
        <p:txBody>
          <a:bodyPr wrap="square">
            <a:spAutoFit/>
          </a:bodyPr>
          <a:lstStyle/>
          <a:p>
            <a:pPr algn="r"/>
            <a:r>
              <a:rPr lang="en-US" sz="900" dirty="0">
                <a:solidFill>
                  <a:schemeClr val="bg1">
                    <a:lumMod val="50000"/>
                  </a:schemeClr>
                </a:solidFill>
              </a:rPr>
              <a:t>User comfort supported with a choice of seated or standing postures.</a:t>
            </a:r>
            <a:endParaRPr lang="es-ES" sz="900" dirty="0"/>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16’ x 13’</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C13</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13394" t="6131" r="21287"/>
          <a:stretch/>
        </p:blipFill>
        <p:spPr bwMode="auto">
          <a:xfrm>
            <a:off x="7617849" y="6078395"/>
            <a:ext cx="1699269" cy="1288194"/>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207003" y="7068382"/>
            <a:ext cx="146304" cy="12396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24841513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Box 5"/>
          <p:cNvSpPr txBox="1">
            <a:spLocks noChangeArrowheads="1"/>
          </p:cNvSpPr>
          <p:nvPr/>
        </p:nvSpPr>
        <p:spPr bwMode="auto">
          <a:xfrm>
            <a:off x="101283" y="5390303"/>
            <a:ext cx="7925816" cy="1703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101882" tIns="50941" rIns="101882" bIns="50941">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dirty="0" smtClean="0">
                <a:solidFill>
                  <a:srgbClr val="0090CA"/>
                </a:solidFill>
                <a:latin typeface="Arial" pitchFamily="34" charset="0"/>
                <a:ea typeface="+mn-ea"/>
                <a:cs typeface="Arial" pitchFamily="34" charset="0"/>
              </a:rPr>
              <a:t>VIBE: productivity, advancing, task-oriented, building the idea.</a:t>
            </a:r>
          </a:p>
          <a:p>
            <a:pPr eaLnBrk="1" hangingPunct="1">
              <a:defRPr/>
            </a:pPr>
            <a:r>
              <a:rPr lang="en-US" sz="2000" dirty="0" smtClean="0">
                <a:solidFill>
                  <a:srgbClr val="0090CA"/>
                </a:solidFill>
                <a:latin typeface="Arial" pitchFamily="34" charset="0"/>
                <a:ea typeface="+mn-ea"/>
                <a:cs typeface="Arial" pitchFamily="34" charset="0"/>
              </a:rPr>
              <a:t>MOOD: semi-quiet, focused, accomplished, formulating, hands-on.</a:t>
            </a:r>
          </a:p>
          <a:p>
            <a:pPr eaLnBrk="1" hangingPunct="1">
              <a:defRPr/>
            </a:pPr>
            <a:endParaRPr lang="en-US" sz="2000" dirty="0" smtClean="0">
              <a:solidFill>
                <a:srgbClr val="0090CA"/>
              </a:solidFill>
              <a:latin typeface="Arial" pitchFamily="34" charset="0"/>
              <a:ea typeface="+mn-ea"/>
              <a:cs typeface="Arial" pitchFamily="34" charset="0"/>
            </a:endParaRPr>
          </a:p>
          <a:p>
            <a:pPr eaLnBrk="1" hangingPunct="1">
              <a:defRPr/>
            </a:pPr>
            <a:r>
              <a:rPr lang="en-US" sz="2000" dirty="0" smtClean="0">
                <a:solidFill>
                  <a:srgbClr val="0090CA"/>
                </a:solidFill>
                <a:latin typeface="Arial" pitchFamily="34" charset="0"/>
                <a:ea typeface="+mn-ea"/>
                <a:cs typeface="Arial" pitchFamily="34" charset="0"/>
              </a:rPr>
              <a:t>Individual or pairs, defined space &amp; tools, close proximity.</a:t>
            </a:r>
          </a:p>
          <a:p>
            <a:pPr eaLnBrk="1" hangingPunct="1">
              <a:defRPr/>
            </a:pPr>
            <a:r>
              <a:rPr lang="en-US" sz="2000" dirty="0" smtClean="0">
                <a:solidFill>
                  <a:srgbClr val="0090CA"/>
                </a:solidFill>
                <a:latin typeface="Arial" pitchFamily="34" charset="0"/>
                <a:ea typeface="+mn-ea"/>
                <a:cs typeface="Arial" pitchFamily="34" charset="0"/>
              </a:rPr>
              <a:t>High-tech, goal oriented, transforming concepts to ideas.</a:t>
            </a:r>
          </a:p>
        </p:txBody>
      </p:sp>
      <p:sp>
        <p:nvSpPr>
          <p:cNvPr id="9" name="Rectangle 8"/>
          <p:cNvSpPr>
            <a:spLocks noChangeArrowheads="1"/>
          </p:cNvSpPr>
          <p:nvPr/>
        </p:nvSpPr>
        <p:spPr bwMode="auto">
          <a:xfrm>
            <a:off x="1087915" y="503767"/>
            <a:ext cx="2278856" cy="1036320"/>
          </a:xfrm>
          <a:prstGeom prst="rect">
            <a:avLst/>
          </a:prstGeom>
          <a:solidFill>
            <a:srgbClr val="4F6228">
              <a:alpha val="56862"/>
            </a:srgbClr>
          </a:solidFill>
          <a:ln w="9525">
            <a:solidFill>
              <a:srgbClr val="000000"/>
            </a:solidFill>
            <a:miter lim="800000"/>
            <a:headEnd/>
            <a:tailEnd/>
          </a:ln>
          <a:effectLst>
            <a:outerShdw dist="20000" dir="5400000" rotWithShape="0">
              <a:srgbClr val="808080">
                <a:alpha val="37999"/>
              </a:srgbClr>
            </a:outerShdw>
          </a:effectLst>
        </p:spPr>
        <p:txBody>
          <a:bodyPr lIns="101882" tIns="50941" rIns="101882" bIns="50941" anchor="ctr"/>
          <a:lstStyle/>
          <a:p>
            <a:pPr algn="ctr">
              <a:defRPr/>
            </a:pPr>
            <a:r>
              <a:rPr lang="en-US" dirty="0">
                <a:latin typeface="Calibri" charset="0"/>
                <a:ea typeface="ＭＳ Ｐゴシック" charset="0"/>
                <a:cs typeface="ＭＳ Ｐゴシック" charset="0"/>
              </a:rPr>
              <a:t>KNOWLEDGE PARK</a:t>
            </a:r>
          </a:p>
        </p:txBody>
      </p:sp>
      <p:pic>
        <p:nvPicPr>
          <p:cNvPr id="51203" name="Picture 1"/>
          <p:cNvPicPr>
            <a:picLocks noChangeAspect="1"/>
          </p:cNvPicPr>
          <p:nvPr/>
        </p:nvPicPr>
        <p:blipFill>
          <a:blip r:embed="rId3"/>
          <a:srcRect/>
          <a:stretch>
            <a:fillRect/>
          </a:stretch>
        </p:blipFill>
        <p:spPr bwMode="auto">
          <a:xfrm>
            <a:off x="4985544" y="2072640"/>
            <a:ext cx="4093210" cy="2821093"/>
          </a:xfrm>
          <a:prstGeom prst="rect">
            <a:avLst/>
          </a:prstGeom>
          <a:noFill/>
          <a:ln w="9525">
            <a:solidFill>
              <a:srgbClr val="000000"/>
            </a:solidFill>
            <a:miter lim="800000"/>
            <a:headEnd/>
            <a:tailEnd/>
          </a:ln>
        </p:spPr>
      </p:pic>
      <p:pic>
        <p:nvPicPr>
          <p:cNvPr id="51204" name="Picture 4"/>
          <p:cNvPicPr>
            <a:picLocks noChangeAspect="1" noChangeArrowheads="1"/>
          </p:cNvPicPr>
          <p:nvPr/>
        </p:nvPicPr>
        <p:blipFill>
          <a:blip r:embed="rId4"/>
          <a:srcRect/>
          <a:stretch>
            <a:fillRect/>
          </a:stretch>
        </p:blipFill>
        <p:spPr bwMode="auto">
          <a:xfrm>
            <a:off x="5273676" y="176319"/>
            <a:ext cx="3581559" cy="1768581"/>
          </a:xfrm>
          <a:prstGeom prst="rect">
            <a:avLst/>
          </a:prstGeom>
          <a:noFill/>
          <a:ln w="9525">
            <a:noFill/>
            <a:miter lim="800000"/>
            <a:headEnd/>
            <a:tailEnd/>
          </a:ln>
        </p:spPr>
      </p:pic>
      <p:pic>
        <p:nvPicPr>
          <p:cNvPr id="51205" name="Picture 10"/>
          <p:cNvPicPr>
            <a:picLocks noChangeAspect="1"/>
          </p:cNvPicPr>
          <p:nvPr/>
        </p:nvPicPr>
        <p:blipFill>
          <a:blip r:embed="rId5"/>
          <a:srcRect/>
          <a:stretch>
            <a:fillRect/>
          </a:stretch>
        </p:blipFill>
        <p:spPr bwMode="auto">
          <a:xfrm>
            <a:off x="405130" y="2072640"/>
            <a:ext cx="4355148" cy="2821093"/>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5520" r="7717" b="11902"/>
          <a:stretch/>
        </p:blipFill>
        <p:spPr bwMode="auto">
          <a:xfrm>
            <a:off x="3932421" y="1787948"/>
            <a:ext cx="5795779" cy="3104364"/>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Knowledge Park</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dirty="0" err="1" smtClean="0">
                <a:solidFill>
                  <a:srgbClr val="898989"/>
                </a:solidFill>
                <a:latin typeface="Arial"/>
                <a:cs typeface="Arial"/>
              </a:rPr>
              <a:t>Eno</a:t>
            </a:r>
            <a:r>
              <a:rPr lang="en-US" sz="1200" dirty="0" smtClean="0">
                <a:solidFill>
                  <a:srgbClr val="898989"/>
                </a:solidFill>
                <a:latin typeface="Arial"/>
                <a:cs typeface="Arial"/>
              </a:rPr>
              <a:t> </a:t>
            </a:r>
            <a:r>
              <a:rPr lang="en-US" sz="1200" dirty="0" err="1">
                <a:solidFill>
                  <a:srgbClr val="898989"/>
                </a:solidFill>
                <a:latin typeface="Arial"/>
                <a:cs typeface="Arial"/>
              </a:rPr>
              <a:t>M</a:t>
            </a:r>
            <a:r>
              <a:rPr lang="en-US" sz="1200" dirty="0" err="1" smtClean="0">
                <a:solidFill>
                  <a:srgbClr val="898989"/>
                </a:solidFill>
                <a:latin typeface="Arial"/>
                <a:cs typeface="Arial"/>
              </a:rPr>
              <a:t>arkerboard</a:t>
            </a:r>
            <a:r>
              <a:rPr lang="en-US" sz="1200" dirty="0" smtClean="0">
                <a:solidFill>
                  <a:srgbClr val="898989"/>
                </a:solidFill>
                <a:latin typeface="Arial"/>
                <a:cs typeface="Arial"/>
              </a:rPr>
              <a:t> Infill</a:t>
            </a:r>
          </a:p>
          <a:p>
            <a:pPr marL="381000" lvl="0" indent="-144463">
              <a:spcBef>
                <a:spcPct val="20000"/>
              </a:spcBef>
              <a:buFont typeface="Arial" pitchFamily="34" charset="0"/>
              <a:buChar char="•"/>
              <a:defRPr/>
            </a:pPr>
            <a:r>
              <a:rPr lang="en-US" sz="1200" dirty="0" smtClean="0">
                <a:solidFill>
                  <a:srgbClr val="898989"/>
                </a:solidFill>
                <a:latin typeface="Arial"/>
                <a:cs typeface="Arial"/>
              </a:rPr>
              <a:t>Duo storage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Coupe seating with tablet</a:t>
            </a:r>
          </a:p>
          <a:p>
            <a:pPr marL="381000" lvl="0" indent="-144463">
              <a:spcBef>
                <a:spcPct val="20000"/>
              </a:spcBef>
              <a:buFont typeface="Arial" pitchFamily="34" charset="0"/>
              <a:buChar char="•"/>
              <a:defRPr/>
            </a:pPr>
            <a:r>
              <a:rPr lang="en-US" sz="1200" dirty="0" smtClean="0">
                <a:solidFill>
                  <a:srgbClr val="898989"/>
                </a:solidFill>
                <a:latin typeface="Arial"/>
                <a:cs typeface="Arial"/>
              </a:rPr>
              <a:t>Scape Series table</a:t>
            </a:r>
          </a:p>
          <a:p>
            <a:pPr marL="381000" lvl="0" indent="-144463">
              <a:spcBef>
                <a:spcPct val="20000"/>
              </a:spcBef>
              <a:buFont typeface="Arial" pitchFamily="34" charset="0"/>
              <a:buChar char="•"/>
              <a:defRPr/>
            </a:pP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a:solidFill>
                    <a:srgbClr val="898989"/>
                  </a:solidFill>
                  <a:latin typeface="+mj-lt"/>
                </a:rPr>
                <a:t>This setting area supports individual or pair work. </a:t>
              </a:r>
              <a:r>
                <a:rPr lang="en-US" sz="1100" dirty="0" smtClean="0">
                  <a:solidFill>
                    <a:srgbClr val="898989"/>
                  </a:solidFill>
                  <a:latin typeface="+mj-lt"/>
                </a:rPr>
                <a:t>It’s </a:t>
              </a:r>
              <a:r>
                <a:rPr lang="en-US" sz="1100" dirty="0">
                  <a:solidFill>
                    <a:srgbClr val="898989"/>
                  </a:solidFill>
                  <a:latin typeface="+mj-lt"/>
                </a:rPr>
                <a:t>a defined space where students can brainstorm and work in a semi-quiet environment.</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8483150" y="224649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438673" y="1568234"/>
            <a:ext cx="1674424" cy="784830"/>
          </a:xfrm>
          <a:prstGeom prst="rect">
            <a:avLst/>
          </a:prstGeom>
        </p:spPr>
        <p:txBody>
          <a:bodyPr wrap="square">
            <a:spAutoFit/>
          </a:bodyPr>
          <a:lstStyle/>
          <a:p>
            <a:pPr algn="r"/>
            <a:r>
              <a:rPr lang="en-US" sz="900" dirty="0" smtClean="0">
                <a:solidFill>
                  <a:schemeClr val="bg1">
                    <a:lumMod val="50000"/>
                  </a:schemeClr>
                </a:solidFill>
                <a:latin typeface="+mj-lt"/>
              </a:rPr>
              <a:t>Duo storage offers a space to place personal belongings and it also helps define the space creating a sense of enclosure.</a:t>
            </a:r>
            <a:endParaRPr lang="es-ES" sz="900" dirty="0">
              <a:latin typeface="+mj-lt"/>
            </a:endParaRPr>
          </a:p>
        </p:txBody>
      </p:sp>
      <p:cxnSp>
        <p:nvCxnSpPr>
          <p:cNvPr id="98" name="Straight Connector 97"/>
          <p:cNvCxnSpPr/>
          <p:nvPr/>
        </p:nvCxnSpPr>
        <p:spPr>
          <a:xfrm rot="5400000" flipH="1" flipV="1">
            <a:off x="5691722" y="2307356"/>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4339088" y="1455753"/>
            <a:ext cx="1870438" cy="784830"/>
          </a:xfrm>
          <a:prstGeom prst="rect">
            <a:avLst/>
          </a:prstGeom>
        </p:spPr>
        <p:txBody>
          <a:bodyPr wrap="square">
            <a:spAutoFit/>
          </a:bodyPr>
          <a:lstStyle/>
          <a:p>
            <a:pPr algn="r"/>
            <a:r>
              <a:rPr lang="en-US" sz="900" dirty="0" err="1" smtClean="0">
                <a:solidFill>
                  <a:schemeClr val="bg1">
                    <a:lumMod val="50000"/>
                  </a:schemeClr>
                </a:solidFill>
                <a:latin typeface="+mj-lt"/>
              </a:rPr>
              <a:t>Markerboards</a:t>
            </a:r>
            <a:r>
              <a:rPr lang="en-US" sz="900" dirty="0" smtClean="0">
                <a:solidFill>
                  <a:schemeClr val="bg1">
                    <a:lumMod val="50000"/>
                  </a:schemeClr>
                </a:solidFill>
                <a:latin typeface="+mj-lt"/>
              </a:rPr>
              <a:t> integrated into Post &amp; Beam create a meeting space out of the open plan, add boundary and provide a surface to capture ideas.</a:t>
            </a:r>
            <a:endParaRPr lang="es-ES" sz="900" dirty="0">
              <a:latin typeface="+mj-lt"/>
            </a:endParaRPr>
          </a:p>
        </p:txBody>
      </p:sp>
      <p:cxnSp>
        <p:nvCxnSpPr>
          <p:cNvPr id="100" name="Straight Connector 99"/>
          <p:cNvCxnSpPr/>
          <p:nvPr/>
        </p:nvCxnSpPr>
        <p:spPr>
          <a:xfrm>
            <a:off x="7049544" y="4033345"/>
            <a:ext cx="0" cy="1104971"/>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118685" y="4676649"/>
            <a:ext cx="1291223" cy="923330"/>
          </a:xfrm>
          <a:prstGeom prst="rect">
            <a:avLst/>
          </a:prstGeom>
        </p:spPr>
        <p:txBody>
          <a:bodyPr wrap="square">
            <a:spAutoFit/>
          </a:bodyPr>
          <a:lstStyle/>
          <a:p>
            <a:r>
              <a:rPr lang="en-US" sz="900" dirty="0" smtClean="0">
                <a:solidFill>
                  <a:schemeClr val="bg1">
                    <a:lumMod val="50000"/>
                  </a:schemeClr>
                </a:solidFill>
                <a:latin typeface="+mj-lt"/>
              </a:rPr>
              <a:t>Tablets on the Coupe seating provide a comfortable place to support laptops in an open, informal collaborative setting.</a:t>
            </a:r>
            <a:endParaRPr lang="es-ES" sz="900" dirty="0">
              <a:latin typeface="+mj-lt"/>
            </a:endParaRPr>
          </a:p>
        </p:txBody>
      </p:sp>
      <p:cxnSp>
        <p:nvCxnSpPr>
          <p:cNvPr id="106" name="Straight Connector 105"/>
          <p:cNvCxnSpPr/>
          <p:nvPr/>
        </p:nvCxnSpPr>
        <p:spPr>
          <a:xfrm>
            <a:off x="5118685" y="3790956"/>
            <a:ext cx="0" cy="111175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049544" y="4902710"/>
            <a:ext cx="1594124" cy="646331"/>
          </a:xfrm>
          <a:prstGeom prst="rect">
            <a:avLst/>
          </a:prstGeom>
        </p:spPr>
        <p:txBody>
          <a:bodyPr wrap="square">
            <a:spAutoFit/>
          </a:bodyPr>
          <a:lstStyle/>
          <a:p>
            <a:r>
              <a:rPr lang="en-US" sz="900" dirty="0" smtClean="0">
                <a:solidFill>
                  <a:schemeClr val="bg1">
                    <a:lumMod val="50000"/>
                  </a:schemeClr>
                </a:solidFill>
                <a:latin typeface="+mj-lt"/>
              </a:rPr>
              <a:t>Scape series table provides an extra place to support laptops with technology outlets.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22’ x 10’</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C14</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6627" r="36817"/>
          <a:stretch/>
        </p:blipFill>
        <p:spPr bwMode="auto">
          <a:xfrm rot="16200000">
            <a:off x="7841434" y="5505953"/>
            <a:ext cx="1252100" cy="2487172"/>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683852" y="6630803"/>
            <a:ext cx="195435" cy="112196"/>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ounded Rectangle 29"/>
          <p:cNvSpPr/>
          <p:nvPr/>
        </p:nvSpPr>
        <p:spPr>
          <a:xfrm>
            <a:off x="2122362" y="6637343"/>
            <a:ext cx="195435" cy="112196"/>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8989035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l="8154" t="21856" r="13063" b="8363"/>
          <a:stretch/>
        </p:blipFill>
        <p:spPr bwMode="auto">
          <a:xfrm>
            <a:off x="3874719" y="2220455"/>
            <a:ext cx="5818056" cy="2718406"/>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Knowledge Park</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00441" y="5597520"/>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Frame One bench</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p>
          <a:p>
            <a:pPr marL="381000" lvl="0" indent="-144463">
              <a:spcBef>
                <a:spcPct val="20000"/>
              </a:spcBef>
              <a:buFont typeface="Arial" pitchFamily="34" charset="0"/>
              <a:buChar char="•"/>
              <a:defRPr/>
            </a:pPr>
            <a:r>
              <a:rPr lang="en-US" sz="1200" dirty="0" smtClean="0">
                <a:solidFill>
                  <a:srgbClr val="898989"/>
                </a:solidFill>
                <a:latin typeface="Arial"/>
                <a:cs typeface="Arial"/>
              </a:rPr>
              <a:t>Details monitor arm</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area supports both collaborative and individual work in a small space. It integrates work tools and technology to support the users.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7931059" y="2082156"/>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8583733" y="1445199"/>
            <a:ext cx="1291223" cy="1061829"/>
          </a:xfrm>
          <a:prstGeom prst="rect">
            <a:avLst/>
          </a:prstGeom>
        </p:spPr>
        <p:txBody>
          <a:bodyPr wrap="square">
            <a:spAutoFit/>
          </a:bodyPr>
          <a:lstStyle/>
          <a:p>
            <a:r>
              <a:rPr lang="en-US" sz="900" dirty="0" smtClean="0">
                <a:solidFill>
                  <a:schemeClr val="bg1">
                    <a:lumMod val="50000"/>
                  </a:schemeClr>
                </a:solidFill>
                <a:latin typeface="+mj-lt"/>
              </a:rPr>
              <a:t>Provides appropriate tools to support usage of new technological devices such as adjustable monitor screens, laptops, etc.</a:t>
            </a:r>
            <a:endParaRPr lang="es-ES" sz="900" dirty="0">
              <a:latin typeface="+mj-lt"/>
            </a:endParaRPr>
          </a:p>
        </p:txBody>
      </p:sp>
      <p:cxnSp>
        <p:nvCxnSpPr>
          <p:cNvPr id="98" name="Straight Connector 97"/>
          <p:cNvCxnSpPr/>
          <p:nvPr/>
        </p:nvCxnSpPr>
        <p:spPr>
          <a:xfrm rot="5400000" flipH="1" flipV="1">
            <a:off x="5959141" y="2254250"/>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297864" y="1575990"/>
            <a:ext cx="1291223" cy="507831"/>
          </a:xfrm>
          <a:prstGeom prst="rect">
            <a:avLst/>
          </a:prstGeom>
        </p:spPr>
        <p:txBody>
          <a:bodyPr wrap="square">
            <a:spAutoFit/>
          </a:bodyPr>
          <a:lstStyle/>
          <a:p>
            <a:pPr algn="r"/>
            <a:r>
              <a:rPr lang="en-US" sz="900" dirty="0" smtClean="0">
                <a:solidFill>
                  <a:schemeClr val="bg1">
                    <a:lumMod val="50000"/>
                  </a:schemeClr>
                </a:solidFill>
                <a:latin typeface="+mj-lt"/>
              </a:rPr>
              <a:t>Low height front screen for a sense of boundary.</a:t>
            </a:r>
            <a:endParaRPr lang="es-ES" sz="900" dirty="0">
              <a:latin typeface="+mj-lt"/>
            </a:endParaRPr>
          </a:p>
        </p:txBody>
      </p:sp>
      <p:cxnSp>
        <p:nvCxnSpPr>
          <p:cNvPr id="100" name="Straight Connector 99"/>
          <p:cNvCxnSpPr/>
          <p:nvPr/>
        </p:nvCxnSpPr>
        <p:spPr>
          <a:xfrm>
            <a:off x="6783747" y="3209538"/>
            <a:ext cx="0" cy="1695039"/>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358249" y="4836116"/>
            <a:ext cx="1291223" cy="507831"/>
          </a:xfrm>
          <a:prstGeom prst="rect">
            <a:avLst/>
          </a:prstGeom>
        </p:spPr>
        <p:txBody>
          <a:bodyPr wrap="square">
            <a:spAutoFit/>
          </a:bodyPr>
          <a:lstStyle/>
          <a:p>
            <a:pPr algn="r"/>
            <a:r>
              <a:rPr lang="en-US" sz="900" dirty="0" smtClean="0">
                <a:solidFill>
                  <a:schemeClr val="bg1">
                    <a:lumMod val="50000"/>
                  </a:schemeClr>
                </a:solidFill>
                <a:latin typeface="+mj-lt"/>
              </a:rPr>
              <a:t>Frame One supports both collaborative and individual work.</a:t>
            </a:r>
            <a:endParaRPr lang="es-ES" sz="900" dirty="0">
              <a:latin typeface="+mj-lt"/>
            </a:endParaRPr>
          </a:p>
        </p:txBody>
      </p:sp>
      <p:cxnSp>
        <p:nvCxnSpPr>
          <p:cNvPr id="106" name="Straight Connector 105"/>
          <p:cNvCxnSpPr/>
          <p:nvPr/>
        </p:nvCxnSpPr>
        <p:spPr>
          <a:xfrm>
            <a:off x="8715900" y="3525538"/>
            <a:ext cx="18667" cy="1333065"/>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438032" y="4959167"/>
            <a:ext cx="1337466" cy="369332"/>
          </a:xfrm>
          <a:prstGeom prst="rect">
            <a:avLst/>
          </a:prstGeom>
        </p:spPr>
        <p:txBody>
          <a:bodyPr wrap="square">
            <a:spAutoFit/>
          </a:bodyPr>
          <a:lstStyle/>
          <a:p>
            <a:pPr algn="r"/>
            <a:r>
              <a:rPr lang="en-US" sz="900" dirty="0" err="1" smtClean="0">
                <a:solidFill>
                  <a:schemeClr val="bg1">
                    <a:lumMod val="50000"/>
                  </a:schemeClr>
                </a:solidFill>
                <a:latin typeface="+mj-lt"/>
              </a:rPr>
              <a:t>Infills</a:t>
            </a:r>
            <a:r>
              <a:rPr lang="en-US" sz="900" dirty="0" smtClean="0">
                <a:solidFill>
                  <a:schemeClr val="bg1">
                    <a:lumMod val="50000"/>
                  </a:schemeClr>
                </a:solidFill>
                <a:latin typeface="+mj-lt"/>
              </a:rPr>
              <a:t> to hide power in-feeds and harnesses.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15’ x 8'</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B3</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32668" r="36627"/>
          <a:stretch/>
        </p:blipFill>
        <p:spPr bwMode="auto">
          <a:xfrm rot="5400000">
            <a:off x="7675923" y="5645765"/>
            <a:ext cx="1285334" cy="2208158"/>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879287" y="6636413"/>
            <a:ext cx="246833" cy="112196"/>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358760895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 xmlns:a14="http://schemas.microsoft.com/office/drawing/2010/main" val="0"/>
              </a:ext>
            </a:extLst>
          </a:blip>
          <a:srcRect t="25514" b="22840"/>
          <a:stretch/>
        </p:blipFill>
        <p:spPr bwMode="auto">
          <a:xfrm>
            <a:off x="3740276" y="2708795"/>
            <a:ext cx="6180102" cy="1683677"/>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Buffer Zone</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Bivi</a:t>
            </a:r>
            <a:r>
              <a:rPr lang="en-US" sz="1200" dirty="0" smtClean="0">
                <a:solidFill>
                  <a:srgbClr val="898989"/>
                </a:solidFill>
                <a:latin typeface="Arial"/>
                <a:cs typeface="Arial"/>
              </a:rPr>
              <a:t> Bigger Depot</a:t>
            </a:r>
          </a:p>
          <a:p>
            <a:pPr marL="381000" lvl="0" indent="-144463">
              <a:spcBef>
                <a:spcPct val="20000"/>
              </a:spcBef>
              <a:buFont typeface="Arial" pitchFamily="34" charset="0"/>
              <a:buChar char="•"/>
              <a:defRPr/>
            </a:pPr>
            <a:r>
              <a:rPr lang="en-US" sz="1200" dirty="0" smtClean="0">
                <a:solidFill>
                  <a:srgbClr val="898989"/>
                </a:solidFill>
                <a:latin typeface="Arial"/>
                <a:cs typeface="Arial"/>
              </a:rPr>
              <a:t>Bob seating and table</a:t>
            </a: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latin typeface="+mj-lt"/>
                </a:rPr>
                <a:t>This area serves as a connector between different spaces. It supports short-term individual seating and shelving for displays of arts, reference materials and collections.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8069082" y="273783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321541" y="2121884"/>
            <a:ext cx="1291223" cy="230832"/>
          </a:xfrm>
          <a:prstGeom prst="rect">
            <a:avLst/>
          </a:prstGeom>
        </p:spPr>
        <p:txBody>
          <a:bodyPr wrap="square">
            <a:spAutoFit/>
          </a:bodyPr>
          <a:lstStyle/>
          <a:p>
            <a:pPr algn="r"/>
            <a:r>
              <a:rPr lang="en-US" sz="900" dirty="0" smtClean="0">
                <a:solidFill>
                  <a:schemeClr val="bg1">
                    <a:lumMod val="50000"/>
                  </a:schemeClr>
                </a:solidFill>
                <a:latin typeface="+mj-lt"/>
              </a:rPr>
              <a:t>Individual soft seating</a:t>
            </a:r>
            <a:endParaRPr lang="es-ES" sz="900" dirty="0">
              <a:latin typeface="+mj-lt"/>
            </a:endParaRPr>
          </a:p>
        </p:txBody>
      </p:sp>
      <p:cxnSp>
        <p:nvCxnSpPr>
          <p:cNvPr id="100" name="Straight Connector 99"/>
          <p:cNvCxnSpPr/>
          <p:nvPr/>
        </p:nvCxnSpPr>
        <p:spPr>
          <a:xfrm rot="5400000">
            <a:off x="5931788" y="4434260"/>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5297864" y="4591077"/>
            <a:ext cx="1291223" cy="646331"/>
          </a:xfrm>
          <a:prstGeom prst="rect">
            <a:avLst/>
          </a:prstGeom>
        </p:spPr>
        <p:txBody>
          <a:bodyPr wrap="square">
            <a:spAutoFit/>
          </a:bodyPr>
          <a:lstStyle/>
          <a:p>
            <a:r>
              <a:rPr lang="en-US" sz="900" dirty="0">
                <a:solidFill>
                  <a:schemeClr val="bg1">
                    <a:lumMod val="50000"/>
                  </a:schemeClr>
                </a:solidFill>
              </a:rPr>
              <a:t>Open shelving that offers a space for books, magazines and newspapers</a:t>
            </a:r>
            <a:endParaRPr lang="es-ES" sz="900" dirty="0"/>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15’ x 13’</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229345" y="727045"/>
            <a:ext cx="498855"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A4</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0840" r="34325"/>
          <a:stretch/>
        </p:blipFill>
        <p:spPr bwMode="auto">
          <a:xfrm>
            <a:off x="7696166" y="5998266"/>
            <a:ext cx="1431545" cy="1684307"/>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a:off x="1404434" y="6630803"/>
            <a:ext cx="295340" cy="112196"/>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ounded Rectangle 29"/>
          <p:cNvSpPr/>
          <p:nvPr/>
        </p:nvSpPr>
        <p:spPr>
          <a:xfrm rot="3067642">
            <a:off x="2109077" y="7095570"/>
            <a:ext cx="218802" cy="74517"/>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38848951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5869322"/>
            <a:ext cx="7581363" cy="1641760"/>
          </a:xfrm>
          <a:prstGeom prst="rect">
            <a:avLst/>
          </a:prstGeom>
          <a:noFill/>
        </p:spPr>
        <p:txBody>
          <a:bodyPr wrap="none" lIns="101882" tIns="50941" rIns="101882" bIns="50941" rtlCol="0">
            <a:spAutoFit/>
          </a:bodyPr>
          <a:lstStyle/>
          <a:p>
            <a:r>
              <a:rPr lang="en-US" dirty="0" smtClean="0">
                <a:solidFill>
                  <a:srgbClr val="0090CA"/>
                </a:solidFill>
                <a:latin typeface="Arial" pitchFamily="34" charset="0"/>
                <a:cs typeface="Arial" pitchFamily="34" charset="0"/>
              </a:rPr>
              <a:t>VIBE: togetherness, sharing, extending</a:t>
            </a:r>
          </a:p>
          <a:p>
            <a:r>
              <a:rPr lang="en-US" dirty="0" smtClean="0">
                <a:solidFill>
                  <a:srgbClr val="0090CA"/>
                </a:solidFill>
                <a:latin typeface="Arial" pitchFamily="34" charset="0"/>
                <a:cs typeface="Arial" pitchFamily="34" charset="0"/>
              </a:rPr>
              <a:t>MOOD: focused yet not constricted, encouraged, intentional</a:t>
            </a:r>
          </a:p>
          <a:p>
            <a:endParaRPr lang="en-US" dirty="0" smtClean="0">
              <a:solidFill>
                <a:srgbClr val="0090CA"/>
              </a:solidFill>
              <a:latin typeface="Arial" pitchFamily="34" charset="0"/>
              <a:cs typeface="Arial" pitchFamily="34" charset="0"/>
            </a:endParaRPr>
          </a:p>
          <a:p>
            <a:r>
              <a:rPr lang="en-US" dirty="0" smtClean="0">
                <a:solidFill>
                  <a:srgbClr val="0090CA"/>
                </a:solidFill>
                <a:latin typeface="Arial" pitchFamily="34" charset="0"/>
                <a:cs typeface="Arial" pitchFamily="34" charset="0"/>
              </a:rPr>
              <a:t>Well-defined group space; mobility and activity-oriented alt space</a:t>
            </a:r>
          </a:p>
          <a:p>
            <a:r>
              <a:rPr lang="en-US" dirty="0" smtClean="0">
                <a:solidFill>
                  <a:srgbClr val="0090CA"/>
                </a:solidFill>
                <a:latin typeface="Arial" pitchFamily="34" charset="0"/>
                <a:cs typeface="Arial" pitchFamily="34" charset="0"/>
              </a:rPr>
              <a:t>Extension of classroom, TA’s, or special projects room; retreat</a:t>
            </a:r>
          </a:p>
        </p:txBody>
      </p:sp>
      <p:sp>
        <p:nvSpPr>
          <p:cNvPr id="11" name="Rectangle 10"/>
          <p:cNvSpPr/>
          <p:nvPr/>
        </p:nvSpPr>
        <p:spPr>
          <a:xfrm>
            <a:off x="302949" y="608771"/>
            <a:ext cx="1792551" cy="1144599"/>
          </a:xfrm>
          <a:prstGeom prst="rect">
            <a:avLst/>
          </a:prstGeom>
          <a:solidFill>
            <a:schemeClr val="accent4">
              <a:lumMod val="75000"/>
            </a:schemeClr>
          </a:solidFill>
        </p:spPr>
        <p:style>
          <a:lnRef idx="1">
            <a:schemeClr val="accent4"/>
          </a:lnRef>
          <a:fillRef idx="2">
            <a:schemeClr val="accent4"/>
          </a:fillRef>
          <a:effectRef idx="1">
            <a:schemeClr val="accent4"/>
          </a:effectRef>
          <a:fontRef idx="minor">
            <a:schemeClr val="dk1"/>
          </a:fontRef>
        </p:style>
        <p:txBody>
          <a:bodyPr lIns="101882" tIns="50941" rIns="101882" bIns="50941" rtlCol="0" anchor="ctr"/>
          <a:lstStyle/>
          <a:p>
            <a:pPr algn="ctr"/>
            <a:r>
              <a:rPr lang="en-US" sz="1800" dirty="0" smtClean="0"/>
              <a:t>LODGE</a:t>
            </a:r>
            <a:endParaRPr lang="en-US" sz="1800" dirty="0"/>
          </a:p>
        </p:txBody>
      </p:sp>
      <p:pic>
        <p:nvPicPr>
          <p:cNvPr id="3" name="Picture 2"/>
          <p:cNvPicPr>
            <a:picLocks noChangeAspect="1"/>
          </p:cNvPicPr>
          <p:nvPr/>
        </p:nvPicPr>
        <p:blipFill>
          <a:blip r:embed="rId3"/>
          <a:stretch>
            <a:fillRect/>
          </a:stretch>
        </p:blipFill>
        <p:spPr>
          <a:xfrm>
            <a:off x="2193554" y="2415459"/>
            <a:ext cx="2913380" cy="3001664"/>
          </a:xfrm>
          <a:prstGeom prst="rect">
            <a:avLst/>
          </a:prstGeom>
          <a:ln>
            <a:solidFill>
              <a:srgbClr val="000000"/>
            </a:solidFill>
          </a:ln>
        </p:spPr>
      </p:pic>
      <p:pic>
        <p:nvPicPr>
          <p:cNvPr id="5" name="Picture 4"/>
          <p:cNvPicPr>
            <a:picLocks noChangeAspect="1"/>
          </p:cNvPicPr>
          <p:nvPr/>
        </p:nvPicPr>
        <p:blipFill>
          <a:blip r:embed="rId4"/>
          <a:stretch>
            <a:fillRect/>
          </a:stretch>
        </p:blipFill>
        <p:spPr>
          <a:xfrm>
            <a:off x="6407150" y="285249"/>
            <a:ext cx="3651251" cy="2826795"/>
          </a:xfrm>
          <a:prstGeom prst="rect">
            <a:avLst/>
          </a:prstGeom>
          <a:ln>
            <a:solidFill>
              <a:srgbClr val="000000"/>
            </a:solidFill>
          </a:ln>
        </p:spPr>
      </p:pic>
      <p:pic>
        <p:nvPicPr>
          <p:cNvPr id="7" name="Picture 6"/>
          <p:cNvPicPr>
            <a:picLocks noChangeAspect="1"/>
          </p:cNvPicPr>
          <p:nvPr/>
        </p:nvPicPr>
        <p:blipFill>
          <a:blip r:embed="rId5"/>
          <a:stretch>
            <a:fillRect/>
          </a:stretch>
        </p:blipFill>
        <p:spPr>
          <a:xfrm>
            <a:off x="5711245" y="3098492"/>
            <a:ext cx="4318001" cy="2752362"/>
          </a:xfrm>
          <a:prstGeom prst="rect">
            <a:avLst/>
          </a:prstGeom>
          <a:ln>
            <a:solidFill>
              <a:srgbClr val="000000"/>
            </a:solidFill>
          </a:ln>
        </p:spPr>
      </p:pic>
      <p:pic>
        <p:nvPicPr>
          <p:cNvPr id="12" name="Picture 11"/>
          <p:cNvPicPr>
            <a:picLocks noChangeAspect="1"/>
          </p:cNvPicPr>
          <p:nvPr/>
        </p:nvPicPr>
        <p:blipFill>
          <a:blip r:embed="rId6"/>
          <a:stretch>
            <a:fillRect/>
          </a:stretch>
        </p:blipFill>
        <p:spPr>
          <a:xfrm>
            <a:off x="2766483" y="285249"/>
            <a:ext cx="3640667" cy="2813243"/>
          </a:xfrm>
          <a:prstGeom prst="rect">
            <a:avLst/>
          </a:prstGeom>
          <a:ln>
            <a:solidFill>
              <a:srgbClr val="000000"/>
            </a:solidFill>
          </a:ln>
        </p:spPr>
      </p:pic>
    </p:spTree>
    <p:extLst>
      <p:ext uri="{BB962C8B-B14F-4D97-AF65-F5344CB8AC3E}">
        <p14:creationId xmlns="" xmlns:p14="http://schemas.microsoft.com/office/powerpoint/2010/main" val="158993765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7" y="2030667"/>
            <a:ext cx="6180100"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Lodges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dirty="0" smtClean="0">
                <a:solidFill>
                  <a:srgbClr val="898989"/>
                </a:solidFill>
                <a:latin typeface="Arial"/>
                <a:cs typeface="Arial"/>
              </a:rPr>
              <a:t>Media Scape lounge and table</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latin typeface="+mj-lt"/>
                </a:rPr>
                <a:t>This space promotes togetherness and collaboration. Students can gather in small study groups and share ideas. The post and beam helps define the space and create the sense of enclosure.</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7796032" y="1557103"/>
            <a:ext cx="0" cy="801952"/>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821871" y="1479467"/>
            <a:ext cx="1906329" cy="507831"/>
          </a:xfrm>
          <a:prstGeom prst="rect">
            <a:avLst/>
          </a:prstGeom>
        </p:spPr>
        <p:txBody>
          <a:bodyPr wrap="square">
            <a:spAutoFit/>
          </a:bodyPr>
          <a:lstStyle/>
          <a:p>
            <a:r>
              <a:rPr lang="en-US" sz="900" dirty="0">
                <a:solidFill>
                  <a:schemeClr val="bg1">
                    <a:lumMod val="50000"/>
                  </a:schemeClr>
                </a:solidFill>
              </a:rPr>
              <a:t>Post &amp; Beam helps define the space creating a sense of enclosure.</a:t>
            </a:r>
            <a:endParaRPr lang="es-ES" sz="900" dirty="0"/>
          </a:p>
        </p:txBody>
      </p:sp>
      <p:cxnSp>
        <p:nvCxnSpPr>
          <p:cNvPr id="98" name="Straight Connector 97"/>
          <p:cNvCxnSpPr/>
          <p:nvPr/>
        </p:nvCxnSpPr>
        <p:spPr>
          <a:xfrm flipV="1">
            <a:off x="5393273" y="1557103"/>
            <a:ext cx="0" cy="2033852"/>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9" name="Rectangle 98"/>
          <p:cNvSpPr/>
          <p:nvPr/>
        </p:nvSpPr>
        <p:spPr>
          <a:xfrm>
            <a:off x="5393273" y="1557103"/>
            <a:ext cx="1291223" cy="507831"/>
          </a:xfrm>
          <a:prstGeom prst="rect">
            <a:avLst/>
          </a:prstGeom>
        </p:spPr>
        <p:txBody>
          <a:bodyPr wrap="square">
            <a:spAutoFit/>
          </a:bodyPr>
          <a:lstStyle/>
          <a:p>
            <a:r>
              <a:rPr lang="en-US" sz="900" dirty="0" smtClean="0">
                <a:solidFill>
                  <a:schemeClr val="bg1">
                    <a:lumMod val="50000"/>
                  </a:schemeClr>
                </a:solidFill>
                <a:latin typeface="+mj-lt"/>
              </a:rPr>
              <a:t>Media scape table integrates technology.</a:t>
            </a:r>
            <a:endParaRPr lang="es-ES" sz="900" dirty="0">
              <a:latin typeface="+mj-lt"/>
            </a:endParaRPr>
          </a:p>
        </p:txBody>
      </p:sp>
      <p:cxnSp>
        <p:nvCxnSpPr>
          <p:cNvPr id="100" name="Straight Connector 99"/>
          <p:cNvCxnSpPr/>
          <p:nvPr/>
        </p:nvCxnSpPr>
        <p:spPr>
          <a:xfrm rot="5400000">
            <a:off x="5681622" y="4647417"/>
            <a:ext cx="1286607"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761782" y="5019991"/>
            <a:ext cx="1482250" cy="507831"/>
          </a:xfrm>
          <a:prstGeom prst="rect">
            <a:avLst/>
          </a:prstGeom>
        </p:spPr>
        <p:txBody>
          <a:bodyPr wrap="square">
            <a:spAutoFit/>
          </a:bodyPr>
          <a:lstStyle/>
          <a:p>
            <a:pPr algn="r"/>
            <a:r>
              <a:rPr lang="en-US" sz="900" dirty="0" smtClean="0">
                <a:solidFill>
                  <a:schemeClr val="bg1">
                    <a:lumMod val="50000"/>
                  </a:schemeClr>
                </a:solidFill>
                <a:latin typeface="+mj-lt"/>
              </a:rPr>
              <a:t>Comfortable seating that encourages team work and collaboration.</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25’ x 14’</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C15</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8804" t="7835" r="42738" b="65448"/>
          <a:stretch/>
        </p:blipFill>
        <p:spPr bwMode="auto">
          <a:xfrm>
            <a:off x="7441169" y="6205700"/>
            <a:ext cx="2052629" cy="1016585"/>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rot="3127020">
            <a:off x="2032797" y="7173413"/>
            <a:ext cx="222372" cy="9774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Tree>
    <p:extLst>
      <p:ext uri="{BB962C8B-B14F-4D97-AF65-F5344CB8AC3E}">
        <p14:creationId xmlns="" xmlns:p14="http://schemas.microsoft.com/office/powerpoint/2010/main" val="41870811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4022682" y="2025058"/>
            <a:ext cx="5503653" cy="2903221"/>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Lodges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dirty="0" smtClean="0">
                <a:solidFill>
                  <a:srgbClr val="898989"/>
                </a:solidFill>
                <a:latin typeface="Arial"/>
                <a:cs typeface="Arial"/>
              </a:rPr>
              <a:t>Frame One bench with media scape</a:t>
            </a:r>
          </a:p>
          <a:p>
            <a:pPr marL="381000" lvl="0" indent="-144463">
              <a:spcBef>
                <a:spcPct val="20000"/>
              </a:spcBef>
              <a:buFont typeface="Arial" pitchFamily="34" charset="0"/>
              <a:buChar char="•"/>
              <a:defRPr/>
            </a:pPr>
            <a:r>
              <a:rPr lang="en-US" sz="1200" dirty="0" err="1" smtClean="0">
                <a:solidFill>
                  <a:srgbClr val="898989"/>
                </a:solidFill>
                <a:latin typeface="Arial"/>
                <a:cs typeface="Arial"/>
              </a:rPr>
              <a:t>Bix</a:t>
            </a:r>
            <a:r>
              <a:rPr lang="en-US" sz="1200" dirty="0" smtClean="0">
                <a:solidFill>
                  <a:srgbClr val="898989"/>
                </a:solidFill>
                <a:latin typeface="Arial"/>
                <a:cs typeface="Arial"/>
              </a:rPr>
              <a:t> seating and table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Cobi seating</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setting supports group work activities. Students can bring their laptops and share ideas. Technology eases interaction and togetherness.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8" name="Straight Connector 97"/>
          <p:cNvCxnSpPr/>
          <p:nvPr/>
        </p:nvCxnSpPr>
        <p:spPr>
          <a:xfrm>
            <a:off x="6270458" y="3222754"/>
            <a:ext cx="0" cy="2116997"/>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a:xfrm>
            <a:off x="7243914" y="4263435"/>
            <a:ext cx="0" cy="107631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25’ x 14’</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C16</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1998" t="36021" r="40963" b="31990"/>
          <a:stretch/>
        </p:blipFill>
        <p:spPr bwMode="auto">
          <a:xfrm>
            <a:off x="7263483" y="6236135"/>
            <a:ext cx="2296912" cy="1046439"/>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rot="3127020">
            <a:off x="1947386" y="7233703"/>
            <a:ext cx="222372" cy="9774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ectangle 29"/>
          <p:cNvSpPr/>
          <p:nvPr/>
        </p:nvSpPr>
        <p:spPr>
          <a:xfrm>
            <a:off x="7357544" y="4801593"/>
            <a:ext cx="2202851" cy="646331"/>
          </a:xfrm>
          <a:prstGeom prst="rect">
            <a:avLst/>
          </a:prstGeom>
        </p:spPr>
        <p:txBody>
          <a:bodyPr wrap="square">
            <a:spAutoFit/>
          </a:bodyPr>
          <a:lstStyle/>
          <a:p>
            <a:r>
              <a:rPr lang="en-US" sz="900" dirty="0" smtClean="0">
                <a:solidFill>
                  <a:schemeClr val="bg1">
                    <a:lumMod val="50000"/>
                  </a:schemeClr>
                </a:solidFill>
                <a:latin typeface="+mj-lt"/>
              </a:rPr>
              <a:t>Face-to-face seating arrangement between students is more conducive to discussions and provides team collaboration zones.</a:t>
            </a:r>
            <a:endParaRPr lang="es-ES" sz="900" dirty="0">
              <a:latin typeface="+mj-lt"/>
            </a:endParaRPr>
          </a:p>
        </p:txBody>
      </p:sp>
      <p:sp>
        <p:nvSpPr>
          <p:cNvPr id="32" name="Rectangle 31"/>
          <p:cNvSpPr/>
          <p:nvPr/>
        </p:nvSpPr>
        <p:spPr>
          <a:xfrm>
            <a:off x="4915490" y="5016585"/>
            <a:ext cx="1291223" cy="646331"/>
          </a:xfrm>
          <a:prstGeom prst="rect">
            <a:avLst/>
          </a:prstGeom>
        </p:spPr>
        <p:txBody>
          <a:bodyPr wrap="square">
            <a:spAutoFit/>
          </a:bodyPr>
          <a:lstStyle/>
          <a:p>
            <a:pPr algn="r"/>
            <a:r>
              <a:rPr lang="en-US" sz="900" dirty="0" smtClean="0">
                <a:solidFill>
                  <a:schemeClr val="bg1">
                    <a:lumMod val="50000"/>
                  </a:schemeClr>
                </a:solidFill>
                <a:latin typeface="+mj-lt"/>
              </a:rPr>
              <a:t>Includes a media scape monitor  enabling peer to peer teaching.</a:t>
            </a:r>
            <a:endParaRPr lang="es-ES" sz="900" dirty="0">
              <a:latin typeface="+mj-lt"/>
            </a:endParaRPr>
          </a:p>
        </p:txBody>
      </p:sp>
      <p:sp>
        <p:nvSpPr>
          <p:cNvPr id="33" name="Rectangle 32"/>
          <p:cNvSpPr/>
          <p:nvPr/>
        </p:nvSpPr>
        <p:spPr>
          <a:xfrm>
            <a:off x="4269879" y="1462608"/>
            <a:ext cx="1291223" cy="507831"/>
          </a:xfrm>
          <a:prstGeom prst="rect">
            <a:avLst/>
          </a:prstGeom>
        </p:spPr>
        <p:txBody>
          <a:bodyPr wrap="square">
            <a:spAutoFit/>
          </a:bodyPr>
          <a:lstStyle/>
          <a:p>
            <a:pPr algn="r"/>
            <a:r>
              <a:rPr lang="en-US" sz="900" dirty="0" smtClean="0">
                <a:solidFill>
                  <a:schemeClr val="bg1">
                    <a:lumMod val="50000"/>
                  </a:schemeClr>
                </a:solidFill>
                <a:latin typeface="+mj-lt"/>
              </a:rPr>
              <a:t>Comfortable seating that supports small group meetings.</a:t>
            </a:r>
            <a:endParaRPr lang="es-ES" sz="900" dirty="0">
              <a:latin typeface="+mj-lt"/>
            </a:endParaRPr>
          </a:p>
        </p:txBody>
      </p:sp>
      <p:cxnSp>
        <p:nvCxnSpPr>
          <p:cNvPr id="37" name="Straight Connector 36"/>
          <p:cNvCxnSpPr/>
          <p:nvPr/>
        </p:nvCxnSpPr>
        <p:spPr>
          <a:xfrm flipV="1">
            <a:off x="5534343" y="1571169"/>
            <a:ext cx="0" cy="2176315"/>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39" name="Rectangle 38"/>
          <p:cNvSpPr/>
          <p:nvPr/>
        </p:nvSpPr>
        <p:spPr>
          <a:xfrm>
            <a:off x="7357544" y="1409140"/>
            <a:ext cx="1971317" cy="507831"/>
          </a:xfrm>
          <a:prstGeom prst="rect">
            <a:avLst/>
          </a:prstGeom>
        </p:spPr>
        <p:txBody>
          <a:bodyPr wrap="square">
            <a:spAutoFit/>
          </a:bodyPr>
          <a:lstStyle/>
          <a:p>
            <a:r>
              <a:rPr lang="en-US" sz="900" dirty="0" smtClean="0">
                <a:solidFill>
                  <a:schemeClr val="bg1">
                    <a:lumMod val="50000"/>
                  </a:schemeClr>
                </a:solidFill>
                <a:latin typeface="+mj-lt"/>
              </a:rPr>
              <a:t>Integrated power and data at desk height makes connections easy for mobile technology</a:t>
            </a:r>
            <a:endParaRPr lang="es-ES" sz="900" dirty="0">
              <a:latin typeface="+mj-lt"/>
            </a:endParaRPr>
          </a:p>
        </p:txBody>
      </p:sp>
      <p:cxnSp>
        <p:nvCxnSpPr>
          <p:cNvPr id="43" name="Straight Connector 42"/>
          <p:cNvCxnSpPr/>
          <p:nvPr/>
        </p:nvCxnSpPr>
        <p:spPr>
          <a:xfrm flipV="1">
            <a:off x="7294167" y="1557103"/>
            <a:ext cx="0" cy="2272942"/>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41972301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6" y="2030667"/>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Lodges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noProof="0" dirty="0" smtClean="0">
                <a:solidFill>
                  <a:srgbClr val="898989"/>
                </a:solidFill>
                <a:latin typeface="Arial"/>
                <a:cs typeface="Arial"/>
              </a:rPr>
              <a:t>Post &amp; Beam</a:t>
            </a:r>
          </a:p>
          <a:p>
            <a:pPr marL="381000" lvl="0" indent="-144463">
              <a:spcBef>
                <a:spcPct val="20000"/>
              </a:spcBef>
              <a:buFont typeface="Arial" pitchFamily="34" charset="0"/>
              <a:buChar char="•"/>
              <a:defRPr/>
            </a:pPr>
            <a:r>
              <a:rPr lang="en-US" sz="1200" noProof="0" dirty="0" smtClean="0">
                <a:solidFill>
                  <a:srgbClr val="898989"/>
                </a:solidFill>
                <a:latin typeface="Arial"/>
                <a:cs typeface="Arial"/>
              </a:rPr>
              <a:t>Media Scape lounge and table</a:t>
            </a:r>
          </a:p>
          <a:p>
            <a:pPr marL="381000" lvl="0" indent="-144463">
              <a:spcBef>
                <a:spcPct val="20000"/>
              </a:spcBef>
              <a:buFont typeface="Arial" pitchFamily="34" charset="0"/>
              <a:buChar char="•"/>
              <a:defRPr/>
            </a:pPr>
            <a:r>
              <a:rPr kumimoji="0" lang="en-US" sz="1200" i="0" u="none" strike="noStrike" kern="1200" cap="none" spc="0" normalizeH="0" baseline="0" dirty="0" smtClean="0">
                <a:ln>
                  <a:noFill/>
                </a:ln>
                <a:solidFill>
                  <a:srgbClr val="898989"/>
                </a:solidFill>
                <a:effectLst/>
                <a:uLnTx/>
                <a:uFillTx/>
                <a:latin typeface="Arial"/>
                <a:ea typeface="+mn-ea"/>
                <a:cs typeface="Arial"/>
              </a:rPr>
              <a:t>Scoop</a:t>
            </a:r>
            <a:r>
              <a:rPr lang="en-US" sz="1200" dirty="0">
                <a:solidFill>
                  <a:srgbClr val="898989"/>
                </a:solidFill>
                <a:latin typeface="Arial"/>
                <a:cs typeface="Arial"/>
              </a:rPr>
              <a:t> </a:t>
            </a:r>
            <a:r>
              <a:rPr lang="en-US" sz="1200" dirty="0" smtClean="0">
                <a:solidFill>
                  <a:srgbClr val="898989"/>
                </a:solidFill>
                <a:latin typeface="Arial"/>
                <a:cs typeface="Arial"/>
              </a:rPr>
              <a:t>stool</a:t>
            </a:r>
          </a:p>
          <a:p>
            <a:pPr marL="381000" lvl="0" indent="-144463">
              <a:spcBef>
                <a:spcPct val="20000"/>
              </a:spcBef>
              <a:buFont typeface="Arial" pitchFamily="34" charset="0"/>
              <a:buChar char="•"/>
              <a:defRPr/>
            </a:pPr>
            <a:r>
              <a:rPr kumimoji="0" lang="en-US" sz="1200" i="0" u="none" strike="noStrike" kern="1200" cap="none" spc="0" normalizeH="0" baseline="0" noProof="0" dirty="0" smtClean="0">
                <a:ln>
                  <a:noFill/>
                </a:ln>
                <a:solidFill>
                  <a:srgbClr val="898989"/>
                </a:solidFill>
                <a:effectLst/>
                <a:uLnTx/>
                <a:uFillTx/>
                <a:latin typeface="Arial"/>
                <a:ea typeface="+mn-ea"/>
                <a:cs typeface="Arial"/>
              </a:rPr>
              <a:t>Coupe</a:t>
            </a:r>
            <a:r>
              <a:rPr kumimoji="0" lang="en-US" sz="1200" i="0" u="none" strike="noStrike" kern="1200" cap="none" spc="0" normalizeH="0" noProof="0" dirty="0" smtClean="0">
                <a:ln>
                  <a:noFill/>
                </a:ln>
                <a:solidFill>
                  <a:srgbClr val="898989"/>
                </a:solidFill>
                <a:effectLst/>
                <a:uLnTx/>
                <a:uFillTx/>
                <a:latin typeface="Arial"/>
                <a:ea typeface="+mn-ea"/>
                <a:cs typeface="Arial"/>
              </a:rPr>
              <a:t> seating with tablet</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smtClean="0">
                  <a:solidFill>
                    <a:srgbClr val="898989"/>
                  </a:solidFill>
                  <a:latin typeface="+mj-lt"/>
                </a:rPr>
                <a:t>This setting promotes collaboration and sharing ideas. The media scape helps users generate, capture, retrieve and share information with all team members.</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4867124" y="1528676"/>
            <a:ext cx="0" cy="95656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98" name="Straight Connector 97"/>
          <p:cNvCxnSpPr/>
          <p:nvPr/>
        </p:nvCxnSpPr>
        <p:spPr>
          <a:xfrm>
            <a:off x="7186838" y="3679754"/>
            <a:ext cx="0" cy="146334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7214511" y="4750685"/>
            <a:ext cx="2087174" cy="784830"/>
          </a:xfrm>
          <a:prstGeom prst="rect">
            <a:avLst/>
          </a:prstGeom>
        </p:spPr>
        <p:txBody>
          <a:bodyPr wrap="square">
            <a:spAutoFit/>
          </a:bodyPr>
          <a:lstStyle/>
          <a:p>
            <a:r>
              <a:rPr lang="en-US" sz="900" dirty="0" smtClean="0">
                <a:solidFill>
                  <a:schemeClr val="bg1">
                    <a:lumMod val="50000"/>
                  </a:schemeClr>
                </a:solidFill>
                <a:latin typeface="+mj-lt"/>
              </a:rPr>
              <a:t>Privacy canopies surround team members creating a sense of enclosure and allow them to brainstorm freely, without disrupting others.</a:t>
            </a:r>
            <a:endParaRPr lang="es-ES" sz="900" dirty="0">
              <a:latin typeface="+mj-lt"/>
            </a:endParaRPr>
          </a:p>
        </p:txBody>
      </p:sp>
      <p:cxnSp>
        <p:nvCxnSpPr>
          <p:cNvPr id="106" name="Straight Connector 105"/>
          <p:cNvCxnSpPr/>
          <p:nvPr/>
        </p:nvCxnSpPr>
        <p:spPr>
          <a:xfrm flipV="1">
            <a:off x="8888429" y="1663056"/>
            <a:ext cx="0" cy="2272565"/>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7" name="Rectangle 106"/>
          <p:cNvSpPr/>
          <p:nvPr/>
        </p:nvSpPr>
        <p:spPr>
          <a:xfrm>
            <a:off x="7051086" y="1269356"/>
            <a:ext cx="1819298" cy="646331"/>
          </a:xfrm>
          <a:prstGeom prst="rect">
            <a:avLst/>
          </a:prstGeom>
        </p:spPr>
        <p:txBody>
          <a:bodyPr wrap="square">
            <a:spAutoFit/>
          </a:bodyPr>
          <a:lstStyle/>
          <a:p>
            <a:pPr algn="r"/>
            <a:r>
              <a:rPr lang="en-US" sz="900" dirty="0" smtClean="0">
                <a:solidFill>
                  <a:schemeClr val="bg1">
                    <a:lumMod val="50000"/>
                  </a:schemeClr>
                </a:solidFill>
              </a:rPr>
              <a:t>Tablets on </a:t>
            </a:r>
            <a:r>
              <a:rPr lang="en-US" sz="900" dirty="0">
                <a:solidFill>
                  <a:schemeClr val="bg1">
                    <a:lumMod val="50000"/>
                  </a:schemeClr>
                </a:solidFill>
              </a:rPr>
              <a:t>the </a:t>
            </a:r>
            <a:r>
              <a:rPr lang="en-US" sz="900" dirty="0" smtClean="0">
                <a:solidFill>
                  <a:schemeClr val="bg1">
                    <a:lumMod val="50000"/>
                  </a:schemeClr>
                </a:solidFill>
              </a:rPr>
              <a:t>Coupe </a:t>
            </a:r>
            <a:r>
              <a:rPr lang="en-US" sz="900" dirty="0">
                <a:solidFill>
                  <a:schemeClr val="bg1">
                    <a:lumMod val="50000"/>
                  </a:schemeClr>
                </a:solidFill>
              </a:rPr>
              <a:t>seating provide a comfortable place to support laptops in an open, informal collaborative setting.</a:t>
            </a:r>
            <a:endParaRPr lang="es-ES" sz="900" dirty="0"/>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25’ x 14’</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C17</a:t>
            </a:r>
            <a:endParaRPr lang="en-US" dirty="0"/>
          </a:p>
        </p:txBody>
      </p:sp>
      <p:pic>
        <p:nvPicPr>
          <p:cNvPr id="1027" name="Picture 3"/>
          <p:cNvPicPr>
            <a:picLocks noChangeAspect="1" noChangeArrowheads="1"/>
          </p:cNvPicPr>
          <p:nvPr/>
        </p:nvPicPr>
        <p:blipFill rotWithShape="1">
          <a:blip r:embed="rId5">
            <a:extLst>
              <a:ext uri="{28A0092B-C50C-407E-A947-70E740481C1C}">
                <a14:useLocalDpi xmlns="" xmlns:a14="http://schemas.microsoft.com/office/drawing/2010/main" val="0"/>
              </a:ext>
            </a:extLst>
          </a:blip>
          <a:srcRect l="25427" t="66699" r="39303" b="1931"/>
          <a:stretch/>
        </p:blipFill>
        <p:spPr bwMode="auto">
          <a:xfrm>
            <a:off x="7487358" y="6280029"/>
            <a:ext cx="2259279" cy="1060021"/>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rot="3127020">
            <a:off x="1869653" y="7291179"/>
            <a:ext cx="222372" cy="97745"/>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8" name="Rectangle 27"/>
          <p:cNvSpPr/>
          <p:nvPr/>
        </p:nvSpPr>
        <p:spPr>
          <a:xfrm>
            <a:off x="4881513" y="1303187"/>
            <a:ext cx="1908316" cy="507831"/>
          </a:xfrm>
          <a:prstGeom prst="rect">
            <a:avLst/>
          </a:prstGeom>
        </p:spPr>
        <p:txBody>
          <a:bodyPr wrap="square">
            <a:spAutoFit/>
          </a:bodyPr>
          <a:lstStyle/>
          <a:p>
            <a:r>
              <a:rPr lang="en-US" sz="900" dirty="0" smtClean="0">
                <a:solidFill>
                  <a:schemeClr val="bg1">
                    <a:lumMod val="50000"/>
                  </a:schemeClr>
                </a:solidFill>
                <a:latin typeface="+mj-lt"/>
              </a:rPr>
              <a:t>Post &amp; Beam and Transparency </a:t>
            </a:r>
            <a:r>
              <a:rPr lang="en-US" sz="900" dirty="0" err="1" smtClean="0">
                <a:solidFill>
                  <a:schemeClr val="bg1">
                    <a:lumMod val="50000"/>
                  </a:schemeClr>
                </a:solidFill>
                <a:latin typeface="+mj-lt"/>
              </a:rPr>
              <a:t>Infills</a:t>
            </a:r>
            <a:r>
              <a:rPr lang="en-US" sz="900" dirty="0" smtClean="0">
                <a:solidFill>
                  <a:schemeClr val="bg1">
                    <a:lumMod val="50000"/>
                  </a:schemeClr>
                </a:solidFill>
                <a:latin typeface="+mj-lt"/>
              </a:rPr>
              <a:t> helps </a:t>
            </a:r>
            <a:r>
              <a:rPr lang="en-US" sz="900" dirty="0" err="1" smtClean="0">
                <a:solidFill>
                  <a:schemeClr val="bg1">
                    <a:lumMod val="50000"/>
                  </a:schemeClr>
                </a:solidFill>
                <a:latin typeface="+mj-lt"/>
              </a:rPr>
              <a:t>delfine</a:t>
            </a:r>
            <a:r>
              <a:rPr lang="en-US" sz="900" dirty="0" smtClean="0">
                <a:solidFill>
                  <a:schemeClr val="bg1">
                    <a:lumMod val="50000"/>
                  </a:schemeClr>
                </a:solidFill>
                <a:latin typeface="+mj-lt"/>
              </a:rPr>
              <a:t> the space and creates a sense of privacy.</a:t>
            </a:r>
            <a:endParaRPr lang="es-ES" sz="900" dirty="0">
              <a:latin typeface="+mj-lt"/>
            </a:endParaRPr>
          </a:p>
        </p:txBody>
      </p:sp>
      <p:cxnSp>
        <p:nvCxnSpPr>
          <p:cNvPr id="36" name="Straight Connector 35"/>
          <p:cNvCxnSpPr/>
          <p:nvPr/>
        </p:nvCxnSpPr>
        <p:spPr>
          <a:xfrm>
            <a:off x="5130876" y="4445094"/>
            <a:ext cx="0" cy="1159833"/>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38" name="Rectangle 37"/>
          <p:cNvSpPr/>
          <p:nvPr/>
        </p:nvSpPr>
        <p:spPr>
          <a:xfrm>
            <a:off x="5130876" y="5316034"/>
            <a:ext cx="1699451" cy="784830"/>
          </a:xfrm>
          <a:prstGeom prst="rect">
            <a:avLst/>
          </a:prstGeom>
        </p:spPr>
        <p:txBody>
          <a:bodyPr wrap="square">
            <a:spAutoFit/>
          </a:bodyPr>
          <a:lstStyle/>
          <a:p>
            <a:r>
              <a:rPr lang="en-US" sz="900" dirty="0" smtClean="0">
                <a:solidFill>
                  <a:schemeClr val="bg1">
                    <a:lumMod val="50000"/>
                  </a:schemeClr>
                </a:solidFill>
                <a:latin typeface="+mj-lt"/>
              </a:rPr>
              <a:t>Ledges accommodate a second row of seating enabling others to easily join the meeting, participate and leave when desired.</a:t>
            </a:r>
            <a:endParaRPr lang="es-ES" sz="900" dirty="0">
              <a:latin typeface="+mj-lt"/>
            </a:endParaRPr>
          </a:p>
        </p:txBody>
      </p:sp>
    </p:spTree>
    <p:extLst>
      <p:ext uri="{BB962C8B-B14F-4D97-AF65-F5344CB8AC3E}">
        <p14:creationId xmlns="" xmlns:p14="http://schemas.microsoft.com/office/powerpoint/2010/main" val="16596635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6" y="2030667"/>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Lodges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Screens</a:t>
            </a:r>
          </a:p>
          <a:p>
            <a:pPr marL="381000" lvl="0" indent="-144463">
              <a:spcBef>
                <a:spcPct val="20000"/>
              </a:spcBef>
              <a:buFont typeface="Arial" pitchFamily="34" charset="0"/>
              <a:buChar char="•"/>
              <a:defRPr/>
            </a:pPr>
            <a:r>
              <a:rPr lang="en-US" sz="1200" noProof="0" dirty="0" smtClean="0">
                <a:solidFill>
                  <a:srgbClr val="898989"/>
                </a:solidFill>
                <a:latin typeface="Arial"/>
                <a:cs typeface="Arial"/>
              </a:rPr>
              <a:t>Campfire Big Lounge</a:t>
            </a:r>
          </a:p>
          <a:p>
            <a:pPr marL="381000" lvl="0" indent="-144463">
              <a:spcBef>
                <a:spcPct val="20000"/>
              </a:spcBef>
              <a:buFont typeface="Arial" pitchFamily="34" charset="0"/>
              <a:buChar char="•"/>
              <a:defRPr/>
            </a:pPr>
            <a:r>
              <a:rPr kumimoji="0" lang="en-US" sz="1200" i="0" u="none" strike="noStrike" kern="1200" cap="none" spc="0" normalizeH="0" baseline="0" dirty="0" smtClean="0">
                <a:ln>
                  <a:noFill/>
                </a:ln>
                <a:solidFill>
                  <a:srgbClr val="898989"/>
                </a:solidFill>
                <a:effectLst/>
                <a:uLnTx/>
                <a:uFillTx/>
                <a:latin typeface="Arial"/>
                <a:cs typeface="Arial"/>
              </a:rPr>
              <a:t>Campfire</a:t>
            </a:r>
            <a:r>
              <a:rPr kumimoji="0" lang="en-US" sz="1200" i="0" u="none" strike="noStrike" kern="1200" cap="none" spc="0" normalizeH="0" dirty="0" smtClean="0">
                <a:ln>
                  <a:noFill/>
                </a:ln>
                <a:solidFill>
                  <a:srgbClr val="898989"/>
                </a:solidFill>
                <a:effectLst/>
                <a:uLnTx/>
                <a:uFillTx/>
                <a:latin typeface="Arial"/>
                <a:cs typeface="Arial"/>
              </a:rPr>
              <a:t> Paper Table</a:t>
            </a:r>
          </a:p>
          <a:p>
            <a:pPr marL="381000" lvl="0" indent="-144463">
              <a:spcBef>
                <a:spcPct val="20000"/>
              </a:spcBef>
              <a:buFont typeface="Arial" pitchFamily="34" charset="0"/>
              <a:buChar char="•"/>
              <a:defRPr/>
            </a:pPr>
            <a:r>
              <a:rPr lang="en-US" sz="1200" baseline="0" noProof="0" dirty="0" smtClean="0">
                <a:solidFill>
                  <a:srgbClr val="898989"/>
                </a:solidFill>
                <a:latin typeface="Arial"/>
                <a:cs typeface="Arial"/>
              </a:rPr>
              <a:t>Campfire</a:t>
            </a:r>
            <a:r>
              <a:rPr lang="en-US" sz="1200" noProof="0" dirty="0" smtClean="0">
                <a:solidFill>
                  <a:srgbClr val="898989"/>
                </a:solidFill>
                <a:latin typeface="Arial"/>
                <a:cs typeface="Arial"/>
              </a:rPr>
              <a:t> Personal Table</a:t>
            </a:r>
          </a:p>
          <a:p>
            <a:pPr marL="381000" lvl="0" indent="-144463">
              <a:spcBef>
                <a:spcPct val="20000"/>
              </a:spcBef>
              <a:buFont typeface="Arial" pitchFamily="34" charset="0"/>
              <a:buChar char="•"/>
              <a:defRPr/>
            </a:pPr>
            <a:r>
              <a:rPr kumimoji="0" lang="en-US" sz="1200" i="0" u="none" strike="noStrike" kern="1200" cap="none" spc="0" normalizeH="0" baseline="0" dirty="0" smtClean="0">
                <a:ln>
                  <a:noFill/>
                </a:ln>
                <a:solidFill>
                  <a:srgbClr val="898989"/>
                </a:solidFill>
                <a:effectLst/>
                <a:uLnTx/>
                <a:uFillTx/>
                <a:latin typeface="Arial"/>
                <a:cs typeface="Arial"/>
              </a:rPr>
              <a:t>Alight-Ottoman Round</a:t>
            </a:r>
            <a:endParaRPr kumimoji="0" lang="es-ES" sz="1200" i="0" u="none" strike="noStrike" kern="1200" cap="none" spc="0" normalizeH="0" baseline="0" noProof="0" dirty="0">
              <a:ln>
                <a:noFill/>
              </a:ln>
              <a:solidFill>
                <a:srgbClr val="898989"/>
              </a:solidFill>
              <a:effectLst/>
              <a:uLnTx/>
              <a:uFillTx/>
              <a:latin typeface="Arial"/>
              <a:cs typeface="Arial"/>
            </a:endParaRPr>
          </a:p>
        </p:txBody>
      </p:sp>
      <p:grpSp>
        <p:nvGrpSpPr>
          <p:cNvPr id="2" name="Group 45"/>
          <p:cNvGrpSpPr/>
          <p:nvPr/>
        </p:nvGrpSpPr>
        <p:grpSpPr>
          <a:xfrm>
            <a:off x="359378" y="1269356"/>
            <a:ext cx="2837062" cy="1071254"/>
            <a:chOff x="359378" y="1269356"/>
            <a:chExt cx="2837062" cy="1071254"/>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769441"/>
            </a:xfrm>
            <a:prstGeom prst="rect">
              <a:avLst/>
            </a:prstGeom>
            <a:noFill/>
          </p:spPr>
          <p:txBody>
            <a:bodyPr wrap="square" rtlCol="0">
              <a:spAutoFit/>
            </a:bodyPr>
            <a:lstStyle/>
            <a:p>
              <a:r>
                <a:rPr lang="en-US" sz="1100" dirty="0">
                  <a:solidFill>
                    <a:srgbClr val="898989"/>
                  </a:solidFill>
                </a:rPr>
                <a:t>This open area supports collaboration </a:t>
              </a:r>
              <a:r>
                <a:rPr lang="en-US" sz="1100" dirty="0" smtClean="0">
                  <a:solidFill>
                    <a:srgbClr val="898989"/>
                  </a:solidFill>
                </a:rPr>
                <a:t>of small </a:t>
              </a:r>
              <a:r>
                <a:rPr lang="en-US" sz="1100" dirty="0">
                  <a:solidFill>
                    <a:srgbClr val="898989"/>
                  </a:solidFill>
                </a:rPr>
                <a:t>groups. It is flexible and it offers soft seating sofas. You can bring </a:t>
              </a:r>
              <a:r>
                <a:rPr lang="en-US" sz="1100" dirty="0" smtClean="0">
                  <a:solidFill>
                    <a:srgbClr val="898989"/>
                  </a:solidFill>
                </a:rPr>
                <a:t>your </a:t>
              </a:r>
              <a:r>
                <a:rPr lang="en-US" sz="1100" dirty="0">
                  <a:solidFill>
                    <a:srgbClr val="898989"/>
                  </a:solidFill>
                </a:rPr>
                <a:t>own devices and work in there.</a:t>
              </a: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flipV="1">
            <a:off x="6916617" y="1683650"/>
            <a:ext cx="0" cy="1977043"/>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821873" y="1568234"/>
            <a:ext cx="1291223" cy="230832"/>
          </a:xfrm>
          <a:prstGeom prst="rect">
            <a:avLst/>
          </a:prstGeom>
        </p:spPr>
        <p:txBody>
          <a:bodyPr wrap="square">
            <a:spAutoFit/>
          </a:bodyPr>
          <a:lstStyle/>
          <a:p>
            <a:pPr algn="r"/>
            <a:endParaRPr lang="es-ES" sz="900" dirty="0">
              <a:latin typeface="+mj-lt"/>
            </a:endParaRPr>
          </a:p>
        </p:txBody>
      </p:sp>
      <p:cxnSp>
        <p:nvCxnSpPr>
          <p:cNvPr id="98" name="Straight Connector 97"/>
          <p:cNvCxnSpPr/>
          <p:nvPr/>
        </p:nvCxnSpPr>
        <p:spPr>
          <a:xfrm rot="5400000" flipH="1" flipV="1">
            <a:off x="5327525" y="2082156"/>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a:xfrm>
            <a:off x="5755582" y="4607748"/>
            <a:ext cx="0" cy="85277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290585" y="5173155"/>
            <a:ext cx="1464997" cy="369332"/>
          </a:xfrm>
          <a:prstGeom prst="rect">
            <a:avLst/>
          </a:prstGeom>
        </p:spPr>
        <p:txBody>
          <a:bodyPr wrap="square">
            <a:spAutoFit/>
          </a:bodyPr>
          <a:lstStyle/>
          <a:p>
            <a:pPr algn="r"/>
            <a:r>
              <a:rPr lang="en-US" sz="900" dirty="0" smtClean="0">
                <a:solidFill>
                  <a:schemeClr val="bg1">
                    <a:lumMod val="50000"/>
                  </a:schemeClr>
                </a:solidFill>
                <a:latin typeface="+mj-lt"/>
              </a:rPr>
              <a:t>Lounge seating allows a comfortable alternative.</a:t>
            </a:r>
            <a:endParaRPr lang="es-ES" sz="900" dirty="0">
              <a:latin typeface="+mj-lt"/>
            </a:endParaRPr>
          </a:p>
        </p:txBody>
      </p:sp>
      <p:sp>
        <p:nvSpPr>
          <p:cNvPr id="107" name="Rectangle 106"/>
          <p:cNvSpPr/>
          <p:nvPr/>
        </p:nvSpPr>
        <p:spPr>
          <a:xfrm>
            <a:off x="6998724" y="1659201"/>
            <a:ext cx="1291223" cy="507831"/>
          </a:xfrm>
          <a:prstGeom prst="rect">
            <a:avLst/>
          </a:prstGeom>
        </p:spPr>
        <p:txBody>
          <a:bodyPr wrap="square">
            <a:spAutoFit/>
          </a:bodyPr>
          <a:lstStyle/>
          <a:p>
            <a:pPr algn="r"/>
            <a:r>
              <a:rPr lang="en-US" sz="900" dirty="0" smtClean="0">
                <a:solidFill>
                  <a:schemeClr val="bg1">
                    <a:lumMod val="50000"/>
                  </a:schemeClr>
                </a:solidFill>
                <a:latin typeface="+mj-lt"/>
              </a:rPr>
              <a:t>Paper Table helps  with sharing ideas and concepts.</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7’6” x 9”</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C18</a:t>
            </a:r>
            <a:endParaRPr lang="en-US" dirty="0"/>
          </a:p>
        </p:txBody>
      </p:sp>
      <p:pic>
        <p:nvPicPr>
          <p:cNvPr id="1027" name="Picture 3"/>
          <p:cNvPicPr>
            <a:picLocks noChangeAspect="1" noChangeArrowheads="1"/>
          </p:cNvPicPr>
          <p:nvPr/>
        </p:nvPicPr>
        <p:blipFill>
          <a:blip r:embed="rId5">
            <a:extLst>
              <a:ext uri="{28A0092B-C50C-407E-A947-70E740481C1C}">
                <a14:useLocalDpi xmlns="" xmlns:a14="http://schemas.microsoft.com/office/drawing/2010/main" val="0"/>
              </a:ext>
            </a:extLst>
          </a:blip>
          <a:stretch>
            <a:fillRect/>
          </a:stretch>
        </p:blipFill>
        <p:spPr bwMode="auto">
          <a:xfrm>
            <a:off x="7364540" y="6264556"/>
            <a:ext cx="2078966" cy="1096671"/>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rot="3127020">
            <a:off x="1741019" y="7376740"/>
            <a:ext cx="111186" cy="48873"/>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1" name="Rounded Rectangle 30"/>
          <p:cNvSpPr/>
          <p:nvPr/>
        </p:nvSpPr>
        <p:spPr>
          <a:xfrm rot="3127020">
            <a:off x="1862907" y="7411373"/>
            <a:ext cx="111186" cy="48873"/>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ectangle 29"/>
          <p:cNvSpPr/>
          <p:nvPr/>
        </p:nvSpPr>
        <p:spPr>
          <a:xfrm>
            <a:off x="4573653" y="1437855"/>
            <a:ext cx="1291223" cy="923330"/>
          </a:xfrm>
          <a:prstGeom prst="rect">
            <a:avLst/>
          </a:prstGeom>
        </p:spPr>
        <p:txBody>
          <a:bodyPr wrap="square">
            <a:spAutoFit/>
          </a:bodyPr>
          <a:lstStyle/>
          <a:p>
            <a:pPr algn="r"/>
            <a:r>
              <a:rPr lang="en-US" sz="900" dirty="0" smtClean="0">
                <a:solidFill>
                  <a:schemeClr val="bg1">
                    <a:lumMod val="50000"/>
                  </a:schemeClr>
                </a:solidFill>
                <a:latin typeface="+mj-lt"/>
              </a:rPr>
              <a:t>Screens help define a meeting space in the open plan while providing some boundary for a sense of enclosure.</a:t>
            </a:r>
            <a:endParaRPr lang="es-ES" sz="900" dirty="0">
              <a:latin typeface="+mj-lt"/>
            </a:endParaRPr>
          </a:p>
        </p:txBody>
      </p:sp>
      <p:cxnSp>
        <p:nvCxnSpPr>
          <p:cNvPr id="32" name="Straight Connector 31"/>
          <p:cNvCxnSpPr/>
          <p:nvPr/>
        </p:nvCxnSpPr>
        <p:spPr>
          <a:xfrm>
            <a:off x="8289947" y="4320379"/>
            <a:ext cx="0" cy="852776"/>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33" name="Rectangle 32"/>
          <p:cNvSpPr/>
          <p:nvPr/>
        </p:nvSpPr>
        <p:spPr>
          <a:xfrm>
            <a:off x="8339752" y="4849470"/>
            <a:ext cx="1464997" cy="507831"/>
          </a:xfrm>
          <a:prstGeom prst="rect">
            <a:avLst/>
          </a:prstGeom>
        </p:spPr>
        <p:txBody>
          <a:bodyPr wrap="square">
            <a:spAutoFit/>
          </a:bodyPr>
          <a:lstStyle/>
          <a:p>
            <a:r>
              <a:rPr lang="en-US" sz="900" dirty="0" smtClean="0">
                <a:solidFill>
                  <a:schemeClr val="bg1">
                    <a:lumMod val="50000"/>
                  </a:schemeClr>
                </a:solidFill>
                <a:latin typeface="+mj-lt"/>
              </a:rPr>
              <a:t>Personal table is flexible and can be used in different locations.</a:t>
            </a:r>
            <a:endParaRPr lang="es-ES" sz="900" dirty="0">
              <a:latin typeface="+mj-lt"/>
            </a:endParaRPr>
          </a:p>
        </p:txBody>
      </p:sp>
    </p:spTree>
    <p:extLst>
      <p:ext uri="{BB962C8B-B14F-4D97-AF65-F5344CB8AC3E}">
        <p14:creationId xmlns="" xmlns:p14="http://schemas.microsoft.com/office/powerpoint/2010/main" val="2939912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6214045" y="1940684"/>
            <a:ext cx="2296351" cy="2319780"/>
          </a:xfrm>
          <a:prstGeom prst="ellipse">
            <a:avLst/>
          </a:prstGeom>
          <a:noFill/>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endParaRPr lang="en-US" dirty="0"/>
          </a:p>
        </p:txBody>
      </p:sp>
      <p:grpSp>
        <p:nvGrpSpPr>
          <p:cNvPr id="2" name="Group 33"/>
          <p:cNvGrpSpPr/>
          <p:nvPr/>
        </p:nvGrpSpPr>
        <p:grpSpPr>
          <a:xfrm>
            <a:off x="5869273" y="2717898"/>
            <a:ext cx="3390154" cy="2757002"/>
            <a:chOff x="5335703" y="2398145"/>
            <a:chExt cx="3081958" cy="2432649"/>
          </a:xfrm>
        </p:grpSpPr>
        <p:sp>
          <p:nvSpPr>
            <p:cNvPr id="20" name="Oval 19"/>
            <p:cNvSpPr/>
            <p:nvPr/>
          </p:nvSpPr>
          <p:spPr>
            <a:xfrm>
              <a:off x="6628166" y="3296879"/>
              <a:ext cx="1518249" cy="15339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p:cNvSpPr/>
            <p:nvPr/>
          </p:nvSpPr>
          <p:spPr>
            <a:xfrm>
              <a:off x="5335703" y="3296879"/>
              <a:ext cx="1518249" cy="15339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6393070" y="2398145"/>
              <a:ext cx="765361" cy="353038"/>
            </a:xfrm>
            <a:prstGeom prst="rect">
              <a:avLst/>
            </a:prstGeom>
            <a:noFill/>
          </p:spPr>
          <p:txBody>
            <a:bodyPr wrap="none" rtlCol="0">
              <a:spAutoFit/>
            </a:bodyPr>
            <a:lstStyle/>
            <a:p>
              <a:r>
                <a:rPr lang="en-US" dirty="0"/>
                <a:t>s</a:t>
              </a:r>
              <a:r>
                <a:rPr lang="en-US" dirty="0" smtClean="0"/>
                <a:t>ocial</a:t>
              </a:r>
              <a:endParaRPr lang="en-US" dirty="0"/>
            </a:p>
          </p:txBody>
        </p:sp>
        <p:sp>
          <p:nvSpPr>
            <p:cNvPr id="24" name="TextBox 23"/>
            <p:cNvSpPr txBox="1"/>
            <p:nvPr/>
          </p:nvSpPr>
          <p:spPr>
            <a:xfrm>
              <a:off x="5648321" y="3848133"/>
              <a:ext cx="720186" cy="353038"/>
            </a:xfrm>
            <a:prstGeom prst="rect">
              <a:avLst/>
            </a:prstGeom>
            <a:noFill/>
          </p:spPr>
          <p:txBody>
            <a:bodyPr wrap="none" rtlCol="0">
              <a:spAutoFit/>
            </a:bodyPr>
            <a:lstStyle/>
            <a:p>
              <a:r>
                <a:rPr lang="en-US" dirty="0" smtClean="0">
                  <a:latin typeface="Arial Narrow" pitchFamily="34" charset="0"/>
                </a:rPr>
                <a:t>spatial</a:t>
              </a:r>
              <a:endParaRPr lang="en-US" dirty="0">
                <a:latin typeface="Arial Narrow" pitchFamily="34" charset="0"/>
              </a:endParaRPr>
            </a:p>
          </p:txBody>
        </p:sp>
        <p:sp>
          <p:nvSpPr>
            <p:cNvPr id="25" name="TextBox 24"/>
            <p:cNvSpPr txBox="1"/>
            <p:nvPr/>
          </p:nvSpPr>
          <p:spPr>
            <a:xfrm>
              <a:off x="6838243" y="3848133"/>
              <a:ext cx="1579418" cy="353038"/>
            </a:xfrm>
            <a:prstGeom prst="rect">
              <a:avLst/>
            </a:prstGeom>
            <a:noFill/>
          </p:spPr>
          <p:txBody>
            <a:bodyPr wrap="square" rtlCol="0">
              <a:spAutoFit/>
            </a:bodyPr>
            <a:lstStyle/>
            <a:p>
              <a:r>
                <a:rPr lang="en-US" dirty="0" smtClean="0">
                  <a:latin typeface="Arial Narrow" pitchFamily="34" charset="0"/>
                </a:rPr>
                <a:t>informational</a:t>
              </a:r>
              <a:endParaRPr lang="en-US" dirty="0">
                <a:latin typeface="Arial Narrow" pitchFamily="34" charset="0"/>
              </a:endParaRPr>
            </a:p>
          </p:txBody>
        </p:sp>
      </p:grpSp>
      <p:sp>
        <p:nvSpPr>
          <p:cNvPr id="29" name="Text Box 2"/>
          <p:cNvSpPr txBox="1">
            <a:spLocks noChangeArrowheads="1"/>
          </p:cNvSpPr>
          <p:nvPr/>
        </p:nvSpPr>
        <p:spPr bwMode="auto">
          <a:xfrm>
            <a:off x="655983" y="856090"/>
            <a:ext cx="8936169" cy="592983"/>
          </a:xfrm>
          <a:prstGeom prst="rect">
            <a:avLst/>
          </a:prstGeom>
          <a:noFill/>
          <a:ln w="9525">
            <a:noFill/>
            <a:miter lim="800000"/>
            <a:headEnd/>
            <a:tailEnd/>
          </a:ln>
          <a:effectLst/>
        </p:spPr>
        <p:txBody>
          <a:bodyPr wrap="square" lIns="101882" tIns="50941" rIns="101882" bIns="50941" anchor="ctr">
            <a:spAutoFit/>
          </a:bodyPr>
          <a:lstStyle/>
          <a:p>
            <a:pPr algn="ctr">
              <a:spcBef>
                <a:spcPct val="50000"/>
              </a:spcBef>
            </a:pPr>
            <a:r>
              <a:rPr lang="en-US" sz="3100" dirty="0" smtClean="0">
                <a:solidFill>
                  <a:schemeClr val="accent1"/>
                </a:solidFill>
              </a:rPr>
              <a:t>supporting the change from informational to social</a:t>
            </a:r>
            <a:endParaRPr lang="en-US" sz="3100" dirty="0">
              <a:solidFill>
                <a:schemeClr val="accent1"/>
              </a:solidFill>
            </a:endParaRPr>
          </a:p>
        </p:txBody>
      </p:sp>
      <p:sp>
        <p:nvSpPr>
          <p:cNvPr id="17" name="TextBox 16"/>
          <p:cNvSpPr txBox="1"/>
          <p:nvPr/>
        </p:nvSpPr>
        <p:spPr>
          <a:xfrm>
            <a:off x="1357648" y="5958685"/>
            <a:ext cx="3061253" cy="523220"/>
          </a:xfrm>
          <a:prstGeom prst="rect">
            <a:avLst/>
          </a:prstGeom>
          <a:noFill/>
        </p:spPr>
        <p:txBody>
          <a:bodyPr wrap="square" lIns="101882" tIns="50941" rIns="101882" bIns="50941" rtlCol="0">
            <a:spAutoFit/>
          </a:bodyPr>
          <a:lstStyle/>
          <a:p>
            <a:pPr algn="l" rtl="0" fontAlgn="base">
              <a:spcBef>
                <a:spcPct val="0"/>
              </a:spcBef>
              <a:spcAft>
                <a:spcPct val="0"/>
              </a:spcAft>
            </a:pPr>
            <a:r>
              <a:rPr lang="en-US" sz="2700" dirty="0" smtClean="0">
                <a:solidFill>
                  <a:srgbClr val="868686"/>
                </a:solidFill>
              </a:rPr>
              <a:t>20</a:t>
            </a:r>
            <a:r>
              <a:rPr lang="en-US" sz="2700" baseline="30000" dirty="0" smtClean="0">
                <a:solidFill>
                  <a:srgbClr val="868686"/>
                </a:solidFill>
              </a:rPr>
              <a:t>th</a:t>
            </a:r>
            <a:r>
              <a:rPr lang="en-US" sz="2700" dirty="0" smtClean="0">
                <a:solidFill>
                  <a:srgbClr val="868686"/>
                </a:solidFill>
              </a:rPr>
              <a:t> century library</a:t>
            </a:r>
            <a:endParaRPr lang="en-US" sz="2700" dirty="0">
              <a:solidFill>
                <a:srgbClr val="868686"/>
              </a:solidFill>
              <a:latin typeface="Arial" charset="0"/>
            </a:endParaRPr>
          </a:p>
        </p:txBody>
      </p:sp>
      <p:sp>
        <p:nvSpPr>
          <p:cNvPr id="18" name="TextBox 17"/>
          <p:cNvSpPr txBox="1"/>
          <p:nvPr/>
        </p:nvSpPr>
        <p:spPr>
          <a:xfrm>
            <a:off x="5934034" y="5958685"/>
            <a:ext cx="3039863" cy="518375"/>
          </a:xfrm>
          <a:prstGeom prst="rect">
            <a:avLst/>
          </a:prstGeom>
          <a:noFill/>
        </p:spPr>
        <p:txBody>
          <a:bodyPr wrap="none" lIns="101882" tIns="50941" rIns="101882" bIns="50941" rtlCol="0">
            <a:spAutoFit/>
          </a:bodyPr>
          <a:lstStyle/>
          <a:p>
            <a:pPr algn="l" rtl="0" fontAlgn="base">
              <a:spcBef>
                <a:spcPct val="0"/>
              </a:spcBef>
              <a:spcAft>
                <a:spcPct val="0"/>
              </a:spcAft>
            </a:pPr>
            <a:r>
              <a:rPr lang="en-US" sz="2700" dirty="0" smtClean="0">
                <a:solidFill>
                  <a:srgbClr val="868686"/>
                </a:solidFill>
              </a:rPr>
              <a:t>21</a:t>
            </a:r>
            <a:r>
              <a:rPr lang="en-US" sz="2700" baseline="30000" dirty="0" smtClean="0">
                <a:solidFill>
                  <a:srgbClr val="868686"/>
                </a:solidFill>
              </a:rPr>
              <a:t>st</a:t>
            </a:r>
            <a:r>
              <a:rPr lang="en-US" sz="2700" dirty="0" smtClean="0">
                <a:solidFill>
                  <a:srgbClr val="868686"/>
                </a:solidFill>
              </a:rPr>
              <a:t> century library</a:t>
            </a:r>
            <a:endParaRPr lang="en-US" sz="2700" dirty="0">
              <a:solidFill>
                <a:srgbClr val="868686"/>
              </a:solidFill>
              <a:latin typeface="Arial" charset="0"/>
            </a:endParaRPr>
          </a:p>
        </p:txBody>
      </p:sp>
      <p:grpSp>
        <p:nvGrpSpPr>
          <p:cNvPr id="3" name="Group 32"/>
          <p:cNvGrpSpPr/>
          <p:nvPr/>
        </p:nvGrpSpPr>
        <p:grpSpPr>
          <a:xfrm>
            <a:off x="1103521" y="2252876"/>
            <a:ext cx="3665939" cy="3407012"/>
            <a:chOff x="1003201" y="1987831"/>
            <a:chExt cx="3332672" cy="3006187"/>
          </a:xfrm>
        </p:grpSpPr>
        <p:sp>
          <p:nvSpPr>
            <p:cNvPr id="26" name="Oval 25"/>
            <p:cNvSpPr/>
            <p:nvPr/>
          </p:nvSpPr>
          <p:spPr>
            <a:xfrm>
              <a:off x="1003201" y="2968818"/>
              <a:ext cx="1518249" cy="16128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p:cNvSpPr/>
            <p:nvPr/>
          </p:nvSpPr>
          <p:spPr>
            <a:xfrm>
              <a:off x="2248281" y="2841766"/>
              <a:ext cx="2087592" cy="2152252"/>
            </a:xfrm>
            <a:prstGeom prst="ellipse">
              <a:avLst/>
            </a:prstGeom>
            <a:noFill/>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1991556" y="2343126"/>
              <a:ext cx="774571" cy="353038"/>
            </a:xfrm>
            <a:prstGeom prst="rect">
              <a:avLst/>
            </a:prstGeom>
            <a:noFill/>
          </p:spPr>
          <p:txBody>
            <a:bodyPr wrap="square" rtlCol="0">
              <a:spAutoFit/>
            </a:bodyPr>
            <a:lstStyle/>
            <a:p>
              <a:r>
                <a:rPr lang="en-US" dirty="0"/>
                <a:t>s</a:t>
              </a:r>
              <a:r>
                <a:rPr lang="en-US" dirty="0" smtClean="0"/>
                <a:t>ocial</a:t>
              </a:r>
              <a:endParaRPr lang="en-US" dirty="0"/>
            </a:p>
          </p:txBody>
        </p:sp>
        <p:sp>
          <p:nvSpPr>
            <p:cNvPr id="30" name="TextBox 29"/>
            <p:cNvSpPr txBox="1"/>
            <p:nvPr/>
          </p:nvSpPr>
          <p:spPr>
            <a:xfrm>
              <a:off x="1074277" y="3499813"/>
              <a:ext cx="851515" cy="353038"/>
            </a:xfrm>
            <a:prstGeom prst="rect">
              <a:avLst/>
            </a:prstGeom>
            <a:noFill/>
          </p:spPr>
          <p:txBody>
            <a:bodyPr wrap="square" rtlCol="0">
              <a:spAutoFit/>
            </a:bodyPr>
            <a:lstStyle/>
            <a:p>
              <a:r>
                <a:rPr lang="en-US" dirty="0" smtClean="0"/>
                <a:t>spatial</a:t>
              </a:r>
              <a:endParaRPr lang="en-US" dirty="0"/>
            </a:p>
          </p:txBody>
        </p:sp>
        <p:sp>
          <p:nvSpPr>
            <p:cNvPr id="31" name="TextBox 30"/>
            <p:cNvSpPr txBox="1"/>
            <p:nvPr/>
          </p:nvSpPr>
          <p:spPr>
            <a:xfrm>
              <a:off x="2710424" y="3734107"/>
              <a:ext cx="1505540" cy="353038"/>
            </a:xfrm>
            <a:prstGeom prst="rect">
              <a:avLst/>
            </a:prstGeom>
            <a:noFill/>
          </p:spPr>
          <p:txBody>
            <a:bodyPr wrap="square" rtlCol="0">
              <a:spAutoFit/>
            </a:bodyPr>
            <a:lstStyle/>
            <a:p>
              <a:r>
                <a:rPr lang="en-US" dirty="0" smtClean="0"/>
                <a:t>informational</a:t>
              </a:r>
              <a:endParaRPr lang="en-US" dirty="0"/>
            </a:p>
          </p:txBody>
        </p:sp>
        <p:sp>
          <p:nvSpPr>
            <p:cNvPr id="32" name="Oval 31"/>
            <p:cNvSpPr/>
            <p:nvPr/>
          </p:nvSpPr>
          <p:spPr>
            <a:xfrm>
              <a:off x="1587422" y="1987831"/>
              <a:ext cx="1518249" cy="16238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tretch>
            <a:fillRect/>
          </a:stretch>
        </p:blipFill>
        <p:spPr bwMode="auto">
          <a:xfrm>
            <a:off x="3740276" y="2030667"/>
            <a:ext cx="6180102" cy="3260053"/>
          </a:xfrm>
          <a:prstGeom prst="rect">
            <a:avLst/>
          </a:prstGeom>
          <a:noFill/>
          <a:extLst>
            <a:ext uri="{909E8E84-426E-40DD-AFC4-6F175D3DCCD1}">
              <a14:hiddenFill xmlns="" xmlns:a14="http://schemas.microsoft.com/office/drawing/2010/main">
                <a:solidFill>
                  <a:srgbClr val="FFFFFF"/>
                </a:solidFill>
              </a14:hiddenFill>
            </a:ext>
          </a:extLst>
        </p:spPr>
      </p:pic>
      <p:pic>
        <p:nvPicPr>
          <p:cNvPr id="27" name="Picture 2" descr="C:\Users\mgarza\Documents\1 SrN\Jennifer Kirby\VA Tech\VISUALS\VA Tech_Floor Plan.jpg"/>
          <p:cNvPicPr>
            <a:picLocks noChangeAspect="1" noChangeArrowheads="1"/>
          </p:cNvPicPr>
          <p:nvPr/>
        </p:nvPicPr>
        <p:blipFill rotWithShape="1">
          <a:blip r:embed="rId4">
            <a:extLst>
              <a:ext uri="{28A0092B-C50C-407E-A947-70E740481C1C}">
                <a14:useLocalDpi xmlns="" xmlns:a14="http://schemas.microsoft.com/office/drawing/2010/main" val="0"/>
              </a:ext>
            </a:extLst>
          </a:blip>
          <a:srcRect l="21582" r="24503"/>
          <a:stretch/>
        </p:blipFill>
        <p:spPr bwMode="auto">
          <a:xfrm>
            <a:off x="790647" y="5908440"/>
            <a:ext cx="1905083" cy="1863960"/>
          </a:xfrm>
          <a:prstGeom prst="rect">
            <a:avLst/>
          </a:prstGeom>
          <a:noFill/>
          <a:extLst>
            <a:ext uri="{909E8E84-426E-40DD-AFC4-6F175D3DCCD1}">
              <a14:hiddenFill xmlns="" xmlns:a14="http://schemas.microsoft.com/office/drawing/2010/main">
                <a:solidFill>
                  <a:srgbClr val="FFFFFF"/>
                </a:solidFill>
              </a14:hiddenFill>
            </a:ext>
          </a:extLst>
        </p:spPr>
      </p:pic>
      <p:cxnSp>
        <p:nvCxnSpPr>
          <p:cNvPr id="93" name="Straight Connector 92"/>
          <p:cNvCxnSpPr/>
          <p:nvPr/>
        </p:nvCxnSpPr>
        <p:spPr>
          <a:xfrm>
            <a:off x="437416" y="5894355"/>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365133" y="646450"/>
            <a:ext cx="7432667"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work settings  |  We/Shared |  Lodges</a:t>
            </a:r>
            <a:endParaRPr lang="es-ES" sz="2400" b="1" dirty="0">
              <a:solidFill>
                <a:srgbClr val="0090CA"/>
              </a:solidFill>
              <a:latin typeface="Arial" pitchFamily="34" charset="0"/>
              <a:cs typeface="Arial" pitchFamily="34" charset="0"/>
            </a:endParaRPr>
          </a:p>
        </p:txBody>
      </p:sp>
      <p:sp>
        <p:nvSpPr>
          <p:cNvPr id="11" name="Content Placeholder 2"/>
          <p:cNvSpPr txBox="1">
            <a:spLocks/>
          </p:cNvSpPr>
          <p:nvPr/>
        </p:nvSpPr>
        <p:spPr>
          <a:xfrm>
            <a:off x="350420" y="5604927"/>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k</a:t>
            </a:r>
            <a:r>
              <a:rPr lang="en-US" sz="1200" b="1" noProof="0" dirty="0" smtClean="0">
                <a:solidFill>
                  <a:srgbClr val="898989"/>
                </a:solidFill>
                <a:latin typeface="Arial"/>
                <a:cs typeface="Arial"/>
              </a:rPr>
              <a:t>ey plan</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24" name="Straight Connector 23"/>
          <p:cNvCxnSpPr/>
          <p:nvPr/>
        </p:nvCxnSpPr>
        <p:spPr>
          <a:xfrm>
            <a:off x="7214511" y="5908440"/>
            <a:ext cx="239485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25" name="Content Placeholder 2"/>
          <p:cNvSpPr txBox="1">
            <a:spLocks/>
          </p:cNvSpPr>
          <p:nvPr/>
        </p:nvSpPr>
        <p:spPr>
          <a:xfrm>
            <a:off x="7114089" y="5611168"/>
            <a:ext cx="18868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plan view</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cxnSp>
        <p:nvCxnSpPr>
          <p:cNvPr id="87" name="Straight Connector 86"/>
          <p:cNvCxnSpPr/>
          <p:nvPr/>
        </p:nvCxnSpPr>
        <p:spPr>
          <a:xfrm>
            <a:off x="439319" y="3609999"/>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8" name="Content Placeholder 2"/>
          <p:cNvSpPr txBox="1">
            <a:spLocks/>
          </p:cNvSpPr>
          <p:nvPr/>
        </p:nvSpPr>
        <p:spPr>
          <a:xfrm>
            <a:off x="358431" y="3353784"/>
            <a:ext cx="2483756"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a</a:t>
            </a:r>
            <a:r>
              <a:rPr lang="en-US" sz="1200" b="1" noProof="0" dirty="0" smtClean="0">
                <a:solidFill>
                  <a:srgbClr val="898989"/>
                </a:solidFill>
                <a:latin typeface="Arial"/>
                <a:cs typeface="Arial"/>
              </a:rPr>
              <a:t>pplication </a:t>
            </a:r>
            <a:r>
              <a:rPr kumimoji="0" lang="en-US" sz="1200" b="1" i="0" u="none" strike="noStrike" kern="1200" cap="none" spc="0" normalizeH="0" baseline="0" noProof="0" dirty="0" smtClean="0">
                <a:ln>
                  <a:noFill/>
                </a:ln>
                <a:solidFill>
                  <a:srgbClr val="898989"/>
                </a:solidFill>
                <a:effectLst/>
                <a:uLnTx/>
                <a:uFillTx/>
                <a:latin typeface="Arial"/>
                <a:ea typeface="+mn-ea"/>
                <a:cs typeface="Arial"/>
              </a:rPr>
              <a:t>includes</a:t>
            </a:r>
          </a:p>
          <a:p>
            <a:pPr marL="382059" lvl="0" indent="-382059">
              <a:spcBef>
                <a:spcPct val="20000"/>
              </a:spcBef>
              <a:defRPr/>
            </a:pPr>
            <a:endParaRPr lang="en-US" sz="1200" b="1" dirty="0" smtClean="0">
              <a:solidFill>
                <a:srgbClr val="898989"/>
              </a:solidFill>
              <a:latin typeface="Arial"/>
              <a:cs typeface="Arial"/>
            </a:endParaRP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Screens</a:t>
            </a: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Big Lounge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Half Lounge</a:t>
            </a:r>
          </a:p>
          <a:p>
            <a:pPr marL="381000" lvl="0" indent="-144463">
              <a:spcBef>
                <a:spcPct val="20000"/>
              </a:spcBef>
              <a:buFont typeface="Arial" pitchFamily="34" charset="0"/>
              <a:buChar char="•"/>
              <a:defRPr/>
            </a:pPr>
            <a:r>
              <a:rPr lang="en-US" sz="1200" dirty="0" smtClean="0">
                <a:solidFill>
                  <a:srgbClr val="898989"/>
                </a:solidFill>
                <a:latin typeface="Arial"/>
                <a:cs typeface="Arial"/>
              </a:rPr>
              <a:t>Campfire Personal Table</a:t>
            </a:r>
          </a:p>
          <a:p>
            <a:pPr marL="381000" lvl="0" indent="-144463">
              <a:spcBef>
                <a:spcPct val="20000"/>
              </a:spcBef>
              <a:buFont typeface="Arial" pitchFamily="34" charset="0"/>
              <a:buChar char="•"/>
              <a:defRPr/>
            </a:pPr>
            <a:r>
              <a:rPr lang="en-US" sz="1200" dirty="0" err="1" smtClean="0">
                <a:solidFill>
                  <a:srgbClr val="898989"/>
                </a:solidFill>
                <a:latin typeface="Arial"/>
                <a:cs typeface="Arial"/>
              </a:rPr>
              <a:t>Groupwork</a:t>
            </a:r>
            <a:r>
              <a:rPr lang="en-US" sz="1200" dirty="0" smtClean="0">
                <a:solidFill>
                  <a:srgbClr val="898989"/>
                </a:solidFill>
                <a:latin typeface="Arial"/>
                <a:cs typeface="Arial"/>
              </a:rPr>
              <a:t> </a:t>
            </a:r>
            <a:r>
              <a:rPr lang="en-US" sz="1200" dirty="0" err="1" smtClean="0">
                <a:solidFill>
                  <a:srgbClr val="898989"/>
                </a:solidFill>
                <a:latin typeface="Arial"/>
                <a:cs typeface="Arial"/>
              </a:rPr>
              <a:t>Markerboard</a:t>
            </a:r>
            <a:r>
              <a:rPr lang="en-US" sz="1200" dirty="0" smtClean="0">
                <a:solidFill>
                  <a:srgbClr val="898989"/>
                </a:solidFill>
                <a:latin typeface="Arial"/>
                <a:cs typeface="Arial"/>
              </a:rPr>
              <a:t> Screen</a:t>
            </a:r>
            <a:endParaRPr lang="es-ES" sz="1200" dirty="0" smtClean="0">
              <a:solidFill>
                <a:srgbClr val="898989"/>
              </a:solidFill>
              <a:latin typeface="Arial"/>
              <a:cs typeface="Arial"/>
            </a:endParaRPr>
          </a:p>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grpSp>
        <p:nvGrpSpPr>
          <p:cNvPr id="2" name="Group 45"/>
          <p:cNvGrpSpPr/>
          <p:nvPr/>
        </p:nvGrpSpPr>
        <p:grpSpPr>
          <a:xfrm>
            <a:off x="359378" y="1269356"/>
            <a:ext cx="2837062" cy="1240532"/>
            <a:chOff x="359378" y="1269356"/>
            <a:chExt cx="2837062" cy="1240532"/>
          </a:xfrm>
        </p:grpSpPr>
        <p:cxnSp>
          <p:nvCxnSpPr>
            <p:cNvPr id="80" name="Straight Connector 79"/>
            <p:cNvCxnSpPr/>
            <p:nvPr/>
          </p:nvCxnSpPr>
          <p:spPr>
            <a:xfrm>
              <a:off x="452966" y="1557103"/>
              <a:ext cx="2394857" cy="0"/>
            </a:xfrm>
            <a:prstGeom prst="line">
              <a:avLst/>
            </a:prstGeom>
            <a:ln w="28575">
              <a:solidFill>
                <a:srgbClr val="0090CA"/>
              </a:solidFill>
            </a:ln>
          </p:spPr>
          <p:style>
            <a:lnRef idx="1">
              <a:schemeClr val="dk1"/>
            </a:lnRef>
            <a:fillRef idx="0">
              <a:schemeClr val="dk1"/>
            </a:fillRef>
            <a:effectRef idx="0">
              <a:schemeClr val="dk1"/>
            </a:effectRef>
            <a:fontRef idx="minor">
              <a:schemeClr val="tx1"/>
            </a:fontRef>
          </p:style>
        </p:cxnSp>
        <p:sp>
          <p:nvSpPr>
            <p:cNvPr id="81" name="Content Placeholder 2"/>
            <p:cNvSpPr txBox="1">
              <a:spLocks/>
            </p:cNvSpPr>
            <p:nvPr/>
          </p:nvSpPr>
          <p:spPr>
            <a:xfrm>
              <a:off x="359378" y="1269356"/>
              <a:ext cx="1050471"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noProof="0" dirty="0" smtClean="0">
                  <a:solidFill>
                    <a:srgbClr val="898989"/>
                  </a:solidFill>
                  <a:latin typeface="Arial"/>
                  <a:cs typeface="Arial"/>
                </a:rPr>
                <a:t>concept</a:t>
              </a:r>
              <a:endParaRPr kumimoji="0" lang="es-ES" sz="1200" b="1" i="0" u="none" strike="noStrike" kern="1200" cap="none" spc="0" normalizeH="0" baseline="0" noProof="0" dirty="0">
                <a:ln>
                  <a:noFill/>
                </a:ln>
                <a:solidFill>
                  <a:srgbClr val="898989"/>
                </a:solidFill>
                <a:effectLst/>
                <a:uLnTx/>
                <a:uFillTx/>
                <a:latin typeface="Arial"/>
                <a:ea typeface="+mn-ea"/>
                <a:cs typeface="Arial"/>
              </a:endParaRPr>
            </a:p>
          </p:txBody>
        </p:sp>
        <p:sp>
          <p:nvSpPr>
            <p:cNvPr id="86" name="TextBox 85"/>
            <p:cNvSpPr txBox="1"/>
            <p:nvPr/>
          </p:nvSpPr>
          <p:spPr>
            <a:xfrm>
              <a:off x="409422" y="1571169"/>
              <a:ext cx="2785403" cy="938719"/>
            </a:xfrm>
            <a:prstGeom prst="rect">
              <a:avLst/>
            </a:prstGeom>
            <a:noFill/>
          </p:spPr>
          <p:txBody>
            <a:bodyPr wrap="square" rtlCol="0">
              <a:spAutoFit/>
            </a:bodyPr>
            <a:lstStyle/>
            <a:p>
              <a:r>
                <a:rPr lang="en-US" sz="1100" dirty="0" smtClean="0">
                  <a:solidFill>
                    <a:srgbClr val="898989"/>
                  </a:solidFill>
                </a:rPr>
                <a:t>This </a:t>
              </a:r>
              <a:r>
                <a:rPr lang="en-US" sz="1100" dirty="0">
                  <a:solidFill>
                    <a:srgbClr val="898989"/>
                  </a:solidFill>
                </a:rPr>
                <a:t>open area supports small meeting groups and collaboration. Adjacency to private spaces supports the team and visitor to the space.</a:t>
              </a:r>
            </a:p>
            <a:p>
              <a:endParaRPr lang="en-US" sz="1100" dirty="0" smtClean="0">
                <a:solidFill>
                  <a:srgbClr val="898989"/>
                </a:solidFill>
                <a:latin typeface="+mj-lt"/>
              </a:endParaRPr>
            </a:p>
          </p:txBody>
        </p:sp>
        <p:cxnSp>
          <p:nvCxnSpPr>
            <p:cNvPr id="92" name="Straight Connector 91"/>
            <p:cNvCxnSpPr/>
            <p:nvPr/>
          </p:nvCxnSpPr>
          <p:spPr>
            <a:xfrm>
              <a:off x="451063" y="1557621"/>
              <a:ext cx="2745377" cy="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grpSp>
      <p:cxnSp>
        <p:nvCxnSpPr>
          <p:cNvPr id="96" name="Straight Connector 95"/>
          <p:cNvCxnSpPr/>
          <p:nvPr/>
        </p:nvCxnSpPr>
        <p:spPr>
          <a:xfrm rot="5400000" flipH="1" flipV="1">
            <a:off x="7008033" y="2082156"/>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97" name="Rectangle 96"/>
          <p:cNvSpPr/>
          <p:nvPr/>
        </p:nvSpPr>
        <p:spPr>
          <a:xfrm>
            <a:off x="7709722" y="1432224"/>
            <a:ext cx="1291223" cy="923330"/>
          </a:xfrm>
          <a:prstGeom prst="rect">
            <a:avLst/>
          </a:prstGeom>
        </p:spPr>
        <p:txBody>
          <a:bodyPr wrap="square">
            <a:spAutoFit/>
          </a:bodyPr>
          <a:lstStyle/>
          <a:p>
            <a:r>
              <a:rPr lang="en-US" sz="900" dirty="0" smtClean="0">
                <a:solidFill>
                  <a:schemeClr val="bg1">
                    <a:lumMod val="50000"/>
                  </a:schemeClr>
                </a:solidFill>
                <a:latin typeface="+mj-lt"/>
              </a:rPr>
              <a:t>Screens help define a meeting space in the open plan while providing some boundary for a sense of enclosure.</a:t>
            </a:r>
            <a:endParaRPr lang="es-ES" sz="900" dirty="0">
              <a:latin typeface="+mj-lt"/>
            </a:endParaRPr>
          </a:p>
        </p:txBody>
      </p:sp>
      <p:cxnSp>
        <p:nvCxnSpPr>
          <p:cNvPr id="98" name="Straight Connector 97"/>
          <p:cNvCxnSpPr/>
          <p:nvPr/>
        </p:nvCxnSpPr>
        <p:spPr>
          <a:xfrm rot="5400000" flipH="1" flipV="1">
            <a:off x="4423640" y="2246494"/>
            <a:ext cx="1231900" cy="0"/>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a:xfrm>
            <a:off x="6445696" y="4436124"/>
            <a:ext cx="0" cy="1049534"/>
          </a:xfrm>
          <a:prstGeom prst="line">
            <a:avLst/>
          </a:prstGeom>
          <a:ln w="15875">
            <a:solidFill>
              <a:schemeClr val="tx1">
                <a:lumMod val="50000"/>
                <a:lumOff val="50000"/>
              </a:schemeClr>
            </a:solidFill>
            <a:headEnd type="oval" w="med" len="med"/>
            <a:tailEnd type="none" w="med" len="med"/>
          </a:ln>
        </p:spPr>
        <p:style>
          <a:lnRef idx="1">
            <a:schemeClr val="dk1"/>
          </a:lnRef>
          <a:fillRef idx="0">
            <a:schemeClr val="dk1"/>
          </a:fillRef>
          <a:effectRef idx="0">
            <a:schemeClr val="dk1"/>
          </a:effectRef>
          <a:fontRef idx="minor">
            <a:schemeClr val="tx1"/>
          </a:fontRef>
        </p:style>
      </p:cxnSp>
      <p:sp>
        <p:nvSpPr>
          <p:cNvPr id="101" name="Rectangle 100"/>
          <p:cNvSpPr/>
          <p:nvPr/>
        </p:nvSpPr>
        <p:spPr>
          <a:xfrm>
            <a:off x="4891178" y="5175304"/>
            <a:ext cx="1439636" cy="646331"/>
          </a:xfrm>
          <a:prstGeom prst="rect">
            <a:avLst/>
          </a:prstGeom>
        </p:spPr>
        <p:txBody>
          <a:bodyPr wrap="square">
            <a:spAutoFit/>
          </a:bodyPr>
          <a:lstStyle/>
          <a:p>
            <a:pPr algn="r"/>
            <a:r>
              <a:rPr lang="en-US" sz="900" dirty="0" smtClean="0">
                <a:solidFill>
                  <a:schemeClr val="bg1">
                    <a:lumMod val="50000"/>
                  </a:schemeClr>
                </a:solidFill>
                <a:latin typeface="+mj-lt"/>
              </a:rPr>
              <a:t>Lounge setting supports small and mid sized groups conversation and idea sharing.</a:t>
            </a:r>
            <a:endParaRPr lang="es-ES" sz="900" dirty="0">
              <a:latin typeface="+mj-lt"/>
            </a:endParaRPr>
          </a:p>
        </p:txBody>
      </p:sp>
      <p:sp>
        <p:nvSpPr>
          <p:cNvPr id="42" name="Content Placeholder 2"/>
          <p:cNvSpPr txBox="1">
            <a:spLocks/>
          </p:cNvSpPr>
          <p:nvPr/>
        </p:nvSpPr>
        <p:spPr>
          <a:xfrm>
            <a:off x="361947" y="3027120"/>
            <a:ext cx="2475845" cy="393700"/>
          </a:xfrm>
          <a:prstGeom prst="rect">
            <a:avLst/>
          </a:prstGeom>
        </p:spPr>
        <p:txBody>
          <a:bodyPr/>
          <a:lstStyle/>
          <a:p>
            <a:pPr marL="382059" marR="0" lvl="0" indent="-382059" algn="l" defTabSz="509412" rtl="0" eaLnBrk="1" fontAlgn="auto" latinLnBrk="0" hangingPunct="1">
              <a:lnSpc>
                <a:spcPct val="100000"/>
              </a:lnSpc>
              <a:spcBef>
                <a:spcPct val="20000"/>
              </a:spcBef>
              <a:spcAft>
                <a:spcPts val="0"/>
              </a:spcAft>
              <a:buClrTx/>
              <a:buSzTx/>
              <a:buFont typeface="Arial"/>
              <a:buNone/>
              <a:tabLst/>
              <a:defRPr/>
            </a:pPr>
            <a:r>
              <a:rPr lang="en-US" sz="1200" b="1" dirty="0" smtClean="0">
                <a:solidFill>
                  <a:srgbClr val="898989"/>
                </a:solidFill>
                <a:latin typeface="Arial"/>
                <a:cs typeface="Arial"/>
              </a:rPr>
              <a:t>footprint:  7’6” x 9’</a:t>
            </a:r>
            <a:endParaRPr kumimoji="0" lang="es-ES" sz="1200" i="0" u="none" strike="noStrike" kern="1200" cap="none" spc="0" normalizeH="0" baseline="0" noProof="0" dirty="0">
              <a:ln>
                <a:noFill/>
              </a:ln>
              <a:solidFill>
                <a:srgbClr val="898989"/>
              </a:solidFill>
              <a:effectLst/>
              <a:uLnTx/>
              <a:uFillTx/>
              <a:latin typeface="Arial"/>
              <a:ea typeface="+mn-ea"/>
              <a:cs typeface="Arial"/>
            </a:endParaRPr>
          </a:p>
        </p:txBody>
      </p:sp>
      <p:sp>
        <p:nvSpPr>
          <p:cNvPr id="50" name="Rectangle 49"/>
          <p:cNvSpPr/>
          <p:nvPr/>
        </p:nvSpPr>
        <p:spPr>
          <a:xfrm>
            <a:off x="9072251" y="727045"/>
            <a:ext cx="655949" cy="400110"/>
          </a:xfrm>
          <a:prstGeom prst="rect">
            <a:avLst/>
          </a:prstGeom>
        </p:spPr>
        <p:txBody>
          <a:bodyPr wrap="none">
            <a:spAutoFit/>
          </a:bodyPr>
          <a:lstStyle/>
          <a:p>
            <a:pPr algn="r"/>
            <a:r>
              <a:rPr lang="en-US" dirty="0" smtClean="0">
                <a:solidFill>
                  <a:srgbClr val="0090CA"/>
                </a:solidFill>
                <a:latin typeface="Arial" pitchFamily="34" charset="0"/>
                <a:cs typeface="Arial" pitchFamily="34" charset="0"/>
              </a:rPr>
              <a:t>C19</a:t>
            </a:r>
            <a:endParaRPr lang="en-US" dirty="0"/>
          </a:p>
        </p:txBody>
      </p:sp>
      <p:pic>
        <p:nvPicPr>
          <p:cNvPr id="1027" name="Picture 3"/>
          <p:cNvPicPr>
            <a:picLocks noChangeAspect="1" noChangeArrowheads="1"/>
          </p:cNvPicPr>
          <p:nvPr/>
        </p:nvPicPr>
        <p:blipFill>
          <a:blip r:embed="rId5">
            <a:extLst>
              <a:ext uri="{28A0092B-C50C-407E-A947-70E740481C1C}">
                <a14:useLocalDpi xmlns="" xmlns:a14="http://schemas.microsoft.com/office/drawing/2010/main" val="0"/>
              </a:ext>
            </a:extLst>
          </a:blip>
          <a:stretch>
            <a:fillRect/>
          </a:stretch>
        </p:blipFill>
        <p:spPr bwMode="auto">
          <a:xfrm>
            <a:off x="7364540" y="6264556"/>
            <a:ext cx="2078966" cy="1096671"/>
          </a:xfrm>
          <a:prstGeom prst="rect">
            <a:avLst/>
          </a:prstGeom>
          <a:noFill/>
          <a:extLst>
            <a:ext uri="{909E8E84-426E-40DD-AFC4-6F175D3DCCD1}">
              <a14:hiddenFill xmlns="" xmlns:a14="http://schemas.microsoft.com/office/drawing/2010/main">
                <a:solidFill>
                  <a:srgbClr val="FFFFFF"/>
                </a:solidFill>
              </a14:hiddenFill>
            </a:ext>
          </a:extLst>
        </p:spPr>
      </p:pic>
      <p:sp>
        <p:nvSpPr>
          <p:cNvPr id="29" name="Rounded Rectangle 28"/>
          <p:cNvSpPr/>
          <p:nvPr/>
        </p:nvSpPr>
        <p:spPr>
          <a:xfrm rot="3127020">
            <a:off x="1806331" y="7331524"/>
            <a:ext cx="111186" cy="48873"/>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0" name="Rounded Rectangle 29"/>
          <p:cNvSpPr/>
          <p:nvPr/>
        </p:nvSpPr>
        <p:spPr>
          <a:xfrm rot="3127020">
            <a:off x="1811355" y="7452100"/>
            <a:ext cx="111186" cy="48873"/>
          </a:xfrm>
          <a:prstGeom prst="roundRect">
            <a:avLst>
              <a:gd name="adj" fmla="val 6571"/>
            </a:avLst>
          </a:prstGeom>
          <a:noFill/>
          <a:ln w="19050">
            <a:solidFill>
              <a:srgbClr val="FDEA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33" name="Rectangle 32"/>
          <p:cNvSpPr/>
          <p:nvPr/>
        </p:nvSpPr>
        <p:spPr>
          <a:xfrm>
            <a:off x="4995940" y="1575990"/>
            <a:ext cx="1291223" cy="507831"/>
          </a:xfrm>
          <a:prstGeom prst="rect">
            <a:avLst/>
          </a:prstGeom>
        </p:spPr>
        <p:txBody>
          <a:bodyPr wrap="square">
            <a:spAutoFit/>
          </a:bodyPr>
          <a:lstStyle/>
          <a:p>
            <a:r>
              <a:rPr lang="en-US" sz="900" dirty="0" err="1" smtClean="0">
                <a:solidFill>
                  <a:schemeClr val="bg1">
                    <a:lumMod val="50000"/>
                  </a:schemeClr>
                </a:solidFill>
                <a:latin typeface="+mj-lt"/>
              </a:rPr>
              <a:t>Markerboard</a:t>
            </a:r>
            <a:r>
              <a:rPr lang="en-US" sz="900" dirty="0" smtClean="0">
                <a:solidFill>
                  <a:schemeClr val="bg1">
                    <a:lumMod val="50000"/>
                  </a:schemeClr>
                </a:solidFill>
                <a:latin typeface="+mj-lt"/>
              </a:rPr>
              <a:t> screen helps to visualize and conceptualize ideas.</a:t>
            </a:r>
            <a:endParaRPr lang="es-ES" sz="900" dirty="0">
              <a:latin typeface="+mj-lt"/>
            </a:endParaRPr>
          </a:p>
        </p:txBody>
      </p:sp>
    </p:spTree>
    <p:extLst>
      <p:ext uri="{BB962C8B-B14F-4D97-AF65-F5344CB8AC3E}">
        <p14:creationId xmlns="" xmlns:p14="http://schemas.microsoft.com/office/powerpoint/2010/main" val="154789184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4555" y="640426"/>
            <a:ext cx="7848705"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next steps</a:t>
            </a:r>
            <a:endParaRPr lang="es-ES" sz="2400" b="1" dirty="0">
              <a:solidFill>
                <a:srgbClr val="0090CA"/>
              </a:solidFill>
              <a:latin typeface="Arial" pitchFamily="34" charset="0"/>
              <a:cs typeface="Arial" pitchFamily="34" charset="0"/>
            </a:endParaRPr>
          </a:p>
        </p:txBody>
      </p:sp>
      <p:sp>
        <p:nvSpPr>
          <p:cNvPr id="7" name="Text Placeholder 2"/>
          <p:cNvSpPr txBox="1">
            <a:spLocks/>
          </p:cNvSpPr>
          <p:nvPr/>
        </p:nvSpPr>
        <p:spPr>
          <a:xfrm>
            <a:off x="330920" y="1816100"/>
            <a:ext cx="8786586" cy="5003800"/>
          </a:xfrm>
          <a:prstGeom prst="rect">
            <a:avLst/>
          </a:prstGeom>
        </p:spPr>
        <p:txBody>
          <a:bodyPr vert="horz" lIns="101882" tIns="50941" rIns="101882" bIns="50941" rtlCol="0">
            <a:normAutofit/>
          </a:bodyPr>
          <a:lstStyle/>
          <a:p>
            <a:pPr marL="0" marR="0" lvl="0" indent="0" algn="l" defTabSz="509412" rtl="0" eaLnBrk="1" fontAlgn="auto" latinLnBrk="0" hangingPunct="1">
              <a:lnSpc>
                <a:spcPct val="100000"/>
              </a:lnSpc>
              <a:spcBef>
                <a:spcPct val="20000"/>
              </a:spcBef>
              <a:spcAft>
                <a:spcPts val="0"/>
              </a:spcAft>
              <a:buClrTx/>
              <a:buSzTx/>
              <a:buFont typeface="Arial"/>
              <a:buNone/>
              <a:tabLst/>
              <a:defRPr/>
            </a:pPr>
            <a:r>
              <a:rPr lang="en-US" sz="1600" b="1" dirty="0" smtClean="0">
                <a:solidFill>
                  <a:srgbClr val="898989"/>
                </a:solidFill>
                <a:latin typeface="Arial"/>
                <a:cs typeface="Arial"/>
              </a:rPr>
              <a:t>May we suggest:</a:t>
            </a:r>
            <a:endParaRPr kumimoji="0" lang="en-US" sz="1600" b="1" i="0" u="none" strike="noStrike" kern="1200" cap="none" spc="0" normalizeH="0" baseline="0" noProof="0" dirty="0" smtClean="0">
              <a:ln>
                <a:noFill/>
              </a:ln>
              <a:solidFill>
                <a:srgbClr val="898989"/>
              </a:solidFill>
              <a:effectLst/>
              <a:uLnTx/>
              <a:uFillTx/>
              <a:latin typeface="Arial"/>
              <a:ea typeface="+mn-ea"/>
              <a:cs typeface="Arial"/>
            </a:endParaRPr>
          </a:p>
          <a:p>
            <a:pPr marL="0" marR="0" lvl="0" indent="0" algn="l" defTabSz="509412" rtl="0" eaLnBrk="1" fontAlgn="auto" latinLnBrk="0" hangingPunct="1">
              <a:lnSpc>
                <a:spcPct val="100000"/>
              </a:lnSpc>
              <a:spcBef>
                <a:spcPct val="20000"/>
              </a:spcBef>
              <a:spcAft>
                <a:spcPts val="0"/>
              </a:spcAft>
              <a:buClrTx/>
              <a:buSzTx/>
              <a:buFont typeface="Arial"/>
              <a:buNone/>
              <a:tabLst/>
              <a:defRPr/>
            </a:pPr>
            <a:endParaRPr kumimoji="0" lang="en-US" sz="1600" b="0" i="0" u="none" strike="noStrike" kern="1200" cap="none" spc="0" normalizeH="0" baseline="0" noProof="0" dirty="0" smtClean="0">
              <a:ln>
                <a:noFill/>
              </a:ln>
              <a:solidFill>
                <a:schemeClr val="tx1">
                  <a:lumMod val="50000"/>
                  <a:lumOff val="50000"/>
                </a:schemeClr>
              </a:solidFill>
              <a:effectLst/>
              <a:uLnTx/>
              <a:uFillTx/>
              <a:latin typeface="Arial"/>
              <a:ea typeface="+mn-ea"/>
              <a:cs typeface="Arial"/>
            </a:endParaRPr>
          </a:p>
          <a:p>
            <a:pPr marL="228600" marR="0" lvl="0" indent="-228600" algn="l" defTabSz="509412" rtl="0" eaLnBrk="1" fontAlgn="auto" latinLnBrk="0" hangingPunct="1">
              <a:lnSpc>
                <a:spcPct val="150000"/>
              </a:lnSpc>
              <a:spcBef>
                <a:spcPct val="20000"/>
              </a:spcBef>
              <a:spcAft>
                <a:spcPts val="0"/>
              </a:spcAft>
              <a:buClr>
                <a:srgbClr val="0090CA"/>
              </a:buClr>
              <a:buSzTx/>
              <a:buFont typeface="+mj-lt"/>
              <a:buAutoNum type="arabicPeriod"/>
              <a:tabLst>
                <a:tab pos="228600" algn="l"/>
              </a:tabLst>
              <a:defRPr/>
            </a:pPr>
            <a:r>
              <a:rPr lang="en-US" sz="1600" dirty="0" smtClean="0">
                <a:solidFill>
                  <a:schemeClr val="tx1">
                    <a:lumMod val="50000"/>
                    <a:lumOff val="50000"/>
                  </a:schemeClr>
                </a:solidFill>
                <a:latin typeface="Arial"/>
                <a:cs typeface="Arial"/>
              </a:rPr>
              <a:t>Make modifications or editions</a:t>
            </a:r>
            <a:endParaRPr kumimoji="0" lang="en-US" sz="1600" b="0" i="0" u="none" strike="noStrike" kern="1200" cap="none" spc="0" normalizeH="0" baseline="0" noProof="0" dirty="0" smtClean="0">
              <a:ln>
                <a:noFill/>
              </a:ln>
              <a:solidFill>
                <a:schemeClr val="tx1">
                  <a:lumMod val="50000"/>
                  <a:lumOff val="50000"/>
                </a:schemeClr>
              </a:solidFill>
              <a:effectLst/>
              <a:uLnTx/>
              <a:uFillTx/>
              <a:latin typeface="Arial"/>
              <a:ea typeface="+mn-ea"/>
              <a:cs typeface="Arial"/>
            </a:endParaRPr>
          </a:p>
          <a:p>
            <a:pPr marL="228600" marR="0" lvl="0" indent="-228600" algn="l" defTabSz="509412" rtl="0" eaLnBrk="1" fontAlgn="auto" latinLnBrk="0" hangingPunct="1">
              <a:lnSpc>
                <a:spcPct val="150000"/>
              </a:lnSpc>
              <a:spcBef>
                <a:spcPct val="20000"/>
              </a:spcBef>
              <a:spcAft>
                <a:spcPts val="0"/>
              </a:spcAft>
              <a:buClr>
                <a:srgbClr val="0090CA"/>
              </a:buClr>
              <a:buSzTx/>
              <a:buFont typeface="+mj-lt"/>
              <a:buAutoNum type="arabicPeriod"/>
              <a:tabLst>
                <a:tab pos="228600" algn="l"/>
              </a:tabLst>
              <a:defRPr/>
            </a:pPr>
            <a:r>
              <a:rPr lang="en-US" sz="1600" dirty="0" smtClean="0">
                <a:solidFill>
                  <a:schemeClr val="tx1">
                    <a:lumMod val="50000"/>
                    <a:lumOff val="50000"/>
                  </a:schemeClr>
                </a:solidFill>
                <a:latin typeface="Arial"/>
                <a:cs typeface="Arial"/>
              </a:rPr>
              <a:t>Present to larger audience and stakeholders</a:t>
            </a:r>
            <a:endParaRPr kumimoji="0" lang="es-ES" sz="1600" b="0" i="0" u="none" strike="noStrike" kern="1200" cap="none" spc="0" normalizeH="0" baseline="0" noProof="0" dirty="0" smtClean="0">
              <a:ln>
                <a:noFill/>
              </a:ln>
              <a:solidFill>
                <a:schemeClr val="tx1">
                  <a:lumMod val="50000"/>
                  <a:lumOff val="50000"/>
                </a:schemeClr>
              </a:solidFill>
              <a:effectLst/>
              <a:uLnTx/>
              <a:uFillTx/>
              <a:latin typeface="Arial"/>
              <a:ea typeface="+mn-ea"/>
              <a:cs typeface="Arial"/>
            </a:endParaRPr>
          </a:p>
          <a:p>
            <a:pPr marL="228600" marR="0" lvl="0" indent="-228600" algn="l" defTabSz="509412" rtl="0" eaLnBrk="1" fontAlgn="auto" latinLnBrk="0" hangingPunct="1">
              <a:lnSpc>
                <a:spcPct val="150000"/>
              </a:lnSpc>
              <a:spcBef>
                <a:spcPct val="20000"/>
              </a:spcBef>
              <a:spcAft>
                <a:spcPts val="0"/>
              </a:spcAft>
              <a:buClr>
                <a:srgbClr val="0090CA"/>
              </a:buClr>
              <a:buSzTx/>
              <a:buFont typeface="+mj-lt"/>
              <a:buAutoNum type="arabicPeriod"/>
              <a:tabLst>
                <a:tab pos="228600" algn="l"/>
              </a:tabLst>
              <a:defRPr/>
            </a:pPr>
            <a:r>
              <a:rPr lang="en-US" sz="1600" dirty="0" smtClean="0">
                <a:solidFill>
                  <a:schemeClr val="tx1">
                    <a:lumMod val="50000"/>
                    <a:lumOff val="50000"/>
                  </a:schemeClr>
                </a:solidFill>
                <a:latin typeface="Arial"/>
                <a:cs typeface="Arial"/>
              </a:rPr>
              <a:t>Develop collage or expression exercises for select audience</a:t>
            </a:r>
          </a:p>
          <a:p>
            <a:pPr marL="228600" marR="0" lvl="0" indent="-228600" algn="l" defTabSz="509412" rtl="0" eaLnBrk="1" fontAlgn="auto" latinLnBrk="0" hangingPunct="1">
              <a:lnSpc>
                <a:spcPct val="150000"/>
              </a:lnSpc>
              <a:spcBef>
                <a:spcPct val="20000"/>
              </a:spcBef>
              <a:spcAft>
                <a:spcPts val="0"/>
              </a:spcAft>
              <a:buClr>
                <a:srgbClr val="0090CA"/>
              </a:buClr>
              <a:buSzTx/>
              <a:buFont typeface="+mj-lt"/>
              <a:buAutoNum type="arabicPeriod"/>
              <a:tabLst>
                <a:tab pos="228600" algn="l"/>
              </a:tabLst>
              <a:defRPr/>
            </a:pPr>
            <a:r>
              <a:rPr kumimoji="0" lang="en-US" sz="1600" b="0" i="0" u="none" strike="noStrike" kern="1200" cap="none" spc="0" normalizeH="0" baseline="0" noProof="0" dirty="0" smtClean="0">
                <a:ln>
                  <a:noFill/>
                </a:ln>
                <a:solidFill>
                  <a:schemeClr val="tx1">
                    <a:lumMod val="50000"/>
                    <a:lumOff val="50000"/>
                  </a:schemeClr>
                </a:solidFill>
                <a:effectLst/>
                <a:uLnTx/>
                <a:uFillTx/>
                <a:latin typeface="Arial"/>
                <a:ea typeface="+mn-ea"/>
                <a:cs typeface="Arial"/>
              </a:rPr>
              <a:t>Implement</a:t>
            </a:r>
            <a:r>
              <a:rPr kumimoji="0" lang="en-US" sz="1600" b="0" i="0" u="none" strike="noStrike" kern="1200" cap="none" spc="0" normalizeH="0" noProof="0" dirty="0" smtClean="0">
                <a:ln>
                  <a:noFill/>
                </a:ln>
                <a:solidFill>
                  <a:schemeClr val="tx1">
                    <a:lumMod val="50000"/>
                    <a:lumOff val="50000"/>
                  </a:schemeClr>
                </a:solidFill>
                <a:effectLst/>
                <a:uLnTx/>
                <a:uFillTx/>
                <a:latin typeface="Arial"/>
                <a:ea typeface="+mn-ea"/>
                <a:cs typeface="Arial"/>
              </a:rPr>
              <a:t> survey for  additional insights</a:t>
            </a:r>
          </a:p>
          <a:p>
            <a:pPr marL="228600" marR="0" lvl="0" indent="-228600" algn="l" defTabSz="509412" rtl="0" eaLnBrk="1" fontAlgn="auto" latinLnBrk="0" hangingPunct="1">
              <a:lnSpc>
                <a:spcPct val="150000"/>
              </a:lnSpc>
              <a:spcBef>
                <a:spcPct val="20000"/>
              </a:spcBef>
              <a:spcAft>
                <a:spcPts val="0"/>
              </a:spcAft>
              <a:buClr>
                <a:srgbClr val="0090CA"/>
              </a:buClr>
              <a:buSzTx/>
              <a:buFont typeface="+mj-lt"/>
              <a:buAutoNum type="arabicPeriod"/>
              <a:tabLst>
                <a:tab pos="228600" algn="l"/>
              </a:tabLst>
              <a:defRPr/>
            </a:pPr>
            <a:r>
              <a:rPr lang="en-US" sz="1600" dirty="0" smtClean="0">
                <a:solidFill>
                  <a:schemeClr val="tx1">
                    <a:lumMod val="50000"/>
                    <a:lumOff val="50000"/>
                  </a:schemeClr>
                </a:solidFill>
                <a:latin typeface="Arial"/>
                <a:cs typeface="Arial"/>
              </a:rPr>
              <a:t>Identify internal approval process</a:t>
            </a:r>
            <a:endParaRPr kumimoji="0" lang="en-US" sz="1600" b="0" i="0" u="none" strike="noStrike" kern="1200" cap="none" spc="0" normalizeH="0" noProof="0" dirty="0" smtClean="0">
              <a:ln>
                <a:noFill/>
              </a:ln>
              <a:solidFill>
                <a:schemeClr val="tx1">
                  <a:lumMod val="50000"/>
                  <a:lumOff val="50000"/>
                </a:schemeClr>
              </a:solidFill>
              <a:effectLst/>
              <a:uLnTx/>
              <a:uFillTx/>
              <a:latin typeface="Arial"/>
              <a:ea typeface="+mn-ea"/>
              <a:cs typeface="Arial"/>
            </a:endParaRPr>
          </a:p>
          <a:p>
            <a:pPr marL="228600" marR="0" lvl="0" indent="-228600" algn="l" defTabSz="509412" rtl="0" eaLnBrk="1" fontAlgn="auto" latinLnBrk="0" hangingPunct="1">
              <a:lnSpc>
                <a:spcPct val="150000"/>
              </a:lnSpc>
              <a:spcBef>
                <a:spcPct val="20000"/>
              </a:spcBef>
              <a:spcAft>
                <a:spcPts val="0"/>
              </a:spcAft>
              <a:buClr>
                <a:srgbClr val="0090CA"/>
              </a:buClr>
              <a:buSzTx/>
              <a:buFont typeface="+mj-lt"/>
              <a:buAutoNum type="arabicPeriod"/>
              <a:tabLst>
                <a:tab pos="228600" algn="l"/>
              </a:tabLst>
              <a:defRPr/>
            </a:pPr>
            <a:r>
              <a:rPr lang="en-US" sz="1600" noProof="0" dirty="0" smtClean="0">
                <a:solidFill>
                  <a:schemeClr val="tx1">
                    <a:lumMod val="50000"/>
                    <a:lumOff val="50000"/>
                  </a:schemeClr>
                </a:solidFill>
                <a:latin typeface="Arial"/>
                <a:cs typeface="Arial"/>
              </a:rPr>
              <a:t>Explore specific product solutions</a:t>
            </a:r>
            <a:endParaRPr kumimoji="0" lang="es-ES" sz="1600" b="0" i="0" u="none" strike="noStrike" kern="1200" cap="none" spc="0" normalizeH="0" baseline="0" noProof="0" dirty="0" smtClean="0">
              <a:ln>
                <a:noFill/>
              </a:ln>
              <a:solidFill>
                <a:schemeClr val="tx1">
                  <a:lumMod val="50000"/>
                  <a:lumOff val="50000"/>
                </a:schemeClr>
              </a:solidFill>
              <a:effectLst/>
              <a:uLnTx/>
              <a:uFillTx/>
              <a:latin typeface="Arial"/>
              <a:ea typeface="+mn-ea"/>
              <a:cs typeface="Arial"/>
            </a:endParaRPr>
          </a:p>
          <a:p>
            <a:pPr marL="0" marR="0" lvl="0" indent="0" algn="l" defTabSz="509412" rtl="0" eaLnBrk="1" fontAlgn="auto" latinLnBrk="0" hangingPunct="1">
              <a:lnSpc>
                <a:spcPct val="100000"/>
              </a:lnSpc>
              <a:spcBef>
                <a:spcPct val="20000"/>
              </a:spcBef>
              <a:spcAft>
                <a:spcPts val="0"/>
              </a:spcAft>
              <a:buClrTx/>
              <a:buSzTx/>
              <a:buFont typeface="Arial"/>
              <a:buNone/>
              <a:tabLst/>
              <a:defRPr/>
            </a:pPr>
            <a:endParaRPr kumimoji="0" lang="es-ES" sz="1600" b="0" i="0" u="none" strike="noStrike" kern="1200" cap="none" spc="0" normalizeH="0" baseline="0" noProof="0" dirty="0">
              <a:ln>
                <a:noFill/>
              </a:ln>
              <a:solidFill>
                <a:schemeClr val="tx1">
                  <a:lumMod val="50000"/>
                  <a:lumOff val="50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66817" y="649316"/>
            <a:ext cx="4797403" cy="461655"/>
          </a:xfrm>
          <a:prstGeom prst="rect">
            <a:avLst/>
          </a:prstGeom>
          <a:noFill/>
        </p:spPr>
        <p:txBody>
          <a:bodyPr wrap="square" lIns="91429" tIns="45715" rIns="91429" bIns="45715" rtlCol="0">
            <a:spAutoFit/>
          </a:bodyPr>
          <a:lstStyle/>
          <a:p>
            <a:r>
              <a:rPr lang="en-US" sz="2400" dirty="0" smtClean="0">
                <a:solidFill>
                  <a:srgbClr val="0090CA"/>
                </a:solidFill>
                <a:latin typeface="Arial" pitchFamily="34" charset="0"/>
                <a:cs typeface="Arial" pitchFamily="34" charset="0"/>
              </a:rPr>
              <a:t>library issues</a:t>
            </a:r>
            <a:endParaRPr lang="es-ES" sz="2400" b="1" dirty="0">
              <a:solidFill>
                <a:srgbClr val="0090CA"/>
              </a:solidFill>
              <a:latin typeface="Arial" pitchFamily="34" charset="0"/>
              <a:cs typeface="Arial" pitchFamily="34" charset="0"/>
            </a:endParaRPr>
          </a:p>
        </p:txBody>
      </p:sp>
      <p:sp>
        <p:nvSpPr>
          <p:cNvPr id="12" name="Text Placeholder 2"/>
          <p:cNvSpPr txBox="1">
            <a:spLocks/>
          </p:cNvSpPr>
          <p:nvPr/>
        </p:nvSpPr>
        <p:spPr>
          <a:xfrm>
            <a:off x="350182" y="1520104"/>
            <a:ext cx="4525937" cy="491381"/>
          </a:xfrm>
          <a:prstGeom prst="rect">
            <a:avLst/>
          </a:prstGeom>
        </p:spPr>
        <p:txBody>
          <a:bodyPr/>
          <a:lstStyle/>
          <a:p>
            <a:pPr marL="461963" marR="0" lvl="0" indent="-461963" algn="l" defTabSz="1018824" rtl="0" eaLnBrk="1" fontAlgn="auto" latinLnBrk="0" hangingPunct="1">
              <a:lnSpc>
                <a:spcPct val="120000"/>
              </a:lnSpc>
              <a:spcBef>
                <a:spcPts val="0"/>
              </a:spcBef>
              <a:spcAft>
                <a:spcPts val="400"/>
              </a:spcAft>
              <a:buClrTx/>
              <a:buSzTx/>
              <a:buFont typeface="Arial" pitchFamily="34" charset="0"/>
              <a:buNone/>
              <a:tabLst/>
              <a:defRPr/>
            </a:pPr>
            <a:r>
              <a:rPr lang="en-US" sz="1400" b="1" dirty="0" smtClean="0">
                <a:solidFill>
                  <a:srgbClr val="0090CA"/>
                </a:solidFill>
                <a:latin typeface="+mj-lt"/>
              </a:rPr>
              <a:t>reduced stacks</a:t>
            </a:r>
            <a:endParaRPr kumimoji="0" lang="en-US" sz="1400" b="1" i="0" u="none" strike="noStrike" kern="1200" cap="none" spc="0" normalizeH="0" baseline="0" noProof="0" dirty="0" smtClean="0">
              <a:ln>
                <a:noFill/>
              </a:ln>
              <a:solidFill>
                <a:srgbClr val="0090CA"/>
              </a:solidFill>
              <a:effectLst/>
              <a:uLnTx/>
              <a:uFillTx/>
              <a:latin typeface="+mj-lt"/>
              <a:ea typeface="+mn-ea"/>
              <a:cs typeface="+mn-cs"/>
            </a:endParaRPr>
          </a:p>
        </p:txBody>
      </p:sp>
      <p:sp>
        <p:nvSpPr>
          <p:cNvPr id="20" name="Rectangle 19"/>
          <p:cNvSpPr/>
          <p:nvPr/>
        </p:nvSpPr>
        <p:spPr>
          <a:xfrm>
            <a:off x="360834" y="2604100"/>
            <a:ext cx="5029200" cy="327077"/>
          </a:xfrm>
          <a:prstGeom prst="rect">
            <a:avLst/>
          </a:prstGeom>
        </p:spPr>
        <p:txBody>
          <a:bodyPr>
            <a:spAutoFit/>
          </a:bodyPr>
          <a:lstStyle/>
          <a:p>
            <a:pPr marL="461963" lvl="0" indent="-461963">
              <a:lnSpc>
                <a:spcPct val="120000"/>
              </a:lnSpc>
              <a:spcAft>
                <a:spcPts val="400"/>
              </a:spcAft>
              <a:defRPr/>
            </a:pPr>
            <a:r>
              <a:rPr lang="en-US" sz="1400" b="1" dirty="0" smtClean="0">
                <a:solidFill>
                  <a:srgbClr val="0090CA"/>
                </a:solidFill>
                <a:latin typeface="+mj-lt"/>
              </a:rPr>
              <a:t>digital access to technology</a:t>
            </a:r>
          </a:p>
        </p:txBody>
      </p:sp>
      <p:sp>
        <p:nvSpPr>
          <p:cNvPr id="21" name="Rectangle 20"/>
          <p:cNvSpPr/>
          <p:nvPr/>
        </p:nvSpPr>
        <p:spPr>
          <a:xfrm>
            <a:off x="356276" y="3845713"/>
            <a:ext cx="5029200" cy="350865"/>
          </a:xfrm>
          <a:prstGeom prst="rect">
            <a:avLst/>
          </a:prstGeom>
        </p:spPr>
        <p:txBody>
          <a:bodyPr>
            <a:spAutoFit/>
          </a:bodyPr>
          <a:lstStyle/>
          <a:p>
            <a:pPr marL="461963" indent="-461963">
              <a:lnSpc>
                <a:spcPct val="120000"/>
              </a:lnSpc>
              <a:spcAft>
                <a:spcPts val="200"/>
              </a:spcAft>
            </a:pPr>
            <a:r>
              <a:rPr lang="en-US" sz="1400" b="1" kern="0" dirty="0" smtClean="0">
                <a:solidFill>
                  <a:srgbClr val="0090CA"/>
                </a:solidFill>
                <a:latin typeface="+mj-lt"/>
              </a:rPr>
              <a:t>changing role of librarians</a:t>
            </a:r>
          </a:p>
        </p:txBody>
      </p:sp>
      <p:sp>
        <p:nvSpPr>
          <p:cNvPr id="22" name="Rectangle 21"/>
          <p:cNvSpPr/>
          <p:nvPr/>
        </p:nvSpPr>
        <p:spPr>
          <a:xfrm>
            <a:off x="351517" y="4505324"/>
            <a:ext cx="5029200" cy="919226"/>
          </a:xfrm>
          <a:prstGeom prst="rect">
            <a:avLst/>
          </a:prstGeom>
        </p:spPr>
        <p:txBody>
          <a:bodyPr wrap="square">
            <a:spAutoFit/>
          </a:bodyPr>
          <a:lstStyle/>
          <a:p>
            <a:pPr marL="458788" indent="-458788">
              <a:lnSpc>
                <a:spcPct val="120000"/>
              </a:lnSpc>
              <a:spcAft>
                <a:spcPts val="200"/>
              </a:spcAft>
              <a:defRPr/>
            </a:pPr>
            <a:endParaRPr lang="en-US" sz="1400" b="1" kern="0" dirty="0" smtClean="0">
              <a:solidFill>
                <a:srgbClr val="0090CA"/>
              </a:solidFill>
              <a:latin typeface="+mj-lt"/>
            </a:endParaRPr>
          </a:p>
          <a:p>
            <a:pPr marL="458788" indent="-458788">
              <a:lnSpc>
                <a:spcPct val="120000"/>
              </a:lnSpc>
              <a:spcAft>
                <a:spcPts val="200"/>
              </a:spcAft>
              <a:defRPr/>
            </a:pPr>
            <a:endParaRPr lang="en-US" sz="1400" b="1" kern="0" dirty="0" smtClean="0">
              <a:solidFill>
                <a:srgbClr val="0090CA"/>
              </a:solidFill>
              <a:latin typeface="+mj-lt"/>
            </a:endParaRPr>
          </a:p>
          <a:p>
            <a:pPr marL="458788" indent="-458788">
              <a:lnSpc>
                <a:spcPct val="120000"/>
              </a:lnSpc>
              <a:spcAft>
                <a:spcPts val="200"/>
              </a:spcAft>
              <a:defRPr/>
            </a:pPr>
            <a:r>
              <a:rPr lang="en-US" sz="1400" b="1" kern="0" dirty="0" smtClean="0">
                <a:solidFill>
                  <a:srgbClr val="0090CA"/>
                </a:solidFill>
                <a:latin typeface="+mj-lt"/>
              </a:rPr>
              <a:t>demand for services</a:t>
            </a:r>
          </a:p>
        </p:txBody>
      </p:sp>
      <p:sp>
        <p:nvSpPr>
          <p:cNvPr id="29" name="Text Placeholder 2"/>
          <p:cNvSpPr txBox="1">
            <a:spLocks/>
          </p:cNvSpPr>
          <p:nvPr/>
        </p:nvSpPr>
        <p:spPr>
          <a:xfrm>
            <a:off x="346443" y="1820265"/>
            <a:ext cx="8735781" cy="607495"/>
          </a:xfrm>
          <a:prstGeom prst="rect">
            <a:avLst/>
          </a:prstGeom>
        </p:spPr>
        <p:txBody>
          <a:bodyPr/>
          <a:lstStyle/>
          <a:p>
            <a:pPr lvl="1" defTabSz="410291" fontAlgn="base">
              <a:lnSpc>
                <a:spcPct val="103000"/>
              </a:lnSpc>
              <a:spcBef>
                <a:spcPct val="0"/>
              </a:spcBef>
              <a:spcAft>
                <a:spcPct val="0"/>
              </a:spcAft>
              <a:buFont typeface="Arial" pitchFamily="34" charset="0"/>
              <a:buNone/>
              <a:defRPr/>
            </a:pPr>
            <a:r>
              <a:rPr kumimoji="0" lang="en-US" sz="1400" b="0" i="0" u="none" strike="noStrike" kern="1200" cap="none" spc="0" normalizeH="0" baseline="0" noProof="0" dirty="0" smtClean="0">
                <a:ln>
                  <a:noFill/>
                </a:ln>
                <a:solidFill>
                  <a:srgbClr val="898989"/>
                </a:solidFill>
                <a:effectLst/>
                <a:uLnTx/>
                <a:uFillTx/>
                <a:latin typeface="+mj-lt"/>
                <a:ea typeface="ＭＳ Ｐゴシック" charset="-128"/>
                <a:cs typeface="Arial"/>
              </a:rPr>
              <a:t>As stacks</a:t>
            </a:r>
            <a:r>
              <a:rPr kumimoji="0" lang="en-US" sz="1400" b="0" i="0" u="none" strike="noStrike" kern="1200" cap="none" spc="0" normalizeH="0" noProof="0" dirty="0" smtClean="0">
                <a:ln>
                  <a:noFill/>
                </a:ln>
                <a:solidFill>
                  <a:srgbClr val="898989"/>
                </a:solidFill>
                <a:effectLst/>
                <a:uLnTx/>
                <a:uFillTx/>
                <a:latin typeface="+mj-lt"/>
                <a:ea typeface="ＭＳ Ｐゴシック" charset="-128"/>
                <a:cs typeface="Arial"/>
              </a:rPr>
              <a:t> have been reduced over recent years, opportunities arise to re-purpose library spaces and to create environments which support active learning</a:t>
            </a:r>
            <a:endParaRPr kumimoji="0" lang="en-US" sz="1400" b="0" i="0" u="none" strike="noStrike" kern="1200" cap="none" spc="0" normalizeH="0" baseline="0" noProof="0" dirty="0" smtClean="0">
              <a:ln>
                <a:noFill/>
              </a:ln>
              <a:solidFill>
                <a:srgbClr val="898989"/>
              </a:solidFill>
              <a:effectLst/>
              <a:uLnTx/>
              <a:uFillTx/>
              <a:latin typeface="+mj-lt"/>
              <a:ea typeface="ＭＳ Ｐゴシック" charset="-128"/>
              <a:cs typeface="Arial"/>
            </a:endParaRPr>
          </a:p>
        </p:txBody>
      </p:sp>
      <p:sp>
        <p:nvSpPr>
          <p:cNvPr id="30" name="Rectangle 29"/>
          <p:cNvSpPr/>
          <p:nvPr/>
        </p:nvSpPr>
        <p:spPr>
          <a:xfrm>
            <a:off x="349625" y="2966424"/>
            <a:ext cx="9248400" cy="307777"/>
          </a:xfrm>
          <a:prstGeom prst="rect">
            <a:avLst/>
          </a:prstGeom>
        </p:spPr>
        <p:txBody>
          <a:bodyPr wrap="square">
            <a:spAutoFit/>
          </a:bodyPr>
          <a:lstStyle/>
          <a:p>
            <a:pPr lvl="1">
              <a:defRPr/>
            </a:pPr>
            <a:endParaRPr lang="en-US" sz="1400" dirty="0" smtClean="0">
              <a:solidFill>
                <a:srgbClr val="898989"/>
              </a:solidFill>
              <a:latin typeface="+mj-lt"/>
            </a:endParaRPr>
          </a:p>
        </p:txBody>
      </p:sp>
      <p:sp>
        <p:nvSpPr>
          <p:cNvPr id="31" name="Rectangle 30"/>
          <p:cNvSpPr/>
          <p:nvPr/>
        </p:nvSpPr>
        <p:spPr>
          <a:xfrm>
            <a:off x="352799" y="4078504"/>
            <a:ext cx="8723310" cy="954107"/>
          </a:xfrm>
          <a:prstGeom prst="rect">
            <a:avLst/>
          </a:prstGeom>
        </p:spPr>
        <p:txBody>
          <a:bodyPr wrap="square">
            <a:spAutoFit/>
          </a:bodyPr>
          <a:lstStyle/>
          <a:p>
            <a:pPr lvl="1">
              <a:defRPr/>
            </a:pPr>
            <a:r>
              <a:rPr lang="en-US" sz="1400" dirty="0" smtClean="0">
                <a:solidFill>
                  <a:srgbClr val="898989"/>
                </a:solidFill>
                <a:latin typeface="+mj-lt"/>
                <a:ea typeface="ＭＳ Ｐゴシック" charset="-128"/>
                <a:cs typeface="Arial"/>
              </a:rPr>
              <a:t>The convergence of demographic changes, technological advances, and broader social trends compels librarians to accelerate their acquisition of new skills and knowledge. In particular, they must understand and embrace the application of new technologies to instructional programs, as well as to other service programs. </a:t>
            </a:r>
            <a:endParaRPr lang="en-US" sz="1400" kern="0" dirty="0" smtClean="0">
              <a:solidFill>
                <a:srgbClr val="898989"/>
              </a:solidFill>
              <a:latin typeface="+mj-lt"/>
            </a:endParaRPr>
          </a:p>
        </p:txBody>
      </p:sp>
      <p:sp>
        <p:nvSpPr>
          <p:cNvPr id="32" name="Rectangle 31"/>
          <p:cNvSpPr/>
          <p:nvPr/>
        </p:nvSpPr>
        <p:spPr>
          <a:xfrm>
            <a:off x="901520" y="5410095"/>
            <a:ext cx="8166145" cy="1169551"/>
          </a:xfrm>
          <a:prstGeom prst="rect">
            <a:avLst/>
          </a:prstGeom>
        </p:spPr>
        <p:txBody>
          <a:bodyPr wrap="square">
            <a:spAutoFit/>
          </a:bodyPr>
          <a:lstStyle/>
          <a:p>
            <a:r>
              <a:rPr lang="en-US" sz="1400" dirty="0" smtClean="0">
                <a:solidFill>
                  <a:srgbClr val="898989"/>
                </a:solidFill>
                <a:latin typeface="+mj-lt"/>
                <a:ea typeface="ＭＳ Ｐゴシック" charset="-128"/>
                <a:cs typeface="Arial"/>
              </a:rPr>
              <a:t>The expanding capabilities of mobile or “smart” devices, such as phones and other handheld devices,</a:t>
            </a:r>
          </a:p>
          <a:p>
            <a:r>
              <a:rPr lang="en-US" sz="1400" dirty="0" smtClean="0">
                <a:solidFill>
                  <a:srgbClr val="898989"/>
                </a:solidFill>
                <a:latin typeface="+mj-lt"/>
                <a:ea typeface="ＭＳ Ｐゴシック" charset="-128"/>
                <a:cs typeface="Arial"/>
              </a:rPr>
              <a:t>are increasing student expectations for services. There is increased use and expectation of distributed or diffused content, in addition to opportunities to create and share content. Students, staff, faculty, and departments will increase their use of social networking tools. </a:t>
            </a:r>
          </a:p>
          <a:p>
            <a:pPr lvl="1" defTabSz="410291" fontAlgn="base">
              <a:spcBef>
                <a:spcPct val="0"/>
              </a:spcBef>
            </a:pPr>
            <a:endParaRPr lang="en-US" sz="1400" dirty="0" smtClean="0">
              <a:solidFill>
                <a:srgbClr val="898989"/>
              </a:solidFill>
              <a:latin typeface="+mj-lt"/>
              <a:ea typeface="ＭＳ Ｐゴシック" charset="-128"/>
              <a:cs typeface="Arial"/>
            </a:endParaRPr>
          </a:p>
        </p:txBody>
      </p:sp>
      <p:sp>
        <p:nvSpPr>
          <p:cNvPr id="13" name="Rectangle 12"/>
          <p:cNvSpPr/>
          <p:nvPr/>
        </p:nvSpPr>
        <p:spPr>
          <a:xfrm>
            <a:off x="333749" y="2906929"/>
            <a:ext cx="8723310" cy="954107"/>
          </a:xfrm>
          <a:prstGeom prst="rect">
            <a:avLst/>
          </a:prstGeom>
        </p:spPr>
        <p:txBody>
          <a:bodyPr wrap="square">
            <a:spAutoFit/>
          </a:bodyPr>
          <a:lstStyle/>
          <a:p>
            <a:pPr lvl="1">
              <a:defRPr/>
            </a:pPr>
            <a:r>
              <a:rPr lang="en-US" sz="1400" dirty="0" smtClean="0">
                <a:solidFill>
                  <a:srgbClr val="898989"/>
                </a:solidFill>
                <a:latin typeface="+mj-lt"/>
                <a:ea typeface="ＭＳ Ｐゴシック" charset="-128"/>
                <a:cs typeface="Arial"/>
              </a:rPr>
              <a:t>The explosion in technology has greatly impacted the overall use of the library.  Libraries continue to purchase and develop digital collections which are affected by advances in search technology, creation of tools allowing scholarly use of digital content, and broader changes in the scholarly communication environment.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0" y="3386266"/>
            <a:ext cx="4334193" cy="1639423"/>
          </a:xfrm>
          <a:prstGeom prst="rect">
            <a:avLst/>
          </a:prstGeom>
          <a:noFill/>
          <a:ln w="9525">
            <a:noFill/>
            <a:miter lim="800000"/>
            <a:headEnd/>
            <a:tailEnd/>
          </a:ln>
          <a:effectLst/>
        </p:spPr>
        <p:txBody>
          <a:bodyPr lIns="101882" tIns="50941" rIns="101882" bIns="50941" anchor="ctr">
            <a:spAutoFit/>
          </a:bodyPr>
          <a:lstStyle/>
          <a:p>
            <a:pPr algn="r">
              <a:spcBef>
                <a:spcPct val="50000"/>
              </a:spcBef>
            </a:pPr>
            <a:r>
              <a:rPr lang="en-US" sz="4900" dirty="0" smtClean="0">
                <a:solidFill>
                  <a:schemeClr val="accent1"/>
                </a:solidFill>
              </a:rPr>
              <a:t> drivers for change</a:t>
            </a:r>
            <a:endParaRPr lang="en-US" sz="4900" dirty="0">
              <a:solidFill>
                <a:schemeClr val="accent1"/>
              </a:solidFill>
            </a:endParaRPr>
          </a:p>
        </p:txBody>
      </p:sp>
      <p:sp>
        <p:nvSpPr>
          <p:cNvPr id="56324" name="Text Box 4"/>
          <p:cNvSpPr txBox="1">
            <a:spLocks noChangeArrowheads="1"/>
          </p:cNvSpPr>
          <p:nvPr/>
        </p:nvSpPr>
        <p:spPr bwMode="auto">
          <a:xfrm>
            <a:off x="5125245" y="3523237"/>
            <a:ext cx="4466908" cy="1469405"/>
          </a:xfrm>
          <a:prstGeom prst="rect">
            <a:avLst/>
          </a:prstGeom>
          <a:noFill/>
          <a:ln w="9525">
            <a:noFill/>
            <a:miter lim="800000"/>
            <a:headEnd/>
            <a:tailEnd/>
          </a:ln>
          <a:effectLst/>
        </p:spPr>
        <p:txBody>
          <a:bodyPr lIns="101882" tIns="50941" rIns="101882" bIns="50941" anchor="ctr">
            <a:spAutoFit/>
          </a:bodyPr>
          <a:lstStyle/>
          <a:p>
            <a:pPr marL="251169" indent="-251169">
              <a:lnSpc>
                <a:spcPct val="90000"/>
              </a:lnSpc>
              <a:spcBef>
                <a:spcPct val="25000"/>
              </a:spcBef>
              <a:spcAft>
                <a:spcPct val="25000"/>
              </a:spcAft>
              <a:buFontTx/>
              <a:buChar char="•"/>
            </a:pPr>
            <a:r>
              <a:rPr lang="en-US" sz="2400" dirty="0" smtClean="0">
                <a:solidFill>
                  <a:srgbClr val="898989"/>
                </a:solidFill>
                <a:latin typeface="+mj-lt"/>
              </a:rPr>
              <a:t>diverse student population</a:t>
            </a:r>
          </a:p>
          <a:p>
            <a:pPr marL="251169" indent="-251169">
              <a:lnSpc>
                <a:spcPct val="90000"/>
              </a:lnSpc>
              <a:spcBef>
                <a:spcPct val="25000"/>
              </a:spcBef>
              <a:spcAft>
                <a:spcPct val="25000"/>
              </a:spcAft>
              <a:buFontTx/>
              <a:buChar char="•"/>
            </a:pPr>
            <a:r>
              <a:rPr lang="en-US" sz="2400" dirty="0" smtClean="0">
                <a:solidFill>
                  <a:srgbClr val="898989"/>
                </a:solidFill>
                <a:latin typeface="+mj-lt"/>
              </a:rPr>
              <a:t>explosion in technology</a:t>
            </a:r>
          </a:p>
          <a:p>
            <a:pPr marL="251169" indent="-251169">
              <a:lnSpc>
                <a:spcPct val="90000"/>
              </a:lnSpc>
              <a:spcBef>
                <a:spcPct val="25000"/>
              </a:spcBef>
              <a:spcAft>
                <a:spcPct val="25000"/>
              </a:spcAft>
              <a:buFontTx/>
              <a:buChar char="•"/>
            </a:pPr>
            <a:r>
              <a:rPr lang="en-US" sz="2400" dirty="0" smtClean="0">
                <a:solidFill>
                  <a:srgbClr val="898989"/>
                </a:solidFill>
                <a:latin typeface="+mj-lt"/>
              </a:rPr>
              <a:t>pedagogical shift</a:t>
            </a:r>
          </a:p>
        </p:txBody>
      </p:sp>
      <p:pic>
        <p:nvPicPr>
          <p:cNvPr id="4" name="Picture 2" descr="G:\presentation photos\diverse students.JPG"/>
          <p:cNvPicPr>
            <a:picLocks noChangeArrowheads="1"/>
          </p:cNvPicPr>
          <p:nvPr/>
        </p:nvPicPr>
        <p:blipFill>
          <a:blip r:embed="rId3" cstate="email"/>
          <a:srcRect/>
          <a:stretch>
            <a:fillRect/>
          </a:stretch>
        </p:blipFill>
        <p:spPr bwMode="auto">
          <a:xfrm>
            <a:off x="240204" y="703698"/>
            <a:ext cx="2293315" cy="1554585"/>
          </a:xfrm>
          <a:prstGeom prst="rect">
            <a:avLst/>
          </a:prstGeom>
          <a:noFill/>
        </p:spPr>
      </p:pic>
      <p:pic>
        <p:nvPicPr>
          <p:cNvPr id="6" name="Picture 2"/>
          <p:cNvPicPr>
            <a:picLocks noChangeAspect="1" noChangeArrowheads="1"/>
          </p:cNvPicPr>
          <p:nvPr/>
        </p:nvPicPr>
        <p:blipFill>
          <a:blip r:embed="rId4" cstate="email"/>
          <a:stretch>
            <a:fillRect/>
          </a:stretch>
        </p:blipFill>
        <p:spPr bwMode="auto">
          <a:xfrm>
            <a:off x="5081223" y="703697"/>
            <a:ext cx="2296875" cy="1554480"/>
          </a:xfrm>
          <a:prstGeom prst="rect">
            <a:avLst/>
          </a:prstGeom>
          <a:noFill/>
          <a:ln>
            <a:noFill/>
          </a:ln>
        </p:spPr>
      </p:pic>
      <p:pic>
        <p:nvPicPr>
          <p:cNvPr id="7" name="Picture 3" descr="G:\presentation photos\diversestudents1.JPG"/>
          <p:cNvPicPr>
            <a:picLocks noChangeArrowheads="1"/>
          </p:cNvPicPr>
          <p:nvPr/>
        </p:nvPicPr>
        <p:blipFill>
          <a:blip r:embed="rId5" cstate="email"/>
          <a:srcRect/>
          <a:stretch>
            <a:fillRect/>
          </a:stretch>
        </p:blipFill>
        <p:spPr bwMode="auto">
          <a:xfrm>
            <a:off x="2655321" y="703697"/>
            <a:ext cx="2293315" cy="1554480"/>
          </a:xfrm>
          <a:prstGeom prst="rect">
            <a:avLst/>
          </a:prstGeom>
          <a:noFill/>
        </p:spPr>
      </p:pic>
      <p:pic>
        <p:nvPicPr>
          <p:cNvPr id="8" name="Picture 3"/>
          <p:cNvPicPr>
            <a:picLocks noChangeAspect="1" noChangeArrowheads="1"/>
          </p:cNvPicPr>
          <p:nvPr/>
        </p:nvPicPr>
        <p:blipFill>
          <a:blip r:embed="rId6" cstate="email"/>
          <a:srcRect/>
          <a:stretch>
            <a:fillRect/>
          </a:stretch>
        </p:blipFill>
        <p:spPr bwMode="auto">
          <a:xfrm>
            <a:off x="7504366" y="703699"/>
            <a:ext cx="2293315" cy="155107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66DAEA04A97345A08AC7E29B53A968" ma:contentTypeVersion="6" ma:contentTypeDescription="Create a new document." ma:contentTypeScope="" ma:versionID="2a1e6031b2986d44973200f8221d2519">
  <xsd:schema xmlns:xsd="http://www.w3.org/2001/XMLSchema" xmlns:xs="http://www.w3.org/2001/XMLSchema" xmlns:p="http://schemas.microsoft.com/office/2006/metadata/properties" xmlns:ns1="http://schemas.microsoft.com/sharepoint/v3" xmlns:ns2="http://schemas.microsoft.com/sharepoint/v4" targetNamespace="http://schemas.microsoft.com/office/2006/metadata/properties" ma:root="true" ma:fieldsID="86a28fafe5915cae2a78c009e91e23ab" ns1:_="" ns2:_="">
    <xsd:import namespace="http://schemas.microsoft.com/sharepoint/v3"/>
    <xsd:import namespace="http://schemas.microsoft.com/sharepoint/v4"/>
    <xsd:element name="properties">
      <xsd:complexType>
        <xsd:sequence>
          <xsd:element name="documentManagement">
            <xsd:complexType>
              <xsd:all>
                <xsd:element ref="ns1:EmailSender" minOccurs="0"/>
                <xsd:element ref="ns1:EmailTo" minOccurs="0"/>
                <xsd:element ref="ns1:EmailCc" minOccurs="0"/>
                <xsd:element ref="ns1:EmailFrom" minOccurs="0"/>
                <xsd:element ref="ns1:EmailSubject" minOccurs="0"/>
                <xsd:element ref="ns2:EmailHead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Sender" ma:index="8" nillable="true" ma:displayName="E-Mail Sender" ma:hidden="true" ma:internalName="EmailSender">
      <xsd:simpleType>
        <xsd:restriction base="dms:Note">
          <xsd:maxLength value="255"/>
        </xsd:restriction>
      </xsd:simpleType>
    </xsd:element>
    <xsd:element name="EmailTo" ma:index="9" nillable="true" ma:displayName="E-Mail To" ma:hidden="true" ma:internalName="EmailTo">
      <xsd:simpleType>
        <xsd:restriction base="dms:Note">
          <xsd:maxLength value="255"/>
        </xsd:restriction>
      </xsd:simpleType>
    </xsd:element>
    <xsd:element name="EmailCc" ma:index="10" nillable="true" ma:displayName="E-Mail Cc" ma:hidden="true" ma:internalName="EmailCc">
      <xsd:simpleType>
        <xsd:restriction base="dms:Note">
          <xsd:maxLength value="255"/>
        </xsd:restriction>
      </xsd:simpleType>
    </xsd:element>
    <xsd:element name="EmailFrom" ma:index="11" nillable="true" ma:displayName="E-Mail From" ma:hidden="true" ma:internalName="EmailFrom">
      <xsd:simpleType>
        <xsd:restriction base="dms:Text"/>
      </xsd:simpleType>
    </xsd:element>
    <xsd:element name="EmailSubject" ma:index="12" nillable="true" ma:displayName="E-Mail Subject" ma:hidden="true" ma:internalName="EmailSubjec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EmailHeaders" ma:index="13" nillable="true" ma:displayName="E-Mail Headers" ma:hidden="true" ma:internalName="EmailHeaders">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EmailTo xmlns="http://schemas.microsoft.com/sharepoint/v3" xsi:nil="true"/>
    <EmailHeaders xmlns="http://schemas.microsoft.com/sharepoint/v4" xsi:nil="true"/>
    <EmailSender xmlns="http://schemas.microsoft.com/sharepoint/v3" xsi:nil="true"/>
    <EmailFrom xmlns="http://schemas.microsoft.com/sharepoint/v3" xsi:nil="true"/>
    <EmailSubject xmlns="http://schemas.microsoft.com/sharepoint/v3" xsi:nil="true"/>
    <EmailCc xmlns="http://schemas.microsoft.com/sharepoint/v3" xsi:nil="true"/>
  </documentManagement>
</p:properties>
</file>

<file path=customXml/itemProps1.xml><?xml version="1.0" encoding="utf-8"?>
<ds:datastoreItem xmlns:ds="http://schemas.openxmlformats.org/officeDocument/2006/customXml" ds:itemID="{A971503F-E3E4-417D-BCC0-4EBD79A10C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ABC60FB-037C-4BC6-9F2D-C325C71D3EB4}">
  <ds:schemaRefs>
    <ds:schemaRef ds:uri="http://schemas.microsoft.com/sharepoint/v3/contenttype/forms"/>
  </ds:schemaRefs>
</ds:datastoreItem>
</file>

<file path=customXml/itemProps3.xml><?xml version="1.0" encoding="utf-8"?>
<ds:datastoreItem xmlns:ds="http://schemas.openxmlformats.org/officeDocument/2006/customXml" ds:itemID="{A91278C0-581A-4915-BB49-26D29D0B4FFB}">
  <ds:schemaRefs>
    <ds:schemaRef ds:uri="http://www.w3.org/XML/1998/namespace"/>
    <ds:schemaRef ds:uri="http://purl.org/dc/dcmitype/"/>
    <ds:schemaRef ds:uri="http://purl.org/dc/term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http://schemas.microsoft.com/sharepoint/v4"/>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543</TotalTime>
  <Words>4930</Words>
  <Application>Microsoft Office PowerPoint</Application>
  <PresentationFormat>Custom</PresentationFormat>
  <Paragraphs>840</Paragraphs>
  <Slides>72</Slides>
  <Notes>68</Notes>
  <HiddenSlides>1</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Tooley, Anne</dc:creator>
  <cp:lastModifiedBy>wblount</cp:lastModifiedBy>
  <cp:revision>430</cp:revision>
  <dcterms:created xsi:type="dcterms:W3CDTF">2011-01-06T05:44:07Z</dcterms:created>
  <dcterms:modified xsi:type="dcterms:W3CDTF">2012-06-19T14:33:02Z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0x010100E266DAEA04A97345A08AC7E29B53A968</vt:lpwstr>
  </property>
  <property fmtid="{D5CDD505-2E9C-101B-9397-08002B2CF9AE}" pid="3" name="Order">
    <vt:r8>10600</vt:r8>
  </property>
</Properties>
</file>