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70" r:id="rId3"/>
    <p:sldId id="271" r:id="rId4"/>
    <p:sldId id="257" r:id="rId5"/>
    <p:sldId id="265" r:id="rId6"/>
    <p:sldId id="274" r:id="rId7"/>
    <p:sldId id="264" r:id="rId8"/>
    <p:sldId id="261" r:id="rId9"/>
    <p:sldId id="262" r:id="rId10"/>
    <p:sldId id="272" r:id="rId11"/>
    <p:sldId id="268" r:id="rId12"/>
    <p:sldId id="259" r:id="rId13"/>
    <p:sldId id="260" r:id="rId14"/>
    <p:sldId id="273" r:id="rId15"/>
    <p:sldId id="263" r:id="rId16"/>
    <p:sldId id="269" r:id="rId17"/>
    <p:sldId id="267" r:id="rId18"/>
    <p:sldId id="266" r:id="rId19"/>
  </p:sldIdLst>
  <p:sldSz cx="9144000" cy="6858000" type="screen4x3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324" autoAdjust="0"/>
  </p:normalViewPr>
  <p:slideViewPr>
    <p:cSldViewPr>
      <p:cViewPr varScale="1">
        <p:scale>
          <a:sx n="76" d="100"/>
          <a:sy n="76" d="100"/>
        </p:scale>
        <p:origin x="-6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010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5" y="0"/>
            <a:ext cx="3004820" cy="461010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5F08AD94-1326-4890-924C-1C8F3BF37976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79595"/>
            <a:ext cx="5547360" cy="4149090"/>
          </a:xfrm>
          <a:prstGeom prst="rect">
            <a:avLst/>
          </a:prstGeom>
        </p:spPr>
        <p:txBody>
          <a:bodyPr vert="horz" lIns="92309" tIns="46154" rIns="92309" bIns="461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7590"/>
            <a:ext cx="3004820" cy="461010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5" y="8757590"/>
            <a:ext cx="3004820" cy="461010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2A7D5AAE-D379-443F-9C69-4C091AFC1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D5AAE-D379-443F-9C69-4C091AFC11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D5AAE-D379-443F-9C69-4C091AFC11A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D5AAE-D379-443F-9C69-4C091AFC11A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D5AAE-D379-443F-9C69-4C091AFC11A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D5AAE-D379-443F-9C69-4C091AFC11A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23087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D5AAE-D379-443F-9C69-4C091AFC11A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D5AAE-D379-443F-9C69-4C091AFC11A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D5AAE-D379-443F-9C69-4C091AFC11A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D5AAE-D379-443F-9C69-4C091AFC11A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D5AAE-D379-443F-9C69-4C091AFC11A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D5AAE-D379-443F-9C69-4C091AFC11A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D560-388F-4F82-ACB8-D57A9632E4C4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0F8B-24C8-4F83-9F18-39EB8E74FA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D560-388F-4F82-ACB8-D57A9632E4C4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0F8B-24C8-4F83-9F18-39EB8E74FA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D560-388F-4F82-ACB8-D57A9632E4C4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0F8B-24C8-4F83-9F18-39EB8E74FA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D560-388F-4F82-ACB8-D57A9632E4C4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0F8B-24C8-4F83-9F18-39EB8E74FA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D560-388F-4F82-ACB8-D57A9632E4C4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0F8B-24C8-4F83-9F18-39EB8E74FA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D560-388F-4F82-ACB8-D57A9632E4C4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0F8B-24C8-4F83-9F18-39EB8E74FA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D560-388F-4F82-ACB8-D57A9632E4C4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0F8B-24C8-4F83-9F18-39EB8E74FA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D560-388F-4F82-ACB8-D57A9632E4C4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0F8B-24C8-4F83-9F18-39EB8E74FA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D560-388F-4F82-ACB8-D57A9632E4C4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0F8B-24C8-4F83-9F18-39EB8E74FA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D560-388F-4F82-ACB8-D57A9632E4C4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0F8B-24C8-4F83-9F18-39EB8E74FA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D560-388F-4F82-ACB8-D57A9632E4C4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0F8B-24C8-4F83-9F18-39EB8E74FA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1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FD560-388F-4F82-ACB8-D57A9632E4C4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E0F8B-24C8-4F83-9F18-39EB8E74FA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cover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ad.lib.virginia.edu/vivaead/published/vt/viblbv00787.xml.frame" TargetMode="External"/><Relationship Id="rId2" Type="http://schemas.openxmlformats.org/officeDocument/2006/relationships/hyperlink" Target="http://ead.lib.virgina.edu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pec.lib.vt.edu/mss/pdf/CUSM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cholar.lib.vt.edu/digital_books/pdf/TX715.S665_1885.pdf" TargetMode="External"/><Relationship Id="rId5" Type="http://schemas.openxmlformats.org/officeDocument/2006/relationships/hyperlink" Target="http://scholar.lib.vt.edu/digital_books/pdf/TX715.R23_1946.pdf" TargetMode="External"/><Relationship Id="rId4" Type="http://schemas.openxmlformats.org/officeDocument/2006/relationships/hyperlink" Target="http://spec.lib.vt.edu/mss/pdf/CUBG.pdf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kadietz@vt.edu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pec.lib.vt.edu/culinary/CulinaryCD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3048963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Preserving the </a:t>
            </a:r>
            <a:br>
              <a:rPr lang="en-US" dirty="0" smtClean="0"/>
            </a:br>
            <a:r>
              <a:rPr lang="en-US" dirty="0" smtClean="0"/>
              <a:t>Culinary History of Virginia:</a:t>
            </a:r>
            <a:br>
              <a:rPr lang="en-US" dirty="0" smtClean="0"/>
            </a:b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3600" dirty="0" smtClean="0"/>
              <a:t>An Archivist’s Perspective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5181600"/>
            <a:ext cx="7772400" cy="1371600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Kira A. Dietz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Acquisitions and Processing Archivist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Special Collections, Virginia Tech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“Twenty years ago everybody ate pie and nearly everybody had dyspepsia. Jell-O had not been heard of. Now there is scarcely a housewife in America who does not make and serve Jell-O desserts, and stomach-ache is not so common as it used to be.”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800" i="1" dirty="0" smtClean="0"/>
              <a:t>Jell-O and the Kewpies: America’s Most Famous Dessert</a:t>
            </a:r>
            <a:r>
              <a:rPr lang="en-US" sz="2800" dirty="0" smtClean="0"/>
              <a:t>, 1915</a:t>
            </a:r>
            <a:endParaRPr lang="en-US" sz="28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Department Goals:</a:t>
            </a:r>
          </a:p>
          <a:p>
            <a:pPr lvl="1"/>
            <a:r>
              <a:rPr lang="en-US" dirty="0" smtClean="0"/>
              <a:t>Getting materials into the hands of researchers</a:t>
            </a:r>
          </a:p>
          <a:p>
            <a:pPr lvl="1"/>
            <a:r>
              <a:rPr lang="en-US" dirty="0" smtClean="0"/>
              <a:t>Introducing K-12 students to primary sources as soon as possible</a:t>
            </a:r>
          </a:p>
          <a:p>
            <a:pPr lvl="1"/>
            <a:r>
              <a:rPr lang="en-US" dirty="0" smtClean="0"/>
              <a:t>Meeting the demand for 24/7 access to materials to the extent possible</a:t>
            </a:r>
          </a:p>
          <a:p>
            <a:pPr lvl="1"/>
            <a:r>
              <a:rPr lang="en-US" dirty="0" smtClean="0"/>
              <a:t>Preserving fragile and rare materials for the future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Access</a:t>
            </a:r>
            <a:endParaRPr lang="en-US" sz="31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Catalog Records</a:t>
            </a:r>
          </a:p>
          <a:p>
            <a:pPr lvl="1"/>
            <a:r>
              <a:rPr lang="en-US" dirty="0" smtClean="0"/>
              <a:t>Books</a:t>
            </a:r>
          </a:p>
          <a:p>
            <a:pPr lvl="1"/>
            <a:r>
              <a:rPr lang="en-US" dirty="0" smtClean="0"/>
              <a:t>Manuscripts</a:t>
            </a:r>
          </a:p>
          <a:p>
            <a:r>
              <a:rPr lang="en-US" dirty="0" smtClean="0"/>
              <a:t>Finding Aids</a:t>
            </a:r>
          </a:p>
          <a:p>
            <a:pPr lvl="1"/>
            <a:r>
              <a:rPr lang="en-US" dirty="0" smtClean="0"/>
              <a:t>Posting collection guides for manuscript items/collections on a consortium website </a:t>
            </a:r>
          </a:p>
          <a:p>
            <a:pPr lvl="1"/>
            <a:r>
              <a:rPr lang="en-US" dirty="0" smtClean="0"/>
              <a:t>Virginia Heritage project: </a:t>
            </a:r>
            <a:r>
              <a:rPr lang="en-US" dirty="0" smtClean="0">
                <a:hlinkClick r:id="rId2"/>
              </a:rPr>
              <a:t>http://ead.lib.virgina.edu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Culinary Pamphlet Collection</a:t>
            </a:r>
            <a:r>
              <a:rPr lang="en-US" dirty="0" smtClean="0"/>
              <a:t>, Ms2011-002</a:t>
            </a:r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Preservation 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What we can do</a:t>
            </a:r>
          </a:p>
          <a:p>
            <a:pPr lvl="1"/>
            <a:r>
              <a:rPr lang="en-US" dirty="0" smtClean="0"/>
              <a:t>Keeping items out of circulation	</a:t>
            </a:r>
          </a:p>
          <a:p>
            <a:pPr lvl="1"/>
            <a:r>
              <a:rPr lang="en-US" dirty="0" smtClean="0"/>
              <a:t>Digitizing Manuscripts</a:t>
            </a:r>
          </a:p>
          <a:p>
            <a:pPr lvl="2"/>
            <a:r>
              <a:rPr lang="en-US" dirty="0" smtClean="0">
                <a:hlinkClick r:id="rId3"/>
              </a:rPr>
              <a:t>Ms2008-023</a:t>
            </a:r>
            <a:endParaRPr lang="en-US" dirty="0" smtClean="0"/>
          </a:p>
          <a:p>
            <a:pPr lvl="2"/>
            <a:r>
              <a:rPr lang="en-US" dirty="0" smtClean="0">
                <a:hlinkClick r:id="rId4"/>
              </a:rPr>
              <a:t>Ms2008-024</a:t>
            </a:r>
            <a:endParaRPr lang="en-US" dirty="0" smtClean="0"/>
          </a:p>
          <a:p>
            <a:pPr lvl="1"/>
            <a:r>
              <a:rPr lang="en-US" dirty="0" smtClean="0"/>
              <a:t>Digitizing Books</a:t>
            </a:r>
          </a:p>
          <a:p>
            <a:pPr lvl="2"/>
            <a:r>
              <a:rPr lang="en-US" dirty="0" smtClean="0">
                <a:hlinkClick r:id="rId5"/>
              </a:rPr>
              <a:t>Recipes from Old Virginia </a:t>
            </a:r>
            <a:r>
              <a:rPr lang="en-US" dirty="0" smtClean="0"/>
              <a:t>(1946)</a:t>
            </a:r>
          </a:p>
          <a:p>
            <a:pPr lvl="2"/>
            <a:r>
              <a:rPr lang="en-US" dirty="0" smtClean="0">
                <a:hlinkClick r:id="rId6"/>
              </a:rPr>
              <a:t>Virginia Cookery Book </a:t>
            </a:r>
            <a:r>
              <a:rPr lang="en-US" dirty="0" smtClean="0"/>
              <a:t>(1884)</a:t>
            </a:r>
          </a:p>
          <a:p>
            <a:pPr lvl="1"/>
            <a:r>
              <a:rPr lang="en-US" dirty="0" smtClean="0"/>
              <a:t>Conservation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“I would say to housewives, be not daunted by one failure, nor by twenty. Resolve that you </a:t>
            </a:r>
            <a:r>
              <a:rPr lang="en-US" i="1" dirty="0" smtClean="0"/>
              <a:t>will </a:t>
            </a:r>
            <a:r>
              <a:rPr lang="en-US" dirty="0" smtClean="0"/>
              <a:t>have good bread, and never cease striving after this result until you have effected it. If persons without brains can accomplish this, why cannot you?”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800" i="1" dirty="0" smtClean="0"/>
              <a:t>Housekeeping in Old Virginia</a:t>
            </a:r>
            <a:r>
              <a:rPr lang="en-US" sz="2800" dirty="0" smtClean="0"/>
              <a:t>, c.1879</a:t>
            </a:r>
            <a:endParaRPr lang="en-US" sz="2800" i="1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</a:t>
            </a:r>
            <a:endParaRPr lang="en-US" sz="31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Inquiries</a:t>
            </a:r>
          </a:p>
          <a:p>
            <a:r>
              <a:rPr lang="en-US" dirty="0" smtClean="0"/>
              <a:t>Recent Projects</a:t>
            </a:r>
          </a:p>
          <a:p>
            <a:pPr lvl="1"/>
            <a:r>
              <a:rPr lang="en-US" dirty="0" smtClean="0"/>
              <a:t>Approaches to children’s nutrition through cookbooks in the mid-20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lvl="1"/>
            <a:r>
              <a:rPr lang="en-US" dirty="0" smtClean="0"/>
              <a:t>Preservation methodologies (pickling)</a:t>
            </a:r>
          </a:p>
          <a:p>
            <a:r>
              <a:rPr lang="en-US" dirty="0" smtClean="0"/>
              <a:t>The Future?</a:t>
            </a:r>
          </a:p>
          <a:p>
            <a:pPr lvl="1"/>
            <a:r>
              <a:rPr lang="en-US" dirty="0" smtClean="0"/>
              <a:t>Getting to the departments and classes!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Research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Changing approaches to cooking, nutrition, and health</a:t>
            </a:r>
          </a:p>
          <a:p>
            <a:r>
              <a:rPr lang="en-US" dirty="0" smtClean="0"/>
              <a:t>Depictions and expectations of gender roles</a:t>
            </a:r>
          </a:p>
          <a:p>
            <a:r>
              <a:rPr lang="en-US" dirty="0" smtClean="0"/>
              <a:t>History of food processes and technologies</a:t>
            </a:r>
          </a:p>
          <a:p>
            <a:r>
              <a:rPr lang="en-US" dirty="0" smtClean="0"/>
              <a:t>Relationships between food and economy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Outreach</a:t>
            </a:r>
            <a:endParaRPr lang="en-US" sz="31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Under-utilized collection with great potential</a:t>
            </a:r>
          </a:p>
          <a:p>
            <a:pPr lvl="1"/>
            <a:r>
              <a:rPr lang="en-US" dirty="0" smtClean="0"/>
              <a:t>We aren’t collecting for ourselves!</a:t>
            </a:r>
          </a:p>
          <a:p>
            <a:r>
              <a:rPr lang="en-US" dirty="0" smtClean="0"/>
              <a:t>How?</a:t>
            </a:r>
          </a:p>
          <a:p>
            <a:pPr lvl="1"/>
            <a:r>
              <a:rPr lang="en-US" dirty="0" smtClean="0"/>
              <a:t>Exhibits</a:t>
            </a:r>
          </a:p>
          <a:p>
            <a:pPr lvl="1"/>
            <a:r>
              <a:rPr lang="en-US" dirty="0" smtClean="0"/>
              <a:t>Special Events</a:t>
            </a:r>
          </a:p>
          <a:p>
            <a:pPr lvl="1"/>
            <a:r>
              <a:rPr lang="en-US" dirty="0" smtClean="0"/>
              <a:t>In the Classroom/On Tours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533400" y="762000"/>
            <a:ext cx="8229600" cy="2100072"/>
          </a:xfrm>
        </p:spPr>
        <p:txBody>
          <a:bodyPr>
            <a:normAutofit/>
          </a:bodyPr>
          <a:lstStyle/>
          <a:p>
            <a:pPr algn="ctr"/>
            <a:endParaRPr lang="en-US" sz="4000" dirty="0" smtClean="0"/>
          </a:p>
          <a:p>
            <a:pPr algn="ctr">
              <a:buNone/>
            </a:pPr>
            <a:r>
              <a:rPr lang="en-US" sz="5400" dirty="0" smtClean="0"/>
              <a:t>Questions?</a:t>
            </a:r>
            <a:endParaRPr lang="en-US" sz="5400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57200" y="3581400"/>
            <a:ext cx="8229600" cy="30354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Contact Info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Kira A. Dietz</a:t>
            </a:r>
          </a:p>
          <a:p>
            <a:pPr algn="ctr">
              <a:buNone/>
            </a:pPr>
            <a:r>
              <a:rPr lang="en-US" dirty="0" smtClean="0"/>
              <a:t>Acquisitions and Processing Archivist</a:t>
            </a:r>
          </a:p>
          <a:p>
            <a:pPr algn="ctr">
              <a:buNone/>
            </a:pP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kadietz@vt.edu</a:t>
            </a: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Special Collections </a:t>
            </a:r>
            <a:br>
              <a:rPr lang="en-US" dirty="0" smtClean="0"/>
            </a:br>
            <a:r>
              <a:rPr lang="en-US" dirty="0" smtClean="0"/>
              <a:t>at Virginia Tech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Houses Rare Books, Manuscripts, and University Archives </a:t>
            </a:r>
          </a:p>
          <a:p>
            <a:r>
              <a:rPr lang="en-US" dirty="0" smtClean="0"/>
              <a:t>Currently collecting materials in 6 major areas: Civil War, Local History, IAWA, Science/Technology, Speculative Fiction, and of course, Culinary History</a:t>
            </a:r>
          </a:p>
          <a:p>
            <a:r>
              <a:rPr lang="en-US" dirty="0" smtClean="0"/>
              <a:t>More than 47,000 publications and 1,800 manuscript collections</a:t>
            </a:r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3600" dirty="0" smtClean="0"/>
              <a:t>“Management is an art that may be acquired by every woman of good sense and tolerable memory.”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800" dirty="0" smtClean="0"/>
              <a:t>Introduction to </a:t>
            </a:r>
          </a:p>
          <a:p>
            <a:pPr algn="ctr">
              <a:buNone/>
            </a:pPr>
            <a:r>
              <a:rPr lang="en-US" sz="2800" i="1" dirty="0" smtClean="0"/>
              <a:t>The Virginia Housewife: or, Methodical Cook</a:t>
            </a:r>
            <a:r>
              <a:rPr lang="en-US" sz="2800" dirty="0" smtClean="0"/>
              <a:t>, 1820</a:t>
            </a:r>
            <a:endParaRPr lang="en-US" sz="28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Origins of the Collection</a:t>
            </a:r>
            <a:endParaRPr lang="en-US" sz="31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Peacock-Harper Collection (1999) </a:t>
            </a:r>
          </a:p>
          <a:p>
            <a:pPr>
              <a:buNone/>
            </a:pPr>
            <a:r>
              <a:rPr lang="en-US" dirty="0" smtClean="0"/>
              <a:t>  + Ann </a:t>
            </a:r>
            <a:r>
              <a:rPr lang="en-US" dirty="0" err="1" smtClean="0"/>
              <a:t>Hertzler</a:t>
            </a:r>
            <a:r>
              <a:rPr lang="en-US" dirty="0" smtClean="0"/>
              <a:t> Children’s Literature and    Nutrition Collection (2006-present)</a:t>
            </a:r>
          </a:p>
          <a:p>
            <a:pPr>
              <a:buNone/>
            </a:pPr>
            <a:r>
              <a:rPr lang="en-US" dirty="0" smtClean="0"/>
              <a:t>  + Purchases (c.2000-present)</a:t>
            </a:r>
          </a:p>
          <a:p>
            <a:pPr>
              <a:buNone/>
            </a:pPr>
            <a:r>
              <a:rPr lang="en-US" dirty="0" smtClean="0"/>
              <a:t>  + Donations (1999-present)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= Culinary History Collection at Special Collections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762000" y="4724400"/>
            <a:ext cx="73152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About the </a:t>
            </a:r>
            <a:br>
              <a:rPr lang="en-US" dirty="0" smtClean="0"/>
            </a:br>
            <a:r>
              <a:rPr lang="en-US" dirty="0" smtClean="0"/>
              <a:t>Culinary History Collection</a:t>
            </a:r>
            <a:endParaRPr lang="en-US" sz="31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Currently contains more than 3,700 volumes</a:t>
            </a:r>
          </a:p>
          <a:p>
            <a:r>
              <a:rPr lang="en-US" dirty="0" smtClean="0"/>
              <a:t>2,400+ of these are housed in Special Collections</a:t>
            </a:r>
          </a:p>
          <a:p>
            <a:r>
              <a:rPr lang="en-US" dirty="0" smtClean="0"/>
              <a:t>Also contains two dozen manuscript collections</a:t>
            </a:r>
          </a:p>
          <a:p>
            <a:pPr lvl="1"/>
            <a:r>
              <a:rPr lang="en-US" dirty="0" smtClean="0"/>
              <a:t>Handwritten receipt (recipe) and home remedy books, household account ledgers, faculty papers, and product pamphlets/publications</a:t>
            </a:r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5626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 </a:t>
            </a:r>
            <a:r>
              <a:rPr lang="en-US" i="1" dirty="0" smtClean="0"/>
              <a:t>A pocket-companion, containing things necessary to be known by all that values their health and happiness : being a plain way of nature's own prescribing, to cure most diseases in men, women and children, by kitchen-</a:t>
            </a:r>
            <a:r>
              <a:rPr lang="en-US" i="1" dirty="0" err="1" smtClean="0"/>
              <a:t>physick</a:t>
            </a:r>
            <a:r>
              <a:rPr lang="en-US" i="1" dirty="0" smtClean="0"/>
              <a:t> only. To which is added, an account how a man may live well and plentifully for two-pence a day </a:t>
            </a:r>
          </a:p>
          <a:p>
            <a:pPr algn="ctr">
              <a:buNone/>
            </a:pPr>
            <a:r>
              <a:rPr lang="en-US" dirty="0" smtClean="0"/>
              <a:t>by Thomas Tryon, 1692</a:t>
            </a:r>
          </a:p>
          <a:p>
            <a:pPr algn="ctr">
              <a:buNone/>
            </a:pPr>
            <a:r>
              <a:rPr lang="en-US" sz="2400" dirty="0" smtClean="0"/>
              <a:t>(Oldest publication in the collection—</a:t>
            </a:r>
          </a:p>
          <a:p>
            <a:pPr algn="ctr">
              <a:buNone/>
            </a:pPr>
            <a:r>
              <a:rPr lang="en-US" sz="2400" dirty="0" smtClean="0"/>
              <a:t>and the longest title!)</a:t>
            </a:r>
            <a:endParaRPr lang="en-US" sz="24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Collection Focus</a:t>
            </a:r>
            <a:endParaRPr lang="en-US" sz="31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Recently revisited our </a:t>
            </a:r>
            <a:r>
              <a:rPr lang="en-US" dirty="0" smtClean="0">
                <a:hlinkClick r:id="rId3"/>
              </a:rPr>
              <a:t>Collection Development </a:t>
            </a:r>
            <a:r>
              <a:rPr lang="en-US" dirty="0" smtClean="0"/>
              <a:t>policy, originally created in 1999.</a:t>
            </a:r>
          </a:p>
          <a:p>
            <a:r>
              <a:rPr lang="en-US" dirty="0" smtClean="0"/>
              <a:t>Emphasis on:</a:t>
            </a:r>
          </a:p>
          <a:p>
            <a:pPr lvl="1"/>
            <a:r>
              <a:rPr lang="en-US" dirty="0" smtClean="0"/>
              <a:t>Regional cookbooks and materials from dieticians, extension/home demonstration agents, chefs</a:t>
            </a:r>
          </a:p>
          <a:p>
            <a:pPr lvl="1"/>
            <a:r>
              <a:rPr lang="en-US" dirty="0" smtClean="0"/>
              <a:t>Community cookbooks (Virginia and Appalachia)</a:t>
            </a:r>
          </a:p>
          <a:p>
            <a:pPr lvl="1"/>
            <a:r>
              <a:rPr lang="en-US" dirty="0" smtClean="0"/>
              <a:t>Brand-name cookbooks and product publications</a:t>
            </a:r>
          </a:p>
          <a:p>
            <a:pPr lvl="1"/>
            <a:r>
              <a:rPr lang="en-US" dirty="0" smtClean="0"/>
              <a:t>Menus, nutrition education, and kitchen planning</a:t>
            </a:r>
          </a:p>
          <a:p>
            <a:pPr lvl="1"/>
            <a:r>
              <a:rPr lang="en-US" dirty="0" smtClean="0"/>
              <a:t>Books documenting social, domestic, and economic history; changes in food behavior; food-related processing and technology</a:t>
            </a:r>
          </a:p>
          <a:p>
            <a:pPr lvl="1"/>
            <a:r>
              <a:rPr lang="en-US" dirty="0" smtClean="0"/>
              <a:t>Faculty papers</a:t>
            </a:r>
          </a:p>
          <a:p>
            <a:pPr lvl="1"/>
            <a:r>
              <a:rPr lang="en-US" dirty="0" smtClean="0"/>
              <a:t>Manuscript receipt/recipe books</a:t>
            </a:r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Donations</a:t>
            </a:r>
            <a:endParaRPr lang="en-US" sz="31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 the majority of the collection to date</a:t>
            </a:r>
          </a:p>
          <a:p>
            <a:r>
              <a:rPr lang="en-US" dirty="0" smtClean="0"/>
              <a:t>Method of acquisition the department is dependent upon</a:t>
            </a:r>
          </a:p>
          <a:p>
            <a:r>
              <a:rPr lang="en-US" dirty="0" smtClean="0"/>
              <a:t>Mostly books, but this is changing as word of the collection is spreading</a:t>
            </a:r>
          </a:p>
          <a:p>
            <a:r>
              <a:rPr lang="en-US" dirty="0" smtClean="0"/>
              <a:t>“Wish list” for the collection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Purchases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dedicated fund or endowment for general culinary materials in Special Collections</a:t>
            </a:r>
          </a:p>
          <a:p>
            <a:r>
              <a:rPr lang="en-US" dirty="0" smtClean="0"/>
              <a:t>Endowment for Children’s Literature and Nutrition Collection materials</a:t>
            </a:r>
          </a:p>
          <a:p>
            <a:r>
              <a:rPr lang="en-US" dirty="0" smtClean="0"/>
              <a:t>In spite of that, we have increased purchasing of culinary materials in the last 18 months</a:t>
            </a:r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linary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Culinary</Template>
  <TotalTime>378</TotalTime>
  <Words>709</Words>
  <Application>Microsoft Office PowerPoint</Application>
  <PresentationFormat>On-screen Show (4:3)</PresentationFormat>
  <Paragraphs>121</Paragraphs>
  <Slides>18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Culinary</vt:lpstr>
      <vt:lpstr>Preserving the  Culinary History of Virginia:   An Archivist’s Perspective</vt:lpstr>
      <vt:lpstr>Special Collections  at Virginia Tech</vt:lpstr>
      <vt:lpstr>Slide 3</vt:lpstr>
      <vt:lpstr>Origins of the Collection</vt:lpstr>
      <vt:lpstr>About the  Culinary History Collection</vt:lpstr>
      <vt:lpstr>Slide 6</vt:lpstr>
      <vt:lpstr>Collection Focus</vt:lpstr>
      <vt:lpstr>Donations</vt:lpstr>
      <vt:lpstr>Purchases</vt:lpstr>
      <vt:lpstr>Slide 10</vt:lpstr>
      <vt:lpstr>Access</vt:lpstr>
      <vt:lpstr>Access</vt:lpstr>
      <vt:lpstr>Preservation </vt:lpstr>
      <vt:lpstr>Slide 14</vt:lpstr>
      <vt:lpstr>Reference</vt:lpstr>
      <vt:lpstr>Potential Research Uses</vt:lpstr>
      <vt:lpstr>Outreach</vt:lpstr>
      <vt:lpstr>Slide 18</vt:lpstr>
    </vt:vector>
  </TitlesOfParts>
  <Company>FUJITSU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Preserving the  Culinary History of Virginia:  An Archivist’s Perspective on Collection Development and Reference</dc:title>
  <dc:creator>Kira A. Dietz</dc:creator>
  <cp:lastModifiedBy>Kira A. Dietz</cp:lastModifiedBy>
  <cp:revision>56</cp:revision>
  <dcterms:created xsi:type="dcterms:W3CDTF">2011-01-05T20:15:00Z</dcterms:created>
  <dcterms:modified xsi:type="dcterms:W3CDTF">2011-09-06T20:24:29Z</dcterms:modified>
</cp:coreProperties>
</file>