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8" r:id="rId3"/>
    <p:sldId id="260" r:id="rId4"/>
    <p:sldId id="266" r:id="rId5"/>
    <p:sldId id="267" r:id="rId6"/>
    <p:sldId id="268" r:id="rId7"/>
    <p:sldId id="269" r:id="rId8"/>
    <p:sldId id="270" r:id="rId9"/>
    <p:sldId id="275" r:id="rId10"/>
    <p:sldId id="276" r:id="rId11"/>
    <p:sldId id="277" r:id="rId12"/>
    <p:sldId id="278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5324" autoAdjust="0"/>
  </p:normalViewPr>
  <p:slideViewPr>
    <p:cSldViewPr snapToGrid="0">
      <p:cViewPr varScale="1">
        <p:scale>
          <a:sx n="73" d="100"/>
          <a:sy n="73" d="100"/>
        </p:scale>
        <p:origin x="60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12/8/2016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12/8/2016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9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uffy white clouds in deep blue sky" title="Slide Design Pictur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0" name="Picture 9" descr="Closeup of plant shoot" title="Slide Design Pictur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Picture 10" descr="Waves" title="Slide Design Picture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9" name="Picture 8" descr="Waves" title="Slide Design Pictur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Picture 10" descr="Closeup of green plants" title="Slide Design Pictur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/>
              <a:t>July 22,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/>
              <a:p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1101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/>
              <a:t>July 22,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/>
              <a:t>Footer text here</a:t>
            </a:r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mcharley@vt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Pesticide Safety Update/Review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Charlotte Maxwell, Associate ANR Extension Agent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006" y="188540"/>
            <a:ext cx="4521054" cy="177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a Few More…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Polyethylene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6189" y="2378392"/>
            <a:ext cx="3920755" cy="370010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PVC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13690" y="2010554"/>
            <a:ext cx="3173807" cy="423719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Decemer</a:t>
            </a:r>
            <a:r>
              <a:rPr lang="en-US" dirty="0" smtClean="0"/>
              <a:t> 8, 2016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Farmers Breakfast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6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2496" y="1565275"/>
            <a:ext cx="2507008" cy="462121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8,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Farmers Breakfast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756264" y="3632570"/>
            <a:ext cx="1280160" cy="823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Viton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660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Safety Reminders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Don’t let someone borrow your pesticides if you aren’t sure of their training/experience. </a:t>
            </a:r>
          </a:p>
          <a:p>
            <a:r>
              <a:rPr lang="en-US" sz="3200" dirty="0" smtClean="0"/>
              <a:t>Make sure all of your pesticide containers are clearly labeled.</a:t>
            </a:r>
          </a:p>
          <a:p>
            <a:r>
              <a:rPr lang="en-US" sz="3200" dirty="0" smtClean="0"/>
              <a:t>Ensure your pesticide storage area is secure. 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8,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Farmers Breakfast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700" y="4135951"/>
            <a:ext cx="3324599" cy="249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4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Take Home Thoughts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9581" y="1566001"/>
            <a:ext cx="5865984" cy="462068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Not all pesticides are the same, they have different PPE requirements and REI. </a:t>
            </a:r>
          </a:p>
          <a:p>
            <a:r>
              <a:rPr lang="en-US" sz="3600" dirty="0" smtClean="0"/>
              <a:t>The label is the law. </a:t>
            </a:r>
          </a:p>
          <a:p>
            <a:r>
              <a:rPr lang="en-US" sz="3600" dirty="0" smtClean="0"/>
              <a:t>If you aren’t sure, ask before you use. </a:t>
            </a:r>
          </a:p>
          <a:p>
            <a:r>
              <a:rPr lang="en-US" sz="3600" dirty="0" smtClean="0"/>
              <a:t>Always store your pesticides in a safe place.</a:t>
            </a:r>
          </a:p>
          <a:p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708" y="1566001"/>
            <a:ext cx="4110990" cy="411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1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1000125" cy="228600"/>
          </a:xfrm>
        </p:spPr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48000" y="6629400"/>
            <a:ext cx="9144000" cy="228600"/>
          </a:xfrm>
        </p:spPr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0" y="6629400"/>
            <a:ext cx="411163" cy="228600"/>
          </a:xfrm>
        </p:spPr>
        <p:txBody>
          <a:bodyPr/>
          <a:lstStyle/>
          <a:p>
            <a:fld id="{9CD8D479-8942-46E8-A226-A4E01F7A105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4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dirty="0" smtClean="0"/>
              <a:t>Charlotte Maxwell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mcharley@vt.edu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540-223-3837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1000125" cy="228600"/>
          </a:xfrm>
        </p:spPr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48000" y="6629400"/>
            <a:ext cx="9144000" cy="228600"/>
          </a:xfrm>
        </p:spPr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0" y="6629400"/>
            <a:ext cx="411163" cy="228600"/>
          </a:xfrm>
        </p:spPr>
        <p:txBody>
          <a:bodyPr/>
          <a:lstStyle/>
          <a:p>
            <a:fld id="{9CD8D479-8942-46E8-A226-A4E01F7A105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940525"/>
            <a:ext cx="9371949" cy="51912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Objectives for </a:t>
            </a:r>
            <a:r>
              <a:rPr lang="fr-FR" dirty="0" err="1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PPE requirements of commonly used pesticides.</a:t>
            </a:r>
          </a:p>
          <a:p>
            <a:r>
              <a:rPr lang="en-US" sz="3200" dirty="0" smtClean="0"/>
              <a:t>Re-entry periods for commonly used pesticides.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1,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891" y="2878453"/>
            <a:ext cx="2890218" cy="289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Halex®GT Herbicide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8,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Safety Update for Farmers Breakfast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02" y="1538319"/>
            <a:ext cx="11250494" cy="4620682"/>
          </a:xfrm>
        </p:spPr>
        <p:txBody>
          <a:bodyPr/>
          <a:lstStyle/>
          <a:p>
            <a:r>
              <a:rPr lang="en-US" dirty="0" smtClean="0"/>
              <a:t>Post-emergence herbicide for weed control in glyphosate tolerant (GT) corn.</a:t>
            </a:r>
          </a:p>
          <a:p>
            <a:r>
              <a:rPr lang="en-US" b="1" dirty="0" smtClean="0"/>
              <a:t>Do not enter or allow worker entry into treated areas during the REI of 24 hours.</a:t>
            </a:r>
          </a:p>
          <a:p>
            <a:r>
              <a:rPr lang="en-US" dirty="0" smtClean="0"/>
              <a:t>PPE: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221" y="354753"/>
            <a:ext cx="4143375" cy="1104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77" b="99560" l="9912" r="9735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201" y="2323360"/>
            <a:ext cx="3703523" cy="37116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88728" y="5902182"/>
            <a:ext cx="113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Coveralls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285" y="2750450"/>
            <a:ext cx="1895475" cy="2857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98285" y="5773783"/>
            <a:ext cx="2062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Gloves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3305" y="2896863"/>
            <a:ext cx="2564674" cy="25646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44163" y="5773783"/>
            <a:ext cx="2076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Boots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3084" y="3203903"/>
            <a:ext cx="2603546" cy="19505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53006" y="5837982"/>
            <a:ext cx="2443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Headgear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l="22868" r="31210" b="-1342"/>
          <a:stretch/>
        </p:blipFill>
        <p:spPr>
          <a:xfrm>
            <a:off x="734607" y="2802683"/>
            <a:ext cx="2809016" cy="30994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75376" y="5877385"/>
            <a:ext cx="113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69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4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Clipper ™ Herbicide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water dispersible granule product used to manage aquatic weeds.</a:t>
            </a:r>
          </a:p>
          <a:p>
            <a:r>
              <a:rPr lang="en-US" b="1" dirty="0" smtClean="0"/>
              <a:t>There is no post-application holding restriction against use of treated water for drinking or recreational purposes.</a:t>
            </a:r>
          </a:p>
          <a:p>
            <a:r>
              <a:rPr lang="en-US" dirty="0" smtClean="0"/>
              <a:t>PPE: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8,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Farmers Breakfast Safety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1187" r="12525"/>
          <a:stretch/>
        </p:blipFill>
        <p:spPr>
          <a:xfrm>
            <a:off x="10733313" y="4122300"/>
            <a:ext cx="1458687" cy="2507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7815" y="5834449"/>
            <a:ext cx="197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Long Sleeve Shirt and Pants</a:t>
            </a:r>
            <a:endParaRPr lang="en-US" dirty="0"/>
          </a:p>
        </p:txBody>
      </p:sp>
      <p:pic>
        <p:nvPicPr>
          <p:cNvPr id="1028" name="Picture 4" descr="Image result for long work shirt for farm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5" y="3238666"/>
            <a:ext cx="2655397" cy="248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467" y="3238666"/>
            <a:ext cx="2316378" cy="23163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06995" y="5854043"/>
            <a:ext cx="208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Waterproof Gloves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5281" y="3177329"/>
            <a:ext cx="2512595" cy="21985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99335" y="5834449"/>
            <a:ext cx="1885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Shoes and Socks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9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317" y="464035"/>
            <a:ext cx="9371949" cy="659249"/>
          </a:xfrm>
        </p:spPr>
        <p:txBody>
          <a:bodyPr/>
          <a:lstStyle/>
          <a:p>
            <a:r>
              <a:rPr lang="en-US" dirty="0" smtClean="0"/>
              <a:t>GrazonNext® HL Specialty Herbicide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01" y="1254813"/>
            <a:ext cx="11377722" cy="4620682"/>
          </a:xfrm>
        </p:spPr>
        <p:txBody>
          <a:bodyPr/>
          <a:lstStyle/>
          <a:p>
            <a:r>
              <a:rPr lang="en-US" dirty="0" smtClean="0"/>
              <a:t>Used for control of broadleaf weeds and certain woody plants on pasture. </a:t>
            </a:r>
          </a:p>
          <a:p>
            <a:r>
              <a:rPr lang="en-US" b="1" dirty="0" smtClean="0"/>
              <a:t>Grass that is being grown for hay that is treated with this product within the preceding 18 months can only be used on that farm unless allowed by supplemental labeling. </a:t>
            </a:r>
          </a:p>
          <a:p>
            <a:r>
              <a:rPr lang="en-US" b="1" dirty="0" smtClean="0"/>
              <a:t>Do not transfer animals grazing or feeding hay to areas where sensitive broadleaf crop occur without first allowing 3 days of grazing on untreated pasture. </a:t>
            </a:r>
          </a:p>
          <a:p>
            <a:r>
              <a:rPr lang="en-US" b="1" dirty="0" smtClean="0"/>
              <a:t>PPE: 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716" y="3623766"/>
            <a:ext cx="2214186" cy="2784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707" y="3622277"/>
            <a:ext cx="2511770" cy="31214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447" y="3622277"/>
            <a:ext cx="2398412" cy="17988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28263" y="5434552"/>
            <a:ext cx="2079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Protective Eyewear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35" y="3204741"/>
            <a:ext cx="1771600" cy="26707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502190" y="5969865"/>
            <a:ext cx="2128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Gloves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0345" y="162288"/>
            <a:ext cx="1001573" cy="137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9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10027" y="339635"/>
            <a:ext cx="9371949" cy="623629"/>
          </a:xfrm>
        </p:spPr>
        <p:txBody>
          <a:bodyPr/>
          <a:lstStyle/>
          <a:p>
            <a:r>
              <a:rPr lang="en-US" dirty="0" err="1" smtClean="0"/>
              <a:t>Exotherm</a:t>
            </a:r>
            <a:r>
              <a:rPr lang="en-US" dirty="0" smtClean="0"/>
              <a:t> </a:t>
            </a:r>
            <a:r>
              <a:rPr lang="en-US" dirty="0" err="1" smtClean="0"/>
              <a:t>Termil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74766" y="1069612"/>
            <a:ext cx="11377748" cy="4620682"/>
          </a:xfrm>
        </p:spPr>
        <p:txBody>
          <a:bodyPr/>
          <a:lstStyle/>
          <a:p>
            <a:r>
              <a:rPr lang="en-US" dirty="0" smtClean="0"/>
              <a:t>A fungicide formulated for use on certain ornamentals. </a:t>
            </a:r>
            <a:r>
              <a:rPr lang="en-US" b="1" dirty="0" smtClean="0"/>
              <a:t>This product is for commercial greenhouse use only.</a:t>
            </a:r>
          </a:p>
          <a:p>
            <a:r>
              <a:rPr lang="en-US" b="1" dirty="0" smtClean="0"/>
              <a:t>Use only if the greenhouse being treated is completely sealed off from another structure. </a:t>
            </a:r>
          </a:p>
          <a:p>
            <a:r>
              <a:rPr lang="en-US" b="1" dirty="0" smtClean="0"/>
              <a:t>12 hour REI- see label for specific WPS for re-entry during REI. </a:t>
            </a:r>
          </a:p>
          <a:p>
            <a:r>
              <a:rPr lang="en-US" b="1" dirty="0" smtClean="0"/>
              <a:t>PPE: 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66" y="3142996"/>
            <a:ext cx="2549206" cy="32055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870" y="3142996"/>
            <a:ext cx="2511770" cy="31214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132" y="3142996"/>
            <a:ext cx="1771600" cy="26707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79787" y="5908120"/>
            <a:ext cx="2128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Gloves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5721" r="15677"/>
          <a:stretch/>
        </p:blipFill>
        <p:spPr>
          <a:xfrm>
            <a:off x="10924902" y="0"/>
            <a:ext cx="1267098" cy="18470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9761" y="3142996"/>
            <a:ext cx="2403748" cy="19229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501437" y="5261789"/>
            <a:ext cx="2272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Organic Vapor Respirator*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31763" y="486591"/>
            <a:ext cx="9371949" cy="636693"/>
          </a:xfrm>
        </p:spPr>
        <p:txBody>
          <a:bodyPr/>
          <a:lstStyle/>
          <a:p>
            <a:pPr algn="ctr"/>
            <a:r>
              <a:rPr lang="en-US" dirty="0" err="1" smtClean="0"/>
              <a:t>Dicamba</a:t>
            </a:r>
            <a:r>
              <a:rPr lang="en-US" dirty="0"/>
              <a:t> </a:t>
            </a:r>
            <a:r>
              <a:rPr lang="en-US" dirty="0" smtClean="0"/>
              <a:t>+ 2,4-D DMA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280161" y="1123284"/>
            <a:ext cx="9849394" cy="5081573"/>
          </a:xfrm>
        </p:spPr>
        <p:txBody>
          <a:bodyPr/>
          <a:lstStyle/>
          <a:p>
            <a:r>
              <a:rPr lang="en-US" dirty="0" smtClean="0"/>
              <a:t>For use on fallow systems, general farmstead, sorghum, grass, pastures, wheat and more.</a:t>
            </a:r>
          </a:p>
          <a:p>
            <a:r>
              <a:rPr lang="en-US" b="1" dirty="0" smtClean="0"/>
              <a:t>48 hour REI</a:t>
            </a:r>
          </a:p>
          <a:p>
            <a:r>
              <a:rPr lang="en-US" dirty="0" smtClean="0"/>
              <a:t>PPE: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8,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88" y="2793402"/>
            <a:ext cx="2549206" cy="32055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130" y="2793402"/>
            <a:ext cx="2511770" cy="31214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982" y="2793402"/>
            <a:ext cx="1771600" cy="26707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50611" y="5537156"/>
            <a:ext cx="2128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Chemical Resistant Gloves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22868" r="31210" b="-1342"/>
          <a:stretch/>
        </p:blipFill>
        <p:spPr>
          <a:xfrm>
            <a:off x="9009280" y="2736026"/>
            <a:ext cx="2809016" cy="30994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956381" y="5835525"/>
            <a:ext cx="113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4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Your Gloves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Butyl 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8162" y="2378075"/>
            <a:ext cx="3811588" cy="381158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Nitrile 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012712" y="2378075"/>
            <a:ext cx="3346133" cy="357743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8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Gloves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Neoprene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09700" y="2854429"/>
            <a:ext cx="4608513" cy="285887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Natural Rubber 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72269" y="2378075"/>
            <a:ext cx="3209962" cy="381158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22,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here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Nature ecology education photo presentation</Template>
  <TotalTime>0</TotalTime>
  <Words>497</Words>
  <Application>Microsoft Office PowerPoint</Application>
  <PresentationFormat>Widescreen</PresentationFormat>
  <Paragraphs>106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Corbel</vt:lpstr>
      <vt:lpstr>Ecology 16x9</vt:lpstr>
      <vt:lpstr>Pesticide Safety Update/Review</vt:lpstr>
      <vt:lpstr>Objectives for Today</vt:lpstr>
      <vt:lpstr>Halex®GT Herbicide </vt:lpstr>
      <vt:lpstr>Clipper ™ Herbicide </vt:lpstr>
      <vt:lpstr>GrazonNext® HL Specialty Herbicide </vt:lpstr>
      <vt:lpstr>Exotherm Termil </vt:lpstr>
      <vt:lpstr>Dicamba + 2,4-D DMA</vt:lpstr>
      <vt:lpstr>Know Your Gloves</vt:lpstr>
      <vt:lpstr>More Gloves </vt:lpstr>
      <vt:lpstr>Just a Few More…</vt:lpstr>
      <vt:lpstr>Last one!</vt:lpstr>
      <vt:lpstr>Other Safety Reminders</vt:lpstr>
      <vt:lpstr>Take Home Thoughts</vt:lpstr>
      <vt:lpstr>Questions?</vt:lpstr>
      <vt:lpstr>Thank you! Charlotte Maxwell mcharley@vt.edu  540-223-3837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2016-12-01T19:32:21Z</dcterms:created>
  <dcterms:modified xsi:type="dcterms:W3CDTF">2016-12-08T13:21:24Z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