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embeddings/oleObject2.bin" ContentType="application/vnd.openxmlformats-officedocument.oleObject"/>
  <Override PartName="/ppt/notesSlides/notesSlide14.xml" ContentType="application/vnd.openxmlformats-officedocument.presentationml.notesSlide+xml"/>
  <Override PartName="/ppt/embeddings/oleObject3.bin" ContentType="application/vnd.openxmlformats-officedocument.oleObject"/>
  <Override PartName="/ppt/notesSlides/notesSlide15.xml" ContentType="application/vnd.openxmlformats-officedocument.presentationml.notesSlide+xml"/>
  <Override PartName="/ppt/embeddings/oleObject4.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913" autoAdjust="0"/>
  </p:normalViewPr>
  <p:slideViewPr>
    <p:cSldViewPr snapToGrid="0" snapToObjects="1">
      <p:cViewPr varScale="1">
        <p:scale>
          <a:sx n="105" d="100"/>
          <a:sy n="105" d="100"/>
        </p:scale>
        <p:origin x="-107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esktop:ARLs4PLN:PLNsorts4Display.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mac:Desktop:ARLs4PLN:PLNsorts4DisplayRev.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esktop:ARLs4PLN:PLNsorts4Display.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mac:Desktop:ARLs4PLN:PLNsorts4Display.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mac:Desktop:ARLs4PLN:PLNsorts4Display.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mac:Desktop:ARLs4PLN:PLNsorts4Displa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63179352580927"/>
          <c:y val="0.176207946008258"/>
          <c:w val="0.590772090988626"/>
          <c:h val="0.73380369597198"/>
        </c:manualLayout>
      </c:layout>
      <c:barChart>
        <c:barDir val="bar"/>
        <c:grouping val="clustered"/>
        <c:varyColors val="0"/>
        <c:ser>
          <c:idx val="0"/>
          <c:order val="0"/>
          <c:tx>
            <c:strRef>
              <c:f>'Q1'!$B$31</c:f>
              <c:strCache>
                <c:ptCount val="1"/>
                <c:pt idx="0">
                  <c:v>PLN</c:v>
                </c:pt>
              </c:strCache>
            </c:strRef>
          </c:tx>
          <c:invertIfNegative val="0"/>
          <c:dLbls>
            <c:delete val="1"/>
          </c:dLbls>
          <c:cat>
            <c:strRef>
              <c:f>'Q1'!$A$32:$A$46</c:f>
              <c:strCache>
                <c:ptCount val="15"/>
                <c:pt idx="0">
                  <c:v>Other content</c:v>
                </c:pt>
                <c:pt idx="1">
                  <c:v>Computer games</c:v>
                </c:pt>
                <c:pt idx="2">
                  <c:v>Web-harvested materials</c:v>
                </c:pt>
                <c:pt idx="3">
                  <c:v>Administrative records</c:v>
                </c:pt>
                <c:pt idx="4">
                  <c:v>Applications,  systems, software</c:v>
                </c:pt>
                <c:pt idx="5">
                  <c:v>Research data or datasets</c:v>
                </c:pt>
                <c:pt idx="6">
                  <c:v>Library or IT-hosted web resources</c:v>
                </c:pt>
                <c:pt idx="7">
                  <c:v>Mass digitized collections</c:v>
                </c:pt>
                <c:pt idx="8">
                  <c:v>Art databases </c:v>
                </c:pt>
                <c:pt idx="9">
                  <c:v>Audio materials</c:v>
                </c:pt>
                <c:pt idx="10">
                  <c:v>Moving images</c:v>
                </c:pt>
                <c:pt idx="11">
                  <c:v>Digitized special collections</c:v>
                </c:pt>
                <c:pt idx="12">
                  <c:v>Licensed materials </c:v>
                </c:pt>
                <c:pt idx="13">
                  <c:v>Still images</c:v>
                </c:pt>
                <c:pt idx="14">
                  <c:v>ETDs</c:v>
                </c:pt>
              </c:strCache>
            </c:strRef>
          </c:cat>
          <c:val>
            <c:numRef>
              <c:f>'Q1'!$B$32:$B$46</c:f>
              <c:numCache>
                <c:formatCode>0%</c:formatCode>
                <c:ptCount val="15"/>
                <c:pt idx="0">
                  <c:v>0.0</c:v>
                </c:pt>
                <c:pt idx="1">
                  <c:v>0.25</c:v>
                </c:pt>
                <c:pt idx="2">
                  <c:v>0.285714285714286</c:v>
                </c:pt>
                <c:pt idx="3">
                  <c:v>0.392857142857143</c:v>
                </c:pt>
                <c:pt idx="4">
                  <c:v>0.392857142857143</c:v>
                </c:pt>
                <c:pt idx="5">
                  <c:v>0.607142857142857</c:v>
                </c:pt>
                <c:pt idx="6">
                  <c:v>0.678571428571429</c:v>
                </c:pt>
                <c:pt idx="7">
                  <c:v>0.714285714285714</c:v>
                </c:pt>
                <c:pt idx="8">
                  <c:v>0.75</c:v>
                </c:pt>
                <c:pt idx="9">
                  <c:v>0.892857142857143</c:v>
                </c:pt>
                <c:pt idx="10">
                  <c:v>0.892857142857143</c:v>
                </c:pt>
                <c:pt idx="11">
                  <c:v>0.964285714285714</c:v>
                </c:pt>
                <c:pt idx="12">
                  <c:v>0.964285714285714</c:v>
                </c:pt>
                <c:pt idx="13">
                  <c:v>0.964285714285714</c:v>
                </c:pt>
                <c:pt idx="14">
                  <c:v>1.0</c:v>
                </c:pt>
              </c:numCache>
            </c:numRef>
          </c:val>
        </c:ser>
        <c:ser>
          <c:idx val="1"/>
          <c:order val="1"/>
          <c:tx>
            <c:strRef>
              <c:f>'Q1'!$C$31</c:f>
              <c:strCache>
                <c:ptCount val="1"/>
                <c:pt idx="0">
                  <c:v>not PLN </c:v>
                </c:pt>
              </c:strCache>
            </c:strRef>
          </c:tx>
          <c:invertIfNegative val="0"/>
          <c:dLbls>
            <c:delete val="1"/>
          </c:dLbls>
          <c:cat>
            <c:strRef>
              <c:f>'Q1'!$A$32:$A$46</c:f>
              <c:strCache>
                <c:ptCount val="15"/>
                <c:pt idx="0">
                  <c:v>Other content</c:v>
                </c:pt>
                <c:pt idx="1">
                  <c:v>Computer games</c:v>
                </c:pt>
                <c:pt idx="2">
                  <c:v>Web-harvested materials</c:v>
                </c:pt>
                <c:pt idx="3">
                  <c:v>Administrative records</c:v>
                </c:pt>
                <c:pt idx="4">
                  <c:v>Applications,  systems, software</c:v>
                </c:pt>
                <c:pt idx="5">
                  <c:v>Research data or datasets</c:v>
                </c:pt>
                <c:pt idx="6">
                  <c:v>Library or IT-hosted web resources</c:v>
                </c:pt>
                <c:pt idx="7">
                  <c:v>Mass digitized collections</c:v>
                </c:pt>
                <c:pt idx="8">
                  <c:v>Art databases </c:v>
                </c:pt>
                <c:pt idx="9">
                  <c:v>Audio materials</c:v>
                </c:pt>
                <c:pt idx="10">
                  <c:v>Moving images</c:v>
                </c:pt>
                <c:pt idx="11">
                  <c:v>Digitized special collections</c:v>
                </c:pt>
                <c:pt idx="12">
                  <c:v>Licensed materials </c:v>
                </c:pt>
                <c:pt idx="13">
                  <c:v>Still images</c:v>
                </c:pt>
                <c:pt idx="14">
                  <c:v>ETDs</c:v>
                </c:pt>
              </c:strCache>
            </c:strRef>
          </c:cat>
          <c:val>
            <c:numRef>
              <c:f>'Q1'!$C$32:$C$46</c:f>
              <c:numCache>
                <c:formatCode>0%</c:formatCode>
                <c:ptCount val="15"/>
                <c:pt idx="0">
                  <c:v>0.111111111111111</c:v>
                </c:pt>
                <c:pt idx="1">
                  <c:v>0.138888888888889</c:v>
                </c:pt>
                <c:pt idx="2">
                  <c:v>0.305555555555556</c:v>
                </c:pt>
                <c:pt idx="3">
                  <c:v>0.388888888888889</c:v>
                </c:pt>
                <c:pt idx="4">
                  <c:v>0.333333333333333</c:v>
                </c:pt>
                <c:pt idx="5">
                  <c:v>0.583333333333333</c:v>
                </c:pt>
                <c:pt idx="6">
                  <c:v>0.583333333333333</c:v>
                </c:pt>
                <c:pt idx="7">
                  <c:v>0.5</c:v>
                </c:pt>
                <c:pt idx="8">
                  <c:v>0.444444444444444</c:v>
                </c:pt>
                <c:pt idx="9">
                  <c:v>0.805555555555556</c:v>
                </c:pt>
                <c:pt idx="10">
                  <c:v>0.833333333333333</c:v>
                </c:pt>
                <c:pt idx="11">
                  <c:v>0.944444444444444</c:v>
                </c:pt>
                <c:pt idx="12">
                  <c:v>0.888888888888889</c:v>
                </c:pt>
                <c:pt idx="13">
                  <c:v>0.861111111111111</c:v>
                </c:pt>
                <c:pt idx="14">
                  <c:v>0.777777777777778</c:v>
                </c:pt>
              </c:numCache>
            </c:numRef>
          </c:val>
        </c:ser>
        <c:dLbls>
          <c:showLegendKey val="0"/>
          <c:showVal val="1"/>
          <c:showCatName val="0"/>
          <c:showSerName val="0"/>
          <c:showPercent val="0"/>
          <c:showBubbleSize val="0"/>
        </c:dLbls>
        <c:gapWidth val="150"/>
        <c:axId val="-2106185608"/>
        <c:axId val="-2106171048"/>
      </c:barChart>
      <c:catAx>
        <c:axId val="-2106185608"/>
        <c:scaling>
          <c:orientation val="minMax"/>
        </c:scaling>
        <c:delete val="0"/>
        <c:axPos val="l"/>
        <c:majorTickMark val="out"/>
        <c:minorTickMark val="none"/>
        <c:tickLblPos val="nextTo"/>
        <c:txPr>
          <a:bodyPr/>
          <a:lstStyle/>
          <a:p>
            <a:pPr algn="r">
              <a:defRPr sz="1600"/>
            </a:pPr>
            <a:endParaRPr lang="en-US"/>
          </a:p>
        </c:txPr>
        <c:crossAx val="-2106171048"/>
        <c:crosses val="autoZero"/>
        <c:auto val="1"/>
        <c:lblAlgn val="ctr"/>
        <c:lblOffset val="100"/>
        <c:noMultiLvlLbl val="0"/>
      </c:catAx>
      <c:valAx>
        <c:axId val="-2106171048"/>
        <c:scaling>
          <c:orientation val="minMax"/>
        </c:scaling>
        <c:delete val="0"/>
        <c:axPos val="b"/>
        <c:majorGridlines/>
        <c:numFmt formatCode="0%" sourceLinked="1"/>
        <c:majorTickMark val="out"/>
        <c:minorTickMark val="none"/>
        <c:tickLblPos val="nextTo"/>
        <c:crossAx val="-2106185608"/>
        <c:crosses val="autoZero"/>
        <c:crossBetween val="between"/>
      </c:valAx>
    </c:plotArea>
    <c:legend>
      <c:legendPos val="r"/>
      <c:layout>
        <c:manualLayout>
          <c:xMode val="edge"/>
          <c:yMode val="edge"/>
          <c:x val="0.818381232271955"/>
          <c:y val="0.81672826597584"/>
          <c:w val="0.179680827687237"/>
          <c:h val="0.0914818248722547"/>
        </c:manualLayout>
      </c:layout>
      <c:overlay val="0"/>
    </c:legend>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4163388742278"/>
          <c:y val="0.120197044334975"/>
          <c:w val="0.550682055249585"/>
          <c:h val="0.800305845390016"/>
        </c:manualLayout>
      </c:layout>
      <c:barChart>
        <c:barDir val="bar"/>
        <c:grouping val="clustered"/>
        <c:varyColors val="0"/>
        <c:ser>
          <c:idx val="0"/>
          <c:order val="0"/>
          <c:tx>
            <c:strRef>
              <c:f>'Q3'!$B$5</c:f>
              <c:strCache>
                <c:ptCount val="1"/>
                <c:pt idx="0">
                  <c:v>PLN </c:v>
                </c:pt>
              </c:strCache>
            </c:strRef>
          </c:tx>
          <c:invertIfNegative val="0"/>
          <c:cat>
            <c:strRef>
              <c:f>'Q3'!$A$6:$A$20</c:f>
              <c:strCache>
                <c:ptCount val="15"/>
                <c:pt idx="0">
                  <c:v>Computer games</c:v>
                </c:pt>
                <c:pt idx="1">
                  <c:v>Other content, please specify</c:v>
                </c:pt>
                <c:pt idx="2">
                  <c:v>Applications, systems, software</c:v>
                </c:pt>
                <c:pt idx="3">
                  <c:v>Administrative records </c:v>
                </c:pt>
                <c:pt idx="4">
                  <c:v>Web-harvested materials </c:v>
                </c:pt>
                <c:pt idx="5">
                  <c:v>Library or IT-hosted web resources</c:v>
                </c:pt>
                <c:pt idx="6">
                  <c:v>Licensed materials</c:v>
                </c:pt>
                <c:pt idx="7">
                  <c:v>Art  databases</c:v>
                </c:pt>
                <c:pt idx="8">
                  <c:v>Mass digitized collections</c:v>
                </c:pt>
                <c:pt idx="9">
                  <c:v>Audio materials</c:v>
                </c:pt>
                <c:pt idx="10">
                  <c:v>Moving images</c:v>
                </c:pt>
                <c:pt idx="11">
                  <c:v>Research data or datasets </c:v>
                </c:pt>
                <c:pt idx="12">
                  <c:v>Digitized special collections</c:v>
                </c:pt>
                <c:pt idx="13">
                  <c:v>ETDs</c:v>
                </c:pt>
                <c:pt idx="14">
                  <c:v>Still images</c:v>
                </c:pt>
              </c:strCache>
            </c:strRef>
          </c:cat>
          <c:val>
            <c:numRef>
              <c:f>'Q3'!$B$6:$B$20</c:f>
              <c:numCache>
                <c:formatCode>0%</c:formatCode>
                <c:ptCount val="15"/>
                <c:pt idx="0">
                  <c:v>0.142857142857143</c:v>
                </c:pt>
                <c:pt idx="1">
                  <c:v>0.142857142857143</c:v>
                </c:pt>
                <c:pt idx="2">
                  <c:v>0.25</c:v>
                </c:pt>
                <c:pt idx="3">
                  <c:v>0.5</c:v>
                </c:pt>
                <c:pt idx="4">
                  <c:v>0.5</c:v>
                </c:pt>
                <c:pt idx="5">
                  <c:v>0.535714285714286</c:v>
                </c:pt>
                <c:pt idx="6">
                  <c:v>0.607142857142857</c:v>
                </c:pt>
                <c:pt idx="7">
                  <c:v>0.678571428571429</c:v>
                </c:pt>
                <c:pt idx="8">
                  <c:v>0.678571428571429</c:v>
                </c:pt>
                <c:pt idx="9">
                  <c:v>0.857142857142857</c:v>
                </c:pt>
                <c:pt idx="10">
                  <c:v>0.857142857142857</c:v>
                </c:pt>
                <c:pt idx="11">
                  <c:v>0.892857142857143</c:v>
                </c:pt>
                <c:pt idx="12">
                  <c:v>0.928571428571429</c:v>
                </c:pt>
                <c:pt idx="13">
                  <c:v>0.928571428571429</c:v>
                </c:pt>
                <c:pt idx="14">
                  <c:v>0.928571428571429</c:v>
                </c:pt>
              </c:numCache>
            </c:numRef>
          </c:val>
        </c:ser>
        <c:ser>
          <c:idx val="1"/>
          <c:order val="1"/>
          <c:tx>
            <c:strRef>
              <c:f>'Q3'!$C$5</c:f>
              <c:strCache>
                <c:ptCount val="1"/>
                <c:pt idx="0">
                  <c:v>not PLN </c:v>
                </c:pt>
              </c:strCache>
            </c:strRef>
          </c:tx>
          <c:invertIfNegative val="0"/>
          <c:cat>
            <c:strRef>
              <c:f>'Q3'!$A$6:$A$20</c:f>
              <c:strCache>
                <c:ptCount val="15"/>
                <c:pt idx="0">
                  <c:v>Computer games</c:v>
                </c:pt>
                <c:pt idx="1">
                  <c:v>Other content, please specify</c:v>
                </c:pt>
                <c:pt idx="2">
                  <c:v>Applications, systems, software</c:v>
                </c:pt>
                <c:pt idx="3">
                  <c:v>Administrative records </c:v>
                </c:pt>
                <c:pt idx="4">
                  <c:v>Web-harvested materials </c:v>
                </c:pt>
                <c:pt idx="5">
                  <c:v>Library or IT-hosted web resources</c:v>
                </c:pt>
                <c:pt idx="6">
                  <c:v>Licensed materials</c:v>
                </c:pt>
                <c:pt idx="7">
                  <c:v>Art  databases</c:v>
                </c:pt>
                <c:pt idx="8">
                  <c:v>Mass digitized collections</c:v>
                </c:pt>
                <c:pt idx="9">
                  <c:v>Audio materials</c:v>
                </c:pt>
                <c:pt idx="10">
                  <c:v>Moving images</c:v>
                </c:pt>
                <c:pt idx="11">
                  <c:v>Research data or datasets </c:v>
                </c:pt>
                <c:pt idx="12">
                  <c:v>Digitized special collections</c:v>
                </c:pt>
                <c:pt idx="13">
                  <c:v>ETDs</c:v>
                </c:pt>
                <c:pt idx="14">
                  <c:v>Still images</c:v>
                </c:pt>
              </c:strCache>
            </c:strRef>
          </c:cat>
          <c:val>
            <c:numRef>
              <c:f>'Q3'!$C$6:$C$20</c:f>
              <c:numCache>
                <c:formatCode>0%</c:formatCode>
                <c:ptCount val="15"/>
                <c:pt idx="0">
                  <c:v>0.0555555555555555</c:v>
                </c:pt>
                <c:pt idx="1">
                  <c:v>0.0833333333333333</c:v>
                </c:pt>
                <c:pt idx="2">
                  <c:v>0.166666666666667</c:v>
                </c:pt>
                <c:pt idx="3">
                  <c:v>0.444444444444444</c:v>
                </c:pt>
                <c:pt idx="4">
                  <c:v>0.361111111111111</c:v>
                </c:pt>
                <c:pt idx="5">
                  <c:v>0.472222222222222</c:v>
                </c:pt>
                <c:pt idx="6">
                  <c:v>0.527777777777778</c:v>
                </c:pt>
                <c:pt idx="7">
                  <c:v>0.472222222222222</c:v>
                </c:pt>
                <c:pt idx="8">
                  <c:v>0.638888888888889</c:v>
                </c:pt>
                <c:pt idx="9">
                  <c:v>0.75</c:v>
                </c:pt>
                <c:pt idx="10">
                  <c:v>0.722222222222222</c:v>
                </c:pt>
                <c:pt idx="11">
                  <c:v>0.694444444444444</c:v>
                </c:pt>
                <c:pt idx="12">
                  <c:v>0.833333333333333</c:v>
                </c:pt>
                <c:pt idx="13">
                  <c:v>0.777777777777778</c:v>
                </c:pt>
                <c:pt idx="14">
                  <c:v>0.805555555555556</c:v>
                </c:pt>
              </c:numCache>
            </c:numRef>
          </c:val>
        </c:ser>
        <c:dLbls>
          <c:showLegendKey val="0"/>
          <c:showVal val="0"/>
          <c:showCatName val="0"/>
          <c:showSerName val="0"/>
          <c:showPercent val="0"/>
          <c:showBubbleSize val="0"/>
        </c:dLbls>
        <c:gapWidth val="150"/>
        <c:axId val="-2105986888"/>
        <c:axId val="-2105983848"/>
      </c:barChart>
      <c:catAx>
        <c:axId val="-2105986888"/>
        <c:scaling>
          <c:orientation val="minMax"/>
        </c:scaling>
        <c:delete val="0"/>
        <c:axPos val="l"/>
        <c:majorTickMark val="out"/>
        <c:minorTickMark val="none"/>
        <c:tickLblPos val="nextTo"/>
        <c:txPr>
          <a:bodyPr/>
          <a:lstStyle/>
          <a:p>
            <a:pPr algn="r">
              <a:defRPr sz="1600">
                <a:latin typeface="Arial"/>
                <a:cs typeface="Arial"/>
              </a:defRPr>
            </a:pPr>
            <a:endParaRPr lang="en-US"/>
          </a:p>
        </c:txPr>
        <c:crossAx val="-2105983848"/>
        <c:crosses val="autoZero"/>
        <c:auto val="1"/>
        <c:lblAlgn val="ctr"/>
        <c:lblOffset val="100"/>
        <c:noMultiLvlLbl val="0"/>
      </c:catAx>
      <c:valAx>
        <c:axId val="-2105983848"/>
        <c:scaling>
          <c:orientation val="minMax"/>
        </c:scaling>
        <c:delete val="0"/>
        <c:axPos val="b"/>
        <c:majorGridlines/>
        <c:numFmt formatCode="0%" sourceLinked="1"/>
        <c:majorTickMark val="out"/>
        <c:minorTickMark val="none"/>
        <c:tickLblPos val="nextTo"/>
        <c:crossAx val="-2105986888"/>
        <c:crosses val="autoZero"/>
        <c:crossBetween val="between"/>
      </c:valAx>
    </c:plotArea>
    <c:legend>
      <c:legendPos val="r"/>
      <c:layout>
        <c:manualLayout>
          <c:xMode val="edge"/>
          <c:yMode val="edge"/>
          <c:x val="0.786612565706648"/>
          <c:y val="0.804968193630968"/>
          <c:w val="0.153705739796897"/>
          <c:h val="0.0843681754835126"/>
        </c:manualLayout>
      </c:layout>
      <c:overlay val="0"/>
    </c:legend>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431953193350831"/>
          <c:y val="0.0518378887841659"/>
          <c:w val="0.521998250218723"/>
          <c:h val="0.796061136797109"/>
        </c:manualLayout>
      </c:layout>
      <c:barChart>
        <c:barDir val="bar"/>
        <c:grouping val="clustered"/>
        <c:varyColors val="0"/>
        <c:ser>
          <c:idx val="0"/>
          <c:order val="0"/>
          <c:tx>
            <c:strRef>
              <c:f>'Q34'!$B$54</c:f>
              <c:strCache>
                <c:ptCount val="1"/>
                <c:pt idx="0">
                  <c:v>PLN</c:v>
                </c:pt>
              </c:strCache>
            </c:strRef>
          </c:tx>
          <c:invertIfNegative val="0"/>
          <c:cat>
            <c:strRef>
              <c:f>'Q34'!$A$55:$A$58</c:f>
              <c:strCache>
                <c:ptCount val="4"/>
                <c:pt idx="0">
                  <c:v>Provenance metadata</c:v>
                </c:pt>
                <c:pt idx="1">
                  <c:v>Structural metadata</c:v>
                </c:pt>
                <c:pt idx="2">
                  <c:v>Administrative metadata</c:v>
                </c:pt>
                <c:pt idx="3">
                  <c:v>Technical metadata</c:v>
                </c:pt>
              </c:strCache>
            </c:strRef>
          </c:cat>
          <c:val>
            <c:numRef>
              <c:f>'Q34'!$B$55:$B$58</c:f>
              <c:numCache>
                <c:formatCode>0%</c:formatCode>
                <c:ptCount val="4"/>
                <c:pt idx="0">
                  <c:v>0.96</c:v>
                </c:pt>
                <c:pt idx="1">
                  <c:v>0.96</c:v>
                </c:pt>
                <c:pt idx="2">
                  <c:v>1.0</c:v>
                </c:pt>
                <c:pt idx="3">
                  <c:v>1.0</c:v>
                </c:pt>
              </c:numCache>
            </c:numRef>
          </c:val>
        </c:ser>
        <c:ser>
          <c:idx val="1"/>
          <c:order val="1"/>
          <c:tx>
            <c:strRef>
              <c:f>'Q34'!$C$54</c:f>
              <c:strCache>
                <c:ptCount val="1"/>
                <c:pt idx="0">
                  <c:v>not PLN</c:v>
                </c:pt>
              </c:strCache>
            </c:strRef>
          </c:tx>
          <c:invertIfNegative val="0"/>
          <c:cat>
            <c:strRef>
              <c:f>'Q34'!$A$55:$A$58</c:f>
              <c:strCache>
                <c:ptCount val="4"/>
                <c:pt idx="0">
                  <c:v>Provenance metadata</c:v>
                </c:pt>
                <c:pt idx="1">
                  <c:v>Structural metadata</c:v>
                </c:pt>
                <c:pt idx="2">
                  <c:v>Administrative metadata</c:v>
                </c:pt>
                <c:pt idx="3">
                  <c:v>Technical metadata</c:v>
                </c:pt>
              </c:strCache>
            </c:strRef>
          </c:cat>
          <c:val>
            <c:numRef>
              <c:f>'Q34'!$C$55:$C$58</c:f>
              <c:numCache>
                <c:formatCode>0%</c:formatCode>
                <c:ptCount val="4"/>
                <c:pt idx="0">
                  <c:v>0.692307692307692</c:v>
                </c:pt>
                <c:pt idx="1">
                  <c:v>0.769230769230769</c:v>
                </c:pt>
                <c:pt idx="2">
                  <c:v>1.0</c:v>
                </c:pt>
                <c:pt idx="3">
                  <c:v>0.961538461538462</c:v>
                </c:pt>
              </c:numCache>
            </c:numRef>
          </c:val>
        </c:ser>
        <c:dLbls>
          <c:showLegendKey val="0"/>
          <c:showVal val="0"/>
          <c:showCatName val="0"/>
          <c:showSerName val="0"/>
          <c:showPercent val="0"/>
          <c:showBubbleSize val="0"/>
        </c:dLbls>
        <c:gapWidth val="150"/>
        <c:axId val="-2111215800"/>
        <c:axId val="-2111077992"/>
      </c:barChart>
      <c:catAx>
        <c:axId val="-2111215800"/>
        <c:scaling>
          <c:orientation val="minMax"/>
        </c:scaling>
        <c:delete val="0"/>
        <c:axPos val="l"/>
        <c:majorTickMark val="out"/>
        <c:minorTickMark val="none"/>
        <c:tickLblPos val="nextTo"/>
        <c:txPr>
          <a:bodyPr/>
          <a:lstStyle/>
          <a:p>
            <a:pPr>
              <a:defRPr sz="1600"/>
            </a:pPr>
            <a:endParaRPr lang="en-US"/>
          </a:p>
        </c:txPr>
        <c:crossAx val="-2111077992"/>
        <c:crosses val="autoZero"/>
        <c:auto val="1"/>
        <c:lblAlgn val="ctr"/>
        <c:lblOffset val="100"/>
        <c:noMultiLvlLbl val="0"/>
      </c:catAx>
      <c:valAx>
        <c:axId val="-2111077992"/>
        <c:scaling>
          <c:orientation val="minMax"/>
        </c:scaling>
        <c:delete val="0"/>
        <c:axPos val="b"/>
        <c:majorGridlines/>
        <c:numFmt formatCode="0%" sourceLinked="1"/>
        <c:majorTickMark val="out"/>
        <c:minorTickMark val="none"/>
        <c:tickLblPos val="nextTo"/>
        <c:crossAx val="-2111215800"/>
        <c:crosses val="autoZero"/>
        <c:crossBetween val="between"/>
      </c:valAx>
    </c:plotArea>
    <c:legend>
      <c:legendPos val="r"/>
      <c:layout>
        <c:manualLayout>
          <c:xMode val="edge"/>
          <c:yMode val="edge"/>
          <c:x val="0.856113842007799"/>
          <c:y val="0.593859974619101"/>
          <c:w val="0.136068022747157"/>
          <c:h val="0.170432736906944"/>
        </c:manualLayout>
      </c:layout>
      <c:overlay val="0"/>
    </c:legend>
    <c:plotVisOnly val="1"/>
    <c:dispBlanksAs val="gap"/>
    <c:showDLblsOverMax val="0"/>
  </c:chart>
  <c:spPr>
    <a:noFill/>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85208519692402"/>
          <c:y val="0.0280469148393677"/>
          <c:w val="0.576040941936956"/>
          <c:h val="0.889658779266564"/>
        </c:manualLayout>
      </c:layout>
      <c:barChart>
        <c:barDir val="bar"/>
        <c:grouping val="clustered"/>
        <c:varyColors val="0"/>
        <c:ser>
          <c:idx val="0"/>
          <c:order val="0"/>
          <c:tx>
            <c:strRef>
              <c:f>'Q34'!$B$44</c:f>
              <c:strCache>
                <c:ptCount val="1"/>
                <c:pt idx="0">
                  <c:v>PLN</c:v>
                </c:pt>
              </c:strCache>
            </c:strRef>
          </c:tx>
          <c:invertIfNegative val="0"/>
          <c:cat>
            <c:strRef>
              <c:f>'Q34'!$A$45:$A$50</c:f>
              <c:strCache>
                <c:ptCount val="6"/>
                <c:pt idx="0">
                  <c:v>Other [EAD, MARC, VRA, NLM]</c:v>
                </c:pt>
                <c:pt idx="1">
                  <c:v>MODS</c:v>
                </c:pt>
                <c:pt idx="2">
                  <c:v>Qualified Dublin Core</c:v>
                </c:pt>
                <c:pt idx="3">
                  <c:v>PREMIS</c:v>
                </c:pt>
                <c:pt idx="4">
                  <c:v>METS</c:v>
                </c:pt>
                <c:pt idx="5">
                  <c:v>Dublin Core</c:v>
                </c:pt>
              </c:strCache>
            </c:strRef>
          </c:cat>
          <c:val>
            <c:numRef>
              <c:f>'Q34'!$B$45:$B$50</c:f>
              <c:numCache>
                <c:formatCode>0%</c:formatCode>
                <c:ptCount val="6"/>
                <c:pt idx="0">
                  <c:v>0.4</c:v>
                </c:pt>
                <c:pt idx="1">
                  <c:v>0.52</c:v>
                </c:pt>
                <c:pt idx="2">
                  <c:v>0.52</c:v>
                </c:pt>
                <c:pt idx="3">
                  <c:v>0.56</c:v>
                </c:pt>
                <c:pt idx="4">
                  <c:v>0.6</c:v>
                </c:pt>
                <c:pt idx="5">
                  <c:v>0.76</c:v>
                </c:pt>
              </c:numCache>
            </c:numRef>
          </c:val>
        </c:ser>
        <c:ser>
          <c:idx val="1"/>
          <c:order val="1"/>
          <c:tx>
            <c:strRef>
              <c:f>'Q34'!$C$44</c:f>
              <c:strCache>
                <c:ptCount val="1"/>
                <c:pt idx="0">
                  <c:v>not PLN</c:v>
                </c:pt>
              </c:strCache>
            </c:strRef>
          </c:tx>
          <c:invertIfNegative val="0"/>
          <c:cat>
            <c:strRef>
              <c:f>'Q34'!$A$45:$A$50</c:f>
              <c:strCache>
                <c:ptCount val="6"/>
                <c:pt idx="0">
                  <c:v>Other [EAD, MARC, VRA, NLM]</c:v>
                </c:pt>
                <c:pt idx="1">
                  <c:v>MODS</c:v>
                </c:pt>
                <c:pt idx="2">
                  <c:v>Qualified Dublin Core</c:v>
                </c:pt>
                <c:pt idx="3">
                  <c:v>PREMIS</c:v>
                </c:pt>
                <c:pt idx="4">
                  <c:v>METS</c:v>
                </c:pt>
                <c:pt idx="5">
                  <c:v>Dublin Core</c:v>
                </c:pt>
              </c:strCache>
            </c:strRef>
          </c:cat>
          <c:val>
            <c:numRef>
              <c:f>'Q34'!$C$45:$C$50</c:f>
              <c:numCache>
                <c:formatCode>0%</c:formatCode>
                <c:ptCount val="6"/>
                <c:pt idx="0">
                  <c:v>0.32</c:v>
                </c:pt>
                <c:pt idx="1">
                  <c:v>0.48</c:v>
                </c:pt>
                <c:pt idx="2">
                  <c:v>0.88</c:v>
                </c:pt>
                <c:pt idx="3">
                  <c:v>0.48</c:v>
                </c:pt>
                <c:pt idx="4">
                  <c:v>0.8</c:v>
                </c:pt>
                <c:pt idx="5">
                  <c:v>0.84</c:v>
                </c:pt>
              </c:numCache>
            </c:numRef>
          </c:val>
        </c:ser>
        <c:dLbls>
          <c:showLegendKey val="0"/>
          <c:showVal val="0"/>
          <c:showCatName val="0"/>
          <c:showSerName val="0"/>
          <c:showPercent val="0"/>
          <c:showBubbleSize val="0"/>
        </c:dLbls>
        <c:gapWidth val="150"/>
        <c:axId val="-2105922712"/>
        <c:axId val="-2105919704"/>
      </c:barChart>
      <c:catAx>
        <c:axId val="-2105922712"/>
        <c:scaling>
          <c:orientation val="minMax"/>
        </c:scaling>
        <c:delete val="0"/>
        <c:axPos val="l"/>
        <c:majorTickMark val="out"/>
        <c:minorTickMark val="none"/>
        <c:tickLblPos val="nextTo"/>
        <c:txPr>
          <a:bodyPr/>
          <a:lstStyle/>
          <a:p>
            <a:pPr algn="r">
              <a:defRPr sz="1600"/>
            </a:pPr>
            <a:endParaRPr lang="en-US"/>
          </a:p>
        </c:txPr>
        <c:crossAx val="-2105919704"/>
        <c:crosses val="autoZero"/>
        <c:auto val="1"/>
        <c:lblAlgn val="ctr"/>
        <c:lblOffset val="100"/>
        <c:noMultiLvlLbl val="0"/>
      </c:catAx>
      <c:valAx>
        <c:axId val="-2105919704"/>
        <c:scaling>
          <c:orientation val="minMax"/>
        </c:scaling>
        <c:delete val="0"/>
        <c:axPos val="b"/>
        <c:majorGridlines/>
        <c:numFmt formatCode="0%" sourceLinked="1"/>
        <c:majorTickMark val="out"/>
        <c:minorTickMark val="none"/>
        <c:tickLblPos val="nextTo"/>
        <c:crossAx val="-2105922712"/>
        <c:crosses val="autoZero"/>
        <c:crossBetween val="between"/>
      </c:valAx>
    </c:plotArea>
    <c:legend>
      <c:legendPos val="r"/>
      <c:layout>
        <c:manualLayout>
          <c:xMode val="edge"/>
          <c:yMode val="edge"/>
          <c:x val="0.873809050516652"/>
          <c:y val="0.818503535477239"/>
          <c:w val="0.114503244948519"/>
          <c:h val="0.0922127148690809"/>
        </c:manualLayout>
      </c:layout>
      <c:overlay val="0"/>
    </c:legend>
    <c:plotVisOnly val="1"/>
    <c:dispBlanksAs val="gap"/>
    <c:showDLblsOverMax val="0"/>
  </c:chart>
  <c:spPr>
    <a:noFill/>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380576115485564"/>
          <c:y val="0.208333333333333"/>
          <c:w val="0.579965660542432"/>
          <c:h val="0.642241542723826"/>
        </c:manualLayout>
      </c:layout>
      <c:barChart>
        <c:barDir val="bar"/>
        <c:grouping val="clustered"/>
        <c:varyColors val="0"/>
        <c:ser>
          <c:idx val="0"/>
          <c:order val="0"/>
          <c:tx>
            <c:strRef>
              <c:f>'Q4'!$B$3</c:f>
              <c:strCache>
                <c:ptCount val="1"/>
                <c:pt idx="0">
                  <c:v>PLN </c:v>
                </c:pt>
              </c:strCache>
            </c:strRef>
          </c:tx>
          <c:invertIfNegative val="0"/>
          <c:cat>
            <c:strRef>
              <c:f>'Q4'!$A$4:$A$10</c:f>
              <c:strCache>
                <c:ptCount val="7"/>
                <c:pt idx="0">
                  <c:v>Written but not reviewed</c:v>
                </c:pt>
                <c:pt idx="1">
                  <c:v>Approved</c:v>
                </c:pt>
                <c:pt idx="2">
                  <c:v>Written and under review</c:v>
                </c:pt>
                <c:pt idx="3">
                  <c:v>Not yet started</c:v>
                </c:pt>
                <c:pt idx="4">
                  <c:v>Other stage of development</c:v>
                </c:pt>
                <c:pt idx="5">
                  <c:v>In draft written stages</c:v>
                </c:pt>
                <c:pt idx="6">
                  <c:v>In discussion stages</c:v>
                </c:pt>
              </c:strCache>
            </c:strRef>
          </c:cat>
          <c:val>
            <c:numRef>
              <c:f>'Q4'!$B$4:$B$10</c:f>
              <c:numCache>
                <c:formatCode>0%</c:formatCode>
                <c:ptCount val="7"/>
                <c:pt idx="0">
                  <c:v>0.0714285714285714</c:v>
                </c:pt>
                <c:pt idx="1">
                  <c:v>0.0</c:v>
                </c:pt>
                <c:pt idx="2">
                  <c:v>0.0</c:v>
                </c:pt>
                <c:pt idx="3">
                  <c:v>0.0714285714285714</c:v>
                </c:pt>
                <c:pt idx="4">
                  <c:v>0.178571428571429</c:v>
                </c:pt>
                <c:pt idx="5">
                  <c:v>0.285714285714286</c:v>
                </c:pt>
                <c:pt idx="6">
                  <c:v>0.392857142857143</c:v>
                </c:pt>
              </c:numCache>
            </c:numRef>
          </c:val>
        </c:ser>
        <c:ser>
          <c:idx val="1"/>
          <c:order val="1"/>
          <c:tx>
            <c:strRef>
              <c:f>'Q4'!$C$3</c:f>
              <c:strCache>
                <c:ptCount val="1"/>
                <c:pt idx="0">
                  <c:v>not PLN </c:v>
                </c:pt>
              </c:strCache>
            </c:strRef>
          </c:tx>
          <c:invertIfNegative val="0"/>
          <c:cat>
            <c:strRef>
              <c:f>'Q4'!$A$4:$A$10</c:f>
              <c:strCache>
                <c:ptCount val="7"/>
                <c:pt idx="0">
                  <c:v>Written but not reviewed</c:v>
                </c:pt>
                <c:pt idx="1">
                  <c:v>Approved</c:v>
                </c:pt>
                <c:pt idx="2">
                  <c:v>Written and under review</c:v>
                </c:pt>
                <c:pt idx="3">
                  <c:v>Not yet started</c:v>
                </c:pt>
                <c:pt idx="4">
                  <c:v>Other stage of development</c:v>
                </c:pt>
                <c:pt idx="5">
                  <c:v>In draft written stages</c:v>
                </c:pt>
                <c:pt idx="6">
                  <c:v>In discussion stages</c:v>
                </c:pt>
              </c:strCache>
            </c:strRef>
          </c:cat>
          <c:val>
            <c:numRef>
              <c:f>'Q4'!$C$4:$C$10</c:f>
              <c:numCache>
                <c:formatCode>0%</c:formatCode>
                <c:ptCount val="7"/>
                <c:pt idx="0">
                  <c:v>0.0</c:v>
                </c:pt>
                <c:pt idx="1">
                  <c:v>0.0606060606060606</c:v>
                </c:pt>
                <c:pt idx="2">
                  <c:v>0.0606060606060606</c:v>
                </c:pt>
                <c:pt idx="3">
                  <c:v>0.121212121212121</c:v>
                </c:pt>
                <c:pt idx="4">
                  <c:v>0.121212121212121</c:v>
                </c:pt>
                <c:pt idx="5">
                  <c:v>0.151515151515152</c:v>
                </c:pt>
                <c:pt idx="6">
                  <c:v>0.484848484848485</c:v>
                </c:pt>
              </c:numCache>
            </c:numRef>
          </c:val>
        </c:ser>
        <c:dLbls>
          <c:showLegendKey val="0"/>
          <c:showVal val="0"/>
          <c:showCatName val="0"/>
          <c:showSerName val="0"/>
          <c:showPercent val="0"/>
          <c:showBubbleSize val="0"/>
        </c:dLbls>
        <c:gapWidth val="150"/>
        <c:axId val="-2105854024"/>
        <c:axId val="-2105851016"/>
      </c:barChart>
      <c:catAx>
        <c:axId val="-2105854024"/>
        <c:scaling>
          <c:orientation val="minMax"/>
        </c:scaling>
        <c:delete val="0"/>
        <c:axPos val="l"/>
        <c:majorTickMark val="out"/>
        <c:minorTickMark val="none"/>
        <c:tickLblPos val="nextTo"/>
        <c:txPr>
          <a:bodyPr/>
          <a:lstStyle/>
          <a:p>
            <a:pPr algn="r">
              <a:defRPr sz="1600"/>
            </a:pPr>
            <a:endParaRPr lang="en-US"/>
          </a:p>
        </c:txPr>
        <c:crossAx val="-2105851016"/>
        <c:crosses val="autoZero"/>
        <c:auto val="1"/>
        <c:lblAlgn val="ctr"/>
        <c:lblOffset val="100"/>
        <c:noMultiLvlLbl val="0"/>
      </c:catAx>
      <c:valAx>
        <c:axId val="-2105851016"/>
        <c:scaling>
          <c:orientation val="minMax"/>
        </c:scaling>
        <c:delete val="0"/>
        <c:axPos val="b"/>
        <c:majorGridlines/>
        <c:numFmt formatCode="0%" sourceLinked="1"/>
        <c:majorTickMark val="out"/>
        <c:minorTickMark val="none"/>
        <c:tickLblPos val="nextTo"/>
        <c:crossAx val="-2105854024"/>
        <c:crosses val="autoZero"/>
        <c:crossBetween val="between"/>
      </c:valAx>
    </c:plotArea>
    <c:legend>
      <c:legendPos val="r"/>
      <c:layout>
        <c:manualLayout>
          <c:xMode val="edge"/>
          <c:yMode val="edge"/>
          <c:x val="0.715936789151356"/>
          <c:y val="0.67091243802858"/>
          <c:w val="0.214618766404199"/>
          <c:h val="0.144663307086614"/>
        </c:manualLayout>
      </c:layout>
      <c:overlay val="0"/>
    </c:legend>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404873140857393"/>
          <c:y val="0.225925925925926"/>
          <c:w val="0.533461723534558"/>
          <c:h val="0.624648950131233"/>
        </c:manualLayout>
      </c:layout>
      <c:barChart>
        <c:barDir val="bar"/>
        <c:grouping val="clustered"/>
        <c:varyColors val="0"/>
        <c:ser>
          <c:idx val="0"/>
          <c:order val="0"/>
          <c:tx>
            <c:strRef>
              <c:f>'Q11'!$B$3</c:f>
              <c:strCache>
                <c:ptCount val="1"/>
                <c:pt idx="0">
                  <c:v>PLN</c:v>
                </c:pt>
              </c:strCache>
            </c:strRef>
          </c:tx>
          <c:invertIfNegative val="0"/>
          <c:dLbls>
            <c:delete val="1"/>
          </c:dLbls>
          <c:cat>
            <c:strRef>
              <c:f>'Q11'!$A$4:$A$10</c:f>
              <c:strCache>
                <c:ptCount val="7"/>
                <c:pt idx="0">
                  <c:v>Other source of funding</c:v>
                </c:pt>
                <c:pt idx="1">
                  <c:v>Materials budget</c:v>
                </c:pt>
                <c:pt idx="2">
                  <c:v>Dedicated preservation budget</c:v>
                </c:pt>
                <c:pt idx="3">
                  <c:v>Gifts or endowments</c:v>
                </c:pt>
                <c:pt idx="4">
                  <c:v>IT budget</c:v>
                </c:pt>
                <c:pt idx="5">
                  <c:v>Grants or awards</c:v>
                </c:pt>
                <c:pt idx="6">
                  <c:v>General operating budget</c:v>
                </c:pt>
              </c:strCache>
            </c:strRef>
          </c:cat>
          <c:val>
            <c:numRef>
              <c:f>'Q11'!$B$4:$B$10</c:f>
              <c:numCache>
                <c:formatCode>0%</c:formatCode>
                <c:ptCount val="7"/>
                <c:pt idx="0">
                  <c:v>0.0357142857142857</c:v>
                </c:pt>
                <c:pt idx="1">
                  <c:v>0.285714285714286</c:v>
                </c:pt>
                <c:pt idx="2">
                  <c:v>0.321428571428571</c:v>
                </c:pt>
                <c:pt idx="3">
                  <c:v>0.321428571428571</c:v>
                </c:pt>
                <c:pt idx="4">
                  <c:v>0.607142857142857</c:v>
                </c:pt>
                <c:pt idx="5">
                  <c:v>0.642857142857143</c:v>
                </c:pt>
                <c:pt idx="6">
                  <c:v>0.821428571428571</c:v>
                </c:pt>
              </c:numCache>
            </c:numRef>
          </c:val>
        </c:ser>
        <c:ser>
          <c:idx val="1"/>
          <c:order val="1"/>
          <c:tx>
            <c:strRef>
              <c:f>'Q11'!$C$3</c:f>
              <c:strCache>
                <c:ptCount val="1"/>
                <c:pt idx="0">
                  <c:v>not PLN</c:v>
                </c:pt>
              </c:strCache>
            </c:strRef>
          </c:tx>
          <c:invertIfNegative val="0"/>
          <c:dLbls>
            <c:delete val="1"/>
          </c:dLbls>
          <c:cat>
            <c:strRef>
              <c:f>'Q11'!$A$4:$A$10</c:f>
              <c:strCache>
                <c:ptCount val="7"/>
                <c:pt idx="0">
                  <c:v>Other source of funding</c:v>
                </c:pt>
                <c:pt idx="1">
                  <c:v>Materials budget</c:v>
                </c:pt>
                <c:pt idx="2">
                  <c:v>Dedicated preservation budget</c:v>
                </c:pt>
                <c:pt idx="3">
                  <c:v>Gifts or endowments</c:v>
                </c:pt>
                <c:pt idx="4">
                  <c:v>IT budget</c:v>
                </c:pt>
                <c:pt idx="5">
                  <c:v>Grants or awards</c:v>
                </c:pt>
                <c:pt idx="6">
                  <c:v>General operating budget</c:v>
                </c:pt>
              </c:strCache>
            </c:strRef>
          </c:cat>
          <c:val>
            <c:numRef>
              <c:f>'Q11'!$C$4:$C$10</c:f>
              <c:numCache>
                <c:formatCode>0%</c:formatCode>
                <c:ptCount val="7"/>
                <c:pt idx="0">
                  <c:v>0.111111111111111</c:v>
                </c:pt>
                <c:pt idx="1">
                  <c:v>0.388888888888889</c:v>
                </c:pt>
                <c:pt idx="2">
                  <c:v>0.305555555555556</c:v>
                </c:pt>
                <c:pt idx="3">
                  <c:v>0.305555555555556</c:v>
                </c:pt>
                <c:pt idx="4">
                  <c:v>0.527777777777778</c:v>
                </c:pt>
                <c:pt idx="5">
                  <c:v>0.5</c:v>
                </c:pt>
                <c:pt idx="6">
                  <c:v>0.694444444444444</c:v>
                </c:pt>
              </c:numCache>
            </c:numRef>
          </c:val>
        </c:ser>
        <c:dLbls>
          <c:showLegendKey val="0"/>
          <c:showVal val="1"/>
          <c:showCatName val="0"/>
          <c:showSerName val="0"/>
          <c:showPercent val="0"/>
          <c:showBubbleSize val="0"/>
        </c:dLbls>
        <c:gapWidth val="150"/>
        <c:axId val="2065332984"/>
        <c:axId val="2065335992"/>
      </c:barChart>
      <c:catAx>
        <c:axId val="2065332984"/>
        <c:scaling>
          <c:orientation val="minMax"/>
        </c:scaling>
        <c:delete val="0"/>
        <c:axPos val="l"/>
        <c:majorTickMark val="out"/>
        <c:minorTickMark val="none"/>
        <c:tickLblPos val="nextTo"/>
        <c:txPr>
          <a:bodyPr/>
          <a:lstStyle/>
          <a:p>
            <a:pPr>
              <a:defRPr sz="1600"/>
            </a:pPr>
            <a:endParaRPr lang="en-US"/>
          </a:p>
        </c:txPr>
        <c:crossAx val="2065335992"/>
        <c:crosses val="autoZero"/>
        <c:auto val="1"/>
        <c:lblAlgn val="ctr"/>
        <c:lblOffset val="100"/>
        <c:noMultiLvlLbl val="0"/>
      </c:catAx>
      <c:valAx>
        <c:axId val="2065335992"/>
        <c:scaling>
          <c:orientation val="minMax"/>
        </c:scaling>
        <c:delete val="0"/>
        <c:axPos val="b"/>
        <c:majorGridlines/>
        <c:numFmt formatCode="0%" sourceLinked="1"/>
        <c:majorTickMark val="out"/>
        <c:minorTickMark val="none"/>
        <c:tickLblPos val="nextTo"/>
        <c:crossAx val="2065332984"/>
        <c:crosses val="autoZero"/>
        <c:crossBetween val="between"/>
      </c:valAx>
    </c:plotArea>
    <c:legend>
      <c:legendPos val="r"/>
      <c:layout>
        <c:manualLayout>
          <c:xMode val="edge"/>
          <c:yMode val="edge"/>
          <c:x val="0.783376421697288"/>
          <c:y val="0.651930956547098"/>
          <c:w val="0.197179133858268"/>
          <c:h val="0.1674343832021"/>
        </c:manualLayout>
      </c:layout>
      <c:overlay val="0"/>
    </c:legend>
    <c:plotVisOnly val="1"/>
    <c:dispBlanksAs val="gap"/>
    <c:showDLblsOverMax val="0"/>
  </c:chart>
  <c:spPr>
    <a:noFill/>
    <a:ln>
      <a:noFill/>
    </a:ln>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A83E8-8F83-7548-8CD2-BA8975210CB2}" type="datetimeFigureOut">
              <a:rPr lang="en-US" smtClean="0"/>
              <a:pPr/>
              <a:t>12/7/15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F04FA8-A334-2141-9B68-C25D5279C4ED}" type="slidenum">
              <a:rPr lang="en-US" smtClean="0"/>
              <a:pPr/>
              <a:t>‹#›</a:t>
            </a:fld>
            <a:endParaRPr lang="en-US"/>
          </a:p>
        </p:txBody>
      </p:sp>
    </p:spTree>
    <p:extLst>
      <p:ext uri="{BB962C8B-B14F-4D97-AF65-F5344CB8AC3E}">
        <p14:creationId xmlns:p14="http://schemas.microsoft.com/office/powerpoint/2010/main" val="343610151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Relatively little information gathered or reported about digital preservation practices and policies. So we proposed and conducted</a:t>
            </a:r>
            <a:r>
              <a:rPr lang="en-US" sz="1200" kern="1200" baseline="0" dirty="0" smtClean="0">
                <a:solidFill>
                  <a:schemeClr val="tx1"/>
                </a:solidFill>
                <a:latin typeface="+mn-lt"/>
                <a:ea typeface="+mn-ea"/>
                <a:cs typeface="+mn-cs"/>
              </a:rPr>
              <a:t> the </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1</a:t>
            </a:r>
            <a:r>
              <a:rPr lang="en-US" sz="1200" kern="1200" baseline="30000" dirty="0" smtClean="0">
                <a:solidFill>
                  <a:schemeClr val="tx1"/>
                </a:solidFill>
                <a:latin typeface="+mn-lt"/>
                <a:ea typeface="+mn-ea"/>
                <a:cs typeface="+mn-cs"/>
              </a:rPr>
              <a:t>st</a:t>
            </a:r>
            <a:r>
              <a:rPr lang="en-US" sz="1200" kern="1200" dirty="0" smtClean="0">
                <a:solidFill>
                  <a:schemeClr val="tx1"/>
                </a:solidFill>
                <a:latin typeface="+mn-lt"/>
                <a:ea typeface="+mn-ea"/>
                <a:cs typeface="+mn-cs"/>
              </a:rPr>
              <a:t> ARL SPEC survey on digital preservation (</a:t>
            </a:r>
            <a:r>
              <a:rPr lang="en-US" sz="1200" b="1" kern="1200" dirty="0" smtClean="0">
                <a:solidFill>
                  <a:schemeClr val="tx1"/>
                </a:solidFill>
                <a:latin typeface="+mn-lt"/>
                <a:ea typeface="+mn-ea"/>
                <a:cs typeface="+mn-cs"/>
              </a:rPr>
              <a:t>S</a:t>
            </a:r>
            <a:r>
              <a:rPr lang="en-US" sz="1200" kern="1200" dirty="0" smtClean="0">
                <a:solidFill>
                  <a:schemeClr val="tx1"/>
                </a:solidFill>
                <a:latin typeface="+mn-lt"/>
                <a:ea typeface="+mn-ea"/>
                <a:cs typeface="+mn-cs"/>
              </a:rPr>
              <a:t>ystems and </a:t>
            </a:r>
            <a:r>
              <a:rPr lang="en-US" sz="1200" b="1" kern="1200" dirty="0" smtClean="0">
                <a:solidFill>
                  <a:schemeClr val="tx1"/>
                </a:solidFill>
                <a:latin typeface="+mn-lt"/>
                <a:ea typeface="+mn-ea"/>
                <a:cs typeface="+mn-cs"/>
              </a:rPr>
              <a:t>P</a:t>
            </a:r>
            <a:r>
              <a:rPr lang="en-US" sz="1200" kern="1200" dirty="0" smtClean="0">
                <a:solidFill>
                  <a:schemeClr val="tx1"/>
                </a:solidFill>
                <a:latin typeface="+mn-lt"/>
                <a:ea typeface="+mn-ea"/>
                <a:cs typeface="+mn-cs"/>
              </a:rPr>
              <a:t>rocedures </a:t>
            </a:r>
            <a:r>
              <a:rPr lang="en-US" sz="1200" b="1" kern="1200" dirty="0" smtClean="0">
                <a:solidFill>
                  <a:schemeClr val="tx1"/>
                </a:solidFill>
                <a:latin typeface="+mn-lt"/>
                <a:ea typeface="+mn-ea"/>
                <a:cs typeface="+mn-cs"/>
              </a:rPr>
              <a:t>E</a:t>
            </a:r>
            <a:r>
              <a:rPr lang="en-US" sz="1200" kern="1200" dirty="0" smtClean="0">
                <a:solidFill>
                  <a:schemeClr val="tx1"/>
                </a:solidFill>
                <a:latin typeface="+mn-lt"/>
                <a:ea typeface="+mn-ea"/>
                <a:cs typeface="+mn-cs"/>
              </a:rPr>
              <a:t>xchange </a:t>
            </a:r>
            <a:r>
              <a:rPr lang="en-US" sz="1200" b="1" kern="1200" dirty="0" smtClean="0">
                <a:solidFill>
                  <a:schemeClr val="tx1"/>
                </a:solidFill>
                <a:latin typeface="+mn-lt"/>
                <a:ea typeface="+mn-ea"/>
                <a:cs typeface="+mn-cs"/>
              </a:rPr>
              <a:t>C</a:t>
            </a:r>
            <a:r>
              <a:rPr lang="en-US" sz="1200" kern="1200" dirty="0" smtClean="0">
                <a:solidFill>
                  <a:schemeClr val="tx1"/>
                </a:solidFill>
                <a:latin typeface="+mn-lt"/>
                <a:ea typeface="+mn-ea"/>
                <a:cs typeface="+mn-cs"/>
              </a:rPr>
              <a:t>enter). While they specifically survey</a:t>
            </a:r>
            <a:r>
              <a:rPr lang="en-US" sz="1200" kern="1200" baseline="0" dirty="0" smtClean="0">
                <a:solidFill>
                  <a:schemeClr val="tx1"/>
                </a:solidFill>
                <a:latin typeface="+mn-lt"/>
                <a:ea typeface="+mn-ea"/>
                <a:cs typeface="+mn-cs"/>
              </a:rPr>
              <a:t> only ARL members, the publications are </a:t>
            </a:r>
            <a:r>
              <a:rPr lang="en-US" dirty="0" smtClean="0"/>
              <a:t>resource guides for any academic library</a:t>
            </a:r>
            <a:r>
              <a:rPr lang="en-US" baseline="0" dirty="0" smtClean="0"/>
              <a:t> researching</a:t>
            </a:r>
            <a:r>
              <a:rPr lang="en-US" dirty="0" smtClean="0"/>
              <a:t> management issues.</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survey sought to identify the strategies that institutions use to protect their digital collections and to describe the roles and responsibilities of stakeholders. We specifically noted digital preservation includes the policies, strategies, and actions that ensure access to digital content over time.</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Today I’m going to share some of the survey data about (1) digital content, (2) strategies for preserving that content, (3) and about staff, time, and funding they currently devote to digital preservation and 3 yr projection</a:t>
            </a:r>
            <a:r>
              <a:rPr lang="en-US" sz="1200" kern="1200" baseline="0" dirty="0" smtClean="0">
                <a:solidFill>
                  <a:schemeClr val="tx1"/>
                </a:solidFill>
                <a:latin typeface="+mn-lt"/>
                <a:ea typeface="+mn-ea"/>
                <a:cs typeface="+mn-cs"/>
              </a:rPr>
              <a:t> of these</a:t>
            </a:r>
            <a:r>
              <a:rPr lang="en-US" sz="1200" kern="1200" dirty="0" smtClean="0">
                <a:solidFill>
                  <a:schemeClr val="tx1"/>
                </a:solidFill>
                <a:latin typeface="+mn-lt"/>
                <a:ea typeface="+mn-ea"/>
                <a:cs typeface="+mn-cs"/>
              </a:rPr>
              <a:t> into the future. We covered other issues too about responsibilities</a:t>
            </a:r>
            <a:r>
              <a:rPr lang="en-US" sz="1200" kern="1200" baseline="0" dirty="0" smtClean="0">
                <a:solidFill>
                  <a:schemeClr val="tx1"/>
                </a:solidFill>
                <a:latin typeface="+mn-lt"/>
                <a:ea typeface="+mn-ea"/>
                <a:cs typeface="+mn-cs"/>
              </a:rPr>
              <a:t> and stakeholders, but 15 minutes isn’t enough time to go into too much depth. Read the report!</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March 14 – April 18, 2011. 64 responses (51%)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 thought since this</a:t>
            </a:r>
            <a:r>
              <a:rPr lang="en-US" sz="1200" kern="1200" baseline="0" dirty="0" smtClean="0">
                <a:solidFill>
                  <a:schemeClr val="tx1"/>
                </a:solidFill>
                <a:latin typeface="+mn-lt"/>
                <a:ea typeface="+mn-ea"/>
                <a:cs typeface="+mn-cs"/>
              </a:rPr>
              <a:t> meeting of PLN members was planned that perhaps you’d be interested in looking at this data from the point of view of PLN vs. non-PLN members. </a:t>
            </a:r>
            <a:r>
              <a:rPr lang="en-US" sz="1200" kern="1200" dirty="0" smtClean="0">
                <a:solidFill>
                  <a:schemeClr val="tx1"/>
                </a:solidFill>
                <a:latin typeface="+mn-lt"/>
                <a:ea typeface="+mn-ea"/>
                <a:cs typeface="+mn-cs"/>
              </a:rPr>
              <a:t>28 PLN members, 34 not PLN members</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Not shown in this slide but we asked (Q9) how many staff are (or will be) charged with digital preservation responsibility at your library. Include both the number of FTEs and number of individuals.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There are about the same FTE doing Digital Preservation work at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and non-</a:t>
            </a:r>
            <a:r>
              <a:rPr lang="en-US" sz="1200" kern="1200" dirty="0" err="1" smtClean="0">
                <a:solidFill>
                  <a:schemeClr val="tx1"/>
                </a:solidFill>
                <a:latin typeface="+mn-lt"/>
                <a:ea typeface="+mn-ea"/>
                <a:cs typeface="+mn-cs"/>
              </a:rPr>
              <a:t>PLNs</a:t>
            </a:r>
            <a:r>
              <a:rPr lang="en-US" sz="1200" b="1" kern="1200" dirty="0" smtClean="0">
                <a:solidFill>
                  <a:schemeClr val="tx1"/>
                </a:solidFill>
                <a:latin typeface="+mn-lt"/>
                <a:ea typeface="+mn-ea"/>
                <a:cs typeface="+mn-cs"/>
              </a:rPr>
              <a:t>: 2.5. </a:t>
            </a:r>
            <a:r>
              <a:rPr lang="en-US" sz="1200" kern="1200" dirty="0" smtClean="0">
                <a:solidFill>
                  <a:schemeClr val="tx1"/>
                </a:solidFill>
                <a:latin typeface="+mn-lt"/>
                <a:ea typeface="+mn-ea"/>
                <a:cs typeface="+mn-cs"/>
              </a:rPr>
              <a:t>But the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split the FTE over 5 staff while the non-</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have an FTE of Digital Preservation work spread over about nearly 8 people.  </a:t>
            </a:r>
          </a:p>
          <a:p>
            <a:r>
              <a:rPr lang="en-US" sz="1200" kern="1200" dirty="0" smtClean="0">
                <a:solidFill>
                  <a:schemeClr val="tx1"/>
                </a:solidFill>
                <a:latin typeface="+mn-lt"/>
                <a:ea typeface="+mn-ea"/>
                <a:cs typeface="+mn-cs"/>
              </a:rPr>
              <a:t> </a:t>
            </a:r>
          </a:p>
          <a:p>
            <a:endParaRPr lang="en-US" dirty="0" smtClean="0"/>
          </a:p>
          <a:p>
            <a:r>
              <a:rPr lang="en-US" sz="1200" baseline="0" dirty="0" smtClean="0">
                <a:solidFill>
                  <a:srgbClr val="000000"/>
                </a:solidFill>
                <a:latin typeface="Arial"/>
              </a:rPr>
              <a:t>		</a:t>
            </a:r>
            <a:r>
              <a:rPr lang="en-US" sz="1200" baseline="0" dirty="0" smtClean="0">
                <a:solidFill>
                  <a:srgbClr val="000000"/>
                </a:solidFill>
                <a:latin typeface="Microsoft Sans Serif"/>
              </a:rPr>
              <a:t>Average # of FTE	Average # of Individuals	</a:t>
            </a:r>
          </a:p>
          <a:p>
            <a:r>
              <a:rPr lang="en-US" sz="1200" baseline="0" dirty="0" smtClean="0">
                <a:solidFill>
                  <a:srgbClr val="000000"/>
                </a:solidFill>
                <a:latin typeface="Arial"/>
              </a:rPr>
              <a:t>not </a:t>
            </a:r>
            <a:r>
              <a:rPr lang="en-US" sz="1200" baseline="0" dirty="0" err="1" smtClean="0">
                <a:solidFill>
                  <a:srgbClr val="000000"/>
                </a:solidFill>
                <a:latin typeface="Arial"/>
              </a:rPr>
              <a:t>PLNs</a:t>
            </a:r>
            <a:r>
              <a:rPr lang="en-US" sz="1200" baseline="0" dirty="0" smtClean="0">
                <a:solidFill>
                  <a:srgbClr val="000000"/>
                </a:solidFill>
                <a:latin typeface="Arial"/>
              </a:rPr>
              <a:t>		2.6			7.6	</a:t>
            </a:r>
          </a:p>
          <a:p>
            <a:r>
              <a:rPr lang="en-US" sz="1200" baseline="0" dirty="0" err="1" smtClean="0">
                <a:solidFill>
                  <a:srgbClr val="000000"/>
                </a:solidFill>
                <a:latin typeface="Arial"/>
              </a:rPr>
              <a:t>PLNs</a:t>
            </a:r>
            <a:r>
              <a:rPr lang="en-US" sz="1200" baseline="0" dirty="0" smtClean="0">
                <a:solidFill>
                  <a:srgbClr val="000000"/>
                </a:solidFill>
                <a:latin typeface="Arial"/>
              </a:rPr>
              <a:t>			2.4			4.8	</a:t>
            </a:r>
          </a:p>
          <a:p>
            <a:endParaRPr lang="en-US" dirty="0" smtClean="0"/>
          </a:p>
          <a:p>
            <a:endParaRPr lang="en-US" dirty="0" smtClean="0"/>
          </a:p>
          <a:p>
            <a:r>
              <a:rPr lang="en-US" sz="1200" kern="1200" dirty="0" smtClean="0">
                <a:solidFill>
                  <a:schemeClr val="tx1"/>
                </a:solidFill>
                <a:latin typeface="+mn-lt"/>
                <a:ea typeface="+mn-ea"/>
                <a:cs typeface="+mn-cs"/>
              </a:rPr>
              <a:t>Slide 10		Q13</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When asked to compare today’s levels of investment in staff, time, and funding to the investment levels of their libraries three years ago, the majority of respondents reported that they are investing more staff and time. We see a significant difference in funding between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and non-</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compared to 3 years ago.</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11		Q14</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Compared to three years ago, most of the responding libraries are currently investing more staff, time, and funding in their digital preservation activities. The majority anticipates that this trend will continue over the next three years.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A few libraries expect their investment to decrease. As one respondent stated, “It’s hard to predict an increase in our funding/budget situation going forward given the current climate. As a result, we can only be pessimistic for purposes of this survey and expect the worse: further budget cuts or at best, level funding. We do continue to actively pursue research grant opportunities, however.”</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Slide 12 		Q12		</a:t>
            </a:r>
            <a:r>
              <a:rPr lang="en-US" sz="1200" b="1" kern="1200" dirty="0" smtClean="0">
                <a:solidFill>
                  <a:schemeClr val="tx1"/>
                </a:solidFill>
                <a:latin typeface="+mn-lt"/>
                <a:ea typeface="+mn-ea"/>
                <a:cs typeface="+mn-cs"/>
              </a:rPr>
              <a:t>Barriers to Digital Preservation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survey sought to gauge both the willingness and capacity of libraries to keep pace with the growth of their digital content. Not surprisingly, almost all of the respondents, and slightly more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(46 or 94%: 96% PLNs/92% non-</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stated that their libraries want to invest in preserving more digital content than they currently do.</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most frequently reported barriers to preservation were staffing and expertise. The responding libraries are struggling to dedicate staff to digital preservation and to foster staff expertise to keep pace with the technical challenges inherent in digital content, technical infrastructures, and digital preservation best practices.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Funding and resources for technical development, equipment purchases, and support for on-going operations were also frequently cited barriers. Several institutions reported having difficulty making the transition from grant-funded support to dedicated institutional funding for sustained operations.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Finally, several libraries reported that their institutions lack clear institutional policies and/or strategies for guiding investments. </a:t>
            </a:r>
            <a:r>
              <a:rPr lang="en-US" sz="1200" b="1" kern="1200" dirty="0" smtClean="0">
                <a:solidFill>
                  <a:schemeClr val="tx1"/>
                </a:solidFill>
                <a:latin typeface="+mn-lt"/>
                <a:ea typeface="+mn-ea"/>
                <a:cs typeface="+mn-cs"/>
              </a:rPr>
              <a:t>Other less-cited, but still significant barriers include legal issues regarding deposit, lack of trustworthy repository status, and the absence of reliable standards for complex digital data.</a:t>
            </a:r>
            <a:r>
              <a:rPr lang="en-US" dirty="0" smtClean="0"/>
              <a:t> </a:t>
            </a:r>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Slide 13		Q16, 21, 26	Text below is from Exec Sum. Is it still true?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Libraries use a range of strategies for preserving most digital resources. Their first choice solution is using a library-managed digital archive/ repository. This strategy is followed by collaborative solutions, either with other administrative and/or technical units in the institution, in a participatory solution such as the </a:t>
            </a:r>
            <a:r>
              <a:rPr lang="en-US" sz="1200" kern="1200" dirty="0" err="1" smtClean="0">
                <a:solidFill>
                  <a:schemeClr val="tx1"/>
                </a:solidFill>
                <a:latin typeface="+mn-lt"/>
                <a:ea typeface="+mn-ea"/>
                <a:cs typeface="+mn-cs"/>
              </a:rPr>
              <a:t>MetaArchive</a:t>
            </a:r>
            <a:r>
              <a:rPr lang="en-US" sz="1200" kern="1200" dirty="0" smtClean="0">
                <a:solidFill>
                  <a:schemeClr val="tx1"/>
                </a:solidFill>
                <a:latin typeface="+mn-lt"/>
                <a:ea typeface="+mn-ea"/>
                <a:cs typeface="+mn-cs"/>
              </a:rPr>
              <a:t>, or in a hosted solution such as the </a:t>
            </a:r>
            <a:r>
              <a:rPr lang="en-US" sz="1200" kern="1200" dirty="0" err="1" smtClean="0">
                <a:solidFill>
                  <a:schemeClr val="tx1"/>
                </a:solidFill>
                <a:latin typeface="+mn-lt"/>
                <a:ea typeface="+mn-ea"/>
                <a:cs typeface="+mn-cs"/>
              </a:rPr>
              <a:t>HathiTrust</a:t>
            </a:r>
            <a:r>
              <a:rPr lang="en-US"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other PLN</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We not only participate in </a:t>
            </a:r>
            <a:r>
              <a:rPr lang="en-US" sz="1200" kern="1200" dirty="0" err="1" smtClean="0">
                <a:solidFill>
                  <a:schemeClr val="tx1"/>
                </a:solidFill>
                <a:latin typeface="+mn-lt"/>
                <a:ea typeface="+mn-ea"/>
                <a:cs typeface="+mn-cs"/>
              </a:rPr>
              <a:t>HathiTrust</a:t>
            </a:r>
            <a:r>
              <a:rPr lang="en-US" sz="1200" kern="1200" dirty="0" smtClean="0">
                <a:solidFill>
                  <a:schemeClr val="tx1"/>
                </a:solidFill>
                <a:latin typeface="+mn-lt"/>
                <a:ea typeface="+mn-ea"/>
                <a:cs typeface="+mn-cs"/>
              </a:rPr>
              <a:t>, we are essential for its fundamental operations and development.</a:t>
            </a:r>
          </a:p>
          <a:p>
            <a:pPr lvl="0"/>
            <a:r>
              <a:rPr lang="en-US" sz="1200" kern="1200" dirty="0" smtClean="0">
                <a:solidFill>
                  <a:schemeClr val="tx1"/>
                </a:solidFill>
                <a:latin typeface="+mn-lt"/>
                <a:ea typeface="+mn-ea"/>
                <a:cs typeface="+mn-cs"/>
              </a:rPr>
              <a:t>Partnership with non-profits, e.g. Internet Archive</a:t>
            </a:r>
          </a:p>
          <a:p>
            <a:pPr lvl="0"/>
            <a:r>
              <a:rPr lang="en-US" sz="1200" kern="1200" dirty="0" smtClean="0">
                <a:solidFill>
                  <a:schemeClr val="tx1"/>
                </a:solidFill>
                <a:latin typeface="+mn-lt"/>
                <a:ea typeface="+mn-ea"/>
                <a:cs typeface="+mn-cs"/>
              </a:rPr>
              <a:t>Data generated out of research projects funded through specific programs.</a:t>
            </a:r>
          </a:p>
          <a:p>
            <a:pPr lvl="0"/>
            <a:r>
              <a:rPr lang="en-US" sz="1200" kern="1200" dirty="0" smtClean="0">
                <a:solidFill>
                  <a:schemeClr val="tx1"/>
                </a:solidFill>
                <a:latin typeface="+mn-lt"/>
                <a:ea typeface="+mn-ea"/>
                <a:cs typeface="+mn-cs"/>
              </a:rPr>
              <a:t>Homegrown software and repository architecture.</a:t>
            </a:r>
          </a:p>
          <a:p>
            <a:pPr lvl="0"/>
            <a:r>
              <a:rPr lang="en-US" sz="1200" kern="1200" dirty="0" smtClean="0">
                <a:solidFill>
                  <a:schemeClr val="tx1"/>
                </a:solidFill>
                <a:latin typeface="+mn-lt"/>
                <a:ea typeface="+mn-ea"/>
                <a:cs typeface="+mn-cs"/>
              </a:rPr>
              <a:t>Using </a:t>
            </a:r>
            <a:r>
              <a:rPr lang="en-US" sz="1200" kern="1200" dirty="0" err="1" smtClean="0">
                <a:solidFill>
                  <a:schemeClr val="tx1"/>
                </a:solidFill>
                <a:latin typeface="+mn-lt"/>
                <a:ea typeface="+mn-ea"/>
                <a:cs typeface="+mn-cs"/>
              </a:rPr>
              <a:t>ArchiveIt</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3 Local back-up of servers where digital copy is stored</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other not </a:t>
            </a:r>
            <a:r>
              <a:rPr lang="en-US" sz="1200" b="1" kern="1200" dirty="0" err="1" smtClean="0">
                <a:solidFill>
                  <a:schemeClr val="tx1"/>
                </a:solidFill>
                <a:latin typeface="+mn-lt"/>
                <a:ea typeface="+mn-ea"/>
                <a:cs typeface="+mn-cs"/>
              </a:rPr>
              <a:t>pln</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2 Using Rosetta and </a:t>
            </a:r>
            <a:r>
              <a:rPr lang="en-US" sz="1200" kern="1200" dirty="0" err="1" smtClean="0">
                <a:solidFill>
                  <a:schemeClr val="tx1"/>
                </a:solidFill>
                <a:latin typeface="+mn-lt"/>
                <a:ea typeface="+mn-ea"/>
                <a:cs typeface="+mn-cs"/>
              </a:rPr>
              <a:t>FileNet</a:t>
            </a:r>
            <a:r>
              <a:rPr lang="en-US" sz="1200" kern="1200" dirty="0" smtClean="0">
                <a:solidFill>
                  <a:schemeClr val="tx1"/>
                </a:solidFill>
                <a:latin typeface="+mn-lt"/>
                <a:ea typeface="+mn-ea"/>
                <a:cs typeface="+mn-cs"/>
              </a:rPr>
              <a:t> with other entities in our consortium</a:t>
            </a:r>
          </a:p>
          <a:p>
            <a:pPr lvl="0"/>
            <a:r>
              <a:rPr lang="en-US" sz="1200" kern="1200" dirty="0" smtClean="0">
                <a:solidFill>
                  <a:schemeClr val="tx1"/>
                </a:solidFill>
                <a:latin typeface="+mn-lt"/>
                <a:ea typeface="+mn-ea"/>
                <a:cs typeface="+mn-cs"/>
              </a:rPr>
              <a:t>Developing new infrastructure through NSF award for Data Conservancy.</a:t>
            </a:r>
          </a:p>
          <a:p>
            <a:pPr lvl="0"/>
            <a:r>
              <a:rPr lang="en-US" sz="1200" kern="1200" dirty="0" smtClean="0">
                <a:solidFill>
                  <a:schemeClr val="tx1"/>
                </a:solidFill>
                <a:latin typeface="+mn-lt"/>
                <a:ea typeface="+mn-ea"/>
                <a:cs typeface="+mn-cs"/>
              </a:rPr>
              <a:t>6 Storing processed and raw files on a locally-hosted, backed -up server.</a:t>
            </a:r>
          </a:p>
          <a:p>
            <a:pPr lvl="0"/>
            <a:r>
              <a:rPr lang="en-US" sz="1200" kern="1200" dirty="0" smtClean="0">
                <a:solidFill>
                  <a:schemeClr val="tx1"/>
                </a:solidFill>
                <a:latin typeface="+mn-lt"/>
                <a:ea typeface="+mn-ea"/>
                <a:cs typeface="+mn-cs"/>
              </a:rPr>
              <a:t>2 Development in-house of our own repository software, which is open source and available to others.</a:t>
            </a:r>
          </a:p>
          <a:p>
            <a:pPr lvl="0"/>
            <a:r>
              <a:rPr lang="en-US" sz="1200" kern="1200" dirty="0" smtClean="0">
                <a:solidFill>
                  <a:schemeClr val="tx1"/>
                </a:solidFill>
                <a:latin typeface="+mn-lt"/>
                <a:ea typeface="+mn-ea"/>
                <a:cs typeface="+mn-cs"/>
              </a:rPr>
              <a:t>The master </a:t>
            </a:r>
            <a:r>
              <a:rPr lang="en-US" sz="1200" kern="1200" dirty="0" err="1" smtClean="0">
                <a:solidFill>
                  <a:schemeClr val="tx1"/>
                </a:solidFill>
                <a:latin typeface="+mn-lt"/>
                <a:ea typeface="+mn-ea"/>
                <a:cs typeface="+mn-cs"/>
              </a:rPr>
              <a:t>PDFs</a:t>
            </a:r>
            <a:r>
              <a:rPr lang="en-US" sz="1200" kern="1200" dirty="0" smtClean="0">
                <a:solidFill>
                  <a:schemeClr val="tx1"/>
                </a:solidFill>
                <a:latin typeface="+mn-lt"/>
                <a:ea typeface="+mn-ea"/>
                <a:cs typeface="+mn-cs"/>
              </a:rPr>
              <a:t> are duplicated in </a:t>
            </a:r>
            <a:r>
              <a:rPr lang="en-US" sz="1200" kern="1200" dirty="0" err="1" smtClean="0">
                <a:solidFill>
                  <a:schemeClr val="tx1"/>
                </a:solidFill>
                <a:latin typeface="+mn-lt"/>
                <a:ea typeface="+mn-ea"/>
                <a:cs typeface="+mn-cs"/>
              </a:rPr>
              <a:t>ContentDM</a:t>
            </a:r>
            <a:r>
              <a:rPr lang="en-US" sz="1200" kern="1200" dirty="0" smtClean="0">
                <a:solidFill>
                  <a:schemeClr val="tx1"/>
                </a:solidFill>
                <a:latin typeface="+mn-lt"/>
                <a:ea typeface="+mn-ea"/>
                <a:cs typeface="+mn-cs"/>
              </a:rPr>
              <a:t> as part of our normal delivery workflow. They are also stored on long lasting physical storage.</a:t>
            </a:r>
          </a:p>
          <a:p>
            <a:pPr lvl="0"/>
            <a:r>
              <a:rPr lang="en-US" sz="1200" kern="1200" dirty="0" smtClean="0">
                <a:solidFill>
                  <a:schemeClr val="tx1"/>
                </a:solidFill>
                <a:latin typeface="+mn-lt"/>
                <a:ea typeface="+mn-ea"/>
                <a:cs typeface="+mn-cs"/>
              </a:rPr>
              <a:t>3 Texas Digital Library </a:t>
            </a:r>
            <a:r>
              <a:rPr lang="en-US" sz="1200" kern="1200" dirty="0" err="1" smtClean="0">
                <a:solidFill>
                  <a:schemeClr val="tx1"/>
                </a:solidFill>
                <a:latin typeface="+mn-lt"/>
                <a:ea typeface="+mn-ea"/>
                <a:cs typeface="+mn-cs"/>
              </a:rPr>
              <a:t>PresNet</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UC </a:t>
            </a:r>
            <a:r>
              <a:rPr lang="en-US" sz="1200" kern="1200" dirty="0" err="1" smtClean="0">
                <a:solidFill>
                  <a:schemeClr val="tx1"/>
                </a:solidFill>
                <a:latin typeface="+mn-lt"/>
                <a:ea typeface="+mn-ea"/>
                <a:cs typeface="+mn-cs"/>
              </a:rPr>
              <a:t>systemwide</a:t>
            </a:r>
            <a:r>
              <a:rPr lang="en-US" sz="1200" kern="1200" dirty="0" smtClean="0">
                <a:solidFill>
                  <a:schemeClr val="tx1"/>
                </a:solidFill>
                <a:latin typeface="+mn-lt"/>
                <a:ea typeface="+mn-ea"/>
                <a:cs typeface="+mn-cs"/>
              </a:rPr>
              <a:t> digital Repository</a:t>
            </a:r>
          </a:p>
          <a:p>
            <a:pPr lvl="0"/>
            <a:r>
              <a:rPr lang="en-US" sz="1200" kern="1200" dirty="0" smtClean="0">
                <a:solidFill>
                  <a:schemeClr val="tx1"/>
                </a:solidFill>
                <a:latin typeface="+mn-lt"/>
                <a:ea typeface="+mn-ea"/>
                <a:cs typeface="+mn-cs"/>
              </a:rPr>
              <a:t>Images are stored on the library's servers, in a preservation file format (TIFF). Bit-preservation assured through library systems administration &amp; backup. Metadata is managed in Special Collections databases</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9F04FA8-A334-2141-9B68-C25D5279C4E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14		Q18, 23, 28</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While the majority of respondents predict that using a library-managed digital archive/repository will remain their primary strategy, an increasing number anticipate that participating in collaborative solutions will be part of their future strategy. Nearly 25% of those that expect to collaborate are not currently collaborating as part of their preservation strategy. A vendor-based solution is the least likely future preservation strategy. Among the “other” anticipated strategies, respondents mentioned homegrown solutions and institutional and statewide repositories.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3 most frequent reasons to explain why future strategies might be different from their current preservation strategies, were: </a:t>
            </a:r>
          </a:p>
          <a:p>
            <a:pPr marL="228600" indent="-228600">
              <a:buAutoNum type="arabicParenR"/>
            </a:pPr>
            <a:r>
              <a:rPr lang="en-US" sz="1200" kern="1200" dirty="0" smtClean="0">
                <a:solidFill>
                  <a:schemeClr val="tx1"/>
                </a:solidFill>
                <a:latin typeface="+mn-lt"/>
                <a:ea typeface="+mn-ea"/>
                <a:cs typeface="+mn-cs"/>
              </a:rPr>
              <a:t>They are not now, but they plan to collaborate.</a:t>
            </a:r>
          </a:p>
          <a:p>
            <a:pPr marL="228600" indent="-228600">
              <a:buAutoNum type="arabicParenR"/>
            </a:pPr>
            <a:r>
              <a:rPr lang="en-US" sz="1200" kern="1200" dirty="0" smtClean="0">
                <a:solidFill>
                  <a:schemeClr val="tx1"/>
                </a:solidFill>
                <a:latin typeface="+mn-lt"/>
                <a:ea typeface="+mn-ea"/>
                <a:cs typeface="+mn-cs"/>
              </a:rPr>
              <a:t>Their repositories will develop further. </a:t>
            </a:r>
          </a:p>
          <a:p>
            <a:pPr marL="228600" indent="-228600">
              <a:buAutoNum type="arabicParenR"/>
            </a:pPr>
            <a:r>
              <a:rPr lang="en-US" sz="1200" kern="1200" dirty="0" smtClean="0">
                <a:solidFill>
                  <a:schemeClr val="tx1"/>
                </a:solidFill>
                <a:latin typeface="+mn-lt"/>
                <a:ea typeface="+mn-ea"/>
                <a:cs typeface="+mn-cs"/>
              </a:rPr>
              <a:t>They will take advantage of third-party or remotely hosted solutions (</a:t>
            </a:r>
            <a:r>
              <a:rPr lang="en-US" sz="1200" kern="1200" dirty="0" err="1" smtClean="0">
                <a:solidFill>
                  <a:schemeClr val="tx1"/>
                </a:solidFill>
                <a:latin typeface="+mn-lt"/>
                <a:ea typeface="+mn-ea"/>
                <a:cs typeface="+mn-cs"/>
              </a:rPr>
              <a:t>HathiTrust</a:t>
            </a:r>
            <a:r>
              <a:rPr lang="en-US" sz="1200" kern="1200" dirty="0" smtClean="0">
                <a:solidFill>
                  <a:schemeClr val="tx1"/>
                </a:solidFill>
                <a:latin typeface="+mn-lt"/>
                <a:ea typeface="+mn-ea"/>
                <a:cs typeface="+mn-cs"/>
              </a:rPr>
              <a:t> usually). </a:t>
            </a:r>
          </a:p>
          <a:p>
            <a:pPr marL="228600" indent="-228600">
              <a:buNone/>
            </a:pPr>
            <a:endParaRPr lang="en-US" sz="1200" kern="1200" dirty="0" smtClean="0">
              <a:solidFill>
                <a:schemeClr val="tx1"/>
              </a:solidFill>
              <a:latin typeface="+mn-lt"/>
              <a:ea typeface="+mn-ea"/>
              <a:cs typeface="+mn-cs"/>
            </a:endParaRPr>
          </a:p>
          <a:p>
            <a:pPr marL="228600" indent="-228600">
              <a:buNone/>
            </a:pPr>
            <a:r>
              <a:rPr lang="en-US" sz="1200" kern="1200" dirty="0" smtClean="0">
                <a:solidFill>
                  <a:schemeClr val="tx1"/>
                </a:solidFill>
                <a:latin typeface="+mn-lt"/>
                <a:ea typeface="+mn-ea"/>
                <a:cs typeface="+mn-cs"/>
              </a:rPr>
              <a:t>Also mentioned, but less often, were changes due to centralization of efforts within their institutions.</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15		Q39		</a:t>
            </a:r>
          </a:p>
          <a:p>
            <a:r>
              <a:rPr lang="en-US" sz="1200" kern="1200" dirty="0" smtClean="0">
                <a:solidFill>
                  <a:schemeClr val="tx1"/>
                </a:solidFill>
                <a:latin typeface="+mn-lt"/>
                <a:ea typeface="+mn-ea"/>
                <a:cs typeface="+mn-cs"/>
              </a:rPr>
              <a:t>There’s not really much difference between the 2 group’s responses to this question.</a:t>
            </a:r>
          </a:p>
          <a:p>
            <a:r>
              <a:rPr lang="en-US" sz="1200" kern="1200" dirty="0" smtClean="0">
                <a:solidFill>
                  <a:schemeClr val="tx1"/>
                </a:solidFill>
                <a:latin typeface="+mn-lt"/>
                <a:ea typeface="+mn-ea"/>
                <a:cs typeface="+mn-cs"/>
              </a:rPr>
              <a:t>	 Non-PLN members see a little more</a:t>
            </a:r>
            <a:r>
              <a:rPr lang="en-US" sz="1200" kern="1200" baseline="0" dirty="0" smtClean="0">
                <a:solidFill>
                  <a:schemeClr val="tx1"/>
                </a:solidFill>
                <a:latin typeface="+mn-lt"/>
                <a:ea typeface="+mn-ea"/>
                <a:cs typeface="+mn-cs"/>
              </a:rPr>
              <a:t> need for standards and best practices and </a:t>
            </a:r>
            <a:r>
              <a:rPr lang="en-US" sz="1200" kern="1200" baseline="0" dirty="0" err="1" smtClean="0">
                <a:solidFill>
                  <a:schemeClr val="tx1"/>
                </a:solidFill>
                <a:latin typeface="+mn-lt"/>
                <a:ea typeface="+mn-ea"/>
                <a:cs typeface="+mn-cs"/>
              </a:rPr>
              <a:t>digi</a:t>
            </a:r>
            <a:r>
              <a:rPr lang="en-US" sz="1200" kern="1200" baseline="0" dirty="0" smtClean="0">
                <a:solidFill>
                  <a:schemeClr val="tx1"/>
                </a:solidFill>
                <a:latin typeface="+mn-lt"/>
                <a:ea typeface="+mn-ea"/>
                <a:cs typeface="+mn-cs"/>
              </a:rPr>
              <a:t> preservation planning. </a:t>
            </a:r>
          </a:p>
          <a:p>
            <a:r>
              <a:rPr lang="en-US" sz="1200" kern="1200" baseline="0" dirty="0" smtClean="0">
                <a:solidFill>
                  <a:schemeClr val="tx1"/>
                </a:solidFill>
                <a:latin typeface="+mn-lt"/>
                <a:ea typeface="+mn-ea"/>
                <a:cs typeface="+mn-cs"/>
              </a:rPr>
              <a:t>	Interestingly, PLN members would like more technical training and conversion/migration services. </a:t>
            </a:r>
          </a:p>
          <a:p>
            <a:r>
              <a:rPr lang="en-US" sz="1200" kern="1200" baseline="0" dirty="0" smtClean="0">
                <a:solidFill>
                  <a:schemeClr val="tx1"/>
                </a:solidFill>
                <a:latin typeface="+mn-lt"/>
                <a:ea typeface="+mn-ea"/>
                <a:cs typeface="+mn-cs"/>
              </a:rPr>
              <a:t>Neither group wants theory training so we could say that these library are ready to </a:t>
            </a:r>
            <a:r>
              <a:rPr lang="en-US" sz="1200" kern="1200" dirty="0" smtClean="0">
                <a:solidFill>
                  <a:schemeClr val="tx1"/>
                </a:solidFill>
                <a:latin typeface="+mn-lt"/>
                <a:ea typeface="+mn-ea"/>
                <a:cs typeface="+mn-cs"/>
              </a:rPr>
              <a:t>move past conceptual decision-making and are beginning to make practical progress towards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digital preservation.</a:t>
            </a:r>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Other service, </a:t>
            </a:r>
            <a:r>
              <a:rPr lang="en-US" sz="1200" b="1" kern="1200" dirty="0" err="1" smtClean="0">
                <a:solidFill>
                  <a:schemeClr val="tx1"/>
                </a:solidFill>
                <a:latin typeface="+mn-lt"/>
                <a:ea typeface="+mn-ea"/>
                <a:cs typeface="+mn-cs"/>
              </a:rPr>
              <a:t>PLNs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Affordable and practical external audit</a:t>
            </a:r>
          </a:p>
          <a:p>
            <a:pPr lvl="0"/>
            <a:r>
              <a:rPr lang="en-US" sz="1200" kern="1200" dirty="0" smtClean="0">
                <a:solidFill>
                  <a:schemeClr val="tx1"/>
                </a:solidFill>
                <a:latin typeface="+mn-lt"/>
                <a:ea typeface="+mn-ea"/>
                <a:cs typeface="+mn-cs"/>
              </a:rPr>
              <a:t>Clear benchmarks/articulated metrics to evaluate our progress</a:t>
            </a:r>
          </a:p>
          <a:p>
            <a:pPr lvl="0"/>
            <a:r>
              <a:rPr lang="en-US" sz="1200" kern="1200" dirty="0" smtClean="0">
                <a:solidFill>
                  <a:schemeClr val="tx1"/>
                </a:solidFill>
                <a:latin typeface="+mn-lt"/>
                <a:ea typeface="+mn-ea"/>
                <a:cs typeface="+mn-cs"/>
              </a:rPr>
              <a:t>Many of our digital resources lack good (or often any) metadata. While it is important to create and preserve not only the digital objects but their descriptive, technical, administrative, rights, etc. metadata, we have hundreds of thousands of digital resources. We </a:t>
            </a:r>
            <a:r>
              <a:rPr lang="en-US" sz="1200" b="1" kern="1200" dirty="0" smtClean="0">
                <a:solidFill>
                  <a:schemeClr val="tx1"/>
                </a:solidFill>
                <a:latin typeface="+mn-lt"/>
                <a:ea typeface="+mn-ea"/>
                <a:cs typeface="+mn-cs"/>
              </a:rPr>
              <a:t>need help in strategizing how to overcome this daunting amount of work.</a:t>
            </a:r>
          </a:p>
          <a:p>
            <a:pPr lvl="0"/>
            <a:r>
              <a:rPr lang="en-US" sz="1200" kern="1200" dirty="0" smtClean="0">
                <a:solidFill>
                  <a:schemeClr val="tx1"/>
                </a:solidFill>
                <a:latin typeface="+mn-lt"/>
                <a:ea typeface="+mn-ea"/>
                <a:cs typeface="+mn-cs"/>
              </a:rPr>
              <a:t>Models enabling us to estimate resource requirements so we can weigh them against the benefits.</a:t>
            </a:r>
          </a:p>
          <a:p>
            <a:r>
              <a:rPr lang="en-US"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not PLN</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Clarification of role of libraries in preserving 3rd party data</a:t>
            </a:r>
          </a:p>
          <a:p>
            <a:pPr lvl="0"/>
            <a:r>
              <a:rPr lang="en-US" sz="1200" kern="1200" dirty="0" smtClean="0">
                <a:solidFill>
                  <a:schemeClr val="tx1"/>
                </a:solidFill>
                <a:latin typeface="+mn-lt"/>
                <a:ea typeface="+mn-ea"/>
                <a:cs typeface="+mn-cs"/>
              </a:rPr>
              <a:t>External services to provide ongoing, </a:t>
            </a:r>
            <a:r>
              <a:rPr lang="en-US" sz="1200" kern="1200" dirty="0" err="1" smtClean="0">
                <a:solidFill>
                  <a:schemeClr val="tx1"/>
                </a:solidFill>
                <a:latin typeface="+mn-lt"/>
                <a:ea typeface="+mn-ea"/>
                <a:cs typeface="+mn-cs"/>
              </a:rPr>
              <a:t>realtime</a:t>
            </a:r>
            <a:r>
              <a:rPr lang="en-US" sz="1200" kern="1200" dirty="0" smtClean="0">
                <a:solidFill>
                  <a:schemeClr val="tx1"/>
                </a:solidFill>
                <a:latin typeface="+mn-lt"/>
                <a:ea typeface="+mn-ea"/>
                <a:cs typeface="+mn-cs"/>
              </a:rPr>
              <a:t> format validation, transformation and migration.</a:t>
            </a:r>
          </a:p>
          <a:p>
            <a:pPr lvl="0"/>
            <a:r>
              <a:rPr lang="en-US" sz="1200" kern="1200" dirty="0" smtClean="0">
                <a:solidFill>
                  <a:schemeClr val="tx1"/>
                </a:solidFill>
                <a:latin typeface="+mn-lt"/>
                <a:ea typeface="+mn-ea"/>
                <a:cs typeface="+mn-cs"/>
              </a:rPr>
              <a:t>Grant Writing</a:t>
            </a:r>
          </a:p>
          <a:p>
            <a:pPr lvl="0"/>
            <a:r>
              <a:rPr lang="en-US" sz="1200" kern="1200" dirty="0" smtClean="0">
                <a:solidFill>
                  <a:schemeClr val="tx1"/>
                </a:solidFill>
                <a:latin typeface="+mn-lt"/>
                <a:ea typeface="+mn-ea"/>
                <a:cs typeface="+mn-cs"/>
              </a:rPr>
              <a:t>it would be very helpful, if institutions that have preservation policies would share them</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9F04FA8-A334-2141-9B68-C25D5279C4E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Slide 16		Q35/36</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34 libraries reported they plan to manage a digital archive/repository that is intended to support preservation functions. Findings for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and non-</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was 88% and 90%, respectively. The majority reported that some institutional units, including academic units, administrative units, and data centers, are “indifferent” to deposit, or are “not actively seeking deposit.” They cited several commonly perceived and expressed barriers to deposit, such as awareness, library capacity (real or perceived), complicated submission workflows, and concerns about future access to their content.</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They are actively expanding their policies, workflows, and technical capacity for preservation.</a:t>
            </a:r>
          </a:p>
          <a:p>
            <a:r>
              <a:rPr lang="en-US" sz="1200" kern="1200" dirty="0" smtClean="0">
                <a:solidFill>
                  <a:schemeClr val="tx1"/>
                </a:solidFill>
                <a:latin typeface="+mn-lt"/>
                <a:ea typeface="+mn-ea"/>
                <a:cs typeface="+mn-cs"/>
              </a:rPr>
              <a:t>This expansion is, in itself, challenging. It requires a paradigm shift in thinking about the library’s mission as an active caretaker of non-physical content; it also requires heavy resource allocations to establish a solid infrastructure for digital life-cycle </a:t>
            </a:r>
            <a:r>
              <a:rPr lang="en-US" sz="1200" kern="1200" dirty="0" err="1" smtClean="0">
                <a:solidFill>
                  <a:schemeClr val="tx1"/>
                </a:solidFill>
                <a:latin typeface="+mn-lt"/>
                <a:ea typeface="+mn-ea"/>
                <a:cs typeface="+mn-cs"/>
              </a:rPr>
              <a:t>curation</a:t>
            </a:r>
            <a:r>
              <a:rPr lang="en-US" sz="1200" kern="1200" dirty="0" smtClean="0">
                <a:solidFill>
                  <a:schemeClr val="tx1"/>
                </a:solidFill>
                <a:latin typeface="+mn-lt"/>
                <a:ea typeface="+mn-ea"/>
                <a:cs typeface="+mn-cs"/>
              </a:rPr>
              <a:t>. However, there is a second challenge that ARL libraries cite and must respond to at the campus level. </a:t>
            </a:r>
            <a:r>
              <a:rPr lang="en-US" sz="1200" b="1" kern="1200" dirty="0" smtClean="0">
                <a:solidFill>
                  <a:schemeClr val="tx1"/>
                </a:solidFill>
                <a:latin typeface="+mn-lt"/>
                <a:ea typeface="+mn-ea"/>
                <a:cs typeface="+mn-cs"/>
              </a:rPr>
              <a:t>Respondents report that other campus entities (e.g., research data centers, administrative units) are often both unaware of the library’s growing capacity for digital </a:t>
            </a:r>
            <a:r>
              <a:rPr lang="en-US" sz="1200" b="1" kern="1200" dirty="0" err="1" smtClean="0">
                <a:solidFill>
                  <a:schemeClr val="tx1"/>
                </a:solidFill>
                <a:latin typeface="+mn-lt"/>
                <a:ea typeface="+mn-ea"/>
                <a:cs typeface="+mn-cs"/>
              </a:rPr>
              <a:t>curation</a:t>
            </a:r>
            <a:r>
              <a:rPr lang="en-US" sz="1200" b="1" kern="1200" dirty="0" smtClean="0">
                <a:solidFill>
                  <a:schemeClr val="tx1"/>
                </a:solidFill>
                <a:latin typeface="+mn-lt"/>
                <a:ea typeface="+mn-ea"/>
                <a:cs typeface="+mn-cs"/>
              </a:rPr>
              <a:t> and ambivalent at best about engaging the library’s services for their own data collections. </a:t>
            </a:r>
            <a:r>
              <a:rPr lang="en-US" sz="1200" kern="1200" dirty="0" smtClean="0">
                <a:solidFill>
                  <a:schemeClr val="tx1"/>
                </a:solidFill>
                <a:latin typeface="+mn-lt"/>
                <a:ea typeface="+mn-ea"/>
                <a:cs typeface="+mn-cs"/>
              </a:rPr>
              <a:t>If libraries are to maintain their core role as the campus’s source for collecting, providing access to, and preserving not just analog but also </a:t>
            </a:r>
            <a:r>
              <a:rPr lang="en-US" sz="1200" i="1" kern="1200" dirty="0" smtClean="0">
                <a:solidFill>
                  <a:schemeClr val="tx1"/>
                </a:solidFill>
                <a:latin typeface="+mn-lt"/>
                <a:ea typeface="+mn-ea"/>
                <a:cs typeface="+mn-cs"/>
              </a:rPr>
              <a:t>digital </a:t>
            </a:r>
            <a:r>
              <a:rPr lang="en-US" sz="1200" kern="1200" dirty="0" smtClean="0">
                <a:solidFill>
                  <a:schemeClr val="tx1"/>
                </a:solidFill>
                <a:latin typeface="+mn-lt"/>
                <a:ea typeface="+mn-ea"/>
                <a:cs typeface="+mn-cs"/>
              </a:rPr>
              <a:t>collections, they </a:t>
            </a:r>
            <a:r>
              <a:rPr lang="en-US" sz="1200" b="1" kern="1200" dirty="0" smtClean="0">
                <a:solidFill>
                  <a:schemeClr val="tx1"/>
                </a:solidFill>
                <a:latin typeface="+mn-lt"/>
                <a:ea typeface="+mn-ea"/>
                <a:cs typeface="+mn-cs"/>
              </a:rPr>
              <a:t>must find new ways of engaging with their campus constituents, including through advertising these services and engaging directly with the content producers. </a:t>
            </a:r>
            <a:r>
              <a:rPr lang="en-US" sz="1200" kern="1200" dirty="0" smtClean="0">
                <a:solidFill>
                  <a:schemeClr val="tx1"/>
                </a:solidFill>
                <a:latin typeface="+mn-lt"/>
                <a:ea typeface="+mn-ea"/>
                <a:cs typeface="+mn-cs"/>
              </a:rPr>
              <a:t>Doing so will help to ensure that the campus turns to a central entity—the library—to maintain its scholarly communications channels and materials in the increasingly digital age, rather than distributing this responsibility across other campus units or outsourcing it altogether.</a:t>
            </a:r>
          </a:p>
          <a:p>
            <a:r>
              <a:rPr lang="en-US" sz="1200" kern="120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A9F04FA8-A334-2141-9B68-C25D5279C4ED}"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Slide 17		CONCLUSION</a:t>
            </a:r>
          </a:p>
          <a:p>
            <a:r>
              <a:rPr lang="en-US" sz="1200" kern="1200" dirty="0" smtClean="0">
                <a:solidFill>
                  <a:schemeClr val="tx1"/>
                </a:solidFill>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Despite real and perceived barriers to digital preservation progress, the libraries are moving forward—planning to preserve more content, improve their strategies, and develop policies that will better ensure the long-term viability of their digital assets.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Methods for preserving digital content are becoming standardized and digital preservation models like the </a:t>
            </a:r>
            <a:r>
              <a:rPr lang="en-US" sz="1200" kern="1200" dirty="0" err="1" smtClean="0">
                <a:solidFill>
                  <a:schemeClr val="tx1"/>
                </a:solidFill>
                <a:latin typeface="+mn-lt"/>
                <a:ea typeface="+mn-ea"/>
                <a:cs typeface="+mn-cs"/>
              </a:rPr>
              <a:t>MetaArchive</a:t>
            </a:r>
            <a:r>
              <a:rPr lang="en-US" sz="1200" kern="1200" dirty="0" smtClean="0">
                <a:solidFill>
                  <a:schemeClr val="tx1"/>
                </a:solidFill>
                <a:latin typeface="+mn-lt"/>
                <a:ea typeface="+mn-ea"/>
                <a:cs typeface="+mn-cs"/>
              </a:rPr>
              <a:t>, DAITSS, and </a:t>
            </a:r>
            <a:r>
              <a:rPr lang="en-US" sz="1200" kern="1200" dirty="0" err="1" smtClean="0">
                <a:solidFill>
                  <a:schemeClr val="tx1"/>
                </a:solidFill>
                <a:latin typeface="+mn-lt"/>
                <a:ea typeface="+mn-ea"/>
                <a:cs typeface="+mn-cs"/>
              </a:rPr>
              <a:t>HathiTrust</a:t>
            </a:r>
            <a:r>
              <a:rPr lang="en-US" sz="1200" kern="1200" dirty="0" smtClean="0">
                <a:solidFill>
                  <a:schemeClr val="tx1"/>
                </a:solidFill>
                <a:latin typeface="+mn-lt"/>
                <a:ea typeface="+mn-ea"/>
                <a:cs typeface="+mn-cs"/>
              </a:rPr>
              <a:t> are available. This survey revealed, as the digital preservation field is maturing, that most ARL libraries are rising to the challenge of establishing policies, workflows, and infrastructures to systematically preserve their rapidly expanding bodies of digital content. The survey also revealed that most ARL libraries are actively engaging in in-house digital preservation rather than outsourcing it to external parties, thus maintaining their control and ownership over the digital content that they curate. Survey respondents also predicted that they would continue turning to library-managed and collaborative solutions over vendor-based, hosted solutions for their core collections.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Tempering our excitement at the unprecedented levels of reported preservation activity are some of the comments made throughout the survey that demonstrate that the definition of “digital preservation” is still murky for some librarians. A number of respondents confused “back ups” with “preservation.”</a:t>
            </a:r>
          </a:p>
          <a:p>
            <a:r>
              <a:rPr lang="en-US" sz="1200" kern="1200" dirty="0" smtClean="0">
                <a:solidFill>
                  <a:schemeClr val="tx1"/>
                </a:solidFill>
                <a:latin typeface="+mn-lt"/>
                <a:ea typeface="+mn-ea"/>
                <a:cs typeface="+mn-cs"/>
              </a:rPr>
              <a:t>Access-oriented repository services are not necessarily preservation solutions.</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2		Q1</a:t>
            </a:r>
          </a:p>
          <a:p>
            <a:r>
              <a:rPr lang="en-US" sz="1200" kern="1200" dirty="0" smtClean="0">
                <a:solidFill>
                  <a:schemeClr val="tx1"/>
                </a:solidFill>
                <a:latin typeface="+mn-lt"/>
                <a:ea typeface="+mn-ea"/>
                <a:cs typeface="+mn-cs"/>
              </a:rPr>
              <a:t>All the libraries are responsible for much of the same types of digital content.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More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have </a:t>
            </a:r>
            <a:r>
              <a:rPr lang="en-US" sz="1200" kern="1200" dirty="0" err="1" smtClean="0">
                <a:solidFill>
                  <a:schemeClr val="tx1"/>
                </a:solidFill>
                <a:latin typeface="+mn-lt"/>
                <a:ea typeface="+mn-ea"/>
                <a:cs typeface="+mn-cs"/>
              </a:rPr>
              <a:t>ETDs</a:t>
            </a:r>
            <a:r>
              <a:rPr lang="en-US" sz="1200" kern="1200" dirty="0" smtClean="0">
                <a:solidFill>
                  <a:schemeClr val="tx1"/>
                </a:solidFill>
                <a:latin typeface="+mn-lt"/>
                <a:ea typeface="+mn-ea"/>
                <a:cs typeface="+mn-cs"/>
              </a:rPr>
              <a:t>, art or visual materials with a database or digital component, the output of mass digitizing projects, and Computer games.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None are managing many </a:t>
            </a:r>
          </a:p>
          <a:p>
            <a:r>
              <a:rPr lang="en-US" sz="1200" kern="1200" dirty="0" smtClean="0">
                <a:solidFill>
                  <a:schemeClr val="tx1"/>
                </a:solidFill>
                <a:latin typeface="+mn-lt"/>
                <a:ea typeface="+mn-ea"/>
                <a:cs typeface="+mn-cs"/>
              </a:rPr>
              <a:t>Administrative records (e.g., Word documents, spreadsheets, databases, e-mails, etc.) </a:t>
            </a:r>
          </a:p>
          <a:p>
            <a:r>
              <a:rPr lang="en-US" sz="1200" kern="1200" dirty="0" smtClean="0">
                <a:solidFill>
                  <a:schemeClr val="tx1"/>
                </a:solidFill>
                <a:latin typeface="+mn-lt"/>
                <a:ea typeface="+mn-ea"/>
                <a:cs typeface="+mn-cs"/>
              </a:rPr>
              <a:t>Applications, operating systems, or other software </a:t>
            </a:r>
          </a:p>
          <a:p>
            <a:r>
              <a:rPr lang="en-US" sz="1200" kern="1200" dirty="0" smtClean="0">
                <a:solidFill>
                  <a:schemeClr val="tx1"/>
                </a:solidFill>
                <a:latin typeface="+mn-lt"/>
                <a:ea typeface="+mn-ea"/>
                <a:cs typeface="+mn-cs"/>
              </a:rPr>
              <a:t>Web-harvested materials (e.g., externally hosted websites, discussion lists, scholarly portals, etc.)</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 3		Q2</a:t>
            </a:r>
          </a:p>
          <a:p>
            <a:endParaRPr lang="en-US" dirty="0" smtClean="0"/>
          </a:p>
          <a:p>
            <a:r>
              <a:rPr lang="en-US" dirty="0" smtClean="0"/>
              <a:t>For the most part we’re preserving what we manage.</a:t>
            </a:r>
            <a:r>
              <a:rPr lang="en-US" baseline="0" dirty="0" smtClean="0"/>
              <a:t> </a:t>
            </a:r>
            <a:r>
              <a:rPr lang="en-US" dirty="0" smtClean="0"/>
              <a:t>But</a:t>
            </a:r>
            <a:r>
              <a:rPr lang="en-US" baseline="0" dirty="0" smtClean="0"/>
              <a:t> to my surprise not every library with digital content is also preserving it.</a:t>
            </a:r>
          </a:p>
          <a:p>
            <a:endParaRPr lang="en-US" baseline="0" dirty="0" smtClean="0"/>
          </a:p>
          <a:p>
            <a:r>
              <a:rPr lang="en-US" sz="1200" kern="1200" dirty="0" smtClean="0">
                <a:solidFill>
                  <a:schemeClr val="tx1"/>
                </a:solidFill>
                <a:latin typeface="+mn-lt"/>
                <a:ea typeface="+mn-ea"/>
                <a:cs typeface="+mn-cs"/>
              </a:rPr>
              <a:t>3 libraries that are not PLN members are not planning to preserve digital content they license or manage. They cited the lack of experienced staff, funding for hardware and software, and institution-wide policies and strategies for digital preservation as significant barriers to preservation.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A9F04FA8-A334-2141-9B68-C25D5279C4E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4		Q3</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Libraries are very likely to preserve the digital content that they have with one major exception: licensed materials such as </a:t>
            </a:r>
            <a:r>
              <a:rPr lang="en-US" sz="1200" kern="1200" dirty="0" err="1" smtClean="0">
                <a:solidFill>
                  <a:schemeClr val="tx1"/>
                </a:solidFill>
                <a:latin typeface="+mn-lt"/>
                <a:ea typeface="+mn-ea"/>
                <a:cs typeface="+mn-cs"/>
              </a:rPr>
              <a:t>e</a:t>
            </a:r>
            <a:r>
              <a:rPr lang="en-US" sz="1200" kern="1200" dirty="0" smtClean="0">
                <a:solidFill>
                  <a:schemeClr val="tx1"/>
                </a:solidFill>
                <a:latin typeface="+mn-lt"/>
                <a:ea typeface="+mn-ea"/>
                <a:cs typeface="+mn-cs"/>
              </a:rPr>
              <a:t>-journals and databases, which only about half are planning to preserve.</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most-likely-to-be-preserved collections can be described as the unique digital resources of the universities, i.e., graduate student research and digitized special collections. Respondents referred to these as core to their identity and as the “unique output by the university community” and “part of the university’s official record.”</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Ranking at the bottom of the preservation priorities are Applications/operating systems/ and</a:t>
            </a:r>
          </a:p>
          <a:p>
            <a:r>
              <a:rPr lang="en-US" sz="1200" kern="1200" dirty="0" smtClean="0">
                <a:solidFill>
                  <a:schemeClr val="tx1"/>
                </a:solidFill>
                <a:latin typeface="+mn-lt"/>
                <a:ea typeface="+mn-ea"/>
                <a:cs typeface="+mn-cs"/>
              </a:rPr>
              <a:t>other software, along </a:t>
            </a:r>
            <a:r>
              <a:rPr lang="en-US" sz="1200" kern="1200" dirty="0" err="1" smtClean="0">
                <a:solidFill>
                  <a:schemeClr val="tx1"/>
                </a:solidFill>
                <a:latin typeface="+mn-lt"/>
                <a:ea typeface="+mn-ea"/>
                <a:cs typeface="+mn-cs"/>
              </a:rPr>
              <a:t>w</a:t>
            </a:r>
            <a:r>
              <a:rPr lang="en-US" sz="1200" kern="1200" dirty="0" smtClean="0">
                <a:solidFill>
                  <a:schemeClr val="tx1"/>
                </a:solidFill>
                <a:latin typeface="+mn-lt"/>
                <a:ea typeface="+mn-ea"/>
                <a:cs typeface="+mn-cs"/>
              </a:rPr>
              <a:t>/computer games.</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5		Q33</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Now that you have a sense of the digital content and their intention to preserve it, we’ll look at their strategies and policies. First METADATA</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Nearly all reported that they create some item-level metadata (48 or 94%), and many also create some collection-level metadata (42 or 82%). Though PLN members tend to have less preservation metadata in both categories.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Other: </a:t>
            </a:r>
            <a:r>
              <a:rPr lang="en-US" sz="1200" kern="1200" dirty="0" err="1" smtClean="0">
                <a:solidFill>
                  <a:schemeClr val="tx1"/>
                </a:solidFill>
                <a:latin typeface="+mn-lt"/>
                <a:ea typeface="+mn-ea"/>
                <a:cs typeface="+mn-cs"/>
              </a:rPr>
              <a:t>PLNs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Granularity varies for research data projects, but could actually be at the sub-item level depending on how data sets are defined.</a:t>
            </a:r>
          </a:p>
          <a:p>
            <a:pPr lvl="0"/>
            <a:r>
              <a:rPr lang="en-US" sz="1200" kern="1200" dirty="0" smtClean="0">
                <a:solidFill>
                  <a:schemeClr val="tx1"/>
                </a:solidFill>
                <a:latin typeface="+mn-lt"/>
                <a:ea typeface="+mn-ea"/>
                <a:cs typeface="+mn-cs"/>
              </a:rPr>
              <a:t>Series level for archival items.</a:t>
            </a:r>
          </a:p>
          <a:p>
            <a:pPr lvl="0"/>
            <a:r>
              <a:rPr lang="en-US" sz="1200" kern="1200" dirty="0" smtClean="0">
                <a:solidFill>
                  <a:schemeClr val="tx1"/>
                </a:solidFill>
                <a:latin typeface="+mn-lt"/>
                <a:ea typeface="+mn-ea"/>
                <a:cs typeface="+mn-cs"/>
              </a:rPr>
              <a:t>Series or folder level</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Other: not </a:t>
            </a:r>
            <a:r>
              <a:rPr lang="en-US" sz="1200" kern="1200" dirty="0" err="1" smtClean="0">
                <a:solidFill>
                  <a:schemeClr val="tx1"/>
                </a:solidFill>
                <a:latin typeface="+mn-lt"/>
                <a:ea typeface="+mn-ea"/>
                <a:cs typeface="+mn-cs"/>
              </a:rPr>
              <a:t>PLNs</a:t>
            </a:r>
            <a:endParaRPr lang="en-US"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Archival series-level metadata for university archives &amp; for special collections manuscript collections</a:t>
            </a:r>
          </a:p>
          <a:p>
            <a:pPr lvl="0"/>
            <a:r>
              <a:rPr lang="en-US" sz="1200" kern="1200" dirty="0" smtClean="0">
                <a:solidFill>
                  <a:schemeClr val="tx1"/>
                </a:solidFill>
                <a:latin typeface="+mn-lt"/>
                <a:ea typeface="+mn-ea"/>
                <a:cs typeface="+mn-cs"/>
              </a:rPr>
              <a:t>Some folder level</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6		Q34</a:t>
            </a:r>
          </a:p>
          <a:p>
            <a:r>
              <a:rPr lang="en-US" sz="1200" kern="1200" dirty="0" smtClean="0">
                <a:solidFill>
                  <a:schemeClr val="tx1"/>
                </a:solidFill>
                <a:latin typeface="+mn-lt"/>
                <a:ea typeface="+mn-ea"/>
                <a:cs typeface="+mn-cs"/>
              </a:rPr>
              <a:t> </a:t>
            </a:r>
          </a:p>
          <a:p>
            <a:pPr lvl="0"/>
            <a:r>
              <a:rPr lang="en-US" sz="1200" b="1" kern="1200" dirty="0" smtClean="0">
                <a:solidFill>
                  <a:schemeClr val="tx1"/>
                </a:solidFill>
                <a:latin typeface="+mn-lt"/>
                <a:ea typeface="+mn-ea"/>
                <a:cs typeface="+mn-cs"/>
              </a:rPr>
              <a:t>All</a:t>
            </a:r>
            <a:r>
              <a:rPr lang="en-US" sz="1200" kern="1200" dirty="0" smtClean="0">
                <a:solidFill>
                  <a:schemeClr val="tx1"/>
                </a:solidFill>
                <a:latin typeface="+mn-lt"/>
                <a:ea typeface="+mn-ea"/>
                <a:cs typeface="+mn-cs"/>
              </a:rPr>
              <a:t> reported collecting administrative metadata (e.g., access privileges, rights, ownership of material),</a:t>
            </a:r>
          </a:p>
          <a:p>
            <a:pPr lvl="0"/>
            <a:r>
              <a:rPr lang="en-US" sz="1200" b="1" kern="1200" dirty="0" smtClean="0">
                <a:solidFill>
                  <a:schemeClr val="tx1"/>
                </a:solidFill>
                <a:latin typeface="+mn-lt"/>
                <a:ea typeface="+mn-ea"/>
                <a:cs typeface="+mn-cs"/>
              </a:rPr>
              <a:t>all but one</a:t>
            </a:r>
            <a:r>
              <a:rPr lang="en-US" sz="1200" kern="1200" dirty="0" smtClean="0">
                <a:solidFill>
                  <a:schemeClr val="tx1"/>
                </a:solidFill>
                <a:latin typeface="+mn-lt"/>
                <a:ea typeface="+mn-ea"/>
                <a:cs typeface="+mn-cs"/>
              </a:rPr>
              <a:t> also collect technical metadata (e.g., information describing the production process or digital attributes of the work). </a:t>
            </a:r>
          </a:p>
          <a:p>
            <a:pPr lvl="0"/>
            <a:r>
              <a:rPr lang="en-US" sz="1200" b="1" kern="1200" dirty="0" smtClean="0">
                <a:solidFill>
                  <a:schemeClr val="tx1"/>
                </a:solidFill>
                <a:latin typeface="+mn-lt"/>
                <a:ea typeface="+mn-ea"/>
                <a:cs typeface="+mn-cs"/>
              </a:rPr>
              <a:t>Slightly fewer</a:t>
            </a:r>
            <a:r>
              <a:rPr lang="en-US" sz="1200" kern="1200" dirty="0" smtClean="0">
                <a:solidFill>
                  <a:schemeClr val="tx1"/>
                </a:solidFill>
                <a:latin typeface="+mn-lt"/>
                <a:ea typeface="+mn-ea"/>
                <a:cs typeface="+mn-cs"/>
              </a:rPr>
              <a:t> (approximately 84%) report collecting metadata about structure or provenance at this time.</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7		Q34</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Fifty respondents reported using multiple schemas to describe their digital collections.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most popular metadata formats are </a:t>
            </a:r>
          </a:p>
          <a:p>
            <a:pPr lvl="1">
              <a:buSzPct val="100000"/>
              <a:buFont typeface="Arial"/>
              <a:buChar char="•"/>
            </a:pPr>
            <a:r>
              <a:rPr lang="en-US" sz="1200" kern="1200" dirty="0" smtClean="0">
                <a:solidFill>
                  <a:schemeClr val="tx1"/>
                </a:solidFill>
                <a:latin typeface="+mn-lt"/>
                <a:ea typeface="+mn-ea"/>
                <a:cs typeface="+mn-cs"/>
              </a:rPr>
              <a:t>  Dublin Core (40 or 80%),</a:t>
            </a:r>
          </a:p>
          <a:p>
            <a:pPr lvl="1">
              <a:buSzPct val="100000"/>
              <a:buFont typeface="Arial"/>
              <a:buChar char="•"/>
            </a:pPr>
            <a:r>
              <a:rPr lang="en-US" sz="1200" kern="1200" dirty="0" smtClean="0">
                <a:solidFill>
                  <a:schemeClr val="tx1"/>
                </a:solidFill>
                <a:latin typeface="+mn-lt"/>
                <a:ea typeface="+mn-ea"/>
                <a:cs typeface="+mn-cs"/>
              </a:rPr>
              <a:t>  Qualified Dublin Core (35 or 70%),</a:t>
            </a:r>
          </a:p>
          <a:p>
            <a:pPr lvl="1">
              <a:buSzPct val="100000"/>
              <a:buFont typeface="Arial"/>
              <a:buChar char="•"/>
            </a:pPr>
            <a:r>
              <a:rPr lang="en-US" sz="1200" kern="1200" dirty="0" smtClean="0">
                <a:solidFill>
                  <a:schemeClr val="tx1"/>
                </a:solidFill>
                <a:latin typeface="+mn-lt"/>
                <a:ea typeface="+mn-ea"/>
                <a:cs typeface="+mn-cs"/>
              </a:rPr>
              <a:t>  and METS (35 or 70%). </a:t>
            </a:r>
          </a:p>
          <a:p>
            <a:pPr lvl="1">
              <a:buSzPct val="100000"/>
              <a:buFont typeface="Arial"/>
              <a:buChar cha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Slightly more than half (26 or 52%) also reported using PREMIS.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Others EAD, NLM, FGDC, IPTC, MIX, TEI, RDF, MARC, VRA Core, </a:t>
            </a:r>
            <a:r>
              <a:rPr lang="en-US" sz="1200" kern="1200" dirty="0" err="1" smtClean="0">
                <a:solidFill>
                  <a:schemeClr val="tx1"/>
                </a:solidFill>
                <a:latin typeface="+mn-lt"/>
                <a:ea typeface="+mn-ea"/>
                <a:cs typeface="+mn-cs"/>
              </a:rPr>
              <a:t>PBCore</a:t>
            </a:r>
            <a:r>
              <a:rPr lang="en-US" sz="1200" kern="1200" dirty="0" smtClean="0">
                <a:solidFill>
                  <a:schemeClr val="tx1"/>
                </a:solidFill>
                <a:latin typeface="+mn-lt"/>
                <a:ea typeface="+mn-ea"/>
                <a:cs typeface="+mn-cs"/>
              </a:rPr>
              <a:t>, AESS, and Darwin Core.</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Slide 8		Q4</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Preservation policies are in some state of development at all but 2 </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and 4 non-</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Of those libraries that are in discussion and draft stages, the majority are approaching policy development as a campus-wide initiative, inclusive of stakeholders beyond the library such as campus IT, university archives, offices of scholarly communication, offices of strategic initiatives, and digital services, among others.</a:t>
            </a:r>
          </a:p>
          <a:p>
            <a:r>
              <a:rPr lang="en-US" sz="1200" kern="1200" dirty="0" smtClean="0">
                <a:solidFill>
                  <a:schemeClr val="tx1"/>
                </a:solidFill>
                <a:latin typeface="+mn-lt"/>
                <a:ea typeface="+mn-ea"/>
                <a:cs typeface="+mn-cs"/>
              </a:rPr>
              <a:t> </a:t>
            </a:r>
          </a:p>
          <a:p>
            <a:r>
              <a:rPr lang="en-US" sz="1200" kern="1200" dirty="0" err="1" smtClean="0">
                <a:solidFill>
                  <a:schemeClr val="tx1"/>
                </a:solidFill>
                <a:latin typeface="+mn-lt"/>
                <a:ea typeface="+mn-ea"/>
                <a:cs typeface="+mn-cs"/>
              </a:rPr>
              <a:t>PLNs</a:t>
            </a:r>
            <a:r>
              <a:rPr lang="en-US" sz="1200" kern="1200" baseline="0" dirty="0" smtClean="0">
                <a:solidFill>
                  <a:schemeClr val="tx1"/>
                </a:solidFill>
                <a:latin typeface="+mn-lt"/>
                <a:ea typeface="+mn-ea"/>
                <a:cs typeface="+mn-cs"/>
              </a:rPr>
              <a:t> at </a:t>
            </a:r>
            <a:r>
              <a:rPr lang="en-US" sz="1200" kern="1200" dirty="0" smtClean="0">
                <a:solidFill>
                  <a:schemeClr val="tx1"/>
                </a:solidFill>
                <a:latin typeface="+mn-lt"/>
                <a:ea typeface="+mn-ea"/>
                <a:cs typeface="+mn-cs"/>
              </a:rPr>
              <a:t>Other Stages of Development reported:</a:t>
            </a:r>
          </a:p>
          <a:p>
            <a:pPr lvl="0">
              <a:buFont typeface="Arial"/>
              <a:buChar char="•"/>
            </a:pPr>
            <a:r>
              <a:rPr lang="en-US" sz="1200" kern="1200" dirty="0" smtClean="0">
                <a:solidFill>
                  <a:schemeClr val="tx1"/>
                </a:solidFill>
                <a:latin typeface="+mn-lt"/>
                <a:ea typeface="+mn-ea"/>
                <a:cs typeface="+mn-cs"/>
              </a:rPr>
              <a:t> Digital preservation policy for local digital repository has been approved.</a:t>
            </a:r>
          </a:p>
          <a:p>
            <a:pPr lvl="0">
              <a:buFont typeface="Arial"/>
              <a:buChar char="•"/>
            </a:pPr>
            <a:r>
              <a:rPr lang="en-US" sz="1200" kern="1200" dirty="0" smtClean="0">
                <a:solidFill>
                  <a:schemeClr val="tx1"/>
                </a:solidFill>
                <a:latin typeface="+mn-lt"/>
                <a:ea typeface="+mn-ea"/>
                <a:cs typeface="+mn-cs"/>
              </a:rPr>
              <a:t> I am making ad hoc decisions about what to formally preserve at this time.</a:t>
            </a:r>
          </a:p>
          <a:p>
            <a:pPr lvl="0">
              <a:buFont typeface="Arial"/>
              <a:buChar char="•"/>
            </a:pPr>
            <a:r>
              <a:rPr lang="en-US" sz="1200" kern="1200" dirty="0" smtClean="0">
                <a:solidFill>
                  <a:schemeClr val="tx1"/>
                </a:solidFill>
                <a:latin typeface="+mn-lt"/>
                <a:ea typeface="+mn-ea"/>
                <a:cs typeface="+mn-cs"/>
              </a:rPr>
              <a:t> Of course, this is only true of the highest level digital preservation policies, not the policy surrounding the technical specifications of the proposed program.</a:t>
            </a:r>
          </a:p>
          <a:p>
            <a:pPr lvl="0">
              <a:buFont typeface="Arial"/>
              <a:buChar char="•"/>
            </a:pPr>
            <a:r>
              <a:rPr lang="en-US" sz="1200" kern="1200" dirty="0" smtClean="0">
                <a:solidFill>
                  <a:schemeClr val="tx1"/>
                </a:solidFill>
                <a:latin typeface="+mn-lt"/>
                <a:ea typeface="+mn-ea"/>
                <a:cs typeface="+mn-cs"/>
              </a:rPr>
              <a:t> Repository dependent. Some are more far along than others. There is no library-wide </a:t>
            </a:r>
            <a:r>
              <a:rPr lang="en-US" sz="1200" kern="1200" dirty="0" err="1" smtClean="0">
                <a:solidFill>
                  <a:schemeClr val="tx1"/>
                </a:solidFill>
                <a:latin typeface="+mn-lt"/>
                <a:ea typeface="+mn-ea"/>
                <a:cs typeface="+mn-cs"/>
              </a:rPr>
              <a:t>digipres</a:t>
            </a:r>
            <a:r>
              <a:rPr lang="en-US" sz="1200" kern="1200" dirty="0" smtClean="0">
                <a:solidFill>
                  <a:schemeClr val="tx1"/>
                </a:solidFill>
                <a:latin typeface="+mn-lt"/>
                <a:ea typeface="+mn-ea"/>
                <a:cs typeface="+mn-cs"/>
              </a:rPr>
              <a:t> policy as of now.</a:t>
            </a:r>
          </a:p>
          <a:p>
            <a:pPr lvl="0">
              <a:buFont typeface="Arial"/>
              <a:buChar char="•"/>
            </a:pPr>
            <a:r>
              <a:rPr lang="en-US" sz="1200" kern="1200" dirty="0" smtClean="0">
                <a:solidFill>
                  <a:schemeClr val="tx1"/>
                </a:solidFill>
                <a:latin typeface="+mn-lt"/>
                <a:ea typeface="+mn-ea"/>
                <a:cs typeface="+mn-cs"/>
              </a:rPr>
              <a:t> Written and approved at a broad level as part of a general preservation policy. Due to be reviewed and updated.</a:t>
            </a:r>
          </a:p>
          <a:p>
            <a:pPr>
              <a:buFont typeface="Arial"/>
              <a:buNone/>
            </a:pP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Non-</a:t>
            </a:r>
            <a:r>
              <a:rPr lang="en-US" sz="1200" kern="1200" dirty="0" err="1" smtClean="0">
                <a:solidFill>
                  <a:schemeClr val="tx1"/>
                </a:solidFill>
                <a:latin typeface="+mn-lt"/>
                <a:ea typeface="+mn-ea"/>
                <a:cs typeface="+mn-cs"/>
              </a:rPr>
              <a:t>PLNs</a:t>
            </a:r>
            <a:r>
              <a:rPr lang="en-US" sz="1200" kern="1200" dirty="0" smtClean="0">
                <a:solidFill>
                  <a:schemeClr val="tx1"/>
                </a:solidFill>
                <a:latin typeface="+mn-lt"/>
                <a:ea typeface="+mn-ea"/>
                <a:cs typeface="+mn-cs"/>
              </a:rPr>
              <a:t> at Other Stages of Development reported:</a:t>
            </a:r>
          </a:p>
          <a:p>
            <a:pPr lvl="0">
              <a:buFont typeface="Arial"/>
              <a:buChar char="•"/>
            </a:pPr>
            <a:r>
              <a:rPr lang="en-US" sz="1200" kern="1200" dirty="0" smtClean="0">
                <a:solidFill>
                  <a:schemeClr val="tx1"/>
                </a:solidFill>
                <a:latin typeface="+mn-lt"/>
                <a:ea typeface="+mn-ea"/>
                <a:cs typeface="+mn-cs"/>
              </a:rPr>
              <a:t> It is selective, i.e. to a relatively high stage in a digital asset agreement form for digital projects, but still in discussion for all digital assets needing preservation.</a:t>
            </a:r>
          </a:p>
          <a:p>
            <a:pPr lvl="0">
              <a:buFont typeface="Arial"/>
              <a:buChar char="•"/>
            </a:pPr>
            <a:r>
              <a:rPr lang="en-US" sz="1200" kern="1200" dirty="0" smtClean="0">
                <a:solidFill>
                  <a:schemeClr val="tx1"/>
                </a:solidFill>
                <a:latin typeface="+mn-lt"/>
                <a:ea typeface="+mn-ea"/>
                <a:cs typeface="+mn-cs"/>
              </a:rPr>
              <a:t> Local digital projects in discussion; licensed materials preserved via protocols also in discussion; ETD pr</a:t>
            </a:r>
          </a:p>
          <a:p>
            <a:pPr lvl="0">
              <a:buFont typeface="Arial"/>
              <a:buChar char="•"/>
            </a:pPr>
            <a:r>
              <a:rPr lang="en-US" sz="1200" kern="1200" dirty="0" smtClean="0">
                <a:solidFill>
                  <a:schemeClr val="tx1"/>
                </a:solidFill>
                <a:latin typeface="+mn-lt"/>
                <a:ea typeface="+mn-ea"/>
                <a:cs typeface="+mn-cs"/>
              </a:rPr>
              <a:t> Nothing exists locally at York.</a:t>
            </a:r>
          </a:p>
          <a:p>
            <a:pPr lvl="0">
              <a:buFont typeface="Arial"/>
              <a:buChar char="•"/>
            </a:pPr>
            <a:r>
              <a:rPr lang="en-US" sz="1200" kern="1200" dirty="0" smtClean="0">
                <a:solidFill>
                  <a:schemeClr val="tx1"/>
                </a:solidFill>
                <a:latin typeface="+mn-lt"/>
                <a:ea typeface="+mn-ea"/>
                <a:cs typeface="+mn-cs"/>
              </a:rPr>
              <a:t> The Digital Preservation Decision Tool has been approved, but we are in the process of moving to a new digital preservation system, Rosetta, and a new records management program, </a:t>
            </a:r>
            <a:r>
              <a:rPr lang="en-US" sz="1200" kern="1200" dirty="0" err="1" smtClean="0">
                <a:solidFill>
                  <a:schemeClr val="tx1"/>
                </a:solidFill>
                <a:latin typeface="+mn-lt"/>
                <a:ea typeface="+mn-ea"/>
                <a:cs typeface="+mn-cs"/>
              </a:rPr>
              <a:t>Filenet</a:t>
            </a:r>
            <a:endParaRPr lang="en-US" sz="1200" kern="1200" dirty="0" smtClean="0">
              <a:solidFill>
                <a:schemeClr val="tx1"/>
              </a:solidFill>
              <a:latin typeface="+mn-lt"/>
              <a:ea typeface="+mn-ea"/>
              <a:cs typeface="+mn-cs"/>
            </a:endParaRPr>
          </a:p>
          <a:p>
            <a:pPr>
              <a:buFont typeface="Arial"/>
              <a:buChar char="•"/>
            </a:pPr>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Slide 9		Q11</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Now a quick look at resources and funding.</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Most of the respondents report they are now funding digital preservation through a mixed revenue model that includes a range of internal and external funding sources. The good news is the # that fund at least part of their digital preservation activities through their general library operating budgets. Some already have a dedicated digital preservation budget. Many also report that other internal funding lines, including their IT budgets and their materials budgets cover a portion of their digital preservation work. Grants and awards continue to provide a hefty percentage of funding and some institutions report that gifts and endowments are a growing funding source for digital preservation.</a:t>
            </a:r>
          </a:p>
          <a:p>
            <a:endParaRPr lang="en-US" dirty="0"/>
          </a:p>
        </p:txBody>
      </p:sp>
      <p:sp>
        <p:nvSpPr>
          <p:cNvPr id="4" name="Slide Number Placeholder 3"/>
          <p:cNvSpPr>
            <a:spLocks noGrp="1"/>
          </p:cNvSpPr>
          <p:nvPr>
            <p:ph type="sldNum" sz="quarter" idx="10"/>
          </p:nvPr>
        </p:nvSpPr>
        <p:spPr/>
        <p:txBody>
          <a:bodyPr/>
          <a:lstStyle/>
          <a:p>
            <a:fld id="{A9F04FA8-A334-2141-9B68-C25D5279C4E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C6E8FF-8BE2-7F4F-A5DC-6147ECCCF56B}"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C6E8FF-8BE2-7F4F-A5DC-6147ECCCF56B}"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C6E8FF-8BE2-7F4F-A5DC-6147ECCCF56B}"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C6E8FF-8BE2-7F4F-A5DC-6147ECCCF56B}"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C6E8FF-8BE2-7F4F-A5DC-6147ECCCF56B}" type="datetimeFigureOut">
              <a:rPr lang="en-US" smtClean="0"/>
              <a:pPr/>
              <a:t>12/7/15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C6E8FF-8BE2-7F4F-A5DC-6147ECCCF56B}" type="datetimeFigureOut">
              <a:rPr lang="en-US" smtClean="0"/>
              <a:pPr/>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C6E8FF-8BE2-7F4F-A5DC-6147ECCCF56B}" type="datetimeFigureOut">
              <a:rPr lang="en-US" smtClean="0"/>
              <a:pPr/>
              <a:t>12/7/15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C6E8FF-8BE2-7F4F-A5DC-6147ECCCF56B}" type="datetimeFigureOut">
              <a:rPr lang="en-US" smtClean="0"/>
              <a:pPr/>
              <a:t>12/7/15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6E8FF-8BE2-7F4F-A5DC-6147ECCCF56B}" type="datetimeFigureOut">
              <a:rPr lang="en-US" smtClean="0"/>
              <a:pPr/>
              <a:t>12/7/15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C6E8FF-8BE2-7F4F-A5DC-6147ECCCF56B}" type="datetimeFigureOut">
              <a:rPr lang="en-US" smtClean="0"/>
              <a:pPr/>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C6E8FF-8BE2-7F4F-A5DC-6147ECCCF56B}" type="datetimeFigureOut">
              <a:rPr lang="en-US" smtClean="0"/>
              <a:pPr/>
              <a:t>12/7/15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991DEE-11C7-0141-94D4-31C653ED8A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6E8FF-8BE2-7F4F-A5DC-6147ECCCF56B}" type="datetimeFigureOut">
              <a:rPr lang="en-US" smtClean="0"/>
              <a:pPr/>
              <a:t>12/7/15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991DEE-11C7-0141-94D4-31C653ED8A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2.bin"/><Relationship Id="rId5" Type="http://schemas.openxmlformats.org/officeDocument/2006/relationships/package" Target="../embeddings/Microsoft_Excel_Sheet2.xlsx"/><Relationship Id="rId6"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3.bin"/><Relationship Id="rId5" Type="http://schemas.openxmlformats.org/officeDocument/2006/relationships/package" Target="../embeddings/Microsoft_Excel_Sheet3.xlsx"/><Relationship Id="rId6" Type="http://schemas.openxmlformats.org/officeDocument/2006/relationships/image" Target="../media/image3.png"/><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4.bin"/><Relationship Id="rId5" Type="http://schemas.openxmlformats.org/officeDocument/2006/relationships/package" Target="../embeddings/Microsoft_Excel_Sheet4.xlsx"/><Relationship Id="rId6" Type="http://schemas.openxmlformats.org/officeDocument/2006/relationships/image" Target="../media/image4.png"/><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package" Target="../embeddings/Microsoft_Excel_Sheet1.xlsx"/><Relationship Id="rId6"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1946" y="1661065"/>
            <a:ext cx="8499798" cy="1514501"/>
          </a:xfrm>
        </p:spPr>
        <p:txBody>
          <a:bodyPr>
            <a:normAutofit fontScale="90000"/>
          </a:bodyPr>
          <a:lstStyle/>
          <a:p>
            <a:pPr algn="ctr"/>
            <a:r>
              <a:rPr lang="en-US" sz="3200" dirty="0" smtClean="0"/>
              <a:t>PLN Members </a:t>
            </a:r>
            <a:br>
              <a:rPr lang="en-US" sz="3200" dirty="0" smtClean="0"/>
            </a:br>
            <a:r>
              <a:rPr lang="en-US" sz="3200" dirty="0" smtClean="0"/>
              <a:t>and the ARL Digital Preservation Survey</a:t>
            </a:r>
            <a:br>
              <a:rPr lang="en-US" sz="3200" dirty="0" smtClean="0"/>
            </a:br>
            <a:r>
              <a:rPr lang="en-US" sz="3200" dirty="0" smtClean="0"/>
              <a:t>Preliminary Findings</a:t>
            </a:r>
            <a:endParaRPr lang="en-US" sz="3200" dirty="0"/>
          </a:p>
        </p:txBody>
      </p:sp>
      <p:sp>
        <p:nvSpPr>
          <p:cNvPr id="3" name="Subtitle 2"/>
          <p:cNvSpPr>
            <a:spLocks noGrp="1"/>
          </p:cNvSpPr>
          <p:nvPr>
            <p:ph type="subTitle" idx="1"/>
          </p:nvPr>
        </p:nvSpPr>
        <p:spPr/>
        <p:txBody>
          <a:bodyPr>
            <a:normAutofit fontScale="70000" lnSpcReduction="20000"/>
          </a:bodyPr>
          <a:lstStyle/>
          <a:p>
            <a:r>
              <a:rPr lang="en-US" dirty="0" smtClean="0"/>
              <a:t>Gail McMillan</a:t>
            </a:r>
          </a:p>
          <a:p>
            <a:r>
              <a:rPr lang="en-US" dirty="0" smtClean="0"/>
              <a:t>Director, Digital Library and Archives</a:t>
            </a:r>
          </a:p>
          <a:p>
            <a:r>
              <a:rPr lang="en-US" dirty="0" smtClean="0"/>
              <a:t>Virginia Tech</a:t>
            </a:r>
          </a:p>
          <a:p>
            <a:r>
              <a:rPr lang="en-US" dirty="0" smtClean="0"/>
              <a:t>Matt Schultz, Katherine Skinner</a:t>
            </a:r>
          </a:p>
          <a:p>
            <a:r>
              <a:rPr lang="en-US" dirty="0" err="1" smtClean="0"/>
              <a:t>MetaArchive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192" y="274638"/>
            <a:ext cx="7584608" cy="851392"/>
          </a:xfrm>
        </p:spPr>
        <p:txBody>
          <a:bodyPr>
            <a:normAutofit fontScale="90000"/>
          </a:bodyPr>
          <a:lstStyle/>
          <a:p>
            <a:r>
              <a:rPr lang="en-US" dirty="0" smtClean="0"/>
              <a:t>Compared to 3years ago, are staff, time, and funding currently deployed for digital preservation more, less, or about the same? </a:t>
            </a:r>
            <a:endParaRPr lang="en-US" dirty="0"/>
          </a:p>
        </p:txBody>
      </p:sp>
      <p:graphicFrame>
        <p:nvGraphicFramePr>
          <p:cNvPr id="4" name="Table 3"/>
          <p:cNvGraphicFramePr>
            <a:graphicFrameLocks noGrp="1"/>
          </p:cNvGraphicFramePr>
          <p:nvPr/>
        </p:nvGraphicFramePr>
        <p:xfrm>
          <a:off x="2060620" y="1417638"/>
          <a:ext cx="4721420" cy="5156976"/>
        </p:xfrm>
        <a:graphic>
          <a:graphicData uri="http://schemas.openxmlformats.org/drawingml/2006/table">
            <a:tbl>
              <a:tblPr/>
              <a:tblGrid>
                <a:gridCol w="1724892"/>
                <a:gridCol w="1498264"/>
                <a:gridCol w="1498264"/>
              </a:tblGrid>
              <a:tr h="362208">
                <a:tc>
                  <a:txBody>
                    <a:bodyPr/>
                    <a:lstStyle/>
                    <a:p>
                      <a:pPr algn="r" fontAlgn="b"/>
                      <a:r>
                        <a:rPr lang="en-US" sz="1300" b="0" i="0" u="none" strike="noStrike">
                          <a:latin typeface="Arial"/>
                        </a:rPr>
                        <a:t> </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not 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r>
              <a:tr h="266376">
                <a:tc>
                  <a:txBody>
                    <a:bodyPr/>
                    <a:lstStyle/>
                    <a:p>
                      <a:pPr algn="r" fontAlgn="b"/>
                      <a:r>
                        <a:rPr lang="en-US" sz="1300" b="0" i="0" u="none" strike="noStrike">
                          <a:latin typeface="Arial"/>
                        </a:rPr>
                        <a:t>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Staff</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Staff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r>
              <a:tr h="266376">
                <a:tc>
                  <a:txBody>
                    <a:bodyPr/>
                    <a:lstStyle/>
                    <a:p>
                      <a:pPr algn="r" fontAlgn="b"/>
                      <a:r>
                        <a:rPr lang="en-US" sz="1300" b="0" i="0" u="none" strike="noStrike">
                          <a:latin typeface="Arial"/>
                        </a:rPr>
                        <a:t>More</a:t>
                      </a:r>
                    </a:p>
                  </a:txBody>
                  <a:tcPr marL="1058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71%</a:t>
                      </a:r>
                    </a:p>
                  </a:txBody>
                  <a:tcPr marL="508265"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64%</a:t>
                      </a:r>
                    </a:p>
                  </a:txBody>
                  <a:tcPr marL="508265" marR="10589" marT="10589" marB="0" anchor="b">
                    <a:lnL>
                      <a:noFill/>
                    </a:lnL>
                    <a:lnR>
                      <a:noFill/>
                    </a:lnR>
                    <a:lnT w="25400" cap="flat" cmpd="dbl" algn="ctr">
                      <a:solidFill>
                        <a:srgbClr val="000000"/>
                      </a:solidFill>
                      <a:prstDash val="solid"/>
                      <a:round/>
                      <a:headEnd type="none" w="med" len="med"/>
                      <a:tailEnd type="none" w="med" len="med"/>
                    </a:lnT>
                    <a:lnB>
                      <a:noFill/>
                    </a:lnB>
                  </a:tcPr>
                </a:tc>
              </a:tr>
              <a:tr h="266376">
                <a:tc>
                  <a:txBody>
                    <a:bodyPr/>
                    <a:lstStyle/>
                    <a:p>
                      <a:pPr algn="r" fontAlgn="b"/>
                      <a:r>
                        <a:rPr lang="en-US" sz="1300" b="0" i="0" u="none" strike="noStrike">
                          <a:latin typeface="Arial"/>
                        </a:rPr>
                        <a:t>About the same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25%</a:t>
                      </a:r>
                    </a:p>
                  </a:txBody>
                  <a:tcPr marL="508265" marR="10589" marT="10589" marB="0" anchor="b">
                    <a:lnL>
                      <a:noFill/>
                    </a:lnL>
                    <a:lnR>
                      <a:noFill/>
                    </a:lnR>
                    <a:lnT>
                      <a:noFill/>
                    </a:lnT>
                    <a:lnB>
                      <a:noFill/>
                    </a:lnB>
                  </a:tcPr>
                </a:tc>
                <a:tc>
                  <a:txBody>
                    <a:bodyPr/>
                    <a:lstStyle/>
                    <a:p>
                      <a:pPr algn="l" fontAlgn="b"/>
                      <a:r>
                        <a:rPr lang="en-US" sz="1300" b="0" i="0" u="none" strike="noStrike">
                          <a:latin typeface="Arial"/>
                        </a:rPr>
                        <a:t>32%</a:t>
                      </a:r>
                    </a:p>
                  </a:txBody>
                  <a:tcPr marL="508265" marR="10589" marT="10589" marB="0" anchor="b">
                    <a:lnL>
                      <a:noFill/>
                    </a:lnL>
                    <a:lnR>
                      <a:noFill/>
                    </a:lnR>
                    <a:lnT>
                      <a:noFill/>
                    </a:lnT>
                    <a:lnB>
                      <a:noFill/>
                    </a:lnB>
                  </a:tcPr>
                </a:tc>
              </a:tr>
              <a:tr h="266376">
                <a:tc>
                  <a:txBody>
                    <a:bodyPr/>
                    <a:lstStyle/>
                    <a:p>
                      <a:pPr algn="r" fontAlgn="b"/>
                      <a:r>
                        <a:rPr lang="en-US" sz="1300" b="0" i="0" u="none" strike="noStrike">
                          <a:latin typeface="Arial"/>
                        </a:rPr>
                        <a:t>Less</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4%</a:t>
                      </a:r>
                    </a:p>
                  </a:txBody>
                  <a:tcPr marL="508265" marR="10589" marT="10589" marB="0" anchor="b">
                    <a:lnL>
                      <a:noFill/>
                    </a:lnL>
                    <a:lnR>
                      <a:noFill/>
                    </a:lnR>
                    <a:lnT>
                      <a:noFill/>
                    </a:lnT>
                    <a:lnB>
                      <a:noFill/>
                    </a:lnB>
                  </a:tcPr>
                </a:tc>
                <a:tc>
                  <a:txBody>
                    <a:bodyPr/>
                    <a:lstStyle/>
                    <a:p>
                      <a:pPr algn="l" fontAlgn="b"/>
                      <a:r>
                        <a:rPr lang="en-US" sz="1300" b="0" i="0" u="none" strike="noStrike">
                          <a:latin typeface="Arial"/>
                        </a:rPr>
                        <a:t>4%</a:t>
                      </a:r>
                    </a:p>
                  </a:txBody>
                  <a:tcPr marL="508265" marR="10589" marT="10589" marB="0" anchor="b">
                    <a:lnL>
                      <a:noFill/>
                    </a:lnL>
                    <a:lnR>
                      <a:noFill/>
                    </a:lnR>
                    <a:lnT>
                      <a:noFill/>
                    </a:lnT>
                    <a:lnB>
                      <a:noFill/>
                    </a:lnB>
                  </a:tcPr>
                </a:tc>
              </a:tr>
              <a:tr h="266376">
                <a:tc>
                  <a:txBody>
                    <a:bodyPr/>
                    <a:lstStyle/>
                    <a:p>
                      <a:pPr algn="r"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r>
              <a:tr h="266376">
                <a:tc>
                  <a:txBody>
                    <a:bodyPr/>
                    <a:lstStyle/>
                    <a:p>
                      <a:pPr algn="r"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r>
              <a:tr h="266376">
                <a:tc>
                  <a:txBody>
                    <a:bodyPr/>
                    <a:lstStyle/>
                    <a:p>
                      <a:pPr algn="r" fontAlgn="b"/>
                      <a:r>
                        <a:rPr lang="en-US" sz="1300" b="0" i="0" u="none" strike="noStrike">
                          <a:latin typeface="Arial"/>
                        </a:rPr>
                        <a:t> </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not 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r>
              <a:tr h="266376">
                <a:tc>
                  <a:txBody>
                    <a:bodyPr/>
                    <a:lstStyle/>
                    <a:p>
                      <a:pPr algn="r" fontAlgn="b"/>
                      <a:r>
                        <a:rPr lang="en-US" sz="1300" b="0" i="0" u="none" strike="noStrike">
                          <a:latin typeface="Arial"/>
                        </a:rPr>
                        <a:t>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Time</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Time</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r>
              <a:tr h="266376">
                <a:tc>
                  <a:txBody>
                    <a:bodyPr/>
                    <a:lstStyle/>
                    <a:p>
                      <a:pPr algn="r" fontAlgn="b"/>
                      <a:r>
                        <a:rPr lang="en-US" sz="1300" b="0" i="0" u="none" strike="noStrike">
                          <a:latin typeface="Arial"/>
                        </a:rPr>
                        <a:t>More</a:t>
                      </a:r>
                    </a:p>
                  </a:txBody>
                  <a:tcPr marL="1058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71%</a:t>
                      </a:r>
                    </a:p>
                  </a:txBody>
                  <a:tcPr marL="508265"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76%</a:t>
                      </a:r>
                    </a:p>
                  </a:txBody>
                  <a:tcPr marL="508265" marR="10589" marT="10589" marB="0" anchor="b">
                    <a:lnL>
                      <a:noFill/>
                    </a:lnL>
                    <a:lnR>
                      <a:noFill/>
                    </a:lnR>
                    <a:lnT w="25400" cap="flat" cmpd="dbl" algn="ctr">
                      <a:solidFill>
                        <a:srgbClr val="000000"/>
                      </a:solidFill>
                      <a:prstDash val="solid"/>
                      <a:round/>
                      <a:headEnd type="none" w="med" len="med"/>
                      <a:tailEnd type="none" w="med" len="med"/>
                    </a:lnT>
                    <a:lnB>
                      <a:noFill/>
                    </a:lnB>
                  </a:tcPr>
                </a:tc>
              </a:tr>
              <a:tr h="266376">
                <a:tc>
                  <a:txBody>
                    <a:bodyPr/>
                    <a:lstStyle/>
                    <a:p>
                      <a:pPr algn="r" fontAlgn="b"/>
                      <a:r>
                        <a:rPr lang="en-US" sz="1300" b="0" i="0" u="none" strike="noStrike">
                          <a:latin typeface="Arial"/>
                        </a:rPr>
                        <a:t>About the same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21%</a:t>
                      </a:r>
                    </a:p>
                  </a:txBody>
                  <a:tcPr marL="508265" marR="10589" marT="10589" marB="0" anchor="b">
                    <a:lnL>
                      <a:noFill/>
                    </a:lnL>
                    <a:lnR>
                      <a:noFill/>
                    </a:lnR>
                    <a:lnT>
                      <a:noFill/>
                    </a:lnT>
                    <a:lnB>
                      <a:noFill/>
                    </a:lnB>
                  </a:tcPr>
                </a:tc>
                <a:tc>
                  <a:txBody>
                    <a:bodyPr/>
                    <a:lstStyle/>
                    <a:p>
                      <a:pPr algn="l" fontAlgn="b"/>
                      <a:r>
                        <a:rPr lang="en-US" sz="1300" b="0" i="0" u="none" strike="noStrike">
                          <a:latin typeface="Arial"/>
                        </a:rPr>
                        <a:t>20%</a:t>
                      </a:r>
                    </a:p>
                  </a:txBody>
                  <a:tcPr marL="508265" marR="10589" marT="10589" marB="0" anchor="b">
                    <a:lnL>
                      <a:noFill/>
                    </a:lnL>
                    <a:lnR>
                      <a:noFill/>
                    </a:lnR>
                    <a:lnT>
                      <a:noFill/>
                    </a:lnT>
                    <a:lnB>
                      <a:noFill/>
                    </a:lnB>
                  </a:tcPr>
                </a:tc>
              </a:tr>
              <a:tr h="266376">
                <a:tc>
                  <a:txBody>
                    <a:bodyPr/>
                    <a:lstStyle/>
                    <a:p>
                      <a:pPr algn="r" fontAlgn="b"/>
                      <a:r>
                        <a:rPr lang="en-US" sz="1300" b="0" i="0" u="none" strike="noStrike">
                          <a:latin typeface="Arial"/>
                        </a:rPr>
                        <a:t>Less</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8%</a:t>
                      </a:r>
                    </a:p>
                  </a:txBody>
                  <a:tcPr marL="508265" marR="10589" marT="10589" marB="0" anchor="b">
                    <a:lnL>
                      <a:noFill/>
                    </a:lnL>
                    <a:lnR>
                      <a:noFill/>
                    </a:lnR>
                    <a:lnT>
                      <a:noFill/>
                    </a:lnT>
                    <a:lnB>
                      <a:noFill/>
                    </a:lnB>
                  </a:tcPr>
                </a:tc>
                <a:tc>
                  <a:txBody>
                    <a:bodyPr/>
                    <a:lstStyle/>
                    <a:p>
                      <a:pPr algn="l" fontAlgn="b"/>
                      <a:r>
                        <a:rPr lang="en-US" sz="1300" b="0" i="0" u="none" strike="noStrike">
                          <a:latin typeface="Arial"/>
                        </a:rPr>
                        <a:t>4%</a:t>
                      </a:r>
                    </a:p>
                  </a:txBody>
                  <a:tcPr marL="508265" marR="10589" marT="10589" marB="0" anchor="b">
                    <a:lnL>
                      <a:noFill/>
                    </a:lnL>
                    <a:lnR>
                      <a:noFill/>
                    </a:lnR>
                    <a:lnT>
                      <a:noFill/>
                    </a:lnT>
                    <a:lnB>
                      <a:noFill/>
                    </a:lnB>
                  </a:tcPr>
                </a:tc>
              </a:tr>
              <a:tr h="266376">
                <a:tc>
                  <a:txBody>
                    <a:bodyPr/>
                    <a:lstStyle/>
                    <a:p>
                      <a:pPr algn="r"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r>
              <a:tr h="266376">
                <a:tc>
                  <a:txBody>
                    <a:bodyPr/>
                    <a:lstStyle/>
                    <a:p>
                      <a:pPr algn="r"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r>
              <a:tr h="266376">
                <a:tc>
                  <a:txBody>
                    <a:bodyPr/>
                    <a:lstStyle/>
                    <a:p>
                      <a:pPr algn="r" fontAlgn="b"/>
                      <a:r>
                        <a:rPr lang="en-US" sz="1300" b="0" i="0" u="none" strike="noStrike">
                          <a:latin typeface="Arial"/>
                        </a:rPr>
                        <a:t> </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not 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r>
              <a:tr h="266376">
                <a:tc>
                  <a:txBody>
                    <a:bodyPr/>
                    <a:lstStyle/>
                    <a:p>
                      <a:pPr algn="r" fontAlgn="b"/>
                      <a:r>
                        <a:rPr lang="en-US" sz="1300" b="0" i="0" u="none" strike="noStrike">
                          <a:latin typeface="Arial"/>
                        </a:rPr>
                        <a:t>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Funding</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Funding</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r>
              <a:tr h="266376">
                <a:tc>
                  <a:txBody>
                    <a:bodyPr/>
                    <a:lstStyle/>
                    <a:p>
                      <a:pPr algn="r" fontAlgn="b"/>
                      <a:r>
                        <a:rPr lang="en-US" sz="1300" b="0" i="0" u="none" strike="noStrike">
                          <a:latin typeface="Arial"/>
                        </a:rPr>
                        <a:t>More</a:t>
                      </a:r>
                    </a:p>
                  </a:txBody>
                  <a:tcPr marL="1058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50%</a:t>
                      </a:r>
                    </a:p>
                  </a:txBody>
                  <a:tcPr marL="508265"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71%</a:t>
                      </a:r>
                    </a:p>
                  </a:txBody>
                  <a:tcPr marL="508265" marR="10589" marT="10589" marB="0" anchor="b">
                    <a:lnL>
                      <a:noFill/>
                    </a:lnL>
                    <a:lnR>
                      <a:noFill/>
                    </a:lnR>
                    <a:lnT w="25400" cap="flat" cmpd="dbl" algn="ctr">
                      <a:solidFill>
                        <a:srgbClr val="000000"/>
                      </a:solidFill>
                      <a:prstDash val="solid"/>
                      <a:round/>
                      <a:headEnd type="none" w="med" len="med"/>
                      <a:tailEnd type="none" w="med" len="med"/>
                    </a:lnT>
                    <a:lnB>
                      <a:noFill/>
                    </a:lnB>
                  </a:tcPr>
                </a:tc>
              </a:tr>
              <a:tr h="266376">
                <a:tc>
                  <a:txBody>
                    <a:bodyPr/>
                    <a:lstStyle/>
                    <a:p>
                      <a:pPr algn="r" fontAlgn="b"/>
                      <a:r>
                        <a:rPr lang="en-US" sz="1300" b="0" i="0" u="none" strike="noStrike">
                          <a:latin typeface="Arial"/>
                        </a:rPr>
                        <a:t>About the same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29%</a:t>
                      </a:r>
                    </a:p>
                  </a:txBody>
                  <a:tcPr marL="508265" marR="10589" marT="10589" marB="0" anchor="b">
                    <a:lnL>
                      <a:noFill/>
                    </a:lnL>
                    <a:lnR>
                      <a:noFill/>
                    </a:lnR>
                    <a:lnT>
                      <a:noFill/>
                    </a:lnT>
                    <a:lnB>
                      <a:noFill/>
                    </a:lnB>
                  </a:tcPr>
                </a:tc>
                <a:tc>
                  <a:txBody>
                    <a:bodyPr/>
                    <a:lstStyle/>
                    <a:p>
                      <a:pPr algn="l" fontAlgn="b"/>
                      <a:r>
                        <a:rPr lang="en-US" sz="1300" b="0" i="0" u="none" strike="noStrike">
                          <a:latin typeface="Arial"/>
                        </a:rPr>
                        <a:t>21%</a:t>
                      </a:r>
                    </a:p>
                  </a:txBody>
                  <a:tcPr marL="508265" marR="10589" marT="10589" marB="0" anchor="b">
                    <a:lnL>
                      <a:noFill/>
                    </a:lnL>
                    <a:lnR>
                      <a:noFill/>
                    </a:lnR>
                    <a:lnT>
                      <a:noFill/>
                    </a:lnT>
                    <a:lnB>
                      <a:noFill/>
                    </a:lnB>
                  </a:tcPr>
                </a:tc>
              </a:tr>
              <a:tr h="266376">
                <a:tc>
                  <a:txBody>
                    <a:bodyPr/>
                    <a:lstStyle/>
                    <a:p>
                      <a:pPr algn="r" fontAlgn="b"/>
                      <a:r>
                        <a:rPr lang="en-US" sz="1300" b="0" i="0" u="none" strike="noStrike">
                          <a:latin typeface="Arial"/>
                        </a:rPr>
                        <a:t>Less</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21%</a:t>
                      </a:r>
                    </a:p>
                  </a:txBody>
                  <a:tcPr marL="508265" marR="10589" marT="10589" marB="0" anchor="b">
                    <a:lnL>
                      <a:noFill/>
                    </a:lnL>
                    <a:lnR>
                      <a:noFill/>
                    </a:lnR>
                    <a:lnT>
                      <a:noFill/>
                    </a:lnT>
                    <a:lnB>
                      <a:noFill/>
                    </a:lnB>
                  </a:tcPr>
                </a:tc>
                <a:tc>
                  <a:txBody>
                    <a:bodyPr/>
                    <a:lstStyle/>
                    <a:p>
                      <a:pPr algn="l" fontAlgn="b"/>
                      <a:r>
                        <a:rPr lang="en-US" sz="1300" b="0" i="0" u="none" strike="noStrike" dirty="0">
                          <a:latin typeface="Arial"/>
                        </a:rPr>
                        <a:t>8%</a:t>
                      </a:r>
                    </a:p>
                  </a:txBody>
                  <a:tcPr marL="508265" marR="10589" marT="10589" marB="0" anchor="b">
                    <a:lnL>
                      <a:noFill/>
                    </a:lnL>
                    <a:lnR>
                      <a:noFill/>
                    </a:lnR>
                    <a:lnT>
                      <a:noFill/>
                    </a:lnT>
                    <a:lnB>
                      <a:noFill/>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1076" y="0"/>
            <a:ext cx="7885723" cy="1396998"/>
          </a:xfrm>
        </p:spPr>
        <p:txBody>
          <a:bodyPr>
            <a:normAutofit/>
          </a:bodyPr>
          <a:lstStyle/>
          <a:p>
            <a:r>
              <a:rPr lang="en-US" dirty="0" smtClean="0"/>
              <a:t>In the next 3 years, do you expect staff, time, and funding in digital preservation to increase, decrease, or stay the same? </a:t>
            </a:r>
            <a:endParaRPr lang="en-US" dirty="0"/>
          </a:p>
        </p:txBody>
      </p:sp>
      <p:graphicFrame>
        <p:nvGraphicFramePr>
          <p:cNvPr id="4" name="Table 3"/>
          <p:cNvGraphicFramePr>
            <a:graphicFrameLocks noGrp="1"/>
          </p:cNvGraphicFramePr>
          <p:nvPr/>
        </p:nvGraphicFramePr>
        <p:xfrm>
          <a:off x="1533484" y="1396998"/>
          <a:ext cx="4955098" cy="5095648"/>
        </p:xfrm>
        <a:graphic>
          <a:graphicData uri="http://schemas.openxmlformats.org/drawingml/2006/table">
            <a:tbl>
              <a:tblPr/>
              <a:tblGrid>
                <a:gridCol w="2190098"/>
                <a:gridCol w="1382500"/>
                <a:gridCol w="1382500"/>
              </a:tblGrid>
              <a:tr h="268192">
                <a:tc>
                  <a:txBody>
                    <a:bodyPr/>
                    <a:lstStyle/>
                    <a:p>
                      <a:pPr algn="r" fontAlgn="b"/>
                      <a:r>
                        <a:rPr lang="en-US" sz="1300" b="0" i="0" u="none" strike="noStrike">
                          <a:latin typeface="Arial"/>
                        </a:rPr>
                        <a:t> </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not 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r>
              <a:tr h="268192">
                <a:tc>
                  <a:txBody>
                    <a:bodyPr/>
                    <a:lstStyle/>
                    <a:p>
                      <a:pPr algn="r" fontAlgn="b"/>
                      <a:r>
                        <a:rPr lang="en-US" sz="1300" b="0" i="0" u="none" strike="noStrike">
                          <a:latin typeface="Arial"/>
                        </a:rPr>
                        <a:t>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Staff</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Staff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r>
              <a:tr h="268192">
                <a:tc>
                  <a:txBody>
                    <a:bodyPr/>
                    <a:lstStyle/>
                    <a:p>
                      <a:pPr algn="r" fontAlgn="b"/>
                      <a:r>
                        <a:rPr lang="en-US" sz="1300" b="0" i="0" u="none" strike="noStrike">
                          <a:latin typeface="Arial"/>
                        </a:rPr>
                        <a:t>Increase</a:t>
                      </a:r>
                    </a:p>
                  </a:txBody>
                  <a:tcPr marL="1058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63%</a:t>
                      </a:r>
                    </a:p>
                  </a:txBody>
                  <a:tcPr marL="38119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60%</a:t>
                      </a:r>
                    </a:p>
                  </a:txBody>
                  <a:tcPr marL="381199" marR="10589" marT="10589" marB="0" anchor="b">
                    <a:lnL>
                      <a:noFill/>
                    </a:lnL>
                    <a:lnR>
                      <a:noFill/>
                    </a:lnR>
                    <a:lnT w="25400" cap="flat" cmpd="dbl" algn="ctr">
                      <a:solidFill>
                        <a:srgbClr val="000000"/>
                      </a:solidFill>
                      <a:prstDash val="solid"/>
                      <a:round/>
                      <a:headEnd type="none" w="med" len="med"/>
                      <a:tailEnd type="none" w="med" len="med"/>
                    </a:lnT>
                    <a:lnB>
                      <a:noFill/>
                    </a:lnB>
                  </a:tcPr>
                </a:tc>
              </a:tr>
              <a:tr h="268192">
                <a:tc>
                  <a:txBody>
                    <a:bodyPr/>
                    <a:lstStyle/>
                    <a:p>
                      <a:pPr algn="r" fontAlgn="b"/>
                      <a:r>
                        <a:rPr lang="en-US" sz="1300" b="0" i="0" u="none" strike="noStrike">
                          <a:latin typeface="Arial"/>
                        </a:rPr>
                        <a:t>Stay about the same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38%</a:t>
                      </a:r>
                    </a:p>
                  </a:txBody>
                  <a:tcPr marL="381199" marR="10589" marT="10589" marB="0" anchor="b">
                    <a:lnL>
                      <a:noFill/>
                    </a:lnL>
                    <a:lnR>
                      <a:noFill/>
                    </a:lnR>
                    <a:lnT>
                      <a:noFill/>
                    </a:lnT>
                    <a:lnB>
                      <a:noFill/>
                    </a:lnB>
                  </a:tcPr>
                </a:tc>
                <a:tc>
                  <a:txBody>
                    <a:bodyPr/>
                    <a:lstStyle/>
                    <a:p>
                      <a:pPr algn="l" fontAlgn="b"/>
                      <a:r>
                        <a:rPr lang="en-US" sz="1300" b="0" i="0" u="none" strike="noStrike" dirty="0">
                          <a:latin typeface="Arial"/>
                        </a:rPr>
                        <a:t>36%</a:t>
                      </a:r>
                    </a:p>
                  </a:txBody>
                  <a:tcPr marL="381199" marR="10589" marT="10589" marB="0" anchor="b">
                    <a:lnL>
                      <a:noFill/>
                    </a:lnL>
                    <a:lnR>
                      <a:noFill/>
                    </a:lnR>
                    <a:lnT>
                      <a:noFill/>
                    </a:lnT>
                    <a:lnB>
                      <a:noFill/>
                    </a:lnB>
                  </a:tcPr>
                </a:tc>
              </a:tr>
              <a:tr h="268192">
                <a:tc>
                  <a:txBody>
                    <a:bodyPr/>
                    <a:lstStyle/>
                    <a:p>
                      <a:pPr algn="r" fontAlgn="b"/>
                      <a:r>
                        <a:rPr lang="en-US" sz="1300" b="0" i="0" u="none" strike="noStrike">
                          <a:latin typeface="Arial"/>
                        </a:rPr>
                        <a:t>Decrease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0%</a:t>
                      </a:r>
                    </a:p>
                  </a:txBody>
                  <a:tcPr marL="381199" marR="10589" marT="10589" marB="0" anchor="b">
                    <a:lnL>
                      <a:noFill/>
                    </a:lnL>
                    <a:lnR>
                      <a:noFill/>
                    </a:lnR>
                    <a:lnT>
                      <a:noFill/>
                    </a:lnT>
                    <a:lnB>
                      <a:noFill/>
                    </a:lnB>
                  </a:tcPr>
                </a:tc>
                <a:tc>
                  <a:txBody>
                    <a:bodyPr/>
                    <a:lstStyle/>
                    <a:p>
                      <a:pPr algn="l" fontAlgn="b"/>
                      <a:r>
                        <a:rPr lang="en-US" sz="1300" b="0" i="0" u="none" strike="noStrike">
                          <a:latin typeface="Arial"/>
                        </a:rPr>
                        <a:t>4%</a:t>
                      </a:r>
                    </a:p>
                  </a:txBody>
                  <a:tcPr marL="381199" marR="10589" marT="10589" marB="0" anchor="b">
                    <a:lnL>
                      <a:noFill/>
                    </a:lnL>
                    <a:lnR>
                      <a:noFill/>
                    </a:lnR>
                    <a:lnT>
                      <a:noFill/>
                    </a:lnT>
                    <a:lnB>
                      <a:noFill/>
                    </a:lnB>
                  </a:tcPr>
                </a:tc>
              </a:tr>
              <a:tr h="268192">
                <a:tc>
                  <a:txBody>
                    <a:bodyPr/>
                    <a:lstStyle/>
                    <a:p>
                      <a:pPr algn="r"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r>
              <a:tr h="268192">
                <a:tc>
                  <a:txBody>
                    <a:bodyPr/>
                    <a:lstStyle/>
                    <a:p>
                      <a:pPr algn="r"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r>
              <a:tr h="268192">
                <a:tc>
                  <a:txBody>
                    <a:bodyPr/>
                    <a:lstStyle/>
                    <a:p>
                      <a:pPr algn="r" fontAlgn="b"/>
                      <a:r>
                        <a:rPr lang="en-US" sz="1300" b="0" i="0" u="none" strike="noStrike">
                          <a:latin typeface="Arial"/>
                        </a:rPr>
                        <a:t> </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not 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r>
              <a:tr h="268192">
                <a:tc>
                  <a:txBody>
                    <a:bodyPr/>
                    <a:lstStyle/>
                    <a:p>
                      <a:pPr algn="r" fontAlgn="b"/>
                      <a:r>
                        <a:rPr lang="en-US" sz="1300" b="0" i="0" u="none" strike="noStrike">
                          <a:latin typeface="Arial"/>
                        </a:rPr>
                        <a:t>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Time</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Time</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r>
              <a:tr h="268192">
                <a:tc>
                  <a:txBody>
                    <a:bodyPr/>
                    <a:lstStyle/>
                    <a:p>
                      <a:pPr algn="r" fontAlgn="b"/>
                      <a:r>
                        <a:rPr lang="en-US" sz="1300" b="0" i="0" u="none" strike="noStrike">
                          <a:latin typeface="Arial"/>
                        </a:rPr>
                        <a:t>Increase</a:t>
                      </a:r>
                    </a:p>
                  </a:txBody>
                  <a:tcPr marL="1058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67%</a:t>
                      </a:r>
                    </a:p>
                  </a:txBody>
                  <a:tcPr marL="38119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80%</a:t>
                      </a:r>
                    </a:p>
                  </a:txBody>
                  <a:tcPr marL="381199" marR="10589" marT="10589" marB="0" anchor="b">
                    <a:lnL>
                      <a:noFill/>
                    </a:lnL>
                    <a:lnR>
                      <a:noFill/>
                    </a:lnR>
                    <a:lnT w="25400" cap="flat" cmpd="dbl" algn="ctr">
                      <a:solidFill>
                        <a:srgbClr val="000000"/>
                      </a:solidFill>
                      <a:prstDash val="solid"/>
                      <a:round/>
                      <a:headEnd type="none" w="med" len="med"/>
                      <a:tailEnd type="none" w="med" len="med"/>
                    </a:lnT>
                    <a:lnB>
                      <a:noFill/>
                    </a:lnB>
                  </a:tcPr>
                </a:tc>
              </a:tr>
              <a:tr h="268192">
                <a:tc>
                  <a:txBody>
                    <a:bodyPr/>
                    <a:lstStyle/>
                    <a:p>
                      <a:pPr algn="r" fontAlgn="b"/>
                      <a:r>
                        <a:rPr lang="en-US" sz="1300" b="0" i="0" u="none" strike="noStrike">
                          <a:latin typeface="Arial"/>
                        </a:rPr>
                        <a:t>Stay about the same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29%</a:t>
                      </a:r>
                    </a:p>
                  </a:txBody>
                  <a:tcPr marL="381199" marR="10589" marT="10589" marB="0" anchor="b">
                    <a:lnL>
                      <a:noFill/>
                    </a:lnL>
                    <a:lnR>
                      <a:noFill/>
                    </a:lnR>
                    <a:lnT>
                      <a:noFill/>
                    </a:lnT>
                    <a:lnB>
                      <a:noFill/>
                    </a:lnB>
                  </a:tcPr>
                </a:tc>
                <a:tc>
                  <a:txBody>
                    <a:bodyPr/>
                    <a:lstStyle/>
                    <a:p>
                      <a:pPr algn="l" fontAlgn="b"/>
                      <a:r>
                        <a:rPr lang="en-US" sz="1300" b="0" i="0" u="none" strike="noStrike">
                          <a:latin typeface="Arial"/>
                        </a:rPr>
                        <a:t>20%</a:t>
                      </a:r>
                    </a:p>
                  </a:txBody>
                  <a:tcPr marL="381199" marR="10589" marT="10589" marB="0" anchor="b">
                    <a:lnL>
                      <a:noFill/>
                    </a:lnL>
                    <a:lnR>
                      <a:noFill/>
                    </a:lnR>
                    <a:lnT>
                      <a:noFill/>
                    </a:lnT>
                    <a:lnB>
                      <a:noFill/>
                    </a:lnB>
                  </a:tcPr>
                </a:tc>
              </a:tr>
              <a:tr h="268192">
                <a:tc>
                  <a:txBody>
                    <a:bodyPr/>
                    <a:lstStyle/>
                    <a:p>
                      <a:pPr algn="r" fontAlgn="b"/>
                      <a:r>
                        <a:rPr lang="en-US" sz="1300" b="0" i="0" u="none" strike="noStrike">
                          <a:latin typeface="Arial"/>
                        </a:rPr>
                        <a:t>Decrease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4%</a:t>
                      </a:r>
                    </a:p>
                  </a:txBody>
                  <a:tcPr marL="381199" marR="10589" marT="10589" marB="0" anchor="b">
                    <a:lnL>
                      <a:noFill/>
                    </a:lnL>
                    <a:lnR>
                      <a:noFill/>
                    </a:lnR>
                    <a:lnT>
                      <a:noFill/>
                    </a:lnT>
                    <a:lnB>
                      <a:noFill/>
                    </a:lnB>
                  </a:tcPr>
                </a:tc>
                <a:tc>
                  <a:txBody>
                    <a:bodyPr/>
                    <a:lstStyle/>
                    <a:p>
                      <a:pPr algn="l" fontAlgn="b"/>
                      <a:r>
                        <a:rPr lang="en-US" sz="1300" b="0" i="0" u="none" strike="noStrike">
                          <a:latin typeface="Arial"/>
                        </a:rPr>
                        <a:t>0%</a:t>
                      </a:r>
                    </a:p>
                  </a:txBody>
                  <a:tcPr marL="381199" marR="10589" marT="10589" marB="0" anchor="b">
                    <a:lnL>
                      <a:noFill/>
                    </a:lnL>
                    <a:lnR>
                      <a:noFill/>
                    </a:lnR>
                    <a:lnT>
                      <a:noFill/>
                    </a:lnT>
                    <a:lnB>
                      <a:noFill/>
                    </a:lnB>
                  </a:tcPr>
                </a:tc>
              </a:tr>
              <a:tr h="268192">
                <a:tc>
                  <a:txBody>
                    <a:bodyPr/>
                    <a:lstStyle/>
                    <a:p>
                      <a:pPr algn="r"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c>
                  <a:txBody>
                    <a:bodyPr/>
                    <a:lstStyle/>
                    <a:p>
                      <a:pPr algn="l" fontAlgn="b"/>
                      <a:endParaRPr lang="en-US" sz="1300" b="0" i="0" u="none" strike="noStrike">
                        <a:latin typeface="Arial"/>
                      </a:endParaRPr>
                    </a:p>
                  </a:txBody>
                  <a:tcPr marL="10589" marR="10589" marT="10589" marB="0" anchor="b">
                    <a:lnL>
                      <a:noFill/>
                    </a:lnL>
                    <a:lnR>
                      <a:noFill/>
                    </a:lnR>
                    <a:lnT>
                      <a:noFill/>
                    </a:lnT>
                    <a:lnB>
                      <a:noFill/>
                    </a:lnB>
                  </a:tcPr>
                </a:tc>
              </a:tr>
              <a:tr h="268192">
                <a:tc>
                  <a:txBody>
                    <a:bodyPr/>
                    <a:lstStyle/>
                    <a:p>
                      <a:pPr algn="r"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300" b="0" i="0" u="none" strike="noStrike">
                        <a:latin typeface="Arial"/>
                      </a:endParaRPr>
                    </a:p>
                  </a:txBody>
                  <a:tcPr marL="10589" marR="10589" marT="10589" marB="0" anchor="b">
                    <a:lnL>
                      <a:noFill/>
                    </a:lnL>
                    <a:lnR>
                      <a:noFill/>
                    </a:lnR>
                    <a:lnT>
                      <a:noFill/>
                    </a:lnT>
                    <a:lnB w="6350" cap="flat" cmpd="sng" algn="ctr">
                      <a:solidFill>
                        <a:srgbClr val="000000"/>
                      </a:solidFill>
                      <a:prstDash val="solid"/>
                      <a:round/>
                      <a:headEnd type="none" w="med" len="med"/>
                      <a:tailEnd type="none" w="med" len="med"/>
                    </a:lnB>
                  </a:tcPr>
                </a:tc>
              </a:tr>
              <a:tr h="268192">
                <a:tc>
                  <a:txBody>
                    <a:bodyPr/>
                    <a:lstStyle/>
                    <a:p>
                      <a:pPr algn="r" fontAlgn="b"/>
                      <a:r>
                        <a:rPr lang="en-US" sz="1300" b="0" i="0" u="none" strike="noStrike">
                          <a:latin typeface="Arial"/>
                        </a:rPr>
                        <a:t> </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300" b="0" i="0" u="none" strike="noStrike">
                          <a:latin typeface="Arial"/>
                        </a:rPr>
                        <a:t>not PLN</a:t>
                      </a:r>
                    </a:p>
                  </a:txBody>
                  <a:tcPr marL="10589" marR="10589" marT="10589" marB="0" anchor="b">
                    <a:lnL>
                      <a:noFill/>
                    </a:lnL>
                    <a:lnR>
                      <a:noFill/>
                    </a:lnR>
                    <a:lnT w="6350" cap="flat" cmpd="sng" algn="ctr">
                      <a:solidFill>
                        <a:srgbClr val="000000"/>
                      </a:solidFill>
                      <a:prstDash val="solid"/>
                      <a:round/>
                      <a:headEnd type="none" w="med" len="med"/>
                      <a:tailEnd type="none" w="med" len="med"/>
                    </a:lnT>
                    <a:lnB>
                      <a:noFill/>
                    </a:lnB>
                  </a:tcPr>
                </a:tc>
              </a:tr>
              <a:tr h="268192">
                <a:tc>
                  <a:txBody>
                    <a:bodyPr/>
                    <a:lstStyle/>
                    <a:p>
                      <a:pPr algn="r" fontAlgn="b"/>
                      <a:r>
                        <a:rPr lang="en-US" sz="1300" b="0" i="0" u="none" strike="noStrike">
                          <a:latin typeface="Arial"/>
                        </a:rPr>
                        <a:t> </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Funding</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ctr" fontAlgn="b"/>
                      <a:r>
                        <a:rPr lang="en-US" sz="1300" b="1" i="0" u="none" strike="noStrike">
                          <a:latin typeface="Arial"/>
                        </a:rPr>
                        <a:t>Funding</a:t>
                      </a:r>
                    </a:p>
                  </a:txBody>
                  <a:tcPr marL="10589" marR="10589" marT="10589" marB="0" anchor="b">
                    <a:lnL>
                      <a:noFill/>
                    </a:lnL>
                    <a:lnR>
                      <a:noFill/>
                    </a:lnR>
                    <a:lnT>
                      <a:noFill/>
                    </a:lnT>
                    <a:lnB w="25400" cap="flat" cmpd="dbl" algn="ctr">
                      <a:solidFill>
                        <a:srgbClr val="000000"/>
                      </a:solidFill>
                      <a:prstDash val="solid"/>
                      <a:round/>
                      <a:headEnd type="none" w="med" len="med"/>
                      <a:tailEnd type="none" w="med" len="med"/>
                    </a:lnB>
                  </a:tcPr>
                </a:tc>
              </a:tr>
              <a:tr h="268192">
                <a:tc>
                  <a:txBody>
                    <a:bodyPr/>
                    <a:lstStyle/>
                    <a:p>
                      <a:pPr algn="r" fontAlgn="b"/>
                      <a:r>
                        <a:rPr lang="en-US" sz="1300" b="0" i="0" u="none" strike="noStrike">
                          <a:latin typeface="Arial"/>
                        </a:rPr>
                        <a:t>Increase</a:t>
                      </a:r>
                    </a:p>
                  </a:txBody>
                  <a:tcPr marL="1058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63%</a:t>
                      </a:r>
                    </a:p>
                  </a:txBody>
                  <a:tcPr marL="381199" marR="10589" marT="10589"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1300" b="0" i="0" u="none" strike="noStrike">
                          <a:latin typeface="Arial"/>
                        </a:rPr>
                        <a:t>76%</a:t>
                      </a:r>
                    </a:p>
                  </a:txBody>
                  <a:tcPr marL="381199" marR="10589" marT="10589" marB="0" anchor="b">
                    <a:lnL>
                      <a:noFill/>
                    </a:lnL>
                    <a:lnR>
                      <a:noFill/>
                    </a:lnR>
                    <a:lnT w="25400" cap="flat" cmpd="dbl" algn="ctr">
                      <a:solidFill>
                        <a:srgbClr val="000000"/>
                      </a:solidFill>
                      <a:prstDash val="solid"/>
                      <a:round/>
                      <a:headEnd type="none" w="med" len="med"/>
                      <a:tailEnd type="none" w="med" len="med"/>
                    </a:lnT>
                    <a:lnB>
                      <a:noFill/>
                    </a:lnB>
                  </a:tcPr>
                </a:tc>
              </a:tr>
              <a:tr h="268192">
                <a:tc>
                  <a:txBody>
                    <a:bodyPr/>
                    <a:lstStyle/>
                    <a:p>
                      <a:pPr algn="r" fontAlgn="b"/>
                      <a:r>
                        <a:rPr lang="en-US" sz="1300" b="0" i="0" u="none" strike="noStrike">
                          <a:latin typeface="Arial"/>
                        </a:rPr>
                        <a:t>Stay about the same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33%</a:t>
                      </a:r>
                    </a:p>
                  </a:txBody>
                  <a:tcPr marL="381199" marR="10589" marT="10589" marB="0" anchor="b">
                    <a:lnL>
                      <a:noFill/>
                    </a:lnL>
                    <a:lnR>
                      <a:noFill/>
                    </a:lnR>
                    <a:lnT>
                      <a:noFill/>
                    </a:lnT>
                    <a:lnB>
                      <a:noFill/>
                    </a:lnB>
                  </a:tcPr>
                </a:tc>
                <a:tc>
                  <a:txBody>
                    <a:bodyPr/>
                    <a:lstStyle/>
                    <a:p>
                      <a:pPr algn="l" fontAlgn="b"/>
                      <a:r>
                        <a:rPr lang="en-US" sz="1300" b="0" i="0" u="none" strike="noStrike">
                          <a:latin typeface="Arial"/>
                        </a:rPr>
                        <a:t>12%</a:t>
                      </a:r>
                    </a:p>
                  </a:txBody>
                  <a:tcPr marL="381199" marR="10589" marT="10589" marB="0" anchor="b">
                    <a:lnL>
                      <a:noFill/>
                    </a:lnL>
                    <a:lnR>
                      <a:noFill/>
                    </a:lnR>
                    <a:lnT>
                      <a:noFill/>
                    </a:lnT>
                    <a:lnB>
                      <a:noFill/>
                    </a:lnB>
                  </a:tcPr>
                </a:tc>
              </a:tr>
              <a:tr h="268192">
                <a:tc>
                  <a:txBody>
                    <a:bodyPr/>
                    <a:lstStyle/>
                    <a:p>
                      <a:pPr algn="r" fontAlgn="b"/>
                      <a:r>
                        <a:rPr lang="en-US" sz="1300" b="0" i="0" u="none" strike="noStrike">
                          <a:latin typeface="Arial"/>
                        </a:rPr>
                        <a:t>Decrease</a:t>
                      </a:r>
                    </a:p>
                  </a:txBody>
                  <a:tcPr marL="10589" marR="10589" marT="10589" marB="0" anchor="b">
                    <a:lnL>
                      <a:noFill/>
                    </a:lnL>
                    <a:lnR>
                      <a:noFill/>
                    </a:lnR>
                    <a:lnT>
                      <a:noFill/>
                    </a:lnT>
                    <a:lnB>
                      <a:noFill/>
                    </a:lnB>
                  </a:tcPr>
                </a:tc>
                <a:tc>
                  <a:txBody>
                    <a:bodyPr/>
                    <a:lstStyle/>
                    <a:p>
                      <a:pPr algn="l" fontAlgn="b"/>
                      <a:r>
                        <a:rPr lang="en-US" sz="1300" b="0" i="0" u="none" strike="noStrike">
                          <a:latin typeface="Arial"/>
                        </a:rPr>
                        <a:t>4%</a:t>
                      </a:r>
                    </a:p>
                  </a:txBody>
                  <a:tcPr marL="381199" marR="10589" marT="10589" marB="0" anchor="b">
                    <a:lnL>
                      <a:noFill/>
                    </a:lnL>
                    <a:lnR>
                      <a:noFill/>
                    </a:lnR>
                    <a:lnT>
                      <a:noFill/>
                    </a:lnT>
                    <a:lnB>
                      <a:noFill/>
                    </a:lnB>
                  </a:tcPr>
                </a:tc>
                <a:tc>
                  <a:txBody>
                    <a:bodyPr/>
                    <a:lstStyle/>
                    <a:p>
                      <a:pPr algn="l" fontAlgn="b"/>
                      <a:r>
                        <a:rPr lang="en-US" sz="1300" b="0" i="0" u="none" strike="noStrike" dirty="0">
                          <a:latin typeface="Arial"/>
                        </a:rPr>
                        <a:t>12%</a:t>
                      </a:r>
                    </a:p>
                  </a:txBody>
                  <a:tcPr marL="381199" marR="10589" marT="10589" marB="0" anchor="b">
                    <a:lnL>
                      <a:noFill/>
                    </a:lnL>
                    <a:lnR>
                      <a:noFill/>
                    </a:lnR>
                    <a:lnT>
                      <a:noFill/>
                    </a:lnT>
                    <a:lnB>
                      <a:noFill/>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Barriers to Digital Preservation</a:t>
            </a:r>
            <a:endParaRPr lang="en-US" sz="3600" dirty="0"/>
          </a:p>
        </p:txBody>
      </p:sp>
      <p:sp>
        <p:nvSpPr>
          <p:cNvPr id="3" name="Content Placeholder 2"/>
          <p:cNvSpPr>
            <a:spLocks noGrp="1"/>
          </p:cNvSpPr>
          <p:nvPr>
            <p:ph idx="1"/>
          </p:nvPr>
        </p:nvSpPr>
        <p:spPr>
          <a:xfrm>
            <a:off x="457200" y="1600200"/>
            <a:ext cx="8686800" cy="4525963"/>
          </a:xfrm>
        </p:spPr>
        <p:txBody>
          <a:bodyPr>
            <a:normAutofit fontScale="92500"/>
          </a:bodyPr>
          <a:lstStyle/>
          <a:p>
            <a:r>
              <a:rPr lang="en-US" dirty="0" smtClean="0"/>
              <a:t>Staffing needs</a:t>
            </a:r>
          </a:p>
          <a:p>
            <a:pPr lvl="1"/>
            <a:r>
              <a:rPr lang="en-US" dirty="0" smtClean="0"/>
              <a:t>Dedicated to digital preservation </a:t>
            </a:r>
          </a:p>
          <a:p>
            <a:pPr lvl="1"/>
            <a:r>
              <a:rPr lang="en-US" dirty="0" smtClean="0"/>
              <a:t>Fostering expertise to keep pace with technical challenges</a:t>
            </a:r>
          </a:p>
          <a:p>
            <a:pPr lvl="2"/>
            <a:r>
              <a:rPr lang="en-US" dirty="0" smtClean="0"/>
              <a:t>Technical infrastructures</a:t>
            </a:r>
          </a:p>
          <a:p>
            <a:pPr lvl="2"/>
            <a:r>
              <a:rPr lang="en-US" dirty="0" smtClean="0"/>
              <a:t>Best practices</a:t>
            </a:r>
          </a:p>
          <a:p>
            <a:r>
              <a:rPr lang="en-US" dirty="0" smtClean="0"/>
              <a:t>Funding for technical development</a:t>
            </a:r>
          </a:p>
          <a:p>
            <a:pPr lvl="1"/>
            <a:r>
              <a:rPr lang="en-US" dirty="0" smtClean="0"/>
              <a:t>Equipment purchases</a:t>
            </a:r>
          </a:p>
          <a:p>
            <a:pPr lvl="1"/>
            <a:r>
              <a:rPr lang="en-US" dirty="0" smtClean="0"/>
              <a:t>Transition from grants to institutional funding</a:t>
            </a:r>
          </a:p>
          <a:p>
            <a:r>
              <a:rPr lang="en-US" dirty="0" smtClean="0"/>
              <a:t>Lack clear institutional policies and/or strategies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42" y="274638"/>
            <a:ext cx="7920058" cy="1143000"/>
          </a:xfrm>
        </p:spPr>
        <p:txBody>
          <a:bodyPr/>
          <a:lstStyle/>
          <a:p>
            <a:r>
              <a:rPr lang="en-US" dirty="0" smtClean="0">
                <a:solidFill>
                  <a:srgbClr val="000000"/>
                </a:solidFill>
                <a:latin typeface="Lucida Grande"/>
                <a:ea typeface="Lucida Grande"/>
                <a:cs typeface="Lucida Grande"/>
              </a:rPr>
              <a:t>Strategies your library currently uses to ensure the preservation of its digital assets.</a:t>
            </a:r>
            <a:endParaRPr lang="en-US" dirty="0"/>
          </a:p>
        </p:txBody>
      </p:sp>
      <p:graphicFrame>
        <p:nvGraphicFramePr>
          <p:cNvPr id="29698" name="Object 2"/>
          <p:cNvGraphicFramePr>
            <a:graphicFrameLocks noChangeAspect="1"/>
          </p:cNvGraphicFramePr>
          <p:nvPr/>
        </p:nvGraphicFramePr>
        <p:xfrm>
          <a:off x="114300" y="1676400"/>
          <a:ext cx="9029700" cy="4878388"/>
        </p:xfrm>
        <a:graphic>
          <a:graphicData uri="http://schemas.openxmlformats.org/presentationml/2006/ole">
            <mc:AlternateContent xmlns:mc="http://schemas.openxmlformats.org/markup-compatibility/2006">
              <mc:Choice xmlns:v="urn:schemas-microsoft-com:vml" Requires="v">
                <p:oleObj spid="_x0000_s29702" name="Worksheet" r:id="rId5" imgW="6070600" imgH="3098800" progId="Excel.Sheet.12">
                  <p:embed/>
                </p:oleObj>
              </mc:Choice>
              <mc:Fallback>
                <p:oleObj name="Worksheet" r:id="rId5" imgW="6070600" imgH="3098800" progId="Excel.Shee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 y="1676400"/>
                        <a:ext cx="9029700" cy="4878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1590" y="274638"/>
            <a:ext cx="7905209" cy="1143000"/>
          </a:xfrm>
        </p:spPr>
        <p:txBody>
          <a:bodyPr>
            <a:normAutofit/>
          </a:bodyPr>
          <a:lstStyle/>
          <a:p>
            <a:r>
              <a:rPr lang="en-US" dirty="0" smtClean="0">
                <a:solidFill>
                  <a:srgbClr val="000000"/>
                </a:solidFill>
                <a:latin typeface="Lucida Grande"/>
                <a:ea typeface="Lucida Grande"/>
                <a:cs typeface="Lucida Grande"/>
              </a:rPr>
              <a:t>Strategies you anticipate the library will use in 3 years to ensure the preservation its digital assets. </a:t>
            </a:r>
            <a:endParaRPr lang="en-US" dirty="0"/>
          </a:p>
        </p:txBody>
      </p:sp>
      <p:graphicFrame>
        <p:nvGraphicFramePr>
          <p:cNvPr id="30726" name="Object 6"/>
          <p:cNvGraphicFramePr>
            <a:graphicFrameLocks noChangeAspect="1"/>
          </p:cNvGraphicFramePr>
          <p:nvPr/>
        </p:nvGraphicFramePr>
        <p:xfrm>
          <a:off x="-44739" y="1679575"/>
          <a:ext cx="9196839" cy="4689963"/>
        </p:xfrm>
        <a:graphic>
          <a:graphicData uri="http://schemas.openxmlformats.org/presentationml/2006/ole">
            <mc:AlternateContent xmlns:mc="http://schemas.openxmlformats.org/markup-compatibility/2006">
              <mc:Choice xmlns:v="urn:schemas-microsoft-com:vml" Requires="v">
                <p:oleObj spid="_x0000_s30730" name="Worksheet" r:id="rId5" imgW="10883900" imgH="5549900" progId="Excel.Sheet.12">
                  <p:embed/>
                </p:oleObj>
              </mc:Choice>
              <mc:Fallback>
                <p:oleObj name="Worksheet" r:id="rId5" imgW="10883900" imgH="5549900" progId="Excel.Sheet.12">
                  <p:embed/>
                  <p:pic>
                    <p:nvPicPr>
                      <p:cNvPr id="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39" y="1679575"/>
                        <a:ext cx="9196839" cy="4689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0506" y="274638"/>
            <a:ext cx="7776294" cy="1143000"/>
          </a:xfrm>
        </p:spPr>
        <p:txBody>
          <a:bodyPr>
            <a:normAutofit/>
          </a:bodyPr>
          <a:lstStyle/>
          <a:p>
            <a:r>
              <a:rPr lang="en-US" dirty="0" smtClean="0"/>
              <a:t>What types of services would your library find valuable for improving its role in preserving digital content? </a:t>
            </a:r>
            <a:endParaRPr lang="en-US" dirty="0"/>
          </a:p>
        </p:txBody>
      </p:sp>
      <p:graphicFrame>
        <p:nvGraphicFramePr>
          <p:cNvPr id="43010" name="Object 2"/>
          <p:cNvGraphicFramePr>
            <a:graphicFrameLocks noChangeAspect="1"/>
          </p:cNvGraphicFramePr>
          <p:nvPr/>
        </p:nvGraphicFramePr>
        <p:xfrm>
          <a:off x="-44953" y="1708149"/>
          <a:ext cx="9020741" cy="4485543"/>
        </p:xfrm>
        <a:graphic>
          <a:graphicData uri="http://schemas.openxmlformats.org/presentationml/2006/ole">
            <mc:AlternateContent xmlns:mc="http://schemas.openxmlformats.org/markup-compatibility/2006">
              <mc:Choice xmlns:v="urn:schemas-microsoft-com:vml" Requires="v">
                <p:oleObj spid="_x0000_s43014" name="Worksheet" r:id="rId5" imgW="6921500" imgH="3441700" progId="Excel.Sheet.12">
                  <p:embed/>
                </p:oleObj>
              </mc:Choice>
              <mc:Fallback>
                <p:oleObj name="Worksheet" r:id="rId5" imgW="6921500" imgH="3441700" progId="Excel.Shee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3" y="1708149"/>
                        <a:ext cx="9020741" cy="4485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4466" y="670826"/>
            <a:ext cx="7752333" cy="746812"/>
          </a:xfrm>
        </p:spPr>
        <p:txBody>
          <a:bodyPr>
            <a:normAutofit fontScale="90000"/>
          </a:bodyPr>
          <a:lstStyle/>
          <a:p>
            <a:r>
              <a:rPr lang="en-US" dirty="0" smtClean="0"/>
              <a:t>Identify the perceived willingness of various groups within your institution to deposit their content with your library’s digital repository </a:t>
            </a:r>
            <a:r>
              <a:rPr lang="en-US" dirty="0" err="1" smtClean="0"/>
              <a:t>solution(s</a:t>
            </a:r>
            <a:r>
              <a:rPr lang="en-US" dirty="0" smtClean="0"/>
              <a:t>) for preservation purposes.</a:t>
            </a:r>
            <a:endParaRPr lang="en-US" dirty="0"/>
          </a:p>
        </p:txBody>
      </p:sp>
      <p:graphicFrame>
        <p:nvGraphicFramePr>
          <p:cNvPr id="6" name="Table 5"/>
          <p:cNvGraphicFramePr>
            <a:graphicFrameLocks noGrp="1"/>
          </p:cNvGraphicFramePr>
          <p:nvPr/>
        </p:nvGraphicFramePr>
        <p:xfrm>
          <a:off x="934467" y="2084352"/>
          <a:ext cx="7379897" cy="2707264"/>
        </p:xfrm>
        <a:graphic>
          <a:graphicData uri="http://schemas.openxmlformats.org/drawingml/2006/table">
            <a:tbl>
              <a:tblPr/>
              <a:tblGrid>
                <a:gridCol w="1181367"/>
                <a:gridCol w="554221"/>
                <a:gridCol w="554221"/>
                <a:gridCol w="554221"/>
                <a:gridCol w="554221"/>
                <a:gridCol w="772994"/>
                <a:gridCol w="772994"/>
                <a:gridCol w="605268"/>
                <a:gridCol w="605268"/>
                <a:gridCol w="612561"/>
                <a:gridCol w="612561"/>
              </a:tblGrid>
              <a:tr h="539251">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latin typeface="Arial"/>
                        </a:rPr>
                        <a:t>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C99"/>
                    </a:solidFill>
                  </a:tcPr>
                </a:tc>
                <a:tc>
                  <a:txBody>
                    <a:bodyPr/>
                    <a:lstStyle/>
                    <a:p>
                      <a:pPr algn="ctr" fontAlgn="ctr"/>
                      <a:r>
                        <a:rPr lang="en-US" sz="900" b="1" i="0" u="none" strike="noStrike">
                          <a:latin typeface="Arial"/>
                        </a:rPr>
                        <a:t>not 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C99"/>
                    </a:solidFill>
                  </a:tcPr>
                </a:tc>
                <a:tc>
                  <a:txBody>
                    <a:bodyPr/>
                    <a:lstStyle/>
                    <a:p>
                      <a:pPr algn="ctr" fontAlgn="ctr"/>
                      <a:r>
                        <a:rPr lang="en-US" sz="900" b="1" i="0" u="none" strike="noStrike">
                          <a:latin typeface="Arial"/>
                        </a:rPr>
                        <a:t>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latin typeface="Arial"/>
                        </a:rPr>
                        <a:t>not 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latin typeface="Arial"/>
                        </a:rPr>
                        <a:t>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ctr" fontAlgn="ctr"/>
                      <a:r>
                        <a:rPr lang="en-US" sz="900" b="1" i="0" u="none" strike="noStrike">
                          <a:latin typeface="Arial"/>
                        </a:rPr>
                        <a:t>not 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ctr" fontAlgn="ctr"/>
                      <a:r>
                        <a:rPr lang="en-US" sz="900" b="1" i="0" u="none" strike="noStrike">
                          <a:latin typeface="Arial"/>
                        </a:rPr>
                        <a:t>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latin typeface="Arial"/>
                        </a:rPr>
                        <a:t>not 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900" b="1" i="0" u="none" strike="noStrike">
                          <a:latin typeface="Arial"/>
                        </a:rPr>
                        <a:t>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CC"/>
                    </a:solidFill>
                  </a:tcPr>
                </a:tc>
                <a:tc>
                  <a:txBody>
                    <a:bodyPr/>
                    <a:lstStyle/>
                    <a:p>
                      <a:pPr algn="ctr" fontAlgn="ctr"/>
                      <a:r>
                        <a:rPr lang="en-US" sz="900" b="1" i="0" u="none" strike="noStrike">
                          <a:latin typeface="Arial"/>
                        </a:rPr>
                        <a:t>not PLN</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CC"/>
                    </a:solidFill>
                  </a:tcPr>
                </a:tc>
              </a:tr>
              <a:tr h="803375">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Very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Very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Mostly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Mostly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Indifferent</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Indifferent</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Mostly Un-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Mostly Un-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Very Un-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900" b="1" i="0" u="none" strike="noStrike">
                          <a:latin typeface="Arial"/>
                        </a:rPr>
                        <a:t>Very Un- willing</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CC"/>
                    </a:solidFill>
                  </a:tcPr>
                </a:tc>
              </a:tr>
              <a:tr h="275129">
                <a:tc>
                  <a:txBody>
                    <a:bodyPr/>
                    <a:lstStyle/>
                    <a:p>
                      <a:pPr algn="r" fontAlgn="ctr"/>
                      <a:r>
                        <a:rPr lang="en-US" sz="900" b="1" i="0" u="none" strike="noStrike">
                          <a:latin typeface="Arial"/>
                        </a:rPr>
                        <a:t>Academic units</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19%</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50%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31%</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44%</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44%</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6%</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6%</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539251">
                <a:tc>
                  <a:txBody>
                    <a:bodyPr/>
                    <a:lstStyle/>
                    <a:p>
                      <a:pPr algn="r" fontAlgn="ctr"/>
                      <a:r>
                        <a:rPr lang="en-US" sz="900" b="1" i="0" u="none" strike="noStrike">
                          <a:latin typeface="Arial"/>
                        </a:rPr>
                        <a:t>Administrative units</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19%</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38%</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20%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44%</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53%</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13%</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900" b="1" i="0" u="none" strike="noStrike">
                          <a:latin typeface="Arial"/>
                        </a:rPr>
                        <a:t>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275129">
                <a:tc>
                  <a:txBody>
                    <a:bodyPr/>
                    <a:lstStyle/>
                    <a:p>
                      <a:pPr algn="r" fontAlgn="ctr"/>
                      <a:r>
                        <a:rPr lang="en-US" sz="900" b="1" i="0" u="none" strike="noStrike">
                          <a:latin typeface="Arial"/>
                        </a:rPr>
                        <a:t>Data Centers</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27%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40%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67%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40%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900" b="1" i="0" u="none" strike="noStrike">
                          <a:latin typeface="Arial"/>
                        </a:rPr>
                        <a:t>13%</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275129">
                <a:tc>
                  <a:txBody>
                    <a:bodyPr/>
                    <a:lstStyle/>
                    <a:p>
                      <a:pPr algn="r" fontAlgn="ctr"/>
                      <a:r>
                        <a:rPr lang="en-US" sz="900" b="1" i="0" u="none" strike="noStrike">
                          <a:latin typeface="Arial"/>
                        </a:rPr>
                        <a:t>Other unit(s)</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25%</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33%</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900" b="1" i="0" u="none" strike="noStrike">
                          <a:latin typeface="Arial"/>
                        </a:rPr>
                        <a:t>25%</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50%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50%</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17%</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1" i="0" u="none" strike="noStrike">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900" b="1" i="0" u="none" strike="noStrike" dirty="0">
                          <a:latin typeface="Arial"/>
                        </a:rPr>
                        <a:t> </a:t>
                      </a:r>
                    </a:p>
                  </a:txBody>
                  <a:tcPr marL="6024" marR="6024" marT="60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41054"/>
          </a:xfrm>
        </p:spPr>
        <p:txBody>
          <a:bodyPr>
            <a:normAutofit/>
          </a:bodyPr>
          <a:lstStyle/>
          <a:p>
            <a:pPr algn="ctr"/>
            <a:r>
              <a:rPr lang="en-US" dirty="0" smtClean="0"/>
              <a:t>ARL DIGITAL PRESERVATION SURVEY RESULTS: PLN MEMBERS</a:t>
            </a:r>
            <a:br>
              <a:rPr lang="en-US" dirty="0" smtClean="0"/>
            </a:br>
            <a:r>
              <a:rPr lang="en-US" dirty="0" smtClean="0"/>
              <a:t/>
            </a:r>
            <a:br>
              <a:rPr lang="en-US" dirty="0" smtClean="0"/>
            </a:br>
            <a:r>
              <a:rPr lang="en-US" dirty="0" smtClean="0"/>
              <a:t>Thanks! </a:t>
            </a:r>
            <a:br>
              <a:rPr lang="en-US" dirty="0" smtClean="0"/>
            </a:br>
            <a:r>
              <a:rPr lang="en-US" dirty="0" smtClean="0"/>
              <a:t/>
            </a:r>
            <a:br>
              <a:rPr lang="en-US" dirty="0" smtClean="0"/>
            </a:br>
            <a:r>
              <a:rPr lang="en-US" dirty="0" smtClean="0"/>
              <a:t>Gail McMillan</a:t>
            </a:r>
            <a:br>
              <a:rPr lang="en-US" dirty="0" smtClean="0"/>
            </a:br>
            <a:r>
              <a:rPr lang="en-US" dirty="0" smtClean="0"/>
              <a:t>Digital Library and Archives, Virginia Tech</a:t>
            </a:r>
            <a:br>
              <a:rPr lang="en-US" dirty="0" smtClean="0"/>
            </a:br>
            <a:r>
              <a:rPr lang="en-US" dirty="0" smtClean="0"/>
              <a:t/>
            </a:r>
            <a:br>
              <a:rPr lang="en-US" dirty="0" smtClean="0"/>
            </a:br>
            <a:r>
              <a:rPr lang="en-US" dirty="0" err="1" smtClean="0"/>
              <a:t>gailmac@vt.edu</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0795" y="274638"/>
            <a:ext cx="8753205" cy="819516"/>
          </a:xfrm>
        </p:spPr>
        <p:txBody>
          <a:bodyPr>
            <a:noAutofit/>
          </a:bodyPr>
          <a:lstStyle/>
          <a:p>
            <a:pPr algn="l"/>
            <a:r>
              <a:rPr lang="en-US" dirty="0" smtClean="0">
                <a:solidFill>
                  <a:srgbClr val="000000"/>
                </a:solidFill>
                <a:latin typeface="Lucida Grande"/>
                <a:ea typeface="Lucida Grande"/>
                <a:cs typeface="Lucida Grande"/>
              </a:rPr>
              <a:t>What types of digital content is your library currently licensing or managing on behalf of your institution? </a:t>
            </a:r>
            <a:endParaRPr lang="en-US" dirty="0"/>
          </a:p>
        </p:txBody>
      </p:sp>
      <p:graphicFrame>
        <p:nvGraphicFramePr>
          <p:cNvPr id="6" name="Chart 5"/>
          <p:cNvGraphicFramePr/>
          <p:nvPr/>
        </p:nvGraphicFramePr>
        <p:xfrm>
          <a:off x="1207404" y="274638"/>
          <a:ext cx="6432546" cy="66954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605692"/>
            <a:ext cx="7924800" cy="811946"/>
          </a:xfrm>
        </p:spPr>
        <p:txBody>
          <a:bodyPr>
            <a:noAutofit/>
          </a:bodyPr>
          <a:lstStyle/>
          <a:p>
            <a:pPr algn="l"/>
            <a:r>
              <a:rPr lang="en-US" sz="2400" dirty="0" smtClean="0">
                <a:solidFill>
                  <a:srgbClr val="000000"/>
                </a:solidFill>
                <a:latin typeface="Lucida Grande"/>
                <a:ea typeface="Lucida Grande"/>
                <a:cs typeface="Lucida Grande"/>
              </a:rPr>
              <a:t>Is your library actively investing in the preservation of any of this digital content, either alone or with other entities?</a:t>
            </a:r>
            <a:endParaRPr lang="en-US" sz="2400" dirty="0"/>
          </a:p>
        </p:txBody>
      </p:sp>
      <p:graphicFrame>
        <p:nvGraphicFramePr>
          <p:cNvPr id="14338" name="Object 2"/>
          <p:cNvGraphicFramePr>
            <a:graphicFrameLocks noChangeAspect="1"/>
          </p:cNvGraphicFramePr>
          <p:nvPr/>
        </p:nvGraphicFramePr>
        <p:xfrm>
          <a:off x="1143000" y="1854766"/>
          <a:ext cx="6858000" cy="4356100"/>
        </p:xfrm>
        <a:graphic>
          <a:graphicData uri="http://schemas.openxmlformats.org/presentationml/2006/ole">
            <mc:AlternateContent xmlns:mc="http://schemas.openxmlformats.org/markup-compatibility/2006">
              <mc:Choice xmlns:v="urn:schemas-microsoft-com:vml" Requires="v">
                <p:oleObj spid="_x0000_s14342" name="Worksheet" r:id="rId5" imgW="6858000" imgH="4356100" progId="Excel.Sheet.12">
                  <p:embed/>
                </p:oleObj>
              </mc:Choice>
              <mc:Fallback>
                <p:oleObj name="Worksheet" r:id="rId5" imgW="6858000" imgH="4356100" progId="Excel.Shee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1854766"/>
                        <a:ext cx="6858000" cy="435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dirty="0" smtClean="0"/>
              <a:t>Which types of content your library is investing in (planning to invest in) for the purpose of digital preservation?</a:t>
            </a:r>
            <a:endParaRPr lang="en-US" sz="2400" dirty="0"/>
          </a:p>
        </p:txBody>
      </p:sp>
      <p:graphicFrame>
        <p:nvGraphicFramePr>
          <p:cNvPr id="4" name="Chart 3"/>
          <p:cNvGraphicFramePr/>
          <p:nvPr/>
        </p:nvGraphicFramePr>
        <p:xfrm>
          <a:off x="457200" y="468923"/>
          <a:ext cx="8229600" cy="638907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5956" y="274638"/>
            <a:ext cx="6914426" cy="1689920"/>
          </a:xfrm>
        </p:spPr>
        <p:txBody>
          <a:bodyPr>
            <a:noAutofit/>
          </a:bodyPr>
          <a:lstStyle/>
          <a:p>
            <a:pPr algn="l"/>
            <a:r>
              <a:rPr lang="en-US" sz="2400" dirty="0" smtClean="0"/>
              <a:t>What </a:t>
            </a:r>
            <a:r>
              <a:rPr lang="en-US" sz="2400" dirty="0" err="1" smtClean="0"/>
              <a:t>level(s</a:t>
            </a:r>
            <a:r>
              <a:rPr lang="en-US" sz="2400" dirty="0" smtClean="0"/>
              <a:t>) of preservation metadata does your library (plan to) have and/or create for digital content? </a:t>
            </a:r>
            <a:endParaRPr lang="en-US" sz="2400" dirty="0"/>
          </a:p>
        </p:txBody>
      </p:sp>
      <p:graphicFrame>
        <p:nvGraphicFramePr>
          <p:cNvPr id="8" name="Table 7"/>
          <p:cNvGraphicFramePr>
            <a:graphicFrameLocks noGrp="1"/>
          </p:cNvGraphicFramePr>
          <p:nvPr/>
        </p:nvGraphicFramePr>
        <p:xfrm>
          <a:off x="1245956" y="1964558"/>
          <a:ext cx="6133938" cy="2491644"/>
        </p:xfrm>
        <a:graphic>
          <a:graphicData uri="http://schemas.openxmlformats.org/drawingml/2006/table">
            <a:tbl>
              <a:tblPr/>
              <a:tblGrid>
                <a:gridCol w="3041051"/>
                <a:gridCol w="1451411"/>
                <a:gridCol w="1641476"/>
              </a:tblGrid>
              <a:tr h="622911">
                <a:tc>
                  <a:txBody>
                    <a:bodyPr/>
                    <a:lstStyle/>
                    <a:p>
                      <a:pPr algn="r" fontAlgn="b"/>
                      <a:r>
                        <a:rPr lang="en-US" sz="2200" b="0" i="0" u="none" strike="noStrike">
                          <a:latin typeface="Arial"/>
                        </a:rPr>
                        <a:t> </a:t>
                      </a:r>
                    </a:p>
                  </a:txBody>
                  <a:tcPr marL="12700" marR="12700" marT="1270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2200" b="0" i="0" u="none" strike="noStrike">
                          <a:latin typeface="Arial"/>
                        </a:rPr>
                        <a:t>PLN</a:t>
                      </a:r>
                    </a:p>
                  </a:txBody>
                  <a:tcPr marL="12700" marR="12700" marT="1270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2200" b="0" i="0" u="none" strike="noStrike">
                          <a:latin typeface="Arial"/>
                        </a:rPr>
                        <a:t>not PLN</a:t>
                      </a:r>
                    </a:p>
                  </a:txBody>
                  <a:tcPr marL="12700" marR="12700" marT="12700"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r>
              <a:tr h="622911">
                <a:tc>
                  <a:txBody>
                    <a:bodyPr/>
                    <a:lstStyle/>
                    <a:p>
                      <a:pPr algn="r" fontAlgn="b"/>
                      <a:r>
                        <a:rPr lang="en-US" sz="2200" b="0" i="0" u="none" strike="noStrike">
                          <a:latin typeface="Arial"/>
                        </a:rPr>
                        <a:t>Item-level</a:t>
                      </a:r>
                    </a:p>
                  </a:txBody>
                  <a:tcPr marL="12700" marR="12700" marT="1270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en-US" sz="2200" b="0" i="0" u="none" strike="noStrike">
                          <a:latin typeface="Arial"/>
                        </a:rPr>
                        <a:t>89%</a:t>
                      </a:r>
                    </a:p>
                  </a:txBody>
                  <a:tcPr marL="12700" marR="12700" marT="12700"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en-US" sz="2200" b="0" i="0" u="none" strike="noStrike">
                          <a:latin typeface="Arial"/>
                        </a:rPr>
                        <a:t>100%</a:t>
                      </a:r>
                    </a:p>
                  </a:txBody>
                  <a:tcPr marL="12700" marR="12700" marT="12700" marB="0" anchor="b">
                    <a:lnL>
                      <a:noFill/>
                    </a:lnL>
                    <a:lnR>
                      <a:noFill/>
                    </a:lnR>
                    <a:lnT w="25400" cap="flat" cmpd="dbl" algn="ctr">
                      <a:solidFill>
                        <a:srgbClr val="000000"/>
                      </a:solidFill>
                      <a:prstDash val="solid"/>
                      <a:round/>
                      <a:headEnd type="none" w="med" len="med"/>
                      <a:tailEnd type="none" w="med" len="med"/>
                    </a:lnT>
                    <a:lnB>
                      <a:noFill/>
                    </a:lnB>
                  </a:tcPr>
                </a:tc>
              </a:tr>
              <a:tr h="622911">
                <a:tc>
                  <a:txBody>
                    <a:bodyPr/>
                    <a:lstStyle/>
                    <a:p>
                      <a:pPr algn="r" fontAlgn="b"/>
                      <a:r>
                        <a:rPr lang="en-US" sz="2200" b="0" i="0" u="none" strike="noStrike">
                          <a:latin typeface="Arial"/>
                        </a:rPr>
                        <a:t>Collection-level</a:t>
                      </a:r>
                    </a:p>
                  </a:txBody>
                  <a:tcPr marL="12700" marR="12700" marT="12700" marB="0" anchor="b">
                    <a:lnL>
                      <a:noFill/>
                    </a:lnL>
                    <a:lnR>
                      <a:noFill/>
                    </a:lnR>
                    <a:lnT>
                      <a:noFill/>
                    </a:lnT>
                    <a:lnB>
                      <a:noFill/>
                    </a:lnB>
                  </a:tcPr>
                </a:tc>
                <a:tc>
                  <a:txBody>
                    <a:bodyPr/>
                    <a:lstStyle/>
                    <a:p>
                      <a:pPr algn="r" fontAlgn="b"/>
                      <a:r>
                        <a:rPr lang="en-US" sz="2200" b="0" i="0" u="none" strike="noStrike">
                          <a:latin typeface="Arial"/>
                        </a:rPr>
                        <a:t>74%</a:t>
                      </a:r>
                    </a:p>
                  </a:txBody>
                  <a:tcPr marL="12700" marR="12700" marT="12700" marB="0" anchor="b">
                    <a:lnL>
                      <a:noFill/>
                    </a:lnL>
                    <a:lnR>
                      <a:noFill/>
                    </a:lnR>
                    <a:lnT>
                      <a:noFill/>
                    </a:lnT>
                    <a:lnB>
                      <a:noFill/>
                    </a:lnB>
                  </a:tcPr>
                </a:tc>
                <a:tc>
                  <a:txBody>
                    <a:bodyPr/>
                    <a:lstStyle/>
                    <a:p>
                      <a:pPr algn="r" fontAlgn="b"/>
                      <a:r>
                        <a:rPr lang="en-US" sz="2200" b="0" i="0" u="none" strike="noStrike">
                          <a:latin typeface="Arial"/>
                        </a:rPr>
                        <a:t>92%</a:t>
                      </a:r>
                    </a:p>
                  </a:txBody>
                  <a:tcPr marL="12700" marR="12700" marT="12700" marB="0" anchor="b">
                    <a:lnL>
                      <a:noFill/>
                    </a:lnL>
                    <a:lnR>
                      <a:noFill/>
                    </a:lnR>
                    <a:lnT>
                      <a:noFill/>
                    </a:lnT>
                    <a:lnB>
                      <a:noFill/>
                    </a:lnB>
                  </a:tcPr>
                </a:tc>
              </a:tr>
              <a:tr h="622911">
                <a:tc>
                  <a:txBody>
                    <a:bodyPr/>
                    <a:lstStyle/>
                    <a:p>
                      <a:pPr algn="r" fontAlgn="b"/>
                      <a:r>
                        <a:rPr lang="en-US" sz="2200" b="0" i="0" u="none" strike="noStrike">
                          <a:latin typeface="Arial"/>
                        </a:rPr>
                        <a:t>Other level(s)</a:t>
                      </a:r>
                    </a:p>
                  </a:txBody>
                  <a:tcPr marL="12700" marR="12700" marT="12700" marB="0" anchor="b">
                    <a:lnL>
                      <a:noFill/>
                    </a:lnL>
                    <a:lnR>
                      <a:noFill/>
                    </a:lnR>
                    <a:lnT>
                      <a:noFill/>
                    </a:lnT>
                    <a:lnB>
                      <a:noFill/>
                    </a:lnB>
                  </a:tcPr>
                </a:tc>
                <a:tc>
                  <a:txBody>
                    <a:bodyPr/>
                    <a:lstStyle/>
                    <a:p>
                      <a:pPr algn="r" fontAlgn="b"/>
                      <a:r>
                        <a:rPr lang="en-US" sz="2200" b="0" i="0" u="none" strike="noStrike">
                          <a:latin typeface="Arial"/>
                        </a:rPr>
                        <a:t>11%</a:t>
                      </a:r>
                    </a:p>
                  </a:txBody>
                  <a:tcPr marL="12700" marR="12700" marT="12700" marB="0" anchor="b">
                    <a:lnL>
                      <a:noFill/>
                    </a:lnL>
                    <a:lnR>
                      <a:noFill/>
                    </a:lnR>
                    <a:lnT>
                      <a:noFill/>
                    </a:lnT>
                    <a:lnB>
                      <a:noFill/>
                    </a:lnB>
                  </a:tcPr>
                </a:tc>
                <a:tc>
                  <a:txBody>
                    <a:bodyPr/>
                    <a:lstStyle/>
                    <a:p>
                      <a:pPr algn="r" fontAlgn="b"/>
                      <a:r>
                        <a:rPr lang="en-US" sz="2200" b="0" i="0" u="none" strike="noStrike" dirty="0">
                          <a:latin typeface="Arial"/>
                        </a:rPr>
                        <a:t>8%</a:t>
                      </a:r>
                    </a:p>
                  </a:txBody>
                  <a:tcPr marL="12700" marR="12700" marT="12700" marB="0" anchor="b">
                    <a:lnL>
                      <a:noFill/>
                    </a:lnL>
                    <a:lnR>
                      <a:noFill/>
                    </a:lnR>
                    <a:lnT>
                      <a:noFill/>
                    </a:lnT>
                    <a:lnB>
                      <a:noFill/>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0240" y="274638"/>
            <a:ext cx="7916560" cy="1143000"/>
          </a:xfrm>
        </p:spPr>
        <p:txBody>
          <a:bodyPr>
            <a:normAutofit/>
          </a:bodyPr>
          <a:lstStyle/>
          <a:p>
            <a:r>
              <a:rPr lang="en-US" dirty="0" smtClean="0"/>
              <a:t>Preservation metadata libraries (plan to) have and/or create for digital content.</a:t>
            </a:r>
            <a:endParaRPr lang="en-US" sz="2400" dirty="0"/>
          </a:p>
        </p:txBody>
      </p:sp>
      <p:graphicFrame>
        <p:nvGraphicFramePr>
          <p:cNvPr id="3" name="Chart 2"/>
          <p:cNvGraphicFramePr/>
          <p:nvPr/>
        </p:nvGraphicFramePr>
        <p:xfrm>
          <a:off x="457200" y="1417637"/>
          <a:ext cx="7750021" cy="4391491"/>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606" y="274638"/>
            <a:ext cx="7958194" cy="1143000"/>
          </a:xfrm>
        </p:spPr>
        <p:txBody>
          <a:bodyPr>
            <a:normAutofit/>
          </a:bodyPr>
          <a:lstStyle/>
          <a:p>
            <a:pPr algn="l"/>
            <a:r>
              <a:rPr lang="en-US" sz="2400" dirty="0" smtClean="0">
                <a:solidFill>
                  <a:srgbClr val="000000"/>
                </a:solidFill>
                <a:latin typeface="Lucida Grande"/>
                <a:ea typeface="Lucida Grande"/>
                <a:cs typeface="Lucida Grande"/>
              </a:rPr>
              <a:t>Preservation metadata schemas libraries (plan to) have and/or create for digital content. </a:t>
            </a:r>
            <a:endParaRPr lang="en-US" sz="2400" dirty="0"/>
          </a:p>
        </p:txBody>
      </p:sp>
      <p:graphicFrame>
        <p:nvGraphicFramePr>
          <p:cNvPr id="4" name="Chart 3"/>
          <p:cNvGraphicFramePr/>
          <p:nvPr/>
        </p:nvGraphicFramePr>
        <p:xfrm>
          <a:off x="1144951" y="1250849"/>
          <a:ext cx="6372569" cy="562016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606" y="274638"/>
            <a:ext cx="7958194" cy="1143000"/>
          </a:xfrm>
        </p:spPr>
        <p:txBody>
          <a:bodyPr/>
          <a:lstStyle/>
          <a:p>
            <a:r>
              <a:rPr lang="en-US" dirty="0" smtClean="0">
                <a:solidFill>
                  <a:srgbClr val="000000"/>
                </a:solidFill>
                <a:latin typeface="Lucida Grande"/>
                <a:ea typeface="Lucida Grande"/>
                <a:cs typeface="Lucida Grande"/>
              </a:rPr>
              <a:t>At what stage of development are your library’s digital preservation policies?</a:t>
            </a:r>
            <a:endParaRPr lang="en-US" dirty="0"/>
          </a:p>
        </p:txBody>
      </p:sp>
      <p:graphicFrame>
        <p:nvGraphicFramePr>
          <p:cNvPr id="3" name="Chart 2"/>
          <p:cNvGraphicFramePr/>
          <p:nvPr/>
        </p:nvGraphicFramePr>
        <p:xfrm>
          <a:off x="-537344" y="274638"/>
          <a:ext cx="9681343" cy="65833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1874" y="274638"/>
            <a:ext cx="7874925" cy="1143000"/>
          </a:xfrm>
        </p:spPr>
        <p:txBody>
          <a:bodyPr/>
          <a:lstStyle/>
          <a:p>
            <a:r>
              <a:rPr lang="en-US" dirty="0" smtClean="0">
                <a:solidFill>
                  <a:srgbClr val="000000"/>
                </a:solidFill>
                <a:latin typeface="Lucida Grande"/>
                <a:ea typeface="Lucida Grande"/>
                <a:cs typeface="Lucida Grande"/>
              </a:rPr>
              <a:t>How does your library (plan to) fund its investments in digital preservation? </a:t>
            </a:r>
            <a:endParaRPr lang="en-US" dirty="0"/>
          </a:p>
        </p:txBody>
      </p:sp>
      <p:graphicFrame>
        <p:nvGraphicFramePr>
          <p:cNvPr id="3" name="Chart 2"/>
          <p:cNvGraphicFramePr/>
          <p:nvPr/>
        </p:nvGraphicFramePr>
        <p:xfrm>
          <a:off x="811874" y="274638"/>
          <a:ext cx="7874926" cy="632936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1105</TotalTime>
  <Words>988</Words>
  <Application>Microsoft Macintosh PowerPoint</Application>
  <PresentationFormat>On-screen Show (4:3)</PresentationFormat>
  <Paragraphs>395</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Worksheet</vt:lpstr>
      <vt:lpstr>PLN Members  and the ARL Digital Preservation Survey Preliminary Findings</vt:lpstr>
      <vt:lpstr>What types of digital content is your library currently licensing or managing on behalf of your institution? </vt:lpstr>
      <vt:lpstr>Is your library actively investing in the preservation of any of this digital content, either alone or with other entities?</vt:lpstr>
      <vt:lpstr>Which types of content your library is investing in (planning to invest in) for the purpose of digital preservation?</vt:lpstr>
      <vt:lpstr>What level(s) of preservation metadata does your library (plan to) have and/or create for digital content? </vt:lpstr>
      <vt:lpstr>Preservation metadata libraries (plan to) have and/or create for digital content.</vt:lpstr>
      <vt:lpstr>Preservation metadata schemas libraries (plan to) have and/or create for digital content. </vt:lpstr>
      <vt:lpstr>At what stage of development are your library’s digital preservation policies?</vt:lpstr>
      <vt:lpstr>How does your library (plan to) fund its investments in digital preservation? </vt:lpstr>
      <vt:lpstr>Compared to 3years ago, are staff, time, and funding currently deployed for digital preservation more, less, or about the same? </vt:lpstr>
      <vt:lpstr>In the next 3 years, do you expect staff, time, and funding in digital preservation to increase, decrease, or stay the same? </vt:lpstr>
      <vt:lpstr>Barriers to Digital Preservation</vt:lpstr>
      <vt:lpstr>Strategies your library currently uses to ensure the preservation of its digital assets.</vt:lpstr>
      <vt:lpstr>Strategies you anticipate the library will use in 3 years to ensure the preservation its digital assets. </vt:lpstr>
      <vt:lpstr>What types of services would your library find valuable for improving its role in preserving digital content? </vt:lpstr>
      <vt:lpstr>Identify the perceived willingness of various groups within your institution to deposit their content with your library’s digital repository solution(s) for preservation purposes.</vt:lpstr>
      <vt:lpstr>ARL DIGITAL PRESERVATION SURVEY RESULTS: PLN MEMBERS  Thanks!   Gail McMillan Digital Library and Archives, Virginia Tech  gailmac@vt.edu</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Gail McMillan</dc:creator>
  <cp:lastModifiedBy>Gail McMillan</cp:lastModifiedBy>
  <cp:revision>18</cp:revision>
  <cp:lastPrinted>2011-12-07T18:44:28Z</cp:lastPrinted>
  <dcterms:created xsi:type="dcterms:W3CDTF">2011-12-07T18:37:00Z</dcterms:created>
  <dcterms:modified xsi:type="dcterms:W3CDTF">2015-12-07T19:58:55Z</dcterms:modified>
</cp:coreProperties>
</file>