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8" r:id="rId1"/>
  </p:sldMasterIdLst>
  <p:notesMasterIdLst>
    <p:notesMasterId r:id="rId22"/>
  </p:notesMasterIdLst>
  <p:sldIdLst>
    <p:sldId id="256" r:id="rId2"/>
    <p:sldId id="257" r:id="rId3"/>
    <p:sldId id="258" r:id="rId4"/>
    <p:sldId id="259" r:id="rId5"/>
    <p:sldId id="260" r:id="rId6"/>
    <p:sldId id="261" r:id="rId7"/>
    <p:sldId id="262" r:id="rId8"/>
    <p:sldId id="264" r:id="rId9"/>
    <p:sldId id="263" r:id="rId10"/>
    <p:sldId id="266" r:id="rId11"/>
    <p:sldId id="268" r:id="rId12"/>
    <p:sldId id="269" r:id="rId13"/>
    <p:sldId id="270" r:id="rId14"/>
    <p:sldId id="273" r:id="rId15"/>
    <p:sldId id="271" r:id="rId16"/>
    <p:sldId id="272" r:id="rId17"/>
    <p:sldId id="274" r:id="rId18"/>
    <p:sldId id="267" r:id="rId19"/>
    <p:sldId id="265"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3F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520F26-A6D8-A781-6D67-38A611FE4E80}" v="342" dt="2024-04-30T14:20:59.964"/>
    <p1510:client id="{88E1A312-428D-49A3-8A74-451AE1692F55}" v="162" dt="2024-05-02T04:00:34"/>
    <p1510:client id="{94257446-487E-493C-5AB3-7122297C3346}" v="97" dt="2024-04-30T22:29:09.642"/>
    <p1510:client id="{D776C8F3-C6AC-8847-E9FA-F283591CD853}" v="51" dt="2024-05-01T00:09:52.0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F02FA4-104A-4ABE-8D9B-1B6F7AD0ADA7}" type="datetimeFigureOut">
              <a:rPr lang="en-US" smtClean="0"/>
              <a:t>5/10/2024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D05240-5BDF-4274-AC0E-7BB2EF9CCC8F}" type="slidenum">
              <a:rPr lang="en-US" smtClean="0"/>
              <a:t>‹#›</a:t>
            </a:fld>
            <a:endParaRPr lang="en-US"/>
          </a:p>
        </p:txBody>
      </p:sp>
    </p:spTree>
    <p:extLst>
      <p:ext uri="{BB962C8B-B14F-4D97-AF65-F5344CB8AC3E}">
        <p14:creationId xmlns:p14="http://schemas.microsoft.com/office/powerpoint/2010/main" val="2057578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58BF-C5E1-4B52-BD8A-FD1AD5779347}"/>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p>
        </p:txBody>
      </p:sp>
      <p:sp>
        <p:nvSpPr>
          <p:cNvPr id="3" name="Subtitle 2">
            <a:extLst>
              <a:ext uri="{FF2B5EF4-FFF2-40B4-BE49-F238E27FC236}">
                <a16:creationId xmlns:a16="http://schemas.microsoft.com/office/drawing/2014/main" id="{DFCD51F7-3CC3-4BB7-8291-B1789482E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320447-D6C7-43E1-AE88-1FB66CC9C55E}"/>
              </a:ext>
            </a:extLst>
          </p:cNvPr>
          <p:cNvSpPr>
            <a:spLocks noGrp="1"/>
          </p:cNvSpPr>
          <p:nvPr>
            <p:ph type="dt" sz="half" idx="10"/>
          </p:nvPr>
        </p:nvSpPr>
        <p:spPr/>
        <p:txBody>
          <a:bodyPr/>
          <a:lstStyle/>
          <a:p>
            <a:fld id="{6AA016D7-9CCD-402C-9523-AE7FDC9DD4F0}" type="datetime1">
              <a:rPr lang="en-US" smtClean="0"/>
              <a:t>5/10/2024</a:t>
            </a:fld>
            <a:endParaRPr lang="en-US"/>
          </a:p>
        </p:txBody>
      </p:sp>
      <p:sp>
        <p:nvSpPr>
          <p:cNvPr id="5" name="Footer Placeholder 4">
            <a:extLst>
              <a:ext uri="{FF2B5EF4-FFF2-40B4-BE49-F238E27FC236}">
                <a16:creationId xmlns:a16="http://schemas.microsoft.com/office/drawing/2014/main" id="{6F5E17B6-E7FC-473A-8D5F-0E6B838EA7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4AF4E0-FDDB-42B9-862C-7BBC501CDAC5}"/>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035569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922F-6166-4009-A42D-027DC71807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7791CF-167D-446D-9F99-6976C986E2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3CA422-E040-4DE1-9DA5-C8D37C116A7B}"/>
              </a:ext>
            </a:extLst>
          </p:cNvPr>
          <p:cNvSpPr>
            <a:spLocks noGrp="1"/>
          </p:cNvSpPr>
          <p:nvPr>
            <p:ph type="dt" sz="half" idx="10"/>
          </p:nvPr>
        </p:nvSpPr>
        <p:spPr/>
        <p:txBody>
          <a:bodyPr/>
          <a:lstStyle/>
          <a:p>
            <a:fld id="{71E75FB4-5810-4B9E-9BB9-ECEF29EB1094}" type="datetime1">
              <a:rPr lang="en-US" smtClean="0"/>
              <a:t>5/10/2024</a:t>
            </a:fld>
            <a:endParaRPr lang="en-US"/>
          </a:p>
        </p:txBody>
      </p:sp>
      <p:sp>
        <p:nvSpPr>
          <p:cNvPr id="5" name="Footer Placeholder 4">
            <a:extLst>
              <a:ext uri="{FF2B5EF4-FFF2-40B4-BE49-F238E27FC236}">
                <a16:creationId xmlns:a16="http://schemas.microsoft.com/office/drawing/2014/main" id="{6C813B0B-60E7-494E-91CB-055BC26906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8C554-7C1B-4D8F-9B6B-04492656904B}"/>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241094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C66EF0-6ED8-49A7-BDAD-E20A143FAE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FCE9CD-90A9-44BA-B293-0662E077DD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57DAE0-05C4-460B-B96D-BD183ED030C4}"/>
              </a:ext>
            </a:extLst>
          </p:cNvPr>
          <p:cNvSpPr>
            <a:spLocks noGrp="1"/>
          </p:cNvSpPr>
          <p:nvPr>
            <p:ph type="dt" sz="half" idx="10"/>
          </p:nvPr>
        </p:nvSpPr>
        <p:spPr/>
        <p:txBody>
          <a:bodyPr/>
          <a:lstStyle/>
          <a:p>
            <a:fld id="{BA5F2E0C-3F2C-4536-808A-77D757A170CC}" type="datetime1">
              <a:rPr lang="en-US" smtClean="0"/>
              <a:t>5/10/2024</a:t>
            </a:fld>
            <a:endParaRPr lang="en-US"/>
          </a:p>
        </p:txBody>
      </p:sp>
      <p:sp>
        <p:nvSpPr>
          <p:cNvPr id="5" name="Footer Placeholder 4">
            <a:extLst>
              <a:ext uri="{FF2B5EF4-FFF2-40B4-BE49-F238E27FC236}">
                <a16:creationId xmlns:a16="http://schemas.microsoft.com/office/drawing/2014/main" id="{33B3CA93-55C9-4AA3-89A0-55490F745B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BFD820-FF26-4325-816F-310C30F80ACC}"/>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896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736C8-0B4F-4655-A630-0B1D2540B7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78B888-85E0-4D92-903E-C3FE7E870D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648916-250B-4232-BD7D-571FDE79F5E7}"/>
              </a:ext>
            </a:extLst>
          </p:cNvPr>
          <p:cNvSpPr>
            <a:spLocks noGrp="1"/>
          </p:cNvSpPr>
          <p:nvPr>
            <p:ph type="dt" sz="half" idx="10"/>
          </p:nvPr>
        </p:nvSpPr>
        <p:spPr/>
        <p:txBody>
          <a:bodyPr/>
          <a:lstStyle/>
          <a:p>
            <a:fld id="{DEF7CD0F-69B5-4FEE-86D8-2A3A0FEF3A15}" type="datetime1">
              <a:rPr lang="en-US" smtClean="0"/>
              <a:t>5/10/2024</a:t>
            </a:fld>
            <a:endParaRPr lang="en-US"/>
          </a:p>
        </p:txBody>
      </p:sp>
      <p:sp>
        <p:nvSpPr>
          <p:cNvPr id="5" name="Footer Placeholder 4">
            <a:extLst>
              <a:ext uri="{FF2B5EF4-FFF2-40B4-BE49-F238E27FC236}">
                <a16:creationId xmlns:a16="http://schemas.microsoft.com/office/drawing/2014/main" id="{B6A8BFB4-647C-4104-B6D4-3346051C36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FA73F-2BE8-4370-AE90-58F4CE51FC5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06542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1446D-9FAC-4157-A41A-51675C8BE929}"/>
              </a:ext>
            </a:extLst>
          </p:cNvPr>
          <p:cNvSpPr>
            <a:spLocks noGrp="1"/>
          </p:cNvSpPr>
          <p:nvPr>
            <p:ph type="title"/>
          </p:nvPr>
        </p:nvSpPr>
        <p:spPr>
          <a:xfrm>
            <a:off x="777240" y="1709738"/>
            <a:ext cx="10570210" cy="2758895"/>
          </a:xfrm>
        </p:spPr>
        <p:txBody>
          <a:bodyPr anchor="b">
            <a:normAutofit/>
          </a:bodyPr>
          <a:lstStyle>
            <a:lvl1pPr>
              <a:defRPr sz="5400"/>
            </a:lvl1pPr>
          </a:lstStyle>
          <a:p>
            <a:r>
              <a:rPr lang="en-US"/>
              <a:t>Click to edit Master title style</a:t>
            </a:r>
          </a:p>
        </p:txBody>
      </p:sp>
      <p:sp>
        <p:nvSpPr>
          <p:cNvPr id="3" name="Text Placeholder 2">
            <a:extLst>
              <a:ext uri="{FF2B5EF4-FFF2-40B4-BE49-F238E27FC236}">
                <a16:creationId xmlns:a16="http://schemas.microsoft.com/office/drawing/2014/main" id="{92AF8D4A-8F93-4399-9546-64F286400D24}"/>
              </a:ext>
            </a:extLst>
          </p:cNvPr>
          <p:cNvSpPr>
            <a:spLocks noGrp="1"/>
          </p:cNvSpPr>
          <p:nvPr>
            <p:ph type="body" idx="1"/>
          </p:nvPr>
        </p:nvSpPr>
        <p:spPr>
          <a:xfrm>
            <a:off x="777240" y="4589463"/>
            <a:ext cx="1057021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9C2FD4-BF96-470C-8247-20DFAE1CF870}"/>
              </a:ext>
            </a:extLst>
          </p:cNvPr>
          <p:cNvSpPr>
            <a:spLocks noGrp="1"/>
          </p:cNvSpPr>
          <p:nvPr>
            <p:ph type="dt" sz="half" idx="10"/>
          </p:nvPr>
        </p:nvSpPr>
        <p:spPr/>
        <p:txBody>
          <a:bodyPr/>
          <a:lstStyle/>
          <a:p>
            <a:fld id="{7524022E-EEA1-4F64-A63C-2F05FDB857B3}" type="datetime1">
              <a:rPr lang="en-US" smtClean="0"/>
              <a:t>5/10/2024</a:t>
            </a:fld>
            <a:endParaRPr lang="en-US"/>
          </a:p>
        </p:txBody>
      </p:sp>
      <p:sp>
        <p:nvSpPr>
          <p:cNvPr id="5" name="Footer Placeholder 4">
            <a:extLst>
              <a:ext uri="{FF2B5EF4-FFF2-40B4-BE49-F238E27FC236}">
                <a16:creationId xmlns:a16="http://schemas.microsoft.com/office/drawing/2014/main" id="{27175A2D-86C4-4467-BAB8-E9ED004D2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442A4D-D9B2-4C82-95E4-B86F9F5F380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991435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B3AA-8C30-429E-B934-AF12204387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15834E-691F-4728-88F5-A0C4696695EB}"/>
              </a:ext>
            </a:extLst>
          </p:cNvPr>
          <p:cNvSpPr>
            <a:spLocks noGrp="1"/>
          </p:cNvSpPr>
          <p:nvPr>
            <p:ph sz="half" idx="1"/>
          </p:nvPr>
        </p:nvSpPr>
        <p:spPr>
          <a:xfrm>
            <a:off x="777240" y="1825625"/>
            <a:ext cx="52425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3876374-880F-4E25-9F88-79E3C1AB1F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19BD69-B509-4FCE-95A8-ED03FFC8CC3C}"/>
              </a:ext>
            </a:extLst>
          </p:cNvPr>
          <p:cNvSpPr>
            <a:spLocks noGrp="1"/>
          </p:cNvSpPr>
          <p:nvPr>
            <p:ph type="dt" sz="half" idx="10"/>
          </p:nvPr>
        </p:nvSpPr>
        <p:spPr/>
        <p:txBody>
          <a:bodyPr/>
          <a:lstStyle/>
          <a:p>
            <a:fld id="{2A0F4DB9-31FB-4F73-8C19-570DDE3FB17D}" type="datetime1">
              <a:rPr lang="en-US" smtClean="0"/>
              <a:t>5/10/2024</a:t>
            </a:fld>
            <a:endParaRPr lang="en-US"/>
          </a:p>
        </p:txBody>
      </p:sp>
      <p:sp>
        <p:nvSpPr>
          <p:cNvPr id="6" name="Footer Placeholder 5">
            <a:extLst>
              <a:ext uri="{FF2B5EF4-FFF2-40B4-BE49-F238E27FC236}">
                <a16:creationId xmlns:a16="http://schemas.microsoft.com/office/drawing/2014/main" id="{DB7C287B-AE5B-490B-BF81-A50D7A2E87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3C2246-303C-4A29-B6EA-E62CEDE6C2A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98606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2FE79-D5BE-43E8-B6C5-2675B7F4D818}"/>
              </a:ext>
            </a:extLst>
          </p:cNvPr>
          <p:cNvSpPr>
            <a:spLocks noGrp="1"/>
          </p:cNvSpPr>
          <p:nvPr>
            <p:ph type="title"/>
          </p:nvPr>
        </p:nvSpPr>
        <p:spPr>
          <a:xfrm>
            <a:off x="777240" y="365125"/>
            <a:ext cx="10578148"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69D3A07-BA51-4113-902E-830A887D2394}"/>
              </a:ext>
            </a:extLst>
          </p:cNvPr>
          <p:cNvSpPr>
            <a:spLocks noGrp="1"/>
          </p:cNvSpPr>
          <p:nvPr>
            <p:ph type="body" idx="1"/>
          </p:nvPr>
        </p:nvSpPr>
        <p:spPr>
          <a:xfrm>
            <a:off x="777240" y="1801812"/>
            <a:ext cx="5220335" cy="9350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E320A9-E274-4E1B-B02D-9A3F510A1F22}"/>
              </a:ext>
            </a:extLst>
          </p:cNvPr>
          <p:cNvSpPr>
            <a:spLocks noGrp="1"/>
          </p:cNvSpPr>
          <p:nvPr>
            <p:ph sz="half" idx="2"/>
          </p:nvPr>
        </p:nvSpPr>
        <p:spPr>
          <a:xfrm>
            <a:off x="777240" y="2825749"/>
            <a:ext cx="5220335" cy="3363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E80D3A-C2A8-4B78-B7E2-4908C74B1C43}"/>
              </a:ext>
            </a:extLst>
          </p:cNvPr>
          <p:cNvSpPr>
            <a:spLocks noGrp="1"/>
          </p:cNvSpPr>
          <p:nvPr>
            <p:ph type="body" sz="quarter" idx="3"/>
          </p:nvPr>
        </p:nvSpPr>
        <p:spPr>
          <a:xfrm>
            <a:off x="6172200" y="1801812"/>
            <a:ext cx="5183188" cy="9350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5D84DD-9460-4B08-86AD-27486A940047}"/>
              </a:ext>
            </a:extLst>
          </p:cNvPr>
          <p:cNvSpPr>
            <a:spLocks noGrp="1"/>
          </p:cNvSpPr>
          <p:nvPr>
            <p:ph sz="quarter" idx="4"/>
          </p:nvPr>
        </p:nvSpPr>
        <p:spPr>
          <a:xfrm>
            <a:off x="6172200" y="2825749"/>
            <a:ext cx="5183188" cy="3363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4B0B7F8-282C-4210-AE7D-F35228BAC803}"/>
              </a:ext>
            </a:extLst>
          </p:cNvPr>
          <p:cNvSpPr>
            <a:spLocks noGrp="1"/>
          </p:cNvSpPr>
          <p:nvPr>
            <p:ph type="dt" sz="half" idx="10"/>
          </p:nvPr>
        </p:nvSpPr>
        <p:spPr/>
        <p:txBody>
          <a:bodyPr/>
          <a:lstStyle/>
          <a:p>
            <a:fld id="{A86D716C-FCA7-4541-91B4-0C5C46165E6A}" type="datetime1">
              <a:rPr lang="en-US" smtClean="0"/>
              <a:t>5/10/2024</a:t>
            </a:fld>
            <a:endParaRPr lang="en-US"/>
          </a:p>
        </p:txBody>
      </p:sp>
      <p:sp>
        <p:nvSpPr>
          <p:cNvPr id="8" name="Footer Placeholder 7">
            <a:extLst>
              <a:ext uri="{FF2B5EF4-FFF2-40B4-BE49-F238E27FC236}">
                <a16:creationId xmlns:a16="http://schemas.microsoft.com/office/drawing/2014/main" id="{FAE343A9-1067-4DCF-BACC-1F7F380502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84E471-04DB-4DB5-8CC5-16B3FC88509D}"/>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899260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D87C0-272E-4E50-A316-78079B2B923E}"/>
              </a:ext>
            </a:extLst>
          </p:cNvPr>
          <p:cNvSpPr>
            <a:spLocks noGrp="1"/>
          </p:cNvSpPr>
          <p:nvPr>
            <p:ph type="title"/>
          </p:nvPr>
        </p:nvSpPr>
        <p:spPr>
          <a:xfrm>
            <a:off x="777240" y="365125"/>
            <a:ext cx="1065911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F906C1C9-1F69-432A-858C-D828B56E1659}"/>
              </a:ext>
            </a:extLst>
          </p:cNvPr>
          <p:cNvSpPr>
            <a:spLocks noGrp="1"/>
          </p:cNvSpPr>
          <p:nvPr>
            <p:ph type="dt" sz="half" idx="10"/>
          </p:nvPr>
        </p:nvSpPr>
        <p:spPr/>
        <p:txBody>
          <a:bodyPr/>
          <a:lstStyle/>
          <a:p>
            <a:fld id="{264FE619-602A-4CF9-87E4-07FFD137C932}" type="datetime1">
              <a:rPr lang="en-US" smtClean="0"/>
              <a:t>5/10/2024</a:t>
            </a:fld>
            <a:endParaRPr lang="en-US"/>
          </a:p>
        </p:txBody>
      </p:sp>
      <p:sp>
        <p:nvSpPr>
          <p:cNvPr id="4" name="Footer Placeholder 3">
            <a:extLst>
              <a:ext uri="{FF2B5EF4-FFF2-40B4-BE49-F238E27FC236}">
                <a16:creationId xmlns:a16="http://schemas.microsoft.com/office/drawing/2014/main" id="{BD6D9A1B-D149-4B97-B161-3D7C9ADBCF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B3722F-8C88-4E54-8CD6-12D31A05F813}"/>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868993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E1B4EE-6DFC-45F3-9174-D913EB57CB9D}"/>
              </a:ext>
            </a:extLst>
          </p:cNvPr>
          <p:cNvSpPr>
            <a:spLocks noGrp="1"/>
          </p:cNvSpPr>
          <p:nvPr>
            <p:ph type="dt" sz="half" idx="10"/>
          </p:nvPr>
        </p:nvSpPr>
        <p:spPr/>
        <p:txBody>
          <a:bodyPr/>
          <a:lstStyle/>
          <a:p>
            <a:fld id="{39AB51A6-4A56-455B-920A-6EABA8203D4F}" type="datetime1">
              <a:rPr lang="en-US" smtClean="0"/>
              <a:t>5/10/2024</a:t>
            </a:fld>
            <a:endParaRPr lang="en-US"/>
          </a:p>
        </p:txBody>
      </p:sp>
      <p:sp>
        <p:nvSpPr>
          <p:cNvPr id="3" name="Footer Placeholder 2">
            <a:extLst>
              <a:ext uri="{FF2B5EF4-FFF2-40B4-BE49-F238E27FC236}">
                <a16:creationId xmlns:a16="http://schemas.microsoft.com/office/drawing/2014/main" id="{0BF7F7DC-6DDE-4337-AD27-BBE7D54224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C58EA9-3AC4-421E-B133-1FA7757DF8BA}"/>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894318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035BB-74CC-43E9-B71F-A5C05D17EB78}"/>
              </a:ext>
            </a:extLst>
          </p:cNvPr>
          <p:cNvSpPr>
            <a:spLocks noGrp="1"/>
          </p:cNvSpPr>
          <p:nvPr>
            <p:ph type="title"/>
          </p:nvPr>
        </p:nvSpPr>
        <p:spPr>
          <a:xfrm>
            <a:off x="777240" y="457200"/>
            <a:ext cx="3994785" cy="2501900"/>
          </a:xfrm>
        </p:spPr>
        <p:txBody>
          <a:bodyPr anchor="b">
            <a:normAutofit/>
          </a:bodyPr>
          <a:lstStyle>
            <a:lvl1pPr>
              <a:defRPr sz="4000"/>
            </a:lvl1pPr>
          </a:lstStyle>
          <a:p>
            <a:r>
              <a:rPr lang="en-US"/>
              <a:t>Click to edit Master title style</a:t>
            </a:r>
          </a:p>
        </p:txBody>
      </p:sp>
      <p:sp>
        <p:nvSpPr>
          <p:cNvPr id="3" name="Content Placeholder 2">
            <a:extLst>
              <a:ext uri="{FF2B5EF4-FFF2-40B4-BE49-F238E27FC236}">
                <a16:creationId xmlns:a16="http://schemas.microsoft.com/office/drawing/2014/main" id="{DCAADC9E-7845-4DB1-87E3-6FBFB2B03B8A}"/>
              </a:ext>
            </a:extLst>
          </p:cNvPr>
          <p:cNvSpPr>
            <a:spLocks noGrp="1"/>
          </p:cNvSpPr>
          <p:nvPr>
            <p:ph idx="1"/>
          </p:nvPr>
        </p:nvSpPr>
        <p:spPr>
          <a:xfrm>
            <a:off x="5183188" y="457201"/>
            <a:ext cx="6172200" cy="540385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C925A8-2A07-43B9-B549-061F3684986B}"/>
              </a:ext>
            </a:extLst>
          </p:cNvPr>
          <p:cNvSpPr>
            <a:spLocks noGrp="1"/>
          </p:cNvSpPr>
          <p:nvPr>
            <p:ph type="body" sz="half" idx="2"/>
          </p:nvPr>
        </p:nvSpPr>
        <p:spPr>
          <a:xfrm>
            <a:off x="777240" y="3092450"/>
            <a:ext cx="3994785" cy="2776537"/>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1A9037-0564-43A1-8156-1D9932E1F85F}"/>
              </a:ext>
            </a:extLst>
          </p:cNvPr>
          <p:cNvSpPr>
            <a:spLocks noGrp="1"/>
          </p:cNvSpPr>
          <p:nvPr>
            <p:ph type="dt" sz="half" idx="10"/>
          </p:nvPr>
        </p:nvSpPr>
        <p:spPr/>
        <p:txBody>
          <a:bodyPr/>
          <a:lstStyle/>
          <a:p>
            <a:fld id="{4AB763CB-6FEC-4EC1-9FDC-F5B4A3181A8D}" type="datetime1">
              <a:rPr lang="en-US" smtClean="0"/>
              <a:t>5/10/2024</a:t>
            </a:fld>
            <a:endParaRPr lang="en-US"/>
          </a:p>
        </p:txBody>
      </p:sp>
      <p:sp>
        <p:nvSpPr>
          <p:cNvPr id="6" name="Footer Placeholder 5">
            <a:extLst>
              <a:ext uri="{FF2B5EF4-FFF2-40B4-BE49-F238E27FC236}">
                <a16:creationId xmlns:a16="http://schemas.microsoft.com/office/drawing/2014/main" id="{CBFF0D40-D0E1-49C9-BE47-91BBC50AB2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D129BD-890D-412E-9805-D29F4A0D362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4190915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8ADB4-BA7B-42C2-9C6C-58B2763F8617}"/>
              </a:ext>
            </a:extLst>
          </p:cNvPr>
          <p:cNvSpPr>
            <a:spLocks noGrp="1"/>
          </p:cNvSpPr>
          <p:nvPr>
            <p:ph type="title"/>
          </p:nvPr>
        </p:nvSpPr>
        <p:spPr>
          <a:xfrm>
            <a:off x="777240" y="457200"/>
            <a:ext cx="3994785" cy="2505456"/>
          </a:xfrm>
        </p:spPr>
        <p:txBody>
          <a:bodyPr anchor="b"/>
          <a:lstStyle>
            <a:lvl1pPr>
              <a:defRPr sz="4000"/>
            </a:lvl1pPr>
          </a:lstStyle>
          <a:p>
            <a:r>
              <a:rPr lang="en-US"/>
              <a:t>Click to edit Master title style</a:t>
            </a:r>
          </a:p>
        </p:txBody>
      </p:sp>
      <p:sp>
        <p:nvSpPr>
          <p:cNvPr id="3" name="Picture Placeholder 2">
            <a:extLst>
              <a:ext uri="{FF2B5EF4-FFF2-40B4-BE49-F238E27FC236}">
                <a16:creationId xmlns:a16="http://schemas.microsoft.com/office/drawing/2014/main" id="{E9519B58-B546-4E6B-BE00-3D1D64DA8699}"/>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FAA0AB8-41A9-4548-9B83-3EFF79A00793}"/>
              </a:ext>
            </a:extLst>
          </p:cNvPr>
          <p:cNvSpPr>
            <a:spLocks noGrp="1"/>
          </p:cNvSpPr>
          <p:nvPr>
            <p:ph type="body" sz="half" idx="2"/>
          </p:nvPr>
        </p:nvSpPr>
        <p:spPr>
          <a:xfrm>
            <a:off x="777240" y="3081275"/>
            <a:ext cx="3994785" cy="2779776"/>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BB33ED-A015-4992-A004-33D41CFFADA1}"/>
              </a:ext>
            </a:extLst>
          </p:cNvPr>
          <p:cNvSpPr>
            <a:spLocks noGrp="1"/>
          </p:cNvSpPr>
          <p:nvPr>
            <p:ph type="dt" sz="half" idx="10"/>
          </p:nvPr>
        </p:nvSpPr>
        <p:spPr/>
        <p:txBody>
          <a:bodyPr/>
          <a:lstStyle/>
          <a:p>
            <a:fld id="{F3AB5C56-DFB9-4E88-B12F-8C133C369C33}" type="datetime1">
              <a:rPr lang="en-US" smtClean="0"/>
              <a:t>5/10/2024</a:t>
            </a:fld>
            <a:endParaRPr lang="en-US"/>
          </a:p>
        </p:txBody>
      </p:sp>
      <p:sp>
        <p:nvSpPr>
          <p:cNvPr id="6" name="Footer Placeholder 5">
            <a:extLst>
              <a:ext uri="{FF2B5EF4-FFF2-40B4-BE49-F238E27FC236}">
                <a16:creationId xmlns:a16="http://schemas.microsoft.com/office/drawing/2014/main" id="{D3C29CDA-E85F-47D1-83B7-02A50DEBFD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49625F-5352-4136-8AC4-F8899D00A1A9}"/>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061986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9B5B3C5-A599-465B-B2B9-866E8B2087CE}"/>
              </a:ext>
            </a:extLst>
          </p:cNvPr>
          <p:cNvSpPr/>
          <p:nvPr/>
        </p:nvSpPr>
        <p:spPr>
          <a:xfrm>
            <a:off x="-1" y="-1"/>
            <a:ext cx="12192001"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25C84982-7DD0-43B1-8A2D-BFA4DF1B4E60}"/>
              </a:ext>
            </a:extLst>
          </p:cNvPr>
          <p:cNvSpPr/>
          <p:nvPr/>
        </p:nvSpPr>
        <p:spPr>
          <a:xfrm>
            <a:off x="-1" y="-1"/>
            <a:ext cx="12192001" cy="6858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latin typeface="+mj-lt"/>
            </a:endParaRPr>
          </a:p>
        </p:txBody>
      </p:sp>
      <p:grpSp>
        <p:nvGrpSpPr>
          <p:cNvPr id="8" name="Decorative Circles">
            <a:extLst>
              <a:ext uri="{FF2B5EF4-FFF2-40B4-BE49-F238E27FC236}">
                <a16:creationId xmlns:a16="http://schemas.microsoft.com/office/drawing/2014/main" id="{1D912E1C-3BBA-42F0-A3EE-FEC382E7230A}"/>
              </a:ext>
            </a:extLst>
          </p:cNvPr>
          <p:cNvGrpSpPr/>
          <p:nvPr/>
        </p:nvGrpSpPr>
        <p:grpSpPr>
          <a:xfrm>
            <a:off x="-1" y="-1"/>
            <a:ext cx="12192001" cy="6858001"/>
            <a:chOff x="-1" y="-1"/>
            <a:chExt cx="12192001" cy="6858001"/>
          </a:xfrm>
        </p:grpSpPr>
        <p:sp>
          <p:nvSpPr>
            <p:cNvPr id="21" name="Oval 20">
              <a:extLst>
                <a:ext uri="{FF2B5EF4-FFF2-40B4-BE49-F238E27FC236}">
                  <a16:creationId xmlns:a16="http://schemas.microsoft.com/office/drawing/2014/main" id="{2FEEAC76-E273-46A8-8F8E-CE59860FE70D}"/>
                </a:ext>
              </a:extLst>
            </p:cNvPr>
            <p:cNvSpPr/>
            <p:nvPr/>
          </p:nvSpPr>
          <p:spPr>
            <a:xfrm>
              <a:off x="209098" y="727602"/>
              <a:ext cx="172408" cy="172408"/>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6594A0E-9400-45AD-A431-1DA1C0B28966}"/>
                </a:ext>
              </a:extLst>
            </p:cNvPr>
            <p:cNvSpPr/>
            <p:nvPr/>
          </p:nvSpPr>
          <p:spPr>
            <a:xfrm>
              <a:off x="949947" y="136523"/>
              <a:ext cx="113367" cy="113367"/>
            </a:xfrm>
            <a:prstGeom prst="ellipse">
              <a:avLst/>
            </a:prstGeom>
            <a:solidFill>
              <a:srgbClr val="F39E2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0916D6C-D32F-42B6-8512-CD5EDB8F2B9B}"/>
                </a:ext>
              </a:extLst>
            </p:cNvPr>
            <p:cNvSpPr/>
            <p:nvPr/>
          </p:nvSpPr>
          <p:spPr>
            <a:xfrm>
              <a:off x="11575290" y="5859047"/>
              <a:ext cx="305780" cy="305780"/>
            </a:xfrm>
            <a:prstGeom prst="ellips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834846D-59C6-40F4-907C-F1A4689B58F1}"/>
                </a:ext>
              </a:extLst>
            </p:cNvPr>
            <p:cNvSpPr/>
            <p:nvPr/>
          </p:nvSpPr>
          <p:spPr>
            <a:xfrm>
              <a:off x="95730" y="1133938"/>
              <a:ext cx="226735" cy="226735"/>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5A257CDF-2E36-4DC7-8EE4-5CD8F8ECAC87}"/>
                </a:ext>
              </a:extLst>
            </p:cNvPr>
            <p:cNvSpPr/>
            <p:nvPr/>
          </p:nvSpPr>
          <p:spPr>
            <a:xfrm>
              <a:off x="11536830" y="554419"/>
              <a:ext cx="382700" cy="382700"/>
            </a:xfrm>
            <a:prstGeom prst="ellipse">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D5B26E0E-A115-4AE2-82D8-76BB93CC494F}"/>
                </a:ext>
              </a:extLst>
            </p:cNvPr>
            <p:cNvSpPr/>
            <p:nvPr/>
          </p:nvSpPr>
          <p:spPr>
            <a:xfrm>
              <a:off x="11224303" y="299808"/>
              <a:ext cx="113367" cy="113367"/>
            </a:xfrm>
            <a:prstGeom prst="ellipse">
              <a:avLst/>
            </a:prstGeom>
            <a:solidFill>
              <a:srgbClr val="F39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755058DB-7E01-4E95-BF59-983AA1BBB38E}"/>
                </a:ext>
              </a:extLst>
            </p:cNvPr>
            <p:cNvSpPr/>
            <p:nvPr/>
          </p:nvSpPr>
          <p:spPr>
            <a:xfrm>
              <a:off x="11629630" y="5482355"/>
              <a:ext cx="94160" cy="94160"/>
            </a:xfrm>
            <a:prstGeom prst="ellipse">
              <a:avLst/>
            </a:prstGeom>
            <a:solidFill>
              <a:srgbClr val="E3BEBE">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A810F7E2-23F3-44D6-B09E-71E556536052}"/>
                </a:ext>
              </a:extLst>
            </p:cNvPr>
            <p:cNvSpPr/>
            <p:nvPr/>
          </p:nvSpPr>
          <p:spPr>
            <a:xfrm>
              <a:off x="10415328" y="6124958"/>
              <a:ext cx="113367" cy="11336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9D5C391-E1DB-410A-A78C-ED3BBDFF0758}"/>
                </a:ext>
              </a:extLst>
            </p:cNvPr>
            <p:cNvSpPr/>
            <p:nvPr/>
          </p:nvSpPr>
          <p:spPr>
            <a:xfrm>
              <a:off x="10120382" y="6255986"/>
              <a:ext cx="305780" cy="30578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77C4944D-9373-4283-BCAA-927A0316659E}"/>
                </a:ext>
              </a:extLst>
            </p:cNvPr>
            <p:cNvSpPr/>
            <p:nvPr/>
          </p:nvSpPr>
          <p:spPr>
            <a:xfrm>
              <a:off x="9934343" y="6204350"/>
              <a:ext cx="113367" cy="11336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53">
              <a:extLst>
                <a:ext uri="{FF2B5EF4-FFF2-40B4-BE49-F238E27FC236}">
                  <a16:creationId xmlns:a16="http://schemas.microsoft.com/office/drawing/2014/main" id="{6804C521-2D9F-4CE4-AFD3-D4F1551FEC6A}"/>
                </a:ext>
              </a:extLst>
            </p:cNvPr>
            <p:cNvSpPr/>
            <p:nvPr/>
          </p:nvSpPr>
          <p:spPr>
            <a:xfrm>
              <a:off x="11642244" y="6317718"/>
              <a:ext cx="549756" cy="540282"/>
            </a:xfrm>
            <a:custGeom>
              <a:avLst/>
              <a:gdLst>
                <a:gd name="connsiteX0" fmla="*/ 1224540 w 2115556"/>
                <a:gd name="connsiteY0" fmla="*/ 0 h 2079100"/>
                <a:gd name="connsiteX1" fmla="*/ 2090421 w 2115556"/>
                <a:gd name="connsiteY1" fmla="*/ 358660 h 2079100"/>
                <a:gd name="connsiteX2" fmla="*/ 2115556 w 2115556"/>
                <a:gd name="connsiteY2" fmla="*/ 386315 h 2079100"/>
                <a:gd name="connsiteX3" fmla="*/ 2115556 w 2115556"/>
                <a:gd name="connsiteY3" fmla="*/ 2062765 h 2079100"/>
                <a:gd name="connsiteX4" fmla="*/ 2100710 w 2115556"/>
                <a:gd name="connsiteY4" fmla="*/ 2079100 h 2079100"/>
                <a:gd name="connsiteX5" fmla="*/ 348370 w 2115556"/>
                <a:gd name="connsiteY5" fmla="*/ 2079100 h 2079100"/>
                <a:gd name="connsiteX6" fmla="*/ 279625 w 2115556"/>
                <a:gd name="connsiteY6" fmla="*/ 2003461 h 2079100"/>
                <a:gd name="connsiteX7" fmla="*/ 0 w 2115556"/>
                <a:gd name="connsiteY7" fmla="*/ 1224540 h 2079100"/>
                <a:gd name="connsiteX8" fmla="*/ 1224540 w 2115556"/>
                <a:gd name="connsiteY8" fmla="*/ 0 h 207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5556" h="2079100">
                  <a:moveTo>
                    <a:pt x="1224540" y="0"/>
                  </a:moveTo>
                  <a:cubicBezTo>
                    <a:pt x="1562687" y="0"/>
                    <a:pt x="1868823" y="137062"/>
                    <a:pt x="2090421" y="358660"/>
                  </a:cubicBezTo>
                  <a:lnTo>
                    <a:pt x="2115556" y="386315"/>
                  </a:lnTo>
                  <a:lnTo>
                    <a:pt x="2115556" y="2062765"/>
                  </a:lnTo>
                  <a:lnTo>
                    <a:pt x="2100710" y="2079100"/>
                  </a:lnTo>
                  <a:lnTo>
                    <a:pt x="348370" y="2079100"/>
                  </a:lnTo>
                  <a:lnTo>
                    <a:pt x="279625" y="2003461"/>
                  </a:lnTo>
                  <a:cubicBezTo>
                    <a:pt x="104938" y="1791789"/>
                    <a:pt x="0" y="1520419"/>
                    <a:pt x="0" y="1224540"/>
                  </a:cubicBezTo>
                  <a:cubicBezTo>
                    <a:pt x="0" y="548245"/>
                    <a:pt x="548245" y="0"/>
                    <a:pt x="1224540" y="0"/>
                  </a:cubicBez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sp>
          <p:nvSpPr>
            <p:cNvPr id="56" name="Freeform: Shape 55">
              <a:extLst>
                <a:ext uri="{FF2B5EF4-FFF2-40B4-BE49-F238E27FC236}">
                  <a16:creationId xmlns:a16="http://schemas.microsoft.com/office/drawing/2014/main" id="{755AC65C-13EF-4182-AA3C-62BE165CC033}"/>
                </a:ext>
              </a:extLst>
            </p:cNvPr>
            <p:cNvSpPr/>
            <p:nvPr/>
          </p:nvSpPr>
          <p:spPr>
            <a:xfrm>
              <a:off x="-1" y="-1"/>
              <a:ext cx="510196" cy="538336"/>
            </a:xfrm>
            <a:custGeom>
              <a:avLst/>
              <a:gdLst>
                <a:gd name="connsiteX0" fmla="*/ 0 w 510196"/>
                <a:gd name="connsiteY0" fmla="*/ 0 h 538336"/>
                <a:gd name="connsiteX1" fmla="*/ 459276 w 510196"/>
                <a:gd name="connsiteY1" fmla="*/ 0 h 538336"/>
                <a:gd name="connsiteX2" fmla="*/ 482126 w 510196"/>
                <a:gd name="connsiteY2" fmla="*/ 42098 h 538336"/>
                <a:gd name="connsiteX3" fmla="*/ 510196 w 510196"/>
                <a:gd name="connsiteY3" fmla="*/ 181136 h 538336"/>
                <a:gd name="connsiteX4" fmla="*/ 152996 w 510196"/>
                <a:gd name="connsiteY4" fmla="*/ 538336 h 538336"/>
                <a:gd name="connsiteX5" fmla="*/ 13958 w 510196"/>
                <a:gd name="connsiteY5" fmla="*/ 510266 h 538336"/>
                <a:gd name="connsiteX6" fmla="*/ 0 w 510196"/>
                <a:gd name="connsiteY6" fmla="*/ 502690 h 5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196" h="538336">
                  <a:moveTo>
                    <a:pt x="0" y="0"/>
                  </a:moveTo>
                  <a:lnTo>
                    <a:pt x="459276" y="0"/>
                  </a:lnTo>
                  <a:lnTo>
                    <a:pt x="482126" y="42098"/>
                  </a:lnTo>
                  <a:cubicBezTo>
                    <a:pt x="500201" y="84833"/>
                    <a:pt x="510196" y="131817"/>
                    <a:pt x="510196" y="181136"/>
                  </a:cubicBezTo>
                  <a:cubicBezTo>
                    <a:pt x="510196" y="378412"/>
                    <a:pt x="350272" y="538336"/>
                    <a:pt x="152996" y="538336"/>
                  </a:cubicBezTo>
                  <a:cubicBezTo>
                    <a:pt x="103677" y="538336"/>
                    <a:pt x="56693" y="528341"/>
                    <a:pt x="13958" y="510266"/>
                  </a:cubicBezTo>
                  <a:lnTo>
                    <a:pt x="0" y="50269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sp>
          <p:nvSpPr>
            <p:cNvPr id="58" name="Freeform: Shape 57">
              <a:extLst>
                <a:ext uri="{FF2B5EF4-FFF2-40B4-BE49-F238E27FC236}">
                  <a16:creationId xmlns:a16="http://schemas.microsoft.com/office/drawing/2014/main" id="{E40DA8D2-FA4B-4282-9D44-48C27B63A153}"/>
                </a:ext>
              </a:extLst>
            </p:cNvPr>
            <p:cNvSpPr/>
            <p:nvPr/>
          </p:nvSpPr>
          <p:spPr>
            <a:xfrm>
              <a:off x="10528695" y="1"/>
              <a:ext cx="554074" cy="282754"/>
            </a:xfrm>
            <a:custGeom>
              <a:avLst/>
              <a:gdLst>
                <a:gd name="connsiteX0" fmla="*/ 644 w 309162"/>
                <a:gd name="connsiteY0" fmla="*/ 0 h 157771"/>
                <a:gd name="connsiteX1" fmla="*/ 308518 w 309162"/>
                <a:gd name="connsiteY1" fmla="*/ 0 h 157771"/>
                <a:gd name="connsiteX2" fmla="*/ 309162 w 309162"/>
                <a:gd name="connsiteY2" fmla="*/ 3190 h 157771"/>
                <a:gd name="connsiteX3" fmla="*/ 154581 w 309162"/>
                <a:gd name="connsiteY3" fmla="*/ 157771 h 157771"/>
                <a:gd name="connsiteX4" fmla="*/ 0 w 309162"/>
                <a:gd name="connsiteY4" fmla="*/ 3190 h 157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162" h="157771">
                  <a:moveTo>
                    <a:pt x="644" y="0"/>
                  </a:moveTo>
                  <a:lnTo>
                    <a:pt x="308518" y="0"/>
                  </a:lnTo>
                  <a:lnTo>
                    <a:pt x="309162" y="3190"/>
                  </a:lnTo>
                  <a:cubicBezTo>
                    <a:pt x="309162" y="88563"/>
                    <a:pt x="239954" y="157771"/>
                    <a:pt x="154581" y="157771"/>
                  </a:cubicBezTo>
                  <a:cubicBezTo>
                    <a:pt x="69208" y="157771"/>
                    <a:pt x="0" y="88563"/>
                    <a:pt x="0" y="319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sp>
          <p:nvSpPr>
            <p:cNvPr id="10" name="Oval 9">
              <a:extLst>
                <a:ext uri="{FF2B5EF4-FFF2-40B4-BE49-F238E27FC236}">
                  <a16:creationId xmlns:a16="http://schemas.microsoft.com/office/drawing/2014/main" id="{99065014-CB18-414D-A527-31ECC45700AB}"/>
                </a:ext>
              </a:extLst>
            </p:cNvPr>
            <p:cNvSpPr/>
            <p:nvPr/>
          </p:nvSpPr>
          <p:spPr>
            <a:xfrm>
              <a:off x="504140" y="1132500"/>
              <a:ext cx="84680" cy="8468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1" name="Freeform: Shape 60">
              <a:extLst>
                <a:ext uri="{FF2B5EF4-FFF2-40B4-BE49-F238E27FC236}">
                  <a16:creationId xmlns:a16="http://schemas.microsoft.com/office/drawing/2014/main" id="{8F39E27A-56C1-4328-8DF1-2DA147C78483}"/>
                </a:ext>
              </a:extLst>
            </p:cNvPr>
            <p:cNvSpPr/>
            <p:nvPr/>
          </p:nvSpPr>
          <p:spPr>
            <a:xfrm>
              <a:off x="12051348" y="5576515"/>
              <a:ext cx="137603" cy="210490"/>
            </a:xfrm>
            <a:custGeom>
              <a:avLst/>
              <a:gdLst>
                <a:gd name="connsiteX0" fmla="*/ 105245 w 137603"/>
                <a:gd name="connsiteY0" fmla="*/ 0 h 210490"/>
                <a:gd name="connsiteX1" fmla="*/ 137603 w 137603"/>
                <a:gd name="connsiteY1" fmla="*/ 6533 h 210490"/>
                <a:gd name="connsiteX2" fmla="*/ 137603 w 137603"/>
                <a:gd name="connsiteY2" fmla="*/ 203957 h 210490"/>
                <a:gd name="connsiteX3" fmla="*/ 105245 w 137603"/>
                <a:gd name="connsiteY3" fmla="*/ 210490 h 210490"/>
                <a:gd name="connsiteX4" fmla="*/ 0 w 137603"/>
                <a:gd name="connsiteY4" fmla="*/ 105245 h 210490"/>
                <a:gd name="connsiteX5" fmla="*/ 105245 w 137603"/>
                <a:gd name="connsiteY5" fmla="*/ 0 h 210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603" h="210490">
                  <a:moveTo>
                    <a:pt x="105245" y="0"/>
                  </a:moveTo>
                  <a:lnTo>
                    <a:pt x="137603" y="6533"/>
                  </a:lnTo>
                  <a:lnTo>
                    <a:pt x="137603" y="203957"/>
                  </a:lnTo>
                  <a:lnTo>
                    <a:pt x="105245" y="210490"/>
                  </a:lnTo>
                  <a:cubicBezTo>
                    <a:pt x="47120" y="210490"/>
                    <a:pt x="0" y="163370"/>
                    <a:pt x="0" y="105245"/>
                  </a:cubicBezTo>
                  <a:cubicBezTo>
                    <a:pt x="0" y="47120"/>
                    <a:pt x="47120" y="0"/>
                    <a:pt x="105245" y="0"/>
                  </a:cubicBez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grpSp>
      <p:sp>
        <p:nvSpPr>
          <p:cNvPr id="4" name="Date Placeholder 3">
            <a:extLst>
              <a:ext uri="{FF2B5EF4-FFF2-40B4-BE49-F238E27FC236}">
                <a16:creationId xmlns:a16="http://schemas.microsoft.com/office/drawing/2014/main" id="{442C5EC6-E331-4312-AC12-56D55F7D2B15}"/>
              </a:ext>
            </a:extLst>
          </p:cNvPr>
          <p:cNvSpPr>
            <a:spLocks noGrp="1"/>
          </p:cNvSpPr>
          <p:nvPr>
            <p:ph type="dt" sz="half" idx="2"/>
          </p:nvPr>
        </p:nvSpPr>
        <p:spPr>
          <a:xfrm>
            <a:off x="777240" y="6488268"/>
            <a:ext cx="2743200" cy="233209"/>
          </a:xfrm>
          <a:prstGeom prst="rect">
            <a:avLst/>
          </a:prstGeom>
        </p:spPr>
        <p:txBody>
          <a:bodyPr vert="horz" lIns="91440" tIns="45720" rIns="91440" bIns="45720" rtlCol="0" anchor="ctr"/>
          <a:lstStyle>
            <a:lvl1pPr algn="l">
              <a:defRPr sz="1000">
                <a:solidFill>
                  <a:schemeClr val="tx1">
                    <a:tint val="75000"/>
                  </a:schemeClr>
                </a:solidFill>
              </a:defRPr>
            </a:lvl1pPr>
          </a:lstStyle>
          <a:p>
            <a:fld id="{4B4DEB95-1A3B-4516-8BA8-F818A3DB4D99}" type="datetime1">
              <a:rPr lang="en-US" smtClean="0"/>
              <a:t>5/10/2024</a:t>
            </a:fld>
            <a:endParaRPr lang="en-US" sz="1000"/>
          </a:p>
        </p:txBody>
      </p:sp>
      <p:sp>
        <p:nvSpPr>
          <p:cNvPr id="5" name="Footer Placeholder 4">
            <a:extLst>
              <a:ext uri="{FF2B5EF4-FFF2-40B4-BE49-F238E27FC236}">
                <a16:creationId xmlns:a16="http://schemas.microsoft.com/office/drawing/2014/main" id="{3337FC5D-92B2-4B4D-8111-6EDEF280692A}"/>
              </a:ext>
            </a:extLst>
          </p:cNvPr>
          <p:cNvSpPr>
            <a:spLocks noGrp="1"/>
          </p:cNvSpPr>
          <p:nvPr>
            <p:ph type="ftr" sz="quarter" idx="3"/>
          </p:nvPr>
        </p:nvSpPr>
        <p:spPr>
          <a:xfrm>
            <a:off x="4038600" y="6488268"/>
            <a:ext cx="4114800" cy="233209"/>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sz="1000"/>
          </a:p>
        </p:txBody>
      </p:sp>
      <p:sp>
        <p:nvSpPr>
          <p:cNvPr id="6" name="Slide Number Placeholder 5">
            <a:extLst>
              <a:ext uri="{FF2B5EF4-FFF2-40B4-BE49-F238E27FC236}">
                <a16:creationId xmlns:a16="http://schemas.microsoft.com/office/drawing/2014/main" id="{723A104D-C777-4A6E-8A43-F94028E5E311}"/>
              </a:ext>
            </a:extLst>
          </p:cNvPr>
          <p:cNvSpPr>
            <a:spLocks noGrp="1"/>
          </p:cNvSpPr>
          <p:nvPr>
            <p:ph type="sldNum" sz="quarter" idx="4"/>
          </p:nvPr>
        </p:nvSpPr>
        <p:spPr>
          <a:xfrm>
            <a:off x="8693150" y="6488268"/>
            <a:ext cx="2743200" cy="233209"/>
          </a:xfrm>
          <a:prstGeom prst="rect">
            <a:avLst/>
          </a:prstGeom>
        </p:spPr>
        <p:txBody>
          <a:bodyPr vert="horz" lIns="91440" tIns="45720" rIns="91440" bIns="45720" rtlCol="0" anchor="ctr"/>
          <a:lstStyle>
            <a:lvl1pPr algn="r">
              <a:defRPr sz="1000">
                <a:solidFill>
                  <a:schemeClr val="tx1">
                    <a:tint val="75000"/>
                  </a:schemeClr>
                </a:solidFill>
              </a:defRPr>
            </a:lvl1pPr>
          </a:lstStyle>
          <a:p>
            <a:fld id="{35747434-7036-48DB-A148-6B3D8EE75CDA}" type="slidenum">
              <a:rPr lang="en-US" smtClean="0"/>
              <a:pPr/>
              <a:t>‹#›</a:t>
            </a:fld>
            <a:endParaRPr lang="en-US" sz="1000"/>
          </a:p>
        </p:txBody>
      </p:sp>
      <p:sp>
        <p:nvSpPr>
          <p:cNvPr id="2" name="Title Placeholder 1">
            <a:extLst>
              <a:ext uri="{FF2B5EF4-FFF2-40B4-BE49-F238E27FC236}">
                <a16:creationId xmlns:a16="http://schemas.microsoft.com/office/drawing/2014/main" id="{12D3A74F-6169-4D30-A245-B46D738BEA81}"/>
              </a:ext>
            </a:extLst>
          </p:cNvPr>
          <p:cNvSpPr>
            <a:spLocks noGrp="1"/>
          </p:cNvSpPr>
          <p:nvPr>
            <p:ph type="title"/>
          </p:nvPr>
        </p:nvSpPr>
        <p:spPr>
          <a:xfrm>
            <a:off x="777240" y="365125"/>
            <a:ext cx="1065911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877E64-7A05-44DA-81FA-6EF4806BBF0E}"/>
              </a:ext>
            </a:extLst>
          </p:cNvPr>
          <p:cNvSpPr>
            <a:spLocks noGrp="1"/>
          </p:cNvSpPr>
          <p:nvPr>
            <p:ph type="body" idx="1"/>
          </p:nvPr>
        </p:nvSpPr>
        <p:spPr>
          <a:xfrm>
            <a:off x="777240" y="1825625"/>
            <a:ext cx="1065911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014201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hdr="0" ftr="0" dt="0"/>
  <p:txStyles>
    <p:titleStyle>
      <a:lvl1pPr algn="l" defTabSz="914400"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tx2">
            <a:lumMod val="75000"/>
            <a:lumOff val="25000"/>
          </a:schemeClr>
        </a:buClr>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6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chemeClr val="tx2">
            <a:lumMod val="75000"/>
            <a:lumOff val="25000"/>
          </a:schemeClr>
        </a:buClr>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reddit.com/r/artificial/" TargetMode="External"/><Relationship Id="rId2" Type="http://schemas.openxmlformats.org/officeDocument/2006/relationships/hyperlink" Target="https://praw.readthedocs.io/en/stabl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9B5B3C5-A599-465B-B2B9-866E8B2087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1"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C84982-7DD0-43B1-8A2D-BFA4DF1B4E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1" cy="6858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latin typeface="+mj-lt"/>
            </a:endParaRPr>
          </a:p>
        </p:txBody>
      </p:sp>
      <p:grpSp>
        <p:nvGrpSpPr>
          <p:cNvPr id="13" name="Decorative Circles">
            <a:extLst>
              <a:ext uri="{FF2B5EF4-FFF2-40B4-BE49-F238E27FC236}">
                <a16:creationId xmlns:a16="http://schemas.microsoft.com/office/drawing/2014/main" id="{1D912E1C-3BBA-42F0-A3EE-FEC382E723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2001" cy="6858001"/>
            <a:chOff x="-1" y="-1"/>
            <a:chExt cx="12192001" cy="6858001"/>
          </a:xfrm>
        </p:grpSpPr>
        <p:sp>
          <p:nvSpPr>
            <p:cNvPr id="14" name="Oval 13">
              <a:extLst>
                <a:ext uri="{FF2B5EF4-FFF2-40B4-BE49-F238E27FC236}">
                  <a16:creationId xmlns:a16="http://schemas.microsoft.com/office/drawing/2014/main" id="{2FEEAC76-E273-46A8-8F8E-CE59860FE7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9098" y="727602"/>
              <a:ext cx="172408" cy="172408"/>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6594A0E-9400-45AD-A431-1DA1C0B28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9947" y="136523"/>
              <a:ext cx="113367" cy="113367"/>
            </a:xfrm>
            <a:prstGeom prst="ellipse">
              <a:avLst/>
            </a:prstGeom>
            <a:solidFill>
              <a:srgbClr val="F39E2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20916D6C-D32F-42B6-8512-CD5EDB8F2B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575290" y="5859047"/>
              <a:ext cx="305780" cy="305780"/>
            </a:xfrm>
            <a:prstGeom prst="ellips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834846D-59C6-40F4-907C-F1A4689B58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5730" y="1133938"/>
              <a:ext cx="226735" cy="226735"/>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A257CDF-2E36-4DC7-8EE4-5CD8F8ECAC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536830" y="554419"/>
              <a:ext cx="382700" cy="382700"/>
            </a:xfrm>
            <a:prstGeom prst="ellipse">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D5B26E0E-A115-4AE2-82D8-76BB93CC4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224303" y="299808"/>
              <a:ext cx="113367" cy="113367"/>
            </a:xfrm>
            <a:prstGeom prst="ellipse">
              <a:avLst/>
            </a:prstGeom>
            <a:solidFill>
              <a:srgbClr val="F39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755058DB-7E01-4E95-BF59-983AA1BBB3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29630" y="5482355"/>
              <a:ext cx="94160" cy="94160"/>
            </a:xfrm>
            <a:prstGeom prst="ellipse">
              <a:avLst/>
            </a:prstGeom>
            <a:solidFill>
              <a:srgbClr val="E3BEBE">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A810F7E2-23F3-44D6-B09E-71E5565360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15328" y="6124958"/>
              <a:ext cx="113367" cy="11336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59D5C391-E1DB-410A-A78C-ED3BBDFF07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20382" y="6255986"/>
              <a:ext cx="305780" cy="30578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7C4944D-9373-4283-BCAA-927A031665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34343" y="6204350"/>
              <a:ext cx="113367" cy="11336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6804C521-2D9F-4CE4-AFD3-D4F1551FEC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642244" y="6317718"/>
              <a:ext cx="549756" cy="540282"/>
            </a:xfrm>
            <a:custGeom>
              <a:avLst/>
              <a:gdLst>
                <a:gd name="connsiteX0" fmla="*/ 1224540 w 2115556"/>
                <a:gd name="connsiteY0" fmla="*/ 0 h 2079100"/>
                <a:gd name="connsiteX1" fmla="*/ 2090421 w 2115556"/>
                <a:gd name="connsiteY1" fmla="*/ 358660 h 2079100"/>
                <a:gd name="connsiteX2" fmla="*/ 2115556 w 2115556"/>
                <a:gd name="connsiteY2" fmla="*/ 386315 h 2079100"/>
                <a:gd name="connsiteX3" fmla="*/ 2115556 w 2115556"/>
                <a:gd name="connsiteY3" fmla="*/ 2062765 h 2079100"/>
                <a:gd name="connsiteX4" fmla="*/ 2100710 w 2115556"/>
                <a:gd name="connsiteY4" fmla="*/ 2079100 h 2079100"/>
                <a:gd name="connsiteX5" fmla="*/ 348370 w 2115556"/>
                <a:gd name="connsiteY5" fmla="*/ 2079100 h 2079100"/>
                <a:gd name="connsiteX6" fmla="*/ 279625 w 2115556"/>
                <a:gd name="connsiteY6" fmla="*/ 2003461 h 2079100"/>
                <a:gd name="connsiteX7" fmla="*/ 0 w 2115556"/>
                <a:gd name="connsiteY7" fmla="*/ 1224540 h 2079100"/>
                <a:gd name="connsiteX8" fmla="*/ 1224540 w 2115556"/>
                <a:gd name="connsiteY8" fmla="*/ 0 h 207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5556" h="2079100">
                  <a:moveTo>
                    <a:pt x="1224540" y="0"/>
                  </a:moveTo>
                  <a:cubicBezTo>
                    <a:pt x="1562687" y="0"/>
                    <a:pt x="1868823" y="137062"/>
                    <a:pt x="2090421" y="358660"/>
                  </a:cubicBezTo>
                  <a:lnTo>
                    <a:pt x="2115556" y="386315"/>
                  </a:lnTo>
                  <a:lnTo>
                    <a:pt x="2115556" y="2062765"/>
                  </a:lnTo>
                  <a:lnTo>
                    <a:pt x="2100710" y="2079100"/>
                  </a:lnTo>
                  <a:lnTo>
                    <a:pt x="348370" y="2079100"/>
                  </a:lnTo>
                  <a:lnTo>
                    <a:pt x="279625" y="2003461"/>
                  </a:lnTo>
                  <a:cubicBezTo>
                    <a:pt x="104938" y="1791789"/>
                    <a:pt x="0" y="1520419"/>
                    <a:pt x="0" y="1224540"/>
                  </a:cubicBezTo>
                  <a:cubicBezTo>
                    <a:pt x="0" y="548245"/>
                    <a:pt x="548245" y="0"/>
                    <a:pt x="1224540" y="0"/>
                  </a:cubicBez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sp>
          <p:nvSpPr>
            <p:cNvPr id="25" name="Freeform: Shape 24">
              <a:extLst>
                <a:ext uri="{FF2B5EF4-FFF2-40B4-BE49-F238E27FC236}">
                  <a16:creationId xmlns:a16="http://schemas.microsoft.com/office/drawing/2014/main" id="{755AC65C-13EF-4182-AA3C-62BE165CC0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510196" cy="538336"/>
            </a:xfrm>
            <a:custGeom>
              <a:avLst/>
              <a:gdLst>
                <a:gd name="connsiteX0" fmla="*/ 0 w 510196"/>
                <a:gd name="connsiteY0" fmla="*/ 0 h 538336"/>
                <a:gd name="connsiteX1" fmla="*/ 459276 w 510196"/>
                <a:gd name="connsiteY1" fmla="*/ 0 h 538336"/>
                <a:gd name="connsiteX2" fmla="*/ 482126 w 510196"/>
                <a:gd name="connsiteY2" fmla="*/ 42098 h 538336"/>
                <a:gd name="connsiteX3" fmla="*/ 510196 w 510196"/>
                <a:gd name="connsiteY3" fmla="*/ 181136 h 538336"/>
                <a:gd name="connsiteX4" fmla="*/ 152996 w 510196"/>
                <a:gd name="connsiteY4" fmla="*/ 538336 h 538336"/>
                <a:gd name="connsiteX5" fmla="*/ 13958 w 510196"/>
                <a:gd name="connsiteY5" fmla="*/ 510266 h 538336"/>
                <a:gd name="connsiteX6" fmla="*/ 0 w 510196"/>
                <a:gd name="connsiteY6" fmla="*/ 502690 h 5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196" h="538336">
                  <a:moveTo>
                    <a:pt x="0" y="0"/>
                  </a:moveTo>
                  <a:lnTo>
                    <a:pt x="459276" y="0"/>
                  </a:lnTo>
                  <a:lnTo>
                    <a:pt x="482126" y="42098"/>
                  </a:lnTo>
                  <a:cubicBezTo>
                    <a:pt x="500201" y="84833"/>
                    <a:pt x="510196" y="131817"/>
                    <a:pt x="510196" y="181136"/>
                  </a:cubicBezTo>
                  <a:cubicBezTo>
                    <a:pt x="510196" y="378412"/>
                    <a:pt x="350272" y="538336"/>
                    <a:pt x="152996" y="538336"/>
                  </a:cubicBezTo>
                  <a:cubicBezTo>
                    <a:pt x="103677" y="538336"/>
                    <a:pt x="56693" y="528341"/>
                    <a:pt x="13958" y="510266"/>
                  </a:cubicBezTo>
                  <a:lnTo>
                    <a:pt x="0" y="50269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sp>
          <p:nvSpPr>
            <p:cNvPr id="26" name="Freeform: Shape 25">
              <a:extLst>
                <a:ext uri="{FF2B5EF4-FFF2-40B4-BE49-F238E27FC236}">
                  <a16:creationId xmlns:a16="http://schemas.microsoft.com/office/drawing/2014/main" id="{E40DA8D2-FA4B-4282-9D44-48C27B63A1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528695" y="1"/>
              <a:ext cx="554074" cy="282754"/>
            </a:xfrm>
            <a:custGeom>
              <a:avLst/>
              <a:gdLst>
                <a:gd name="connsiteX0" fmla="*/ 644 w 309162"/>
                <a:gd name="connsiteY0" fmla="*/ 0 h 157771"/>
                <a:gd name="connsiteX1" fmla="*/ 308518 w 309162"/>
                <a:gd name="connsiteY1" fmla="*/ 0 h 157771"/>
                <a:gd name="connsiteX2" fmla="*/ 309162 w 309162"/>
                <a:gd name="connsiteY2" fmla="*/ 3190 h 157771"/>
                <a:gd name="connsiteX3" fmla="*/ 154581 w 309162"/>
                <a:gd name="connsiteY3" fmla="*/ 157771 h 157771"/>
                <a:gd name="connsiteX4" fmla="*/ 0 w 309162"/>
                <a:gd name="connsiteY4" fmla="*/ 3190 h 157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162" h="157771">
                  <a:moveTo>
                    <a:pt x="644" y="0"/>
                  </a:moveTo>
                  <a:lnTo>
                    <a:pt x="308518" y="0"/>
                  </a:lnTo>
                  <a:lnTo>
                    <a:pt x="309162" y="3190"/>
                  </a:lnTo>
                  <a:cubicBezTo>
                    <a:pt x="309162" y="88563"/>
                    <a:pt x="239954" y="157771"/>
                    <a:pt x="154581" y="157771"/>
                  </a:cubicBezTo>
                  <a:cubicBezTo>
                    <a:pt x="69208" y="157771"/>
                    <a:pt x="0" y="88563"/>
                    <a:pt x="0" y="319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sp>
          <p:nvSpPr>
            <p:cNvPr id="27" name="Oval 26">
              <a:extLst>
                <a:ext uri="{FF2B5EF4-FFF2-40B4-BE49-F238E27FC236}">
                  <a16:creationId xmlns:a16="http://schemas.microsoft.com/office/drawing/2014/main" id="{99065014-CB18-414D-A527-31ECC45700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04140" y="1132500"/>
              <a:ext cx="84680" cy="8468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8F39E27A-56C1-4328-8DF1-2DA147C784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51348" y="5576515"/>
              <a:ext cx="137603" cy="210490"/>
            </a:xfrm>
            <a:custGeom>
              <a:avLst/>
              <a:gdLst>
                <a:gd name="connsiteX0" fmla="*/ 105245 w 137603"/>
                <a:gd name="connsiteY0" fmla="*/ 0 h 210490"/>
                <a:gd name="connsiteX1" fmla="*/ 137603 w 137603"/>
                <a:gd name="connsiteY1" fmla="*/ 6533 h 210490"/>
                <a:gd name="connsiteX2" fmla="*/ 137603 w 137603"/>
                <a:gd name="connsiteY2" fmla="*/ 203957 h 210490"/>
                <a:gd name="connsiteX3" fmla="*/ 105245 w 137603"/>
                <a:gd name="connsiteY3" fmla="*/ 210490 h 210490"/>
                <a:gd name="connsiteX4" fmla="*/ 0 w 137603"/>
                <a:gd name="connsiteY4" fmla="*/ 105245 h 210490"/>
                <a:gd name="connsiteX5" fmla="*/ 105245 w 137603"/>
                <a:gd name="connsiteY5" fmla="*/ 0 h 210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603" h="210490">
                  <a:moveTo>
                    <a:pt x="105245" y="0"/>
                  </a:moveTo>
                  <a:lnTo>
                    <a:pt x="137603" y="6533"/>
                  </a:lnTo>
                  <a:lnTo>
                    <a:pt x="137603" y="203957"/>
                  </a:lnTo>
                  <a:lnTo>
                    <a:pt x="105245" y="210490"/>
                  </a:lnTo>
                  <a:cubicBezTo>
                    <a:pt x="47120" y="210490"/>
                    <a:pt x="0" y="163370"/>
                    <a:pt x="0" y="105245"/>
                  </a:cubicBezTo>
                  <a:cubicBezTo>
                    <a:pt x="0" y="47120"/>
                    <a:pt x="47120" y="0"/>
                    <a:pt x="105245" y="0"/>
                  </a:cubicBez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schemeClr val="bg1"/>
                </a:solidFill>
                <a:latin typeface="+mj-lt"/>
              </a:endParaRPr>
            </a:p>
          </p:txBody>
        </p:sp>
      </p:grpSp>
      <p:sp useBgFill="1">
        <p:nvSpPr>
          <p:cNvPr id="30" name="Rectangle 29">
            <a:extLst>
              <a:ext uri="{FF2B5EF4-FFF2-40B4-BE49-F238E27FC236}">
                <a16:creationId xmlns:a16="http://schemas.microsoft.com/office/drawing/2014/main" id="{458183E0-58D3-4C7F-97F0-2494113B38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493D7220-9A41-4B89-8A05-2E854925ED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latin typeface="+mj-lt"/>
            </a:endParaRPr>
          </a:p>
        </p:txBody>
      </p:sp>
      <p:pic>
        <p:nvPicPr>
          <p:cNvPr id="4" name="Picture 3">
            <a:extLst>
              <a:ext uri="{FF2B5EF4-FFF2-40B4-BE49-F238E27FC236}">
                <a16:creationId xmlns:a16="http://schemas.microsoft.com/office/drawing/2014/main" id="{68710FD2-54F3-2753-0A1B-105A6C00BD13}"/>
              </a:ext>
            </a:extLst>
          </p:cNvPr>
          <p:cNvPicPr>
            <a:picLocks noChangeAspect="1"/>
          </p:cNvPicPr>
          <p:nvPr/>
        </p:nvPicPr>
        <p:blipFill rotWithShape="1">
          <a:blip r:embed="rId2">
            <a:alphaModFix amt="35000"/>
          </a:blip>
          <a:srcRect r="10688" b="-1"/>
          <a:stretch/>
        </p:blipFill>
        <p:spPr>
          <a:xfrm>
            <a:off x="1525" y="10"/>
            <a:ext cx="12188951" cy="6857990"/>
          </a:xfrm>
          <a:prstGeom prst="rect">
            <a:avLst/>
          </a:prstGeom>
        </p:spPr>
      </p:pic>
      <p:grpSp>
        <p:nvGrpSpPr>
          <p:cNvPr id="34" name="decorative circles">
            <a:extLst>
              <a:ext uri="{FF2B5EF4-FFF2-40B4-BE49-F238E27FC236}">
                <a16:creationId xmlns:a16="http://schemas.microsoft.com/office/drawing/2014/main" id="{C1F869AB-954B-4EAB-8260-60AE9C8D0C6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4102" y="236341"/>
            <a:ext cx="11340713" cy="5464029"/>
            <a:chOff x="314102" y="236341"/>
            <a:chExt cx="11340713" cy="5464029"/>
          </a:xfrm>
        </p:grpSpPr>
        <p:sp>
          <p:nvSpPr>
            <p:cNvPr id="35" name="Oval 34">
              <a:extLst>
                <a:ext uri="{FF2B5EF4-FFF2-40B4-BE49-F238E27FC236}">
                  <a16:creationId xmlns:a16="http://schemas.microsoft.com/office/drawing/2014/main" id="{73902316-BF90-4159-9FD2-6CFCCF7BE2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0448" y="3803994"/>
              <a:ext cx="94160" cy="94160"/>
            </a:xfrm>
            <a:prstGeom prst="ellipse">
              <a:avLst/>
            </a:prstGeom>
            <a:solidFill>
              <a:srgbClr val="E3BEBE">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EF0C14E3-3AAA-4BA8-93F9-856D029676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14102" y="3044381"/>
              <a:ext cx="226735" cy="226735"/>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EECE6F6B-297F-4766-8C04-0960E99600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188374" y="386135"/>
              <a:ext cx="466441" cy="466441"/>
            </a:xfrm>
            <a:prstGeom prst="ellipse">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44AE5C63-0522-4DDF-B67A-5DA271883B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065714" y="236341"/>
              <a:ext cx="113367" cy="113367"/>
            </a:xfrm>
            <a:prstGeom prst="ellipse">
              <a:avLst/>
            </a:prstGeom>
            <a:solidFill>
              <a:srgbClr val="F39E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64F95A54-2855-4B65-82E3-A9D306CBA1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51535" y="2516671"/>
              <a:ext cx="466441" cy="4664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164F2D59-D40C-482F-BF5E-7FA622D97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230142" y="4588038"/>
              <a:ext cx="113367" cy="11336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9DCE1484-E528-418A-9339-8410B8F71B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02046" y="5394590"/>
              <a:ext cx="305780" cy="30578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B471ADFB-A135-4594-B9A3-481A91AE2D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408287" y="5160714"/>
              <a:ext cx="113367" cy="11336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533B494-1BDA-E92C-27BC-E8D545DB345B}"/>
              </a:ext>
            </a:extLst>
          </p:cNvPr>
          <p:cNvSpPr>
            <a:spLocks noGrp="1"/>
          </p:cNvSpPr>
          <p:nvPr>
            <p:ph type="ctrTitle"/>
          </p:nvPr>
        </p:nvSpPr>
        <p:spPr>
          <a:xfrm>
            <a:off x="3327722" y="777240"/>
            <a:ext cx="5782804" cy="2493876"/>
          </a:xfrm>
        </p:spPr>
        <p:txBody>
          <a:bodyPr vert="horz" lIns="91440" tIns="45720" rIns="91440" bIns="45720" rtlCol="0" anchor="b">
            <a:normAutofit/>
          </a:bodyPr>
          <a:lstStyle/>
          <a:p>
            <a:r>
              <a:rPr lang="en-US" sz="4400">
                <a:solidFill>
                  <a:srgbClr val="FFFFFF"/>
                </a:solidFill>
              </a:rPr>
              <a:t>ScrapingGenAI</a:t>
            </a:r>
            <a:endParaRPr lang="en-US" sz="4400" kern="1200">
              <a:solidFill>
                <a:srgbClr val="FFFFFF"/>
              </a:solidFill>
              <a:latin typeface="+mj-lt"/>
            </a:endParaRPr>
          </a:p>
        </p:txBody>
      </p:sp>
      <p:sp>
        <p:nvSpPr>
          <p:cNvPr id="3" name="Subtitle 2">
            <a:extLst>
              <a:ext uri="{FF2B5EF4-FFF2-40B4-BE49-F238E27FC236}">
                <a16:creationId xmlns:a16="http://schemas.microsoft.com/office/drawing/2014/main" id="{19403998-F248-6268-A808-3B69CF27041A}"/>
              </a:ext>
            </a:extLst>
          </p:cNvPr>
          <p:cNvSpPr>
            <a:spLocks noGrp="1"/>
          </p:cNvSpPr>
          <p:nvPr>
            <p:ph type="subTitle" idx="1"/>
          </p:nvPr>
        </p:nvSpPr>
        <p:spPr>
          <a:xfrm>
            <a:off x="3327722" y="3429000"/>
            <a:ext cx="5782804" cy="2333562"/>
          </a:xfrm>
        </p:spPr>
        <p:txBody>
          <a:bodyPr vert="horz" lIns="91440" tIns="45720" rIns="91440" bIns="45720" rtlCol="0" anchor="t">
            <a:normAutofit/>
          </a:bodyPr>
          <a:lstStyle/>
          <a:p>
            <a:pPr indent="-228600">
              <a:buFont typeface="Arial" panose="020B0604020202020204" pitchFamily="34" charset="0"/>
              <a:buChar char="•"/>
            </a:pPr>
            <a:r>
              <a:rPr lang="en-US" sz="1800" dirty="0">
                <a:solidFill>
                  <a:srgbClr val="FFFFFF"/>
                </a:solidFill>
              </a:rPr>
              <a:t>James Do, Heewoon Bae, Julius Colby</a:t>
            </a:r>
          </a:p>
          <a:p>
            <a:pPr indent="-228600">
              <a:buFont typeface="Arial" panose="020B0604020202020204" pitchFamily="34" charset="0"/>
              <a:buChar char="•"/>
            </a:pPr>
            <a:r>
              <a:rPr lang="en-US" sz="1800" dirty="0">
                <a:solidFill>
                  <a:srgbClr val="FFFFFF"/>
                </a:solidFill>
              </a:rPr>
              <a:t>CS 4624 Multimedia, Hypertext, and Information Access</a:t>
            </a:r>
            <a:endParaRPr lang="en-US" sz="1800" dirty="0">
              <a:solidFill>
                <a:srgbClr val="FFFFFF"/>
              </a:solidFill>
              <a:cs typeface="Calibri"/>
            </a:endParaRPr>
          </a:p>
          <a:p>
            <a:pPr indent="-228600">
              <a:buFont typeface="Arial" panose="020B0604020202020204" pitchFamily="34" charset="0"/>
              <a:buChar char="•"/>
            </a:pPr>
            <a:r>
              <a:rPr lang="en-US" sz="1800" dirty="0">
                <a:solidFill>
                  <a:srgbClr val="FFFFFF"/>
                </a:solidFill>
              </a:rPr>
              <a:t>Dr. Fox</a:t>
            </a:r>
            <a:endParaRPr lang="en-US" sz="1800" dirty="0">
              <a:solidFill>
                <a:srgbClr val="FFFFFF"/>
              </a:solidFill>
              <a:cs typeface="Calibri"/>
            </a:endParaRPr>
          </a:p>
          <a:p>
            <a:pPr indent="-228600">
              <a:buFont typeface="Arial" panose="020B0604020202020204" pitchFamily="34" charset="0"/>
              <a:buChar char="•"/>
            </a:pPr>
            <a:r>
              <a:rPr lang="en-US" sz="1800" dirty="0">
                <a:solidFill>
                  <a:srgbClr val="FFFFFF"/>
                </a:solidFill>
              </a:rPr>
              <a:t>Virginia Tech, Blacksburg  24061, 4/30/2024</a:t>
            </a:r>
            <a:endParaRPr lang="en-US" sz="1800" dirty="0">
              <a:solidFill>
                <a:srgbClr val="FFFFFF"/>
              </a:solidFill>
              <a:cs typeface="Calibri"/>
            </a:endParaRPr>
          </a:p>
        </p:txBody>
      </p:sp>
    </p:spTree>
    <p:extLst>
      <p:ext uri="{BB962C8B-B14F-4D97-AF65-F5344CB8AC3E}">
        <p14:creationId xmlns:p14="http://schemas.microsoft.com/office/powerpoint/2010/main" val="2409876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082DD-E40B-0E84-F496-BC03651B481F}"/>
              </a:ext>
            </a:extLst>
          </p:cNvPr>
          <p:cNvSpPr>
            <a:spLocks noGrp="1"/>
          </p:cNvSpPr>
          <p:nvPr>
            <p:ph type="title"/>
          </p:nvPr>
        </p:nvSpPr>
        <p:spPr/>
        <p:txBody>
          <a:bodyPr/>
          <a:lstStyle/>
          <a:p>
            <a:r>
              <a:rPr lang="en-US"/>
              <a:t>Reddit Implementation</a:t>
            </a:r>
          </a:p>
        </p:txBody>
      </p:sp>
      <p:sp>
        <p:nvSpPr>
          <p:cNvPr id="3" name="Content Placeholder 2">
            <a:extLst>
              <a:ext uri="{FF2B5EF4-FFF2-40B4-BE49-F238E27FC236}">
                <a16:creationId xmlns:a16="http://schemas.microsoft.com/office/drawing/2014/main" id="{EDAD26EA-9087-BBAF-3156-C735DF5194F3}"/>
              </a:ext>
            </a:extLst>
          </p:cNvPr>
          <p:cNvSpPr>
            <a:spLocks noGrp="1"/>
          </p:cNvSpPr>
          <p:nvPr>
            <p:ph sz="half" idx="1"/>
          </p:nvPr>
        </p:nvSpPr>
        <p:spPr>
          <a:xfrm>
            <a:off x="777240" y="1825625"/>
            <a:ext cx="10659110" cy="4351338"/>
          </a:xfrm>
        </p:spPr>
        <p:txBody>
          <a:bodyPr vert="horz" lIns="91440" tIns="45720" rIns="91440" bIns="45720" rtlCol="0" anchor="t">
            <a:normAutofit/>
          </a:bodyPr>
          <a:lstStyle/>
          <a:p>
            <a:r>
              <a:rPr lang="en-US" sz="2800" dirty="0"/>
              <a:t>Scraped Reddit app to collect posts and comments of certain subreddits</a:t>
            </a:r>
          </a:p>
          <a:p>
            <a:r>
              <a:rPr lang="en-US" sz="2800" dirty="0"/>
              <a:t>Utilized a Reddit API to be able to scrape posts and comments</a:t>
            </a:r>
            <a:endParaRPr lang="en-US" sz="2800" dirty="0">
              <a:ea typeface="Calibri"/>
              <a:cs typeface="Calibri"/>
            </a:endParaRPr>
          </a:p>
          <a:p>
            <a:r>
              <a:rPr lang="en-US" sz="2800" dirty="0"/>
              <a:t>Implemented a keyword search through the posts and comments for users to specify what to scrape</a:t>
            </a:r>
            <a:endParaRPr lang="en-US" sz="2800" dirty="0">
              <a:ea typeface="Calibri"/>
              <a:cs typeface="Calibri"/>
            </a:endParaRPr>
          </a:p>
          <a:p>
            <a:r>
              <a:rPr lang="en-US" sz="2800" dirty="0"/>
              <a:t>Added Sentiment Intensity Analyzer to determine the positivity score of posts and comments</a:t>
            </a:r>
            <a:endParaRPr lang="en-US" sz="2800" dirty="0">
              <a:ea typeface="Calibri"/>
              <a:cs typeface="Calibri"/>
            </a:endParaRPr>
          </a:p>
          <a:p>
            <a:r>
              <a:rPr lang="en-US" sz="2800" dirty="0"/>
              <a:t>Created visualization that shows the positivity of posts/comments and through a monthly basis and analyze trends on certain keywords</a:t>
            </a:r>
            <a:endParaRPr lang="en-US" sz="2800" dirty="0">
              <a:cs typeface="Calibri"/>
            </a:endParaRPr>
          </a:p>
        </p:txBody>
      </p:sp>
      <p:sp>
        <p:nvSpPr>
          <p:cNvPr id="4" name="Slide Number Placeholder 3">
            <a:extLst>
              <a:ext uri="{FF2B5EF4-FFF2-40B4-BE49-F238E27FC236}">
                <a16:creationId xmlns:a16="http://schemas.microsoft.com/office/drawing/2014/main" id="{9BD9FE84-5590-15F7-B423-DF16046CF698}"/>
              </a:ext>
            </a:extLst>
          </p:cNvPr>
          <p:cNvSpPr>
            <a:spLocks noGrp="1"/>
          </p:cNvSpPr>
          <p:nvPr>
            <p:ph type="sldNum" sz="quarter" idx="12"/>
          </p:nvPr>
        </p:nvSpPr>
        <p:spPr/>
        <p:txBody>
          <a:bodyPr/>
          <a:lstStyle/>
          <a:p>
            <a:fld id="{35747434-7036-48DB-A148-6B3D8EE75CDA}" type="slidenum">
              <a:rPr lang="en-US" smtClean="0"/>
              <a:t>10</a:t>
            </a:fld>
            <a:endParaRPr lang="en-US"/>
          </a:p>
        </p:txBody>
      </p:sp>
    </p:spTree>
    <p:extLst>
      <p:ext uri="{BB962C8B-B14F-4D97-AF65-F5344CB8AC3E}">
        <p14:creationId xmlns:p14="http://schemas.microsoft.com/office/powerpoint/2010/main" val="3579368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4818F-01FB-F093-F080-9DD5539DC039}"/>
              </a:ext>
            </a:extLst>
          </p:cNvPr>
          <p:cNvSpPr>
            <a:spLocks noGrp="1"/>
          </p:cNvSpPr>
          <p:nvPr>
            <p:ph type="title"/>
          </p:nvPr>
        </p:nvSpPr>
        <p:spPr/>
        <p:txBody>
          <a:bodyPr/>
          <a:lstStyle/>
          <a:p>
            <a:r>
              <a:rPr lang="en-US"/>
              <a:t>Reddit Scraper </a:t>
            </a:r>
          </a:p>
        </p:txBody>
      </p:sp>
      <p:sp>
        <p:nvSpPr>
          <p:cNvPr id="3" name="Content Placeholder 2">
            <a:extLst>
              <a:ext uri="{FF2B5EF4-FFF2-40B4-BE49-F238E27FC236}">
                <a16:creationId xmlns:a16="http://schemas.microsoft.com/office/drawing/2014/main" id="{B180E064-7D66-1F90-3013-1964C18CECAB}"/>
              </a:ext>
            </a:extLst>
          </p:cNvPr>
          <p:cNvSpPr>
            <a:spLocks noGrp="1"/>
          </p:cNvSpPr>
          <p:nvPr>
            <p:ph sz="half" idx="1"/>
          </p:nvPr>
        </p:nvSpPr>
        <p:spPr/>
        <p:txBody>
          <a:bodyPr>
            <a:normAutofit/>
          </a:bodyPr>
          <a:lstStyle/>
          <a:p>
            <a:r>
              <a:rPr lang="en-US" sz="2800" dirty="0"/>
              <a:t>Scraped Reddit to obtain posts and comments that include one of the keywords from the user</a:t>
            </a:r>
          </a:p>
          <a:p>
            <a:r>
              <a:rPr lang="en-US" sz="2800" dirty="0"/>
              <a:t>Utilized Reddit’s API to be able to pull content from the app</a:t>
            </a:r>
          </a:p>
        </p:txBody>
      </p:sp>
      <p:pic>
        <p:nvPicPr>
          <p:cNvPr id="6" name="Content Placeholder 5" descr="A screen shot of a computer program&#10;&#10;Description automatically generated">
            <a:extLst>
              <a:ext uri="{FF2B5EF4-FFF2-40B4-BE49-F238E27FC236}">
                <a16:creationId xmlns:a16="http://schemas.microsoft.com/office/drawing/2014/main" id="{96C58D63-4E9E-EE92-FC80-D7E6D8255DB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7520" y="4329255"/>
            <a:ext cx="10904560" cy="1982645"/>
          </a:xfrm>
        </p:spPr>
      </p:pic>
      <p:sp>
        <p:nvSpPr>
          <p:cNvPr id="4" name="Slide Number Placeholder 3">
            <a:extLst>
              <a:ext uri="{FF2B5EF4-FFF2-40B4-BE49-F238E27FC236}">
                <a16:creationId xmlns:a16="http://schemas.microsoft.com/office/drawing/2014/main" id="{1CEA7713-5EFE-9F0E-6737-70DD0F6A7F7B}"/>
              </a:ext>
            </a:extLst>
          </p:cNvPr>
          <p:cNvSpPr>
            <a:spLocks noGrp="1"/>
          </p:cNvSpPr>
          <p:nvPr>
            <p:ph type="sldNum" sz="quarter" idx="12"/>
          </p:nvPr>
        </p:nvSpPr>
        <p:spPr/>
        <p:txBody>
          <a:bodyPr/>
          <a:lstStyle/>
          <a:p>
            <a:fld id="{35747434-7036-48DB-A148-6B3D8EE75CDA}" type="slidenum">
              <a:rPr lang="en-US" smtClean="0"/>
              <a:t>11</a:t>
            </a:fld>
            <a:endParaRPr lang="en-US"/>
          </a:p>
        </p:txBody>
      </p:sp>
    </p:spTree>
    <p:extLst>
      <p:ext uri="{BB962C8B-B14F-4D97-AF65-F5344CB8AC3E}">
        <p14:creationId xmlns:p14="http://schemas.microsoft.com/office/powerpoint/2010/main" val="2401798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83952-0FDF-A90D-AB7F-ABB703AD56B1}"/>
              </a:ext>
            </a:extLst>
          </p:cNvPr>
          <p:cNvSpPr>
            <a:spLocks noGrp="1"/>
          </p:cNvSpPr>
          <p:nvPr>
            <p:ph type="title"/>
          </p:nvPr>
        </p:nvSpPr>
        <p:spPr/>
        <p:txBody>
          <a:bodyPr/>
          <a:lstStyle/>
          <a:p>
            <a:r>
              <a:rPr lang="en-US"/>
              <a:t>Reddit Parser</a:t>
            </a:r>
          </a:p>
        </p:txBody>
      </p:sp>
      <p:sp>
        <p:nvSpPr>
          <p:cNvPr id="3" name="Content Placeholder 2">
            <a:extLst>
              <a:ext uri="{FF2B5EF4-FFF2-40B4-BE49-F238E27FC236}">
                <a16:creationId xmlns:a16="http://schemas.microsoft.com/office/drawing/2014/main" id="{2F2F4CEB-0F6D-792C-1F97-F9FDC55A65F8}"/>
              </a:ext>
            </a:extLst>
          </p:cNvPr>
          <p:cNvSpPr>
            <a:spLocks noGrp="1"/>
          </p:cNvSpPr>
          <p:nvPr>
            <p:ph sz="half" idx="1"/>
          </p:nvPr>
        </p:nvSpPr>
        <p:spPr/>
        <p:txBody>
          <a:bodyPr vert="horz" lIns="91440" tIns="45720" rIns="91440" bIns="45720" rtlCol="0" anchor="t">
            <a:normAutofit/>
          </a:bodyPr>
          <a:lstStyle/>
          <a:p>
            <a:pPr marL="0" indent="0">
              <a:buNone/>
            </a:pPr>
            <a:r>
              <a:rPr lang="en-US" sz="2800"/>
              <a:t>Parses each post and their comments to get the data of the positivity score and the keywords used when scraping</a:t>
            </a:r>
          </a:p>
          <a:p>
            <a:r>
              <a:rPr lang="en-US" sz="2800"/>
              <a:t>Utilizes the NLTK library for the positivity score</a:t>
            </a:r>
          </a:p>
          <a:p>
            <a:r>
              <a:rPr lang="en-US" sz="2800"/>
              <a:t>Outputs a JSON file</a:t>
            </a:r>
          </a:p>
        </p:txBody>
      </p:sp>
      <p:pic>
        <p:nvPicPr>
          <p:cNvPr id="6" name="Content Placeholder 5" descr="A screenshot of a computer screen">
            <a:extLst>
              <a:ext uri="{FF2B5EF4-FFF2-40B4-BE49-F238E27FC236}">
                <a16:creationId xmlns:a16="http://schemas.microsoft.com/office/drawing/2014/main" id="{842BCA96-CA5D-E4C7-82D9-0E228779FD5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19800" y="254925"/>
            <a:ext cx="5872577" cy="6348149"/>
          </a:xfrm>
        </p:spPr>
      </p:pic>
      <p:pic>
        <p:nvPicPr>
          <p:cNvPr id="8" name="Picture 7" descr="A computer screen with text&#10;&#10;Description automatically generated">
            <a:extLst>
              <a:ext uri="{FF2B5EF4-FFF2-40B4-BE49-F238E27FC236}">
                <a16:creationId xmlns:a16="http://schemas.microsoft.com/office/drawing/2014/main" id="{F0146A8A-204E-B3B6-03A4-C2FA1636C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624" y="4881201"/>
            <a:ext cx="5354728" cy="1611674"/>
          </a:xfrm>
          <a:prstGeom prst="rect">
            <a:avLst/>
          </a:prstGeom>
        </p:spPr>
      </p:pic>
      <p:sp>
        <p:nvSpPr>
          <p:cNvPr id="4" name="Slide Number Placeholder 3">
            <a:extLst>
              <a:ext uri="{FF2B5EF4-FFF2-40B4-BE49-F238E27FC236}">
                <a16:creationId xmlns:a16="http://schemas.microsoft.com/office/drawing/2014/main" id="{E6994EE9-1C40-A79D-19C2-7C2E3DCC963C}"/>
              </a:ext>
            </a:extLst>
          </p:cNvPr>
          <p:cNvSpPr>
            <a:spLocks noGrp="1"/>
          </p:cNvSpPr>
          <p:nvPr>
            <p:ph type="sldNum" sz="quarter" idx="12"/>
          </p:nvPr>
        </p:nvSpPr>
        <p:spPr/>
        <p:txBody>
          <a:bodyPr/>
          <a:lstStyle/>
          <a:p>
            <a:fld id="{35747434-7036-48DB-A148-6B3D8EE75CDA}" type="slidenum">
              <a:rPr lang="en-US" smtClean="0"/>
              <a:t>12</a:t>
            </a:fld>
            <a:endParaRPr lang="en-US"/>
          </a:p>
        </p:txBody>
      </p:sp>
    </p:spTree>
    <p:extLst>
      <p:ext uri="{BB962C8B-B14F-4D97-AF65-F5344CB8AC3E}">
        <p14:creationId xmlns:p14="http://schemas.microsoft.com/office/powerpoint/2010/main" val="3061183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B1F86-3354-241A-0546-2853101A8CAD}"/>
              </a:ext>
            </a:extLst>
          </p:cNvPr>
          <p:cNvSpPr>
            <a:spLocks noGrp="1"/>
          </p:cNvSpPr>
          <p:nvPr>
            <p:ph type="title"/>
          </p:nvPr>
        </p:nvSpPr>
        <p:spPr/>
        <p:txBody>
          <a:bodyPr/>
          <a:lstStyle/>
          <a:p>
            <a:r>
              <a:rPr lang="en-US"/>
              <a:t>Reddit Analyzer</a:t>
            </a:r>
          </a:p>
        </p:txBody>
      </p:sp>
      <p:sp>
        <p:nvSpPr>
          <p:cNvPr id="3" name="Content Placeholder 2">
            <a:extLst>
              <a:ext uri="{FF2B5EF4-FFF2-40B4-BE49-F238E27FC236}">
                <a16:creationId xmlns:a16="http://schemas.microsoft.com/office/drawing/2014/main" id="{7A2F0D4D-C5A3-F518-A624-5787E66854BD}"/>
              </a:ext>
            </a:extLst>
          </p:cNvPr>
          <p:cNvSpPr>
            <a:spLocks noGrp="1"/>
          </p:cNvSpPr>
          <p:nvPr>
            <p:ph sz="half" idx="1"/>
          </p:nvPr>
        </p:nvSpPr>
        <p:spPr/>
        <p:txBody>
          <a:bodyPr>
            <a:normAutofit/>
          </a:bodyPr>
          <a:lstStyle/>
          <a:p>
            <a:pPr marL="0" indent="0">
              <a:buNone/>
            </a:pPr>
            <a:r>
              <a:rPr lang="en-US" sz="2800"/>
              <a:t>User will be prompted to put in a subreddit, specific keywords and timeframe of  how long the scraper should scrape </a:t>
            </a:r>
          </a:p>
          <a:p>
            <a:r>
              <a:rPr lang="en-US" sz="2800"/>
              <a:t>Output will be the total number of comments scraped per month, keywords comments, and average positivity score</a:t>
            </a:r>
          </a:p>
        </p:txBody>
      </p:sp>
      <p:pic>
        <p:nvPicPr>
          <p:cNvPr id="6" name="Content Placeholder 5" descr="A screen shot of a computer program&#10;&#10;Description automatically generated">
            <a:extLst>
              <a:ext uri="{FF2B5EF4-FFF2-40B4-BE49-F238E27FC236}">
                <a16:creationId xmlns:a16="http://schemas.microsoft.com/office/drawing/2014/main" id="{C141B08D-045C-4109-45B0-CCF595B139E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47250" y="442405"/>
            <a:ext cx="3281272" cy="5973190"/>
          </a:xfrm>
        </p:spPr>
      </p:pic>
      <p:sp>
        <p:nvSpPr>
          <p:cNvPr id="4" name="Slide Number Placeholder 3">
            <a:extLst>
              <a:ext uri="{FF2B5EF4-FFF2-40B4-BE49-F238E27FC236}">
                <a16:creationId xmlns:a16="http://schemas.microsoft.com/office/drawing/2014/main" id="{F9BC335C-2688-6178-437E-F0DB97CFC441}"/>
              </a:ext>
            </a:extLst>
          </p:cNvPr>
          <p:cNvSpPr>
            <a:spLocks noGrp="1"/>
          </p:cNvSpPr>
          <p:nvPr>
            <p:ph type="sldNum" sz="quarter" idx="12"/>
          </p:nvPr>
        </p:nvSpPr>
        <p:spPr/>
        <p:txBody>
          <a:bodyPr/>
          <a:lstStyle/>
          <a:p>
            <a:fld id="{35747434-7036-48DB-A148-6B3D8EE75CDA}" type="slidenum">
              <a:rPr lang="en-US" smtClean="0"/>
              <a:t>13</a:t>
            </a:fld>
            <a:endParaRPr lang="en-US"/>
          </a:p>
        </p:txBody>
      </p:sp>
    </p:spTree>
    <p:extLst>
      <p:ext uri="{BB962C8B-B14F-4D97-AF65-F5344CB8AC3E}">
        <p14:creationId xmlns:p14="http://schemas.microsoft.com/office/powerpoint/2010/main" val="2108080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C3A91-087D-D657-7874-CDFC769DADE0}"/>
              </a:ext>
            </a:extLst>
          </p:cNvPr>
          <p:cNvSpPr>
            <a:spLocks noGrp="1"/>
          </p:cNvSpPr>
          <p:nvPr>
            <p:ph type="title"/>
          </p:nvPr>
        </p:nvSpPr>
        <p:spPr/>
        <p:txBody>
          <a:bodyPr/>
          <a:lstStyle/>
          <a:p>
            <a:r>
              <a:rPr lang="en-US"/>
              <a:t>Reddit Visualization</a:t>
            </a:r>
          </a:p>
        </p:txBody>
      </p:sp>
      <p:sp>
        <p:nvSpPr>
          <p:cNvPr id="3" name="Content Placeholder 2">
            <a:extLst>
              <a:ext uri="{FF2B5EF4-FFF2-40B4-BE49-F238E27FC236}">
                <a16:creationId xmlns:a16="http://schemas.microsoft.com/office/drawing/2014/main" id="{42397CD9-098C-6522-B7ED-D5E90B4C0F2B}"/>
              </a:ext>
            </a:extLst>
          </p:cNvPr>
          <p:cNvSpPr>
            <a:spLocks noGrp="1"/>
          </p:cNvSpPr>
          <p:nvPr>
            <p:ph sz="half" idx="1"/>
          </p:nvPr>
        </p:nvSpPr>
        <p:spPr>
          <a:xfrm>
            <a:off x="777240" y="1825625"/>
            <a:ext cx="6183045" cy="5030959"/>
          </a:xfrm>
        </p:spPr>
        <p:txBody>
          <a:bodyPr vert="horz" lIns="91440" tIns="45720" rIns="91440" bIns="45720" rtlCol="0" anchor="t">
            <a:normAutofit lnSpcReduction="10000"/>
          </a:bodyPr>
          <a:lstStyle/>
          <a:p>
            <a:pPr marL="0" indent="0">
              <a:buNone/>
            </a:pPr>
            <a:r>
              <a:rPr lang="en-US" sz="2800" dirty="0"/>
              <a:t>Takes in Reddit scraper user input format to then create a pie and line graph. The pie graph shows the total number of comments with pieces being the months. The line graph shows the change in the number of comments that contain the keywords.</a:t>
            </a:r>
          </a:p>
          <a:p>
            <a:r>
              <a:rPr lang="ko-KR" altLang="en-US" sz="2800" dirty="0">
                <a:ea typeface="Calibri"/>
                <a:cs typeface="Calibri"/>
              </a:rPr>
              <a:t>Combined web scraper and data visualizer into a single script for user</a:t>
            </a:r>
          </a:p>
          <a:p>
            <a:pPr>
              <a:buClr>
                <a:srgbClr val="46537C"/>
              </a:buClr>
            </a:pPr>
            <a:r>
              <a:rPr lang="en-US" sz="2800" dirty="0">
                <a:ea typeface="Calibri"/>
                <a:cs typeface="Calibri"/>
              </a:rPr>
              <a:t>Used </a:t>
            </a:r>
            <a:r>
              <a:rPr lang="en-US" sz="2800" dirty="0" err="1">
                <a:ea typeface="Calibri"/>
                <a:cs typeface="Calibri"/>
              </a:rPr>
              <a:t>Tkinter</a:t>
            </a:r>
            <a:r>
              <a:rPr lang="en-US" sz="2800" dirty="0">
                <a:ea typeface="Calibri"/>
                <a:cs typeface="Calibri"/>
              </a:rPr>
              <a:t> Python library for user GUI</a:t>
            </a:r>
            <a:endParaRPr lang="en-US" dirty="0"/>
          </a:p>
          <a:p>
            <a:pPr>
              <a:buClr>
                <a:srgbClr val="46537C"/>
              </a:buClr>
            </a:pPr>
            <a:r>
              <a:rPr lang="en-US" sz="2800" dirty="0">
                <a:ea typeface="Calibri"/>
                <a:cs typeface="Calibri"/>
              </a:rPr>
              <a:t>Used Matplotlib and Pandas for data visualization</a:t>
            </a:r>
          </a:p>
          <a:p>
            <a:pPr>
              <a:buClr>
                <a:srgbClr val="46537C"/>
              </a:buClr>
            </a:pPr>
            <a:endParaRPr lang="en-US" sz="2800" dirty="0">
              <a:ea typeface="Calibri"/>
              <a:cs typeface="Calibri"/>
            </a:endParaRPr>
          </a:p>
        </p:txBody>
      </p:sp>
      <p:pic>
        <p:nvPicPr>
          <p:cNvPr id="4" name="Picture 3" descr="A screenshot of a computer&#10;&#10;Description automatically generated">
            <a:extLst>
              <a:ext uri="{FF2B5EF4-FFF2-40B4-BE49-F238E27FC236}">
                <a16:creationId xmlns:a16="http://schemas.microsoft.com/office/drawing/2014/main" id="{3E8B2A51-9C4B-1197-80E5-0C7E5FFF1716}"/>
              </a:ext>
            </a:extLst>
          </p:cNvPr>
          <p:cNvPicPr>
            <a:picLocks noChangeAspect="1"/>
          </p:cNvPicPr>
          <p:nvPr/>
        </p:nvPicPr>
        <p:blipFill>
          <a:blip r:embed="rId2"/>
          <a:stretch>
            <a:fillRect/>
          </a:stretch>
        </p:blipFill>
        <p:spPr>
          <a:xfrm>
            <a:off x="7132980" y="1375487"/>
            <a:ext cx="4238625" cy="1960245"/>
          </a:xfrm>
          <a:prstGeom prst="rect">
            <a:avLst/>
          </a:prstGeom>
        </p:spPr>
      </p:pic>
      <p:sp>
        <p:nvSpPr>
          <p:cNvPr id="5" name="Slide Number Placeholder 4">
            <a:extLst>
              <a:ext uri="{FF2B5EF4-FFF2-40B4-BE49-F238E27FC236}">
                <a16:creationId xmlns:a16="http://schemas.microsoft.com/office/drawing/2014/main" id="{908754D2-A8A0-7D48-24BA-01B563FFC81C}"/>
              </a:ext>
            </a:extLst>
          </p:cNvPr>
          <p:cNvSpPr>
            <a:spLocks noGrp="1"/>
          </p:cNvSpPr>
          <p:nvPr>
            <p:ph type="sldNum" sz="quarter" idx="12"/>
          </p:nvPr>
        </p:nvSpPr>
        <p:spPr/>
        <p:txBody>
          <a:bodyPr/>
          <a:lstStyle/>
          <a:p>
            <a:fld id="{35747434-7036-48DB-A148-6B3D8EE75CDA}" type="slidenum">
              <a:rPr lang="en-US" smtClean="0"/>
              <a:t>14</a:t>
            </a:fld>
            <a:endParaRPr lang="en-US"/>
          </a:p>
        </p:txBody>
      </p:sp>
    </p:spTree>
    <p:extLst>
      <p:ext uri="{BB962C8B-B14F-4D97-AF65-F5344CB8AC3E}">
        <p14:creationId xmlns:p14="http://schemas.microsoft.com/office/powerpoint/2010/main" val="1989840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C3A91-087D-D657-7874-CDFC769DADE0}"/>
              </a:ext>
            </a:extLst>
          </p:cNvPr>
          <p:cNvSpPr>
            <a:spLocks noGrp="1"/>
          </p:cNvSpPr>
          <p:nvPr>
            <p:ph type="title"/>
          </p:nvPr>
        </p:nvSpPr>
        <p:spPr/>
        <p:txBody>
          <a:bodyPr/>
          <a:lstStyle/>
          <a:p>
            <a:r>
              <a:rPr lang="en-US"/>
              <a:t>Reddit Visualization</a:t>
            </a:r>
          </a:p>
        </p:txBody>
      </p:sp>
      <p:pic>
        <p:nvPicPr>
          <p:cNvPr id="4" name="Picture 3" descr="A graph with blue lines and numbers&#10;&#10;Description automatically generated">
            <a:extLst>
              <a:ext uri="{FF2B5EF4-FFF2-40B4-BE49-F238E27FC236}">
                <a16:creationId xmlns:a16="http://schemas.microsoft.com/office/drawing/2014/main" id="{E9D9A8E7-41B5-D25B-5757-2424BEF73487}"/>
              </a:ext>
            </a:extLst>
          </p:cNvPr>
          <p:cNvPicPr>
            <a:picLocks noChangeAspect="1"/>
          </p:cNvPicPr>
          <p:nvPr/>
        </p:nvPicPr>
        <p:blipFill>
          <a:blip r:embed="rId2"/>
          <a:stretch>
            <a:fillRect/>
          </a:stretch>
        </p:blipFill>
        <p:spPr>
          <a:xfrm>
            <a:off x="995406" y="2034238"/>
            <a:ext cx="10228648" cy="4155630"/>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A20F9929-3EC3-1F0D-1DDA-B1705659D973}"/>
              </a:ext>
            </a:extLst>
          </p:cNvPr>
          <p:cNvPicPr>
            <a:picLocks noChangeAspect="1"/>
          </p:cNvPicPr>
          <p:nvPr/>
        </p:nvPicPr>
        <p:blipFill>
          <a:blip r:embed="rId3"/>
          <a:stretch>
            <a:fillRect/>
          </a:stretch>
        </p:blipFill>
        <p:spPr>
          <a:xfrm>
            <a:off x="7565897" y="282705"/>
            <a:ext cx="3327830" cy="1665674"/>
          </a:xfrm>
          <a:prstGeom prst="rect">
            <a:avLst/>
          </a:prstGeom>
        </p:spPr>
      </p:pic>
      <p:sp>
        <p:nvSpPr>
          <p:cNvPr id="3" name="Slide Number Placeholder 2">
            <a:extLst>
              <a:ext uri="{FF2B5EF4-FFF2-40B4-BE49-F238E27FC236}">
                <a16:creationId xmlns:a16="http://schemas.microsoft.com/office/drawing/2014/main" id="{C7A42A21-E1F5-6119-3D81-47A9B15E2F43}"/>
              </a:ext>
            </a:extLst>
          </p:cNvPr>
          <p:cNvSpPr>
            <a:spLocks noGrp="1"/>
          </p:cNvSpPr>
          <p:nvPr>
            <p:ph type="sldNum" sz="quarter" idx="12"/>
          </p:nvPr>
        </p:nvSpPr>
        <p:spPr/>
        <p:txBody>
          <a:bodyPr/>
          <a:lstStyle/>
          <a:p>
            <a:fld id="{35747434-7036-48DB-A148-6B3D8EE75CDA}" type="slidenum">
              <a:rPr lang="en-US" smtClean="0"/>
              <a:t>15</a:t>
            </a:fld>
            <a:endParaRPr lang="en-US"/>
          </a:p>
        </p:txBody>
      </p:sp>
    </p:spTree>
    <p:extLst>
      <p:ext uri="{BB962C8B-B14F-4D97-AF65-F5344CB8AC3E}">
        <p14:creationId xmlns:p14="http://schemas.microsoft.com/office/powerpoint/2010/main" val="2420938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26230-1434-F64D-2DC8-A733A2771025}"/>
              </a:ext>
            </a:extLst>
          </p:cNvPr>
          <p:cNvSpPr>
            <a:spLocks noGrp="1"/>
          </p:cNvSpPr>
          <p:nvPr>
            <p:ph type="title"/>
          </p:nvPr>
        </p:nvSpPr>
        <p:spPr/>
        <p:txBody>
          <a:bodyPr/>
          <a:lstStyle/>
          <a:p>
            <a:r>
              <a:rPr lang="en-US"/>
              <a:t>Challenges</a:t>
            </a:r>
          </a:p>
        </p:txBody>
      </p:sp>
      <p:sp>
        <p:nvSpPr>
          <p:cNvPr id="3" name="Content Placeholder 2">
            <a:extLst>
              <a:ext uri="{FF2B5EF4-FFF2-40B4-BE49-F238E27FC236}">
                <a16:creationId xmlns:a16="http://schemas.microsoft.com/office/drawing/2014/main" id="{632230AE-CBF4-6965-B7BA-0C9668167112}"/>
              </a:ext>
            </a:extLst>
          </p:cNvPr>
          <p:cNvSpPr>
            <a:spLocks noGrp="1"/>
          </p:cNvSpPr>
          <p:nvPr>
            <p:ph sz="half" idx="1"/>
          </p:nvPr>
        </p:nvSpPr>
        <p:spPr>
          <a:xfrm>
            <a:off x="777240" y="1825625"/>
            <a:ext cx="10659110" cy="4351338"/>
          </a:xfrm>
        </p:spPr>
        <p:txBody>
          <a:bodyPr vert="horz" lIns="91440" tIns="45720" rIns="91440" bIns="45720" rtlCol="0" anchor="t">
            <a:normAutofit/>
          </a:bodyPr>
          <a:lstStyle/>
          <a:p>
            <a:r>
              <a:rPr lang="en-US" sz="2800"/>
              <a:t>Reddit API issues</a:t>
            </a:r>
            <a:endParaRPr lang="en-US" sz="2800">
              <a:ea typeface="Calibri"/>
              <a:cs typeface="Calibri"/>
            </a:endParaRPr>
          </a:p>
          <a:p>
            <a:r>
              <a:rPr lang="en-US" sz="2800"/>
              <a:t>User input issues</a:t>
            </a:r>
            <a:endParaRPr lang="en-US" sz="2800">
              <a:ea typeface="Calibri"/>
              <a:cs typeface="Calibri"/>
            </a:endParaRPr>
          </a:p>
          <a:p>
            <a:pPr>
              <a:buClr>
                <a:srgbClr val="46537C"/>
              </a:buClr>
            </a:pPr>
            <a:r>
              <a:rPr lang="en-US" sz="2800">
                <a:ea typeface="Calibri"/>
                <a:cs typeface="Calibri"/>
              </a:rPr>
              <a:t>Reddit API rate limits</a:t>
            </a:r>
          </a:p>
          <a:p>
            <a:pPr>
              <a:buClr>
                <a:srgbClr val="46537C"/>
              </a:buClr>
            </a:pPr>
            <a:r>
              <a:rPr lang="en-US" sz="2800">
                <a:ea typeface="Calibri"/>
                <a:cs typeface="Calibri"/>
              </a:rPr>
              <a:t>Ensuring data consistency</a:t>
            </a:r>
          </a:p>
          <a:p>
            <a:endParaRPr lang="en-US">
              <a:ea typeface="Calibri"/>
              <a:cs typeface="Calibri"/>
            </a:endParaRPr>
          </a:p>
          <a:p>
            <a:endParaRPr lang="en-US">
              <a:ea typeface="Calibri"/>
              <a:cs typeface="Calibri"/>
            </a:endParaRPr>
          </a:p>
        </p:txBody>
      </p:sp>
      <p:sp>
        <p:nvSpPr>
          <p:cNvPr id="4" name="Slide Number Placeholder 3">
            <a:extLst>
              <a:ext uri="{FF2B5EF4-FFF2-40B4-BE49-F238E27FC236}">
                <a16:creationId xmlns:a16="http://schemas.microsoft.com/office/drawing/2014/main" id="{6CF716DC-9D3E-D308-E533-2FFC90CCF29A}"/>
              </a:ext>
            </a:extLst>
          </p:cNvPr>
          <p:cNvSpPr>
            <a:spLocks noGrp="1"/>
          </p:cNvSpPr>
          <p:nvPr>
            <p:ph type="sldNum" sz="quarter" idx="12"/>
          </p:nvPr>
        </p:nvSpPr>
        <p:spPr/>
        <p:txBody>
          <a:bodyPr/>
          <a:lstStyle/>
          <a:p>
            <a:fld id="{35747434-7036-48DB-A148-6B3D8EE75CDA}" type="slidenum">
              <a:rPr lang="en-US" smtClean="0"/>
              <a:t>16</a:t>
            </a:fld>
            <a:endParaRPr lang="en-US"/>
          </a:p>
        </p:txBody>
      </p:sp>
    </p:spTree>
    <p:extLst>
      <p:ext uri="{BB962C8B-B14F-4D97-AF65-F5344CB8AC3E}">
        <p14:creationId xmlns:p14="http://schemas.microsoft.com/office/powerpoint/2010/main" val="3751875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CA5BE-3B21-A207-ADBB-E11E712EE030}"/>
              </a:ext>
            </a:extLst>
          </p:cNvPr>
          <p:cNvSpPr>
            <a:spLocks noGrp="1"/>
          </p:cNvSpPr>
          <p:nvPr>
            <p:ph type="title"/>
          </p:nvPr>
        </p:nvSpPr>
        <p:spPr/>
        <p:txBody>
          <a:bodyPr/>
          <a:lstStyle/>
          <a:p>
            <a:r>
              <a:rPr lang="en-US" dirty="0"/>
              <a:t>Future Work</a:t>
            </a:r>
          </a:p>
        </p:txBody>
      </p:sp>
      <p:sp>
        <p:nvSpPr>
          <p:cNvPr id="3" name="Content Placeholder 2">
            <a:extLst>
              <a:ext uri="{FF2B5EF4-FFF2-40B4-BE49-F238E27FC236}">
                <a16:creationId xmlns:a16="http://schemas.microsoft.com/office/drawing/2014/main" id="{60CE602D-6870-1F13-C44C-E3E1CCE26E98}"/>
              </a:ext>
            </a:extLst>
          </p:cNvPr>
          <p:cNvSpPr>
            <a:spLocks noGrp="1"/>
          </p:cNvSpPr>
          <p:nvPr>
            <p:ph idx="1"/>
          </p:nvPr>
        </p:nvSpPr>
        <p:spPr/>
        <p:txBody>
          <a:bodyPr vert="horz" lIns="91440" tIns="45720" rIns="91440" bIns="45720" rtlCol="0" anchor="t">
            <a:normAutofit/>
          </a:bodyPr>
          <a:lstStyle/>
          <a:p>
            <a:r>
              <a:rPr lang="en-US" sz="2800" dirty="0">
                <a:cs typeface="Calibri"/>
              </a:rPr>
              <a:t>Implement a scraper to pull transcripts from individual sectors</a:t>
            </a:r>
          </a:p>
          <a:p>
            <a:pPr>
              <a:buClr>
                <a:srgbClr val="46537C"/>
              </a:buClr>
            </a:pPr>
            <a:r>
              <a:rPr lang="en-US" sz="2800" dirty="0">
                <a:cs typeface="Calibri"/>
              </a:rPr>
              <a:t>Implement a scraper to pull transcripts from specific companies and their history</a:t>
            </a:r>
          </a:p>
          <a:p>
            <a:pPr>
              <a:buClr>
                <a:srgbClr val="46537C"/>
              </a:buClr>
            </a:pPr>
            <a:r>
              <a:rPr lang="en-US" sz="2800" dirty="0">
                <a:cs typeface="Calibri"/>
              </a:rPr>
              <a:t>Implement a front end to the Reddit scraper</a:t>
            </a:r>
          </a:p>
          <a:p>
            <a:pPr>
              <a:buClr>
                <a:srgbClr val="46537C"/>
              </a:buClr>
            </a:pPr>
            <a:r>
              <a:rPr lang="en-US" sz="2800" dirty="0">
                <a:cs typeface="Calibri"/>
              </a:rPr>
              <a:t>Improve upon the functionality of the Reddit scraper</a:t>
            </a:r>
          </a:p>
        </p:txBody>
      </p:sp>
      <p:sp>
        <p:nvSpPr>
          <p:cNvPr id="4" name="Slide Number Placeholder 3">
            <a:extLst>
              <a:ext uri="{FF2B5EF4-FFF2-40B4-BE49-F238E27FC236}">
                <a16:creationId xmlns:a16="http://schemas.microsoft.com/office/drawing/2014/main" id="{9AA44BA1-8624-AB39-E7C4-E132C3E6CC52}"/>
              </a:ext>
            </a:extLst>
          </p:cNvPr>
          <p:cNvSpPr>
            <a:spLocks noGrp="1"/>
          </p:cNvSpPr>
          <p:nvPr>
            <p:ph type="sldNum" sz="quarter" idx="12"/>
          </p:nvPr>
        </p:nvSpPr>
        <p:spPr/>
        <p:txBody>
          <a:bodyPr/>
          <a:lstStyle/>
          <a:p>
            <a:fld id="{35747434-7036-48DB-A148-6B3D8EE75CDA}" type="slidenum">
              <a:rPr lang="en-US" smtClean="0"/>
              <a:t>17</a:t>
            </a:fld>
            <a:endParaRPr lang="en-US"/>
          </a:p>
        </p:txBody>
      </p:sp>
    </p:spTree>
    <p:extLst>
      <p:ext uri="{BB962C8B-B14F-4D97-AF65-F5344CB8AC3E}">
        <p14:creationId xmlns:p14="http://schemas.microsoft.com/office/powerpoint/2010/main" val="4040935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362FA-FF22-81E8-72F7-26BC1B1A998C}"/>
              </a:ext>
            </a:extLst>
          </p:cNvPr>
          <p:cNvSpPr>
            <a:spLocks noGrp="1"/>
          </p:cNvSpPr>
          <p:nvPr>
            <p:ph type="title"/>
          </p:nvPr>
        </p:nvSpPr>
        <p:spPr/>
        <p:txBody>
          <a:bodyPr/>
          <a:lstStyle/>
          <a:p>
            <a:r>
              <a:rPr lang="en-US"/>
              <a:t>Acknowledgements</a:t>
            </a:r>
          </a:p>
        </p:txBody>
      </p:sp>
      <p:pic>
        <p:nvPicPr>
          <p:cNvPr id="5" name="Content Placeholder 4" descr="Florian Zach">
            <a:extLst>
              <a:ext uri="{FF2B5EF4-FFF2-40B4-BE49-F238E27FC236}">
                <a16:creationId xmlns:a16="http://schemas.microsoft.com/office/drawing/2014/main" id="{C7D323D4-4B5E-2D50-B5FE-20EF2EC35E96}"/>
              </a:ext>
            </a:extLst>
          </p:cNvPr>
          <p:cNvPicPr>
            <a:picLocks noGrp="1" noChangeAspect="1"/>
          </p:cNvPicPr>
          <p:nvPr>
            <p:ph sz="half" idx="1"/>
          </p:nvPr>
        </p:nvPicPr>
        <p:blipFill rotWithShape="1">
          <a:blip r:embed="rId2"/>
          <a:srcRect t="5343"/>
          <a:stretch/>
        </p:blipFill>
        <p:spPr>
          <a:xfrm>
            <a:off x="1948391" y="2058194"/>
            <a:ext cx="2900892" cy="4118851"/>
          </a:xfrm>
        </p:spPr>
      </p:pic>
      <p:pic>
        <p:nvPicPr>
          <p:cNvPr id="11" name="Content Placeholder 10" descr="A person with a mustache smiling&#10;&#10;Description automatically generated">
            <a:extLst>
              <a:ext uri="{FF2B5EF4-FFF2-40B4-BE49-F238E27FC236}">
                <a16:creationId xmlns:a16="http://schemas.microsoft.com/office/drawing/2014/main" id="{D7E4B917-2BE5-CE31-4B02-819980244663}"/>
              </a:ext>
            </a:extLst>
          </p:cNvPr>
          <p:cNvPicPr>
            <a:picLocks noGrp="1" noChangeAspect="1"/>
          </p:cNvPicPr>
          <p:nvPr>
            <p:ph sz="half" idx="2"/>
          </p:nvPr>
        </p:nvPicPr>
        <p:blipFill rotWithShape="1">
          <a:blip r:embed="rId3"/>
          <a:srcRect l="8468" r="-202"/>
          <a:stretch/>
        </p:blipFill>
        <p:spPr>
          <a:xfrm>
            <a:off x="6203515" y="2058194"/>
            <a:ext cx="4753289" cy="3886200"/>
          </a:xfrm>
        </p:spPr>
      </p:pic>
      <p:sp>
        <p:nvSpPr>
          <p:cNvPr id="8" name="TextBox 7">
            <a:extLst>
              <a:ext uri="{FF2B5EF4-FFF2-40B4-BE49-F238E27FC236}">
                <a16:creationId xmlns:a16="http://schemas.microsoft.com/office/drawing/2014/main" id="{610DB98A-3EF8-034E-FAE0-A4C730454043}"/>
              </a:ext>
            </a:extLst>
          </p:cNvPr>
          <p:cNvSpPr txBox="1"/>
          <p:nvPr/>
        </p:nvSpPr>
        <p:spPr>
          <a:xfrm>
            <a:off x="1252603" y="6283890"/>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Florian Zach</a:t>
            </a:r>
          </a:p>
        </p:txBody>
      </p:sp>
      <p:sp>
        <p:nvSpPr>
          <p:cNvPr id="10" name="TextBox 9">
            <a:extLst>
              <a:ext uri="{FF2B5EF4-FFF2-40B4-BE49-F238E27FC236}">
                <a16:creationId xmlns:a16="http://schemas.microsoft.com/office/drawing/2014/main" id="{4F4A93AE-03C0-EF7C-148D-B001405BBA96}"/>
              </a:ext>
            </a:extLst>
          </p:cNvPr>
          <p:cNvSpPr txBox="1"/>
          <p:nvPr/>
        </p:nvSpPr>
        <p:spPr>
          <a:xfrm>
            <a:off x="6430027" y="6283890"/>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Edward Fox</a:t>
            </a:r>
          </a:p>
        </p:txBody>
      </p:sp>
      <p:sp>
        <p:nvSpPr>
          <p:cNvPr id="3" name="Slide Number Placeholder 2">
            <a:extLst>
              <a:ext uri="{FF2B5EF4-FFF2-40B4-BE49-F238E27FC236}">
                <a16:creationId xmlns:a16="http://schemas.microsoft.com/office/drawing/2014/main" id="{F1BBA9A9-FEEA-92BA-568D-B5E332686D62}"/>
              </a:ext>
            </a:extLst>
          </p:cNvPr>
          <p:cNvSpPr>
            <a:spLocks noGrp="1"/>
          </p:cNvSpPr>
          <p:nvPr>
            <p:ph type="sldNum" sz="quarter" idx="12"/>
          </p:nvPr>
        </p:nvSpPr>
        <p:spPr/>
        <p:txBody>
          <a:bodyPr/>
          <a:lstStyle/>
          <a:p>
            <a:fld id="{35747434-7036-48DB-A148-6B3D8EE75CDA}" type="slidenum">
              <a:rPr lang="en-US" smtClean="0"/>
              <a:t>18</a:t>
            </a:fld>
            <a:endParaRPr lang="en-US"/>
          </a:p>
        </p:txBody>
      </p:sp>
    </p:spTree>
    <p:extLst>
      <p:ext uri="{BB962C8B-B14F-4D97-AF65-F5344CB8AC3E}">
        <p14:creationId xmlns:p14="http://schemas.microsoft.com/office/powerpoint/2010/main" val="3245547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D43C-0382-10D6-AD2E-7E3421937905}"/>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A5AC5E9E-AD51-029E-4617-BEB945700BF9}"/>
              </a:ext>
            </a:extLst>
          </p:cNvPr>
          <p:cNvSpPr>
            <a:spLocks noGrp="1"/>
          </p:cNvSpPr>
          <p:nvPr>
            <p:ph idx="1"/>
          </p:nvPr>
        </p:nvSpPr>
        <p:spPr>
          <a:xfrm>
            <a:off x="777240" y="1825625"/>
            <a:ext cx="10659110" cy="4782843"/>
          </a:xfrm>
        </p:spPr>
        <p:txBody>
          <a:bodyPr vert="horz" lIns="91440" tIns="45720" rIns="91440" bIns="45720" rtlCol="0" anchor="t">
            <a:normAutofit fontScale="55000" lnSpcReduction="20000"/>
          </a:bodyPr>
          <a:lstStyle/>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 Reddit (2005). " Reddit Data API Wiki.” [Application] support.reddithelp.com. </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https://support.reddithelp.com/hc/en-us/articles/16160319875092-Reddit-Data-API-Wiki [accessed May 1,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[2] Bryce </a:t>
            </a:r>
            <a:r>
              <a:rPr lang="en-US" sz="1800" dirty="0" err="1">
                <a:effectLst/>
                <a:latin typeface="Arial" panose="020B0604020202020204" pitchFamily="34" charset="0"/>
                <a:ea typeface="Arial" panose="020B0604020202020204" pitchFamily="34" charset="0"/>
              </a:rPr>
              <a:t>Boe</a:t>
            </a:r>
            <a:r>
              <a:rPr lang="en-US" sz="1800" dirty="0">
                <a:effectLst/>
                <a:latin typeface="Arial" panose="020B0604020202020204" pitchFamily="34" charset="0"/>
                <a:ea typeface="Arial" panose="020B0604020202020204" pitchFamily="34" charset="0"/>
              </a:rPr>
              <a:t> (2023). “PRAW: The Python Reddit API Wrapper.” praw.readthedocs.io.</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u="sng" dirty="0">
                <a:solidFill>
                  <a:srgbClr val="0000FF"/>
                </a:solidFill>
                <a:effectLst/>
                <a:latin typeface="Arial" panose="020B0604020202020204" pitchFamily="34" charset="0"/>
                <a:ea typeface="Arial" panose="020B0604020202020204" pitchFamily="34" charset="0"/>
                <a:hlinkClick r:id="rId2"/>
              </a:rPr>
              <a:t>https://praw.readthedocs.io/en/stable/</a:t>
            </a:r>
            <a:r>
              <a:rPr lang="en-US" sz="1800" dirty="0">
                <a:effectLst/>
                <a:latin typeface="Arial" panose="020B0604020202020204" pitchFamily="34" charset="0"/>
                <a:ea typeface="Arial" panose="020B0604020202020204" pitchFamily="34" charset="0"/>
              </a:rPr>
              <a:t> [accessed May 1,2024].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[3] Reddit (2024). “reddit API DOCUMENTATION.” https://www.reddit.com/dev/api/. [accessed May 1,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[4] James Briggs (2020). “How to Use the Reddit API in Python.” towardsdatascience.com. https://towardsdatascience.com/how-to-use-the-reddit-api-in-python-5e05ddfd1e5c [accessed May 1,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pt-BR" sz="1800" dirty="0">
                <a:effectLst/>
                <a:latin typeface="Arial" panose="020B0604020202020204" pitchFamily="34" charset="0"/>
                <a:ea typeface="Arial" panose="020B0604020202020204" pitchFamily="34" charset="0"/>
              </a:rPr>
              <a:t>[5] Reddit (2024). “r/artificial/” reddit.com. </a:t>
            </a:r>
            <a:r>
              <a:rPr lang="pt-BR" sz="1800" u="sng" dirty="0">
                <a:solidFill>
                  <a:srgbClr val="0000FF"/>
                </a:solidFill>
                <a:effectLst/>
                <a:latin typeface="Arial" panose="020B0604020202020204" pitchFamily="34" charset="0"/>
                <a:ea typeface="Arial" panose="020B0604020202020204" pitchFamily="34" charset="0"/>
                <a:hlinkClick r:id="rId3"/>
              </a:rPr>
              <a:t>https://www.reddit.com/r/artificial/</a:t>
            </a:r>
            <a:r>
              <a:rPr lang="pt-BR" sz="1800" dirty="0">
                <a:effectLst/>
                <a:latin typeface="Arial" panose="020B0604020202020204" pitchFamily="34" charset="0"/>
                <a:ea typeface="Arial" panose="020B0604020202020204" pitchFamily="34" charset="0"/>
              </a:rPr>
              <a:t> [</a:t>
            </a:r>
            <a:r>
              <a:rPr lang="en-US" sz="1800" dirty="0">
                <a:effectLst/>
                <a:latin typeface="Arial" panose="020B0604020202020204" pitchFamily="34" charset="0"/>
                <a:ea typeface="Arial" panose="020B0604020202020204" pitchFamily="34" charset="0"/>
              </a:rPr>
              <a:t>accessed </a:t>
            </a:r>
            <a:r>
              <a:rPr lang="pt-BR" sz="1800" dirty="0">
                <a:effectLst/>
                <a:latin typeface="Arial" panose="020B0604020202020204" pitchFamily="34" charset="0"/>
                <a:ea typeface="Arial" panose="020B0604020202020204" pitchFamily="34" charset="0"/>
              </a:rPr>
              <a:t>May 1,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[6] </a:t>
            </a:r>
            <a:r>
              <a:rPr lang="en-US" sz="1800" dirty="0" err="1">
                <a:effectLst/>
                <a:latin typeface="Arial" panose="020B0604020202020204" pitchFamily="34" charset="0"/>
                <a:ea typeface="Arial" panose="020B0604020202020204" pitchFamily="34" charset="0"/>
              </a:rPr>
              <a:t>Simplescraper</a:t>
            </a:r>
            <a:r>
              <a:rPr lang="en-US" sz="1800" dirty="0">
                <a:effectLst/>
                <a:latin typeface="Arial" panose="020B0604020202020204" pitchFamily="34" charset="0"/>
                <a:ea typeface="Arial" panose="020B0604020202020204" pitchFamily="34" charset="0"/>
              </a:rPr>
              <a:t> docs (2024). “How to scrape and save recipes with the extension.” simplescraper.io. https://simplescraper.io/docs/how-scrape-save-recipes/?source=install [accessed May 1,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[7] </a:t>
            </a:r>
            <a:r>
              <a:rPr lang="en-US" sz="1800" dirty="0" err="1">
                <a:effectLst/>
                <a:latin typeface="Arial" panose="020B0604020202020204" pitchFamily="34" charset="0"/>
                <a:ea typeface="Arial" panose="020B0604020202020204" pitchFamily="34" charset="0"/>
              </a:rPr>
              <a:t>MarketBeat</a:t>
            </a:r>
            <a:r>
              <a:rPr lang="en-US" sz="1800" dirty="0">
                <a:effectLst/>
                <a:latin typeface="Arial" panose="020B0604020202020204" pitchFamily="34" charset="0"/>
                <a:ea typeface="Arial" panose="020B0604020202020204" pitchFamily="34" charset="0"/>
              </a:rPr>
              <a:t> (2024). “Earning Call Transcripts.” marketbeat.com. https://www.marketbeat.com/earnings/transcripts/ [accessed May 1,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[8] Tripadvisor (2024). “Build a trip.” www.tripadvisor.com/</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https://www.tripadvisor.com/ [accessed May 3,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[9] Google Maps (2024). “Maps” www.google.com/maps/</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https://www.google.com/maps/@37.2241513,-80.4215138,14z?entry=ttu [accessed May 3,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[10] McKinsey &amp; Company (2024). “What is generative </a:t>
            </a:r>
            <a:r>
              <a:rPr lang="en-US" sz="1800" dirty="0">
                <a:effectLst/>
                <a:latin typeface="Arial" panose="020B0604020202020204" pitchFamily="34" charset="0"/>
                <a:ea typeface="Malgun Gothic" panose="020B0503020000020004" pitchFamily="34" charset="-127"/>
              </a:rPr>
              <a:t>AI</a:t>
            </a:r>
            <a:r>
              <a:rPr lang="en-US" sz="1800" dirty="0">
                <a:effectLst/>
                <a:latin typeface="Arial" panose="020B0604020202020204" pitchFamily="34" charset="0"/>
                <a:ea typeface="Arial" panose="020B0604020202020204" pitchFamily="34" charset="0"/>
              </a:rPr>
              <a:t>?” www.mckinsey.com/</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https://www.mckinsey.com/featured-insights/mckinsey-explainers/what-is-generative-ai [accessed May 4, 2024]</a:t>
            </a:r>
            <a:endParaRPr lang="en-US" sz="1800" dirty="0">
              <a:effectLst/>
              <a:latin typeface="Arial" panose="020B0604020202020204" pitchFamily="34" charset="0"/>
              <a:ea typeface="Batang" panose="02030600000101010101" pitchFamily="18" charset="-127"/>
            </a:endParaRPr>
          </a:p>
        </p:txBody>
      </p:sp>
      <p:sp>
        <p:nvSpPr>
          <p:cNvPr id="4" name="Slide Number Placeholder 3">
            <a:extLst>
              <a:ext uri="{FF2B5EF4-FFF2-40B4-BE49-F238E27FC236}">
                <a16:creationId xmlns:a16="http://schemas.microsoft.com/office/drawing/2014/main" id="{8B783311-F08A-C8A8-9E9E-FABA222CE283}"/>
              </a:ext>
            </a:extLst>
          </p:cNvPr>
          <p:cNvSpPr>
            <a:spLocks noGrp="1"/>
          </p:cNvSpPr>
          <p:nvPr>
            <p:ph type="sldNum" sz="quarter" idx="12"/>
          </p:nvPr>
        </p:nvSpPr>
        <p:spPr/>
        <p:txBody>
          <a:bodyPr/>
          <a:lstStyle/>
          <a:p>
            <a:fld id="{35747434-7036-48DB-A148-6B3D8EE75CDA}" type="slidenum">
              <a:rPr lang="en-US" smtClean="0"/>
              <a:t>19</a:t>
            </a:fld>
            <a:endParaRPr lang="en-US"/>
          </a:p>
        </p:txBody>
      </p:sp>
    </p:spTree>
    <p:extLst>
      <p:ext uri="{BB962C8B-B14F-4D97-AF65-F5344CB8AC3E}">
        <p14:creationId xmlns:p14="http://schemas.microsoft.com/office/powerpoint/2010/main" val="2682537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F07D7-C5FC-6AB5-DA9E-E8C3CE6C5680}"/>
              </a:ext>
            </a:extLst>
          </p:cNvPr>
          <p:cNvSpPr>
            <a:spLocks noGrp="1"/>
          </p:cNvSpPr>
          <p:nvPr>
            <p:ph type="title"/>
          </p:nvPr>
        </p:nvSpPr>
        <p:spPr/>
        <p:txBody>
          <a:bodyPr/>
          <a:lstStyle/>
          <a:p>
            <a:r>
              <a:rPr lang="en-US"/>
              <a:t>Outline</a:t>
            </a:r>
          </a:p>
        </p:txBody>
      </p:sp>
      <p:sp>
        <p:nvSpPr>
          <p:cNvPr id="3" name="Content Placeholder 2">
            <a:extLst>
              <a:ext uri="{FF2B5EF4-FFF2-40B4-BE49-F238E27FC236}">
                <a16:creationId xmlns:a16="http://schemas.microsoft.com/office/drawing/2014/main" id="{F9F97956-1957-E44B-A782-F5BAE07634C9}"/>
              </a:ext>
            </a:extLst>
          </p:cNvPr>
          <p:cNvSpPr>
            <a:spLocks noGrp="1"/>
          </p:cNvSpPr>
          <p:nvPr>
            <p:ph idx="1"/>
          </p:nvPr>
        </p:nvSpPr>
        <p:spPr/>
        <p:txBody>
          <a:bodyPr vert="horz" lIns="91440" tIns="45720" rIns="91440" bIns="45720" rtlCol="0" anchor="t">
            <a:normAutofit/>
          </a:bodyPr>
          <a:lstStyle/>
          <a:p>
            <a:pPr>
              <a:buFont typeface="Arial"/>
              <a:buChar char="•"/>
            </a:pPr>
            <a:r>
              <a:rPr lang="en-US" sz="2800"/>
              <a:t>Project Design</a:t>
            </a:r>
            <a:endParaRPr lang="en-US" sz="2800" dirty="0">
              <a:ea typeface="Calibri"/>
              <a:cs typeface="Calibri"/>
            </a:endParaRPr>
          </a:p>
          <a:p>
            <a:pPr>
              <a:buFont typeface="Arial"/>
              <a:buChar char="•"/>
            </a:pPr>
            <a:r>
              <a:rPr lang="en-US" sz="2800"/>
              <a:t>Implementations</a:t>
            </a:r>
            <a:endParaRPr lang="en-US" sz="2800" dirty="0">
              <a:ea typeface="Calibri"/>
              <a:cs typeface="Calibri"/>
            </a:endParaRPr>
          </a:p>
          <a:p>
            <a:pPr lvl="1"/>
            <a:r>
              <a:rPr lang="en-US" sz="2800" err="1"/>
              <a:t>MarketBeat</a:t>
            </a:r>
            <a:endParaRPr lang="en-US" sz="2800">
              <a:ea typeface="Calibri"/>
              <a:cs typeface="Calibri"/>
            </a:endParaRPr>
          </a:p>
          <a:p>
            <a:pPr lvl="1"/>
            <a:r>
              <a:rPr lang="en-US" sz="2800" dirty="0"/>
              <a:t>Reddit</a:t>
            </a:r>
            <a:endParaRPr lang="en-US" sz="2800" dirty="0">
              <a:ea typeface="Calibri"/>
              <a:cs typeface="Calibri"/>
            </a:endParaRPr>
          </a:p>
          <a:p>
            <a:pPr>
              <a:buFont typeface="Arial"/>
              <a:buChar char="•"/>
            </a:pPr>
            <a:r>
              <a:rPr lang="en-US" sz="2800" dirty="0"/>
              <a:t>Challenges</a:t>
            </a:r>
            <a:endParaRPr lang="en-US" sz="2800" dirty="0">
              <a:ea typeface="Calibri"/>
              <a:cs typeface="Calibri"/>
            </a:endParaRPr>
          </a:p>
          <a:p>
            <a:pPr>
              <a:buClr>
                <a:srgbClr val="46537C"/>
              </a:buClr>
              <a:buFont typeface="Arial"/>
              <a:buChar char="•"/>
            </a:pPr>
            <a:r>
              <a:rPr lang="en-US" sz="2800" dirty="0">
                <a:ea typeface="+mn-lt"/>
                <a:cs typeface="+mn-lt"/>
              </a:rPr>
              <a:t>Future Work</a:t>
            </a:r>
          </a:p>
          <a:p>
            <a:pPr>
              <a:buFont typeface="Arial"/>
              <a:buChar char="•"/>
            </a:pPr>
            <a:r>
              <a:rPr lang="en-US" sz="2800" dirty="0">
                <a:ea typeface="+mn-lt"/>
                <a:cs typeface="+mn-lt"/>
              </a:rPr>
              <a:t>Acknowledgements</a:t>
            </a:r>
          </a:p>
          <a:p>
            <a:pPr>
              <a:buFont typeface="Arial"/>
              <a:buChar char="•"/>
            </a:pPr>
            <a:r>
              <a:rPr lang="en-US" sz="2800" dirty="0">
                <a:ea typeface="Calibri"/>
                <a:cs typeface="Calibri"/>
              </a:rPr>
              <a:t>References</a:t>
            </a:r>
          </a:p>
          <a:p>
            <a:pPr marL="457200" indent="-457200">
              <a:buFont typeface="Arial"/>
              <a:buChar char="•"/>
            </a:pPr>
            <a:endParaRPr lang="en-US">
              <a:cs typeface="Calibri"/>
            </a:endParaRPr>
          </a:p>
        </p:txBody>
      </p:sp>
      <p:sp>
        <p:nvSpPr>
          <p:cNvPr id="4" name="Slide Number Placeholder 3">
            <a:extLst>
              <a:ext uri="{FF2B5EF4-FFF2-40B4-BE49-F238E27FC236}">
                <a16:creationId xmlns:a16="http://schemas.microsoft.com/office/drawing/2014/main" id="{037A28A6-B663-A275-E8D6-26647C21C133}"/>
              </a:ext>
            </a:extLst>
          </p:cNvPr>
          <p:cNvSpPr>
            <a:spLocks noGrp="1"/>
          </p:cNvSpPr>
          <p:nvPr>
            <p:ph type="sldNum" sz="quarter" idx="12"/>
          </p:nvPr>
        </p:nvSpPr>
        <p:spPr/>
        <p:txBody>
          <a:bodyPr/>
          <a:lstStyle/>
          <a:p>
            <a:fld id="{35747434-7036-48DB-A148-6B3D8EE75CDA}" type="slidenum">
              <a:rPr lang="en-US" smtClean="0"/>
              <a:t>2</a:t>
            </a:fld>
            <a:endParaRPr lang="en-US"/>
          </a:p>
        </p:txBody>
      </p:sp>
    </p:spTree>
    <p:extLst>
      <p:ext uri="{BB962C8B-B14F-4D97-AF65-F5344CB8AC3E}">
        <p14:creationId xmlns:p14="http://schemas.microsoft.com/office/powerpoint/2010/main" val="3635828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B3E26-F292-8BBB-90C8-57469026932C}"/>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7749363-1E7C-3704-F02D-94F8FD273840}"/>
              </a:ext>
            </a:extLst>
          </p:cNvPr>
          <p:cNvSpPr>
            <a:spLocks noGrp="1"/>
          </p:cNvSpPr>
          <p:nvPr>
            <p:ph idx="1"/>
          </p:nvPr>
        </p:nvSpPr>
        <p:spPr/>
        <p:txBody>
          <a:bodyPr>
            <a:normAutofit fontScale="62500" lnSpcReduction="20000"/>
          </a:bodyPr>
          <a:lstStyle/>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[11] </a:t>
            </a:r>
            <a:r>
              <a:rPr lang="en-US" sz="1800" dirty="0" err="1">
                <a:effectLst/>
                <a:latin typeface="Arial" panose="020B0604020202020204" pitchFamily="34" charset="0"/>
                <a:ea typeface="Arial" panose="020B0604020202020204" pitchFamily="34" charset="0"/>
              </a:rPr>
              <a:t>Bea</a:t>
            </a:r>
            <a:r>
              <a:rPr lang="en-US" sz="1800" dirty="0" err="1">
                <a:effectLst/>
                <a:latin typeface="Arial" panose="020B0604020202020204" pitchFamily="34" charset="0"/>
                <a:ea typeface="Malgun Gothic" panose="020B0503020000020004" pitchFamily="34" charset="-127"/>
              </a:rPr>
              <a:t>u</a:t>
            </a:r>
            <a:r>
              <a:rPr lang="en-US" sz="1800" dirty="0" err="1">
                <a:effectLst/>
                <a:latin typeface="Arial" panose="020B0604020202020204" pitchFamily="34" charset="0"/>
                <a:ea typeface="Arial" panose="020B0604020202020204" pitchFamily="34" charset="0"/>
              </a:rPr>
              <a:t>tifulSoup</a:t>
            </a:r>
            <a:r>
              <a:rPr lang="en-US" sz="1800" dirty="0">
                <a:effectLst/>
                <a:latin typeface="Arial" panose="020B0604020202020204" pitchFamily="34" charset="0"/>
                <a:ea typeface="Arial" panose="020B0604020202020204" pitchFamily="34" charset="0"/>
              </a:rPr>
              <a:t> (2024). “Bea</a:t>
            </a:r>
            <a:r>
              <a:rPr lang="en-US" sz="1800" dirty="0">
                <a:effectLst/>
                <a:latin typeface="Arial" panose="020B0604020202020204" pitchFamily="34" charset="0"/>
                <a:ea typeface="Malgun Gothic" panose="020B0503020000020004" pitchFamily="34" charset="-127"/>
              </a:rPr>
              <a:t>u</a:t>
            </a:r>
            <a:r>
              <a:rPr lang="en-US" sz="1800" dirty="0">
                <a:effectLst/>
                <a:latin typeface="Arial" panose="020B0604020202020204" pitchFamily="34" charset="0"/>
                <a:ea typeface="Arial" panose="020B0604020202020204" pitchFamily="34" charset="0"/>
              </a:rPr>
              <a:t>tifulSoup4.” www.pypi.org/ [Software]</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https://pypi.org/project/beautifulsoup4/ [accessed May 4,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[12] Pandas (2024). “Panda Library.” www.pandas.pydata.org/ [Software]</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https://pandas.pydata.org/ [access May 4,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[13] Matplotlib (2023). “Matplotlib: Visualization with Python.” [Software]www.matplotlib.org/</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https://matplotlib.org/ [accessed May 4.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[14] NLTK (2023). “Natural Language Toolkit.” [Software] www.nltk.org/</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https://www.nltk.org/ [accessed May 4,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[15] </a:t>
            </a:r>
            <a:r>
              <a:rPr lang="en-US" sz="1800" dirty="0" err="1">
                <a:effectLst/>
                <a:latin typeface="Arial" panose="020B0604020202020204" pitchFamily="34" charset="0"/>
                <a:ea typeface="Arial" panose="020B0604020202020204" pitchFamily="34" charset="0"/>
              </a:rPr>
              <a:t>mplcursors</a:t>
            </a:r>
            <a:r>
              <a:rPr lang="en-US" sz="1800" dirty="0">
                <a:effectLst/>
                <a:latin typeface="Arial" panose="020B0604020202020204" pitchFamily="34" charset="0"/>
                <a:ea typeface="Arial" panose="020B0604020202020204" pitchFamily="34" charset="0"/>
              </a:rPr>
              <a:t> (2016). “Interactive data selection cursors for Matplotlib.” [Software] www.mplcursors.readthedocs.io</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https://mplcursors.readthedocs.io/en/stable/ [accessed May 4,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Arial" panose="020B0604020202020204" pitchFamily="34" charset="0"/>
              </a:rPr>
              <a:t>[16] Pattern Python (2023). “Explain Pattern Python Library.” www.medium.com/ [Software]</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Batang" panose="02030600000101010101" pitchFamily="18" charset="-127"/>
              </a:rPr>
              <a:t>https://medium.com/@sujathamudadla1213/explain-pattern-python-library-5bb4c530956b</a:t>
            </a:r>
            <a:r>
              <a:rPr lang="en-US" sz="1800" dirty="0">
                <a:effectLst/>
                <a:latin typeface="Arial" panose="020B0604020202020204" pitchFamily="34" charset="0"/>
                <a:ea typeface="Arial" panose="020B0604020202020204" pitchFamily="34" charset="0"/>
              </a:rPr>
              <a:t> [accessed May 4, 2024]</a:t>
            </a:r>
            <a:endParaRPr lang="en-US" sz="1800" dirty="0">
              <a:effectLst/>
              <a:latin typeface="Arial" panose="020B0604020202020204" pitchFamily="34" charset="0"/>
              <a:ea typeface="Batang" panose="02030600000101010101" pitchFamily="18" charset="-127"/>
            </a:endParaRPr>
          </a:p>
          <a:p>
            <a:pPr marL="0" marR="0">
              <a:lnSpc>
                <a:spcPct val="200000"/>
              </a:lnSpc>
              <a:spcBef>
                <a:spcPts val="0"/>
              </a:spcBef>
              <a:spcAft>
                <a:spcPts val="0"/>
              </a:spcAft>
            </a:pPr>
            <a:r>
              <a:rPr lang="en-US" sz="1800" dirty="0">
                <a:effectLst/>
                <a:latin typeface="Arial" panose="020B0604020202020204" pitchFamily="34" charset="0"/>
                <a:ea typeface="Malgun Gothic" panose="020B0503020000020004" pitchFamily="34" charset="-127"/>
              </a:rPr>
              <a:t>[17] </a:t>
            </a:r>
            <a:r>
              <a:rPr lang="en-US" sz="1800" dirty="0">
                <a:solidFill>
                  <a:srgbClr val="0D0D0D"/>
                </a:solidFill>
                <a:effectLst/>
                <a:latin typeface="Arial" panose="020B0604020202020204" pitchFamily="34" charset="0"/>
                <a:ea typeface="Batang" panose="02030600000101010101" pitchFamily="18" charset="-127"/>
              </a:rPr>
              <a:t>Microsoft (2024). Visual Studio Code. 2024. [Software] https://code.visualstudio.com/, </a:t>
            </a:r>
            <a:r>
              <a:rPr lang="en-US" sz="1800" dirty="0">
                <a:effectLst/>
                <a:latin typeface="Arial" panose="020B0604020202020204" pitchFamily="34" charset="0"/>
                <a:ea typeface="Arial" panose="020B0604020202020204" pitchFamily="34" charset="0"/>
              </a:rPr>
              <a:t>[accessed May </a:t>
            </a:r>
            <a:r>
              <a:rPr lang="en-US" sz="1800" dirty="0">
                <a:effectLst/>
                <a:latin typeface="Arial" panose="020B0604020202020204" pitchFamily="34" charset="0"/>
                <a:ea typeface="Malgun Gothic" panose="020B0503020000020004" pitchFamily="34" charset="-127"/>
              </a:rPr>
              <a:t>3</a:t>
            </a:r>
            <a:r>
              <a:rPr lang="en-US" sz="1800" dirty="0">
                <a:effectLst/>
                <a:latin typeface="Arial" panose="020B0604020202020204" pitchFamily="34" charset="0"/>
                <a:ea typeface="Arial" panose="020B0604020202020204" pitchFamily="34" charset="0"/>
              </a:rPr>
              <a:t>, 2024]</a:t>
            </a:r>
            <a:endParaRPr lang="en-US" sz="1800" dirty="0">
              <a:effectLst/>
              <a:latin typeface="Arial" panose="020B0604020202020204" pitchFamily="34" charset="0"/>
              <a:ea typeface="Batang" panose="02030600000101010101" pitchFamily="18" charset="-127"/>
            </a:endParaRPr>
          </a:p>
        </p:txBody>
      </p:sp>
      <p:sp>
        <p:nvSpPr>
          <p:cNvPr id="4" name="Slide Number Placeholder 3">
            <a:extLst>
              <a:ext uri="{FF2B5EF4-FFF2-40B4-BE49-F238E27FC236}">
                <a16:creationId xmlns:a16="http://schemas.microsoft.com/office/drawing/2014/main" id="{6FBC44EF-52AB-5714-59BA-FA0E031D294F}"/>
              </a:ext>
            </a:extLst>
          </p:cNvPr>
          <p:cNvSpPr>
            <a:spLocks noGrp="1"/>
          </p:cNvSpPr>
          <p:nvPr>
            <p:ph type="sldNum" sz="quarter" idx="12"/>
          </p:nvPr>
        </p:nvSpPr>
        <p:spPr/>
        <p:txBody>
          <a:bodyPr/>
          <a:lstStyle/>
          <a:p>
            <a:fld id="{35747434-7036-48DB-A148-6B3D8EE75CDA}" type="slidenum">
              <a:rPr lang="en-US" smtClean="0"/>
              <a:t>20</a:t>
            </a:fld>
            <a:endParaRPr lang="en-US"/>
          </a:p>
        </p:txBody>
      </p:sp>
    </p:spTree>
    <p:extLst>
      <p:ext uri="{BB962C8B-B14F-4D97-AF65-F5344CB8AC3E}">
        <p14:creationId xmlns:p14="http://schemas.microsoft.com/office/powerpoint/2010/main" val="1802590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64DD2-CA8D-F642-C435-87CDDB7C5726}"/>
              </a:ext>
            </a:extLst>
          </p:cNvPr>
          <p:cNvSpPr>
            <a:spLocks noGrp="1"/>
          </p:cNvSpPr>
          <p:nvPr>
            <p:ph type="title"/>
          </p:nvPr>
        </p:nvSpPr>
        <p:spPr/>
        <p:txBody>
          <a:bodyPr/>
          <a:lstStyle/>
          <a:p>
            <a:r>
              <a:rPr lang="en-US"/>
              <a:t>Project Design</a:t>
            </a:r>
          </a:p>
        </p:txBody>
      </p:sp>
      <p:sp>
        <p:nvSpPr>
          <p:cNvPr id="5" name="TextBox 4">
            <a:extLst>
              <a:ext uri="{FF2B5EF4-FFF2-40B4-BE49-F238E27FC236}">
                <a16:creationId xmlns:a16="http://schemas.microsoft.com/office/drawing/2014/main" id="{B439216E-D76D-2CF2-909B-07C6947F56AC}"/>
              </a:ext>
            </a:extLst>
          </p:cNvPr>
          <p:cNvSpPr txBox="1"/>
          <p:nvPr/>
        </p:nvSpPr>
        <p:spPr>
          <a:xfrm>
            <a:off x="1491765" y="1986548"/>
            <a:ext cx="2129622" cy="461665"/>
          </a:xfrm>
          <a:prstGeom prst="rect">
            <a:avLst/>
          </a:prstGeom>
          <a:noFill/>
        </p:spPr>
        <p:txBody>
          <a:bodyPr wrap="none" rtlCol="0">
            <a:spAutoFit/>
          </a:bodyPr>
          <a:lstStyle/>
          <a:p>
            <a:r>
              <a:rPr lang="en-US" sz="2400" b="1"/>
              <a:t>Data Collection</a:t>
            </a:r>
          </a:p>
        </p:txBody>
      </p:sp>
      <p:sp>
        <p:nvSpPr>
          <p:cNvPr id="6" name="TextBox 5">
            <a:extLst>
              <a:ext uri="{FF2B5EF4-FFF2-40B4-BE49-F238E27FC236}">
                <a16:creationId xmlns:a16="http://schemas.microsoft.com/office/drawing/2014/main" id="{4C88F007-5989-68B7-D97A-0A8D2C29B0F6}"/>
              </a:ext>
            </a:extLst>
          </p:cNvPr>
          <p:cNvSpPr txBox="1"/>
          <p:nvPr/>
        </p:nvSpPr>
        <p:spPr>
          <a:xfrm>
            <a:off x="1302671" y="2455347"/>
            <a:ext cx="2507810" cy="3631763"/>
          </a:xfrm>
          <a:prstGeom prst="rect">
            <a:avLst/>
          </a:prstGeom>
          <a:solidFill>
            <a:schemeClr val="accent3">
              <a:lumMod val="40000"/>
              <a:lumOff val="60000"/>
            </a:schemeClr>
          </a:solidFill>
        </p:spPr>
        <p:txBody>
          <a:bodyPr wrap="square" lIns="91440" tIns="45720" rIns="91440" bIns="45720" rtlCol="0" anchor="t">
            <a:spAutoFit/>
          </a:bodyPr>
          <a:lstStyle/>
          <a:p>
            <a:pPr marL="285750" indent="-285750">
              <a:buFont typeface="Arial" panose="020B0604020202020204" pitchFamily="34" charset="0"/>
              <a:buChar char="•"/>
            </a:pPr>
            <a:r>
              <a:rPr lang="en-US" sz="2000"/>
              <a:t>Create </a:t>
            </a:r>
            <a:r>
              <a:rPr lang="en-US" sz="2000" err="1"/>
              <a:t>MarketBeat</a:t>
            </a:r>
            <a:r>
              <a:rPr lang="en-US" sz="2000"/>
              <a:t> Scraper to </a:t>
            </a:r>
            <a:r>
              <a:rPr lang="en-US" sz="2000" dirty="0"/>
              <a:t>scrape </a:t>
            </a:r>
            <a:r>
              <a:rPr lang="en-US" sz="2000"/>
              <a:t>earning calls</a:t>
            </a:r>
            <a:endParaRPr lang="en-US" sz="2000">
              <a:ea typeface="Calibri"/>
              <a:cs typeface="Calibri"/>
            </a:endParaRPr>
          </a:p>
          <a:p>
            <a:pPr marL="285750" indent="-285750">
              <a:buFont typeface="Arial" panose="020B0604020202020204" pitchFamily="34" charset="0"/>
              <a:buChar char="•"/>
            </a:pPr>
            <a:r>
              <a:rPr lang="en-US" sz="2000"/>
              <a:t>Create Reddit Scraper to scrape posts and comments</a:t>
            </a:r>
            <a:endParaRPr lang="en-US" sz="2000">
              <a:ea typeface="Calibri"/>
              <a:cs typeface="Calibri"/>
            </a:endParaRPr>
          </a:p>
          <a:p>
            <a:endParaRPr lang="en-US"/>
          </a:p>
          <a:p>
            <a:endParaRPr lang="en-US"/>
          </a:p>
          <a:p>
            <a:endParaRPr lang="en-US"/>
          </a:p>
          <a:p>
            <a:endParaRPr lang="en-US"/>
          </a:p>
          <a:p>
            <a:endParaRPr lang="en-US"/>
          </a:p>
        </p:txBody>
      </p:sp>
      <p:sp>
        <p:nvSpPr>
          <p:cNvPr id="7" name="TextBox 6">
            <a:extLst>
              <a:ext uri="{FF2B5EF4-FFF2-40B4-BE49-F238E27FC236}">
                <a16:creationId xmlns:a16="http://schemas.microsoft.com/office/drawing/2014/main" id="{68D37D54-E22F-9AAB-879A-EF9CB7423C67}"/>
              </a:ext>
            </a:extLst>
          </p:cNvPr>
          <p:cNvSpPr txBox="1"/>
          <p:nvPr/>
        </p:nvSpPr>
        <p:spPr>
          <a:xfrm>
            <a:off x="4417903" y="1993682"/>
            <a:ext cx="3377784" cy="461665"/>
          </a:xfrm>
          <a:prstGeom prst="rect">
            <a:avLst/>
          </a:prstGeom>
          <a:noFill/>
        </p:spPr>
        <p:txBody>
          <a:bodyPr wrap="none" rtlCol="0">
            <a:spAutoFit/>
          </a:bodyPr>
          <a:lstStyle/>
          <a:p>
            <a:r>
              <a:rPr lang="en-US" sz="2400" b="1"/>
              <a:t>Data Processing/Analysis</a:t>
            </a:r>
          </a:p>
        </p:txBody>
      </p:sp>
      <p:sp>
        <p:nvSpPr>
          <p:cNvPr id="8" name="TextBox 7">
            <a:extLst>
              <a:ext uri="{FF2B5EF4-FFF2-40B4-BE49-F238E27FC236}">
                <a16:creationId xmlns:a16="http://schemas.microsoft.com/office/drawing/2014/main" id="{8F31B3C0-1759-DD33-A6CB-D6A05B9AA012}"/>
              </a:ext>
            </a:extLst>
          </p:cNvPr>
          <p:cNvSpPr txBox="1"/>
          <p:nvPr/>
        </p:nvSpPr>
        <p:spPr>
          <a:xfrm>
            <a:off x="4852890" y="2455347"/>
            <a:ext cx="2507810" cy="3970318"/>
          </a:xfrm>
          <a:prstGeom prst="rect">
            <a:avLst/>
          </a:prstGeom>
          <a:solidFill>
            <a:schemeClr val="accent3">
              <a:lumMod val="40000"/>
              <a:lumOff val="60000"/>
            </a:schemeClr>
          </a:solidFill>
        </p:spPr>
        <p:txBody>
          <a:bodyPr wrap="square" lIns="91440" tIns="45720" rIns="91440" bIns="45720" rtlCol="0" anchor="t">
            <a:spAutoFit/>
          </a:bodyPr>
          <a:lstStyle/>
          <a:p>
            <a:pPr marL="285750" indent="-285750">
              <a:buFont typeface="Arial" panose="020B0604020202020204" pitchFamily="34" charset="0"/>
              <a:buChar char="•"/>
            </a:pPr>
            <a:r>
              <a:rPr lang="en-US" sz="2000"/>
              <a:t>Develop a parser to analyze and process data of both </a:t>
            </a:r>
            <a:r>
              <a:rPr lang="en-US" sz="2000" err="1"/>
              <a:t>MarketBeat</a:t>
            </a:r>
            <a:r>
              <a:rPr lang="en-US" sz="2000"/>
              <a:t> and Reddit</a:t>
            </a:r>
            <a:endParaRPr lang="en-US" sz="2000">
              <a:ea typeface="Calibri"/>
              <a:cs typeface="Calibri"/>
            </a:endParaRPr>
          </a:p>
          <a:p>
            <a:pPr marL="285750" indent="-285750">
              <a:buFont typeface="Arial" panose="020B0604020202020204" pitchFamily="34" charset="0"/>
              <a:buChar char="•"/>
            </a:pPr>
            <a:r>
              <a:rPr lang="en-US" sz="2000"/>
              <a:t>Utilize a Sentiment Intensity Analyzer to better process the collected data </a:t>
            </a:r>
            <a:endParaRPr lang="en-US" sz="2000">
              <a:ea typeface="Calibri"/>
              <a:cs typeface="Calibri"/>
            </a:endParaRPr>
          </a:p>
          <a:p>
            <a:pPr marL="285750" indent="-285750">
              <a:buFont typeface="Arial" panose="020B0604020202020204" pitchFamily="34" charset="0"/>
              <a:buChar char="•"/>
            </a:pPr>
            <a:endParaRPr lang="en-US"/>
          </a:p>
          <a:p>
            <a:endParaRPr lang="en-US"/>
          </a:p>
          <a:p>
            <a:endParaRPr lang="en-US"/>
          </a:p>
          <a:p>
            <a:endParaRPr lang="en-US"/>
          </a:p>
        </p:txBody>
      </p:sp>
      <p:sp>
        <p:nvSpPr>
          <p:cNvPr id="9" name="TextBox 8">
            <a:extLst>
              <a:ext uri="{FF2B5EF4-FFF2-40B4-BE49-F238E27FC236}">
                <a16:creationId xmlns:a16="http://schemas.microsoft.com/office/drawing/2014/main" id="{15FF05DD-6411-ED23-811C-729D5B4A150E}"/>
              </a:ext>
            </a:extLst>
          </p:cNvPr>
          <p:cNvSpPr txBox="1"/>
          <p:nvPr/>
        </p:nvSpPr>
        <p:spPr>
          <a:xfrm>
            <a:off x="8592203" y="1986547"/>
            <a:ext cx="2483500" cy="461665"/>
          </a:xfrm>
          <a:prstGeom prst="rect">
            <a:avLst/>
          </a:prstGeom>
          <a:noFill/>
        </p:spPr>
        <p:txBody>
          <a:bodyPr wrap="none" rtlCol="0">
            <a:spAutoFit/>
          </a:bodyPr>
          <a:lstStyle/>
          <a:p>
            <a:r>
              <a:rPr lang="en-US" sz="2400" b="1"/>
              <a:t>Data Visualization</a:t>
            </a:r>
          </a:p>
        </p:txBody>
      </p:sp>
      <p:sp>
        <p:nvSpPr>
          <p:cNvPr id="10" name="TextBox 9">
            <a:extLst>
              <a:ext uri="{FF2B5EF4-FFF2-40B4-BE49-F238E27FC236}">
                <a16:creationId xmlns:a16="http://schemas.microsoft.com/office/drawing/2014/main" id="{6541DB80-E6E9-4886-5C76-ABF273C03027}"/>
              </a:ext>
            </a:extLst>
          </p:cNvPr>
          <p:cNvSpPr txBox="1"/>
          <p:nvPr/>
        </p:nvSpPr>
        <p:spPr>
          <a:xfrm>
            <a:off x="8592203" y="2455347"/>
            <a:ext cx="2480352" cy="3693319"/>
          </a:xfrm>
          <a:prstGeom prst="rect">
            <a:avLst/>
          </a:prstGeom>
          <a:solidFill>
            <a:schemeClr val="accent3">
              <a:lumMod val="40000"/>
              <a:lumOff val="60000"/>
            </a:schemeClr>
          </a:solidFill>
        </p:spPr>
        <p:txBody>
          <a:bodyPr wrap="square" lIns="91440" tIns="45720" rIns="91440" bIns="45720" rtlCol="0" anchor="t">
            <a:spAutoFit/>
          </a:bodyPr>
          <a:lstStyle/>
          <a:p>
            <a:pPr marL="285750" indent="-285750">
              <a:buFont typeface="Arial" panose="020B0604020202020204" pitchFamily="34" charset="0"/>
              <a:buChar char="•"/>
            </a:pPr>
            <a:r>
              <a:rPr lang="en-US"/>
              <a:t>Utilize Matplotlib and Pandas libraries to create </a:t>
            </a:r>
            <a:r>
              <a:rPr lang="en-US" dirty="0"/>
              <a:t>visualizations</a:t>
            </a:r>
            <a:endParaRPr lang="en-US">
              <a:ea typeface="Calibri"/>
              <a:cs typeface="Calibri"/>
            </a:endParaRPr>
          </a:p>
          <a:p>
            <a:pPr marL="285750" indent="-285750">
              <a:buFont typeface="Arial" panose="020B0604020202020204" pitchFamily="34" charset="0"/>
              <a:buChar char="•"/>
            </a:pPr>
            <a:r>
              <a:rPr lang="en-US">
                <a:ea typeface="Calibri"/>
                <a:cs typeface="Calibri"/>
              </a:rPr>
              <a:t>Visualize processed data through various graphs and charts to effectively discern trends and perform numerical analyses of specific keywords</a:t>
            </a:r>
          </a:p>
          <a:p>
            <a:pPr marL="285750" indent="-285750">
              <a:buFont typeface="Arial" panose="020B0604020202020204" pitchFamily="34" charset="0"/>
              <a:buChar char="•"/>
            </a:pPr>
            <a:r>
              <a:rPr lang="en-US">
                <a:ea typeface="Calibri"/>
                <a:cs typeface="Calibri"/>
              </a:rPr>
              <a:t>Used </a:t>
            </a:r>
            <a:r>
              <a:rPr lang="en-US" dirty="0" err="1">
                <a:ea typeface="Calibri"/>
                <a:cs typeface="Calibri"/>
              </a:rPr>
              <a:t>Tkinter</a:t>
            </a:r>
            <a:r>
              <a:rPr lang="en-US" dirty="0">
                <a:ea typeface="Calibri"/>
                <a:cs typeface="Calibri"/>
              </a:rPr>
              <a:t> </a:t>
            </a:r>
            <a:r>
              <a:rPr lang="en-US">
                <a:ea typeface="Calibri"/>
                <a:cs typeface="Calibri"/>
              </a:rPr>
              <a:t>Python library for </a:t>
            </a:r>
            <a:r>
              <a:rPr lang="en-US" dirty="0">
                <a:ea typeface="Calibri"/>
                <a:cs typeface="Calibri"/>
              </a:rPr>
              <a:t>user</a:t>
            </a:r>
            <a:r>
              <a:rPr lang="en-US">
                <a:ea typeface="Calibri"/>
                <a:cs typeface="Calibri"/>
              </a:rPr>
              <a:t> GUI</a:t>
            </a:r>
          </a:p>
          <a:p>
            <a:pPr marL="285750" indent="-285750">
              <a:buFont typeface="Arial" panose="020B0604020202020204" pitchFamily="34" charset="0"/>
              <a:buChar char="•"/>
            </a:pPr>
            <a:endParaRPr lang="en-US"/>
          </a:p>
        </p:txBody>
      </p:sp>
      <p:sp>
        <p:nvSpPr>
          <p:cNvPr id="3" name="Slide Number Placeholder 2">
            <a:extLst>
              <a:ext uri="{FF2B5EF4-FFF2-40B4-BE49-F238E27FC236}">
                <a16:creationId xmlns:a16="http://schemas.microsoft.com/office/drawing/2014/main" id="{AA097C22-9BCB-2485-03C5-7A5943FE161C}"/>
              </a:ext>
            </a:extLst>
          </p:cNvPr>
          <p:cNvSpPr>
            <a:spLocks noGrp="1"/>
          </p:cNvSpPr>
          <p:nvPr>
            <p:ph type="sldNum" sz="quarter" idx="12"/>
          </p:nvPr>
        </p:nvSpPr>
        <p:spPr/>
        <p:txBody>
          <a:bodyPr/>
          <a:lstStyle/>
          <a:p>
            <a:fld id="{35747434-7036-48DB-A148-6B3D8EE75CDA}" type="slidenum">
              <a:rPr lang="en-US" smtClean="0"/>
              <a:t>3</a:t>
            </a:fld>
            <a:endParaRPr lang="en-US"/>
          </a:p>
        </p:txBody>
      </p:sp>
    </p:spTree>
    <p:extLst>
      <p:ext uri="{BB962C8B-B14F-4D97-AF65-F5344CB8AC3E}">
        <p14:creationId xmlns:p14="http://schemas.microsoft.com/office/powerpoint/2010/main" val="752206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D7525-140B-87AF-5F30-8F2F6DEE436F}"/>
              </a:ext>
            </a:extLst>
          </p:cNvPr>
          <p:cNvSpPr>
            <a:spLocks noGrp="1"/>
          </p:cNvSpPr>
          <p:nvPr>
            <p:ph type="title"/>
          </p:nvPr>
        </p:nvSpPr>
        <p:spPr/>
        <p:txBody>
          <a:bodyPr/>
          <a:lstStyle/>
          <a:p>
            <a:r>
              <a:rPr lang="en-US" err="1"/>
              <a:t>MarketBeat</a:t>
            </a:r>
            <a:r>
              <a:rPr lang="en-US"/>
              <a:t> Implementation</a:t>
            </a:r>
          </a:p>
        </p:txBody>
      </p:sp>
      <p:sp>
        <p:nvSpPr>
          <p:cNvPr id="3" name="Content Placeholder 2">
            <a:extLst>
              <a:ext uri="{FF2B5EF4-FFF2-40B4-BE49-F238E27FC236}">
                <a16:creationId xmlns:a16="http://schemas.microsoft.com/office/drawing/2014/main" id="{1FD36DB5-8496-B553-4C33-EC38231BA95C}"/>
              </a:ext>
            </a:extLst>
          </p:cNvPr>
          <p:cNvSpPr>
            <a:spLocks noGrp="1"/>
          </p:cNvSpPr>
          <p:nvPr>
            <p:ph idx="1"/>
          </p:nvPr>
        </p:nvSpPr>
        <p:spPr/>
        <p:txBody>
          <a:bodyPr vert="horz" lIns="91440" tIns="45720" rIns="91440" bIns="45720" rtlCol="0" anchor="t">
            <a:normAutofit/>
          </a:bodyPr>
          <a:lstStyle/>
          <a:p>
            <a:r>
              <a:rPr lang="en-US" sz="2800">
                <a:ea typeface="Calibri"/>
                <a:cs typeface="Calibri"/>
              </a:rPr>
              <a:t>Scraped an online earning call database (</a:t>
            </a:r>
            <a:r>
              <a:rPr lang="en-US" sz="2800" err="1">
                <a:ea typeface="Calibri"/>
                <a:cs typeface="Calibri"/>
              </a:rPr>
              <a:t>MarketBeat</a:t>
            </a:r>
            <a:r>
              <a:rPr lang="en-US" sz="2800">
                <a:ea typeface="Calibri"/>
                <a:cs typeface="Calibri"/>
              </a:rPr>
              <a:t>) for links to company earning call transcripts</a:t>
            </a:r>
            <a:endParaRPr lang="en-US">
              <a:cs typeface="Calibri"/>
            </a:endParaRPr>
          </a:p>
          <a:p>
            <a:pPr lvl="1">
              <a:buClr>
                <a:srgbClr val="46537C"/>
              </a:buClr>
              <a:buFont typeface="Courier New" panose="020B0604020202020204" pitchFamily="34" charset="0"/>
              <a:buChar char="o"/>
            </a:pPr>
            <a:r>
              <a:rPr lang="en-US" sz="2600">
                <a:ea typeface="Calibri"/>
                <a:cs typeface="Calibri"/>
              </a:rPr>
              <a:t>Earning call transcripts:</a:t>
            </a:r>
          </a:p>
          <a:p>
            <a:pPr lvl="2">
              <a:buClr>
                <a:srgbClr val="46537C"/>
              </a:buClr>
              <a:buFont typeface="Wingdings" panose="020B0604020202020204" pitchFamily="34" charset="0"/>
              <a:buChar char="§"/>
            </a:pPr>
            <a:r>
              <a:rPr lang="en-US" sz="2400">
                <a:ea typeface="Calibri"/>
                <a:cs typeface="Calibri"/>
              </a:rPr>
              <a:t>Quarterly reports about the financial state of a company</a:t>
            </a:r>
          </a:p>
          <a:p>
            <a:pPr>
              <a:buClr>
                <a:srgbClr val="46537C"/>
              </a:buClr>
            </a:pPr>
            <a:r>
              <a:rPr lang="en-US" sz="2800">
                <a:ea typeface="Calibri"/>
                <a:cs typeface="Calibri"/>
              </a:rPr>
              <a:t>Parsed individual </a:t>
            </a:r>
            <a:r>
              <a:rPr lang="en-US" sz="2800" dirty="0">
                <a:ea typeface="Calibri"/>
                <a:cs typeface="Calibri"/>
              </a:rPr>
              <a:t>web pages </a:t>
            </a:r>
            <a:r>
              <a:rPr lang="en-US" sz="2800">
                <a:ea typeface="Calibri"/>
                <a:cs typeface="Calibri"/>
              </a:rPr>
              <a:t>to pull </a:t>
            </a:r>
            <a:r>
              <a:rPr lang="en-US" sz="2800" dirty="0">
                <a:ea typeface="Calibri"/>
                <a:cs typeface="Calibri"/>
              </a:rPr>
              <a:t>and store </a:t>
            </a:r>
            <a:r>
              <a:rPr lang="en-US" sz="2800">
                <a:ea typeface="Calibri"/>
                <a:cs typeface="Calibri"/>
              </a:rPr>
              <a:t>the transcripts</a:t>
            </a:r>
          </a:p>
          <a:p>
            <a:pPr>
              <a:buClr>
                <a:srgbClr val="46537C"/>
              </a:buClr>
            </a:pPr>
            <a:r>
              <a:rPr lang="en-US" sz="2800">
                <a:ea typeface="Calibri"/>
                <a:cs typeface="Calibri"/>
              </a:rPr>
              <a:t>Applied a keyword search to find relevant sections of the transcript and fed them into a natural language processor to decide positivity</a:t>
            </a:r>
          </a:p>
          <a:p>
            <a:pPr>
              <a:buClr>
                <a:srgbClr val="46537C"/>
              </a:buClr>
            </a:pPr>
            <a:r>
              <a:rPr lang="en-US" sz="2800">
                <a:ea typeface="Calibri"/>
                <a:cs typeface="Calibri"/>
              </a:rPr>
              <a:t>Created a visualization showcasing positivity and relativity</a:t>
            </a:r>
          </a:p>
        </p:txBody>
      </p:sp>
      <p:sp>
        <p:nvSpPr>
          <p:cNvPr id="4" name="Slide Number Placeholder 3">
            <a:extLst>
              <a:ext uri="{FF2B5EF4-FFF2-40B4-BE49-F238E27FC236}">
                <a16:creationId xmlns:a16="http://schemas.microsoft.com/office/drawing/2014/main" id="{48C958C0-1408-8774-7F82-DAF51EF5B3F1}"/>
              </a:ext>
            </a:extLst>
          </p:cNvPr>
          <p:cNvSpPr>
            <a:spLocks noGrp="1"/>
          </p:cNvSpPr>
          <p:nvPr>
            <p:ph type="sldNum" sz="quarter" idx="12"/>
          </p:nvPr>
        </p:nvSpPr>
        <p:spPr/>
        <p:txBody>
          <a:bodyPr/>
          <a:lstStyle/>
          <a:p>
            <a:fld id="{35747434-7036-48DB-A148-6B3D8EE75CDA}" type="slidenum">
              <a:rPr lang="en-US" smtClean="0"/>
              <a:t>4</a:t>
            </a:fld>
            <a:endParaRPr lang="en-US"/>
          </a:p>
        </p:txBody>
      </p:sp>
    </p:spTree>
    <p:extLst>
      <p:ext uri="{BB962C8B-B14F-4D97-AF65-F5344CB8AC3E}">
        <p14:creationId xmlns:p14="http://schemas.microsoft.com/office/powerpoint/2010/main" val="2654672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FB98A-61DA-3596-9AD9-4AD9E6ABE58F}"/>
              </a:ext>
            </a:extLst>
          </p:cNvPr>
          <p:cNvSpPr>
            <a:spLocks noGrp="1"/>
          </p:cNvSpPr>
          <p:nvPr>
            <p:ph type="title"/>
          </p:nvPr>
        </p:nvSpPr>
        <p:spPr/>
        <p:txBody>
          <a:bodyPr/>
          <a:lstStyle/>
          <a:p>
            <a:r>
              <a:rPr lang="en-US" err="1"/>
              <a:t>MarketBeat</a:t>
            </a:r>
            <a:r>
              <a:rPr lang="en-US"/>
              <a:t> Scraper</a:t>
            </a:r>
          </a:p>
        </p:txBody>
      </p:sp>
      <p:sp>
        <p:nvSpPr>
          <p:cNvPr id="3" name="Content Placeholder 2">
            <a:extLst>
              <a:ext uri="{FF2B5EF4-FFF2-40B4-BE49-F238E27FC236}">
                <a16:creationId xmlns:a16="http://schemas.microsoft.com/office/drawing/2014/main" id="{3C8BDC4F-E14F-5D62-9FC0-E36B91BA6C6B}"/>
              </a:ext>
            </a:extLst>
          </p:cNvPr>
          <p:cNvSpPr>
            <a:spLocks noGrp="1"/>
          </p:cNvSpPr>
          <p:nvPr>
            <p:ph sz="half" idx="1"/>
          </p:nvPr>
        </p:nvSpPr>
        <p:spPr/>
        <p:txBody>
          <a:bodyPr vert="horz" lIns="91440" tIns="45720" rIns="91440" bIns="45720" rtlCol="0" anchor="t">
            <a:normAutofit/>
          </a:bodyPr>
          <a:lstStyle/>
          <a:p>
            <a:pPr marL="0" indent="0">
              <a:buNone/>
            </a:pPr>
            <a:r>
              <a:rPr lang="en-US" sz="2800">
                <a:cs typeface="Calibri"/>
              </a:rPr>
              <a:t>Scraped root of MarketBeat.com to gather links to separate earning call transcripts</a:t>
            </a:r>
          </a:p>
          <a:p>
            <a:r>
              <a:rPr lang="en-US" sz="2800">
                <a:cs typeface="Calibri"/>
              </a:rPr>
              <a:t>Used </a:t>
            </a:r>
            <a:r>
              <a:rPr lang="en-US" sz="2800" err="1">
                <a:cs typeface="Calibri"/>
              </a:rPr>
              <a:t>BeautifulSoup</a:t>
            </a:r>
            <a:endParaRPr lang="en-US" sz="2800">
              <a:cs typeface="Calibri"/>
            </a:endParaRPr>
          </a:p>
          <a:p>
            <a:pPr>
              <a:buClr>
                <a:srgbClr val="46537C"/>
              </a:buClr>
            </a:pPr>
            <a:r>
              <a:rPr lang="en-US" sz="2800">
                <a:cs typeface="Calibri"/>
              </a:rPr>
              <a:t>Fed each link to transcript into </a:t>
            </a:r>
            <a:r>
              <a:rPr lang="en-US" sz="2800" dirty="0">
                <a:cs typeface="Calibri"/>
              </a:rPr>
              <a:t>parser</a:t>
            </a:r>
            <a:endParaRPr lang="en-US" sz="2800">
              <a:cs typeface="Calibri"/>
            </a:endParaRPr>
          </a:p>
          <a:p>
            <a:pPr marL="0" indent="0">
              <a:buClr>
                <a:srgbClr val="46537C"/>
              </a:buClr>
              <a:buNone/>
            </a:pPr>
            <a:endParaRPr lang="en-US" sz="2800">
              <a:cs typeface="Calibri"/>
            </a:endParaRPr>
          </a:p>
        </p:txBody>
      </p:sp>
      <p:pic>
        <p:nvPicPr>
          <p:cNvPr id="5" name="Content Placeholder 4" descr="A screenshot of a computer&#10;&#10;Description automatically generated">
            <a:extLst>
              <a:ext uri="{FF2B5EF4-FFF2-40B4-BE49-F238E27FC236}">
                <a16:creationId xmlns:a16="http://schemas.microsoft.com/office/drawing/2014/main" id="{007835E6-8231-F61C-CA36-103CB3D6629D}"/>
              </a:ext>
            </a:extLst>
          </p:cNvPr>
          <p:cNvPicPr>
            <a:picLocks noGrp="1" noChangeAspect="1"/>
          </p:cNvPicPr>
          <p:nvPr>
            <p:ph sz="half" idx="2"/>
          </p:nvPr>
        </p:nvPicPr>
        <p:blipFill>
          <a:blip r:embed="rId2"/>
          <a:stretch>
            <a:fillRect/>
          </a:stretch>
        </p:blipFill>
        <p:spPr>
          <a:xfrm>
            <a:off x="6172200" y="1850827"/>
            <a:ext cx="5181600" cy="4300933"/>
          </a:xfrm>
        </p:spPr>
      </p:pic>
      <p:sp>
        <p:nvSpPr>
          <p:cNvPr id="6" name="TextBox 5">
            <a:extLst>
              <a:ext uri="{FF2B5EF4-FFF2-40B4-BE49-F238E27FC236}">
                <a16:creationId xmlns:a16="http://schemas.microsoft.com/office/drawing/2014/main" id="{54666EA3-E577-E50B-0905-B63A4BE5EB90}"/>
              </a:ext>
            </a:extLst>
          </p:cNvPr>
          <p:cNvSpPr txBox="1"/>
          <p:nvPr/>
        </p:nvSpPr>
        <p:spPr>
          <a:xfrm>
            <a:off x="6612046" y="6339181"/>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err="1">
                <a:cs typeface="Calibri"/>
              </a:rPr>
              <a:t>MarketBeat</a:t>
            </a:r>
            <a:r>
              <a:rPr lang="en-US">
                <a:cs typeface="Calibri"/>
              </a:rPr>
              <a:t> Website</a:t>
            </a:r>
          </a:p>
        </p:txBody>
      </p:sp>
      <p:sp>
        <p:nvSpPr>
          <p:cNvPr id="4" name="Slide Number Placeholder 3">
            <a:extLst>
              <a:ext uri="{FF2B5EF4-FFF2-40B4-BE49-F238E27FC236}">
                <a16:creationId xmlns:a16="http://schemas.microsoft.com/office/drawing/2014/main" id="{674564D1-F429-803C-AD01-1B243519BE4E}"/>
              </a:ext>
            </a:extLst>
          </p:cNvPr>
          <p:cNvSpPr>
            <a:spLocks noGrp="1"/>
          </p:cNvSpPr>
          <p:nvPr>
            <p:ph type="sldNum" sz="quarter" idx="12"/>
          </p:nvPr>
        </p:nvSpPr>
        <p:spPr/>
        <p:txBody>
          <a:bodyPr/>
          <a:lstStyle/>
          <a:p>
            <a:fld id="{35747434-7036-48DB-A148-6B3D8EE75CDA}" type="slidenum">
              <a:rPr lang="en-US" smtClean="0"/>
              <a:t>5</a:t>
            </a:fld>
            <a:endParaRPr lang="en-US"/>
          </a:p>
        </p:txBody>
      </p:sp>
    </p:spTree>
    <p:extLst>
      <p:ext uri="{BB962C8B-B14F-4D97-AF65-F5344CB8AC3E}">
        <p14:creationId xmlns:p14="http://schemas.microsoft.com/office/powerpoint/2010/main" val="917441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1AA9-370D-D0EF-F7B1-2BE034310A18}"/>
              </a:ext>
            </a:extLst>
          </p:cNvPr>
          <p:cNvSpPr>
            <a:spLocks noGrp="1"/>
          </p:cNvSpPr>
          <p:nvPr>
            <p:ph type="title"/>
          </p:nvPr>
        </p:nvSpPr>
        <p:spPr/>
        <p:txBody>
          <a:bodyPr/>
          <a:lstStyle/>
          <a:p>
            <a:r>
              <a:rPr lang="en-US" err="1"/>
              <a:t>MarketBeat</a:t>
            </a:r>
            <a:r>
              <a:rPr lang="en-US"/>
              <a:t> Parser</a:t>
            </a:r>
          </a:p>
        </p:txBody>
      </p:sp>
      <p:sp>
        <p:nvSpPr>
          <p:cNvPr id="3" name="Content Placeholder 2">
            <a:extLst>
              <a:ext uri="{FF2B5EF4-FFF2-40B4-BE49-F238E27FC236}">
                <a16:creationId xmlns:a16="http://schemas.microsoft.com/office/drawing/2014/main" id="{99D62627-50D4-B051-5976-40EEC486BF23}"/>
              </a:ext>
            </a:extLst>
          </p:cNvPr>
          <p:cNvSpPr>
            <a:spLocks noGrp="1"/>
          </p:cNvSpPr>
          <p:nvPr>
            <p:ph sz="half" idx="1"/>
          </p:nvPr>
        </p:nvSpPr>
        <p:spPr/>
        <p:txBody>
          <a:bodyPr vert="horz" lIns="91440" tIns="45720" rIns="91440" bIns="45720" rtlCol="0" anchor="t">
            <a:normAutofit/>
          </a:bodyPr>
          <a:lstStyle/>
          <a:p>
            <a:pPr marL="0" indent="0">
              <a:buNone/>
            </a:pPr>
            <a:r>
              <a:rPr lang="en-US" sz="2800">
                <a:cs typeface="Calibri"/>
              </a:rPr>
              <a:t>Parsed each company transcript to provide specified output</a:t>
            </a:r>
          </a:p>
          <a:p>
            <a:r>
              <a:rPr lang="en-US" sz="2800">
                <a:cs typeface="Calibri"/>
              </a:rPr>
              <a:t>Used </a:t>
            </a:r>
            <a:r>
              <a:rPr lang="en-US" sz="2800" err="1">
                <a:cs typeface="Calibri"/>
              </a:rPr>
              <a:t>BeautifulSoup</a:t>
            </a:r>
            <a:endParaRPr lang="en-US" sz="2800">
              <a:cs typeface="Calibri"/>
            </a:endParaRPr>
          </a:p>
          <a:p>
            <a:pPr>
              <a:buClr>
                <a:srgbClr val="46537C"/>
              </a:buClr>
            </a:pPr>
            <a:r>
              <a:rPr lang="en-US" sz="2800">
                <a:cs typeface="Calibri"/>
              </a:rPr>
              <a:t>Requested output: Stock Ticker, Company Name, Date of Transcript, and the Transcript itself</a:t>
            </a:r>
          </a:p>
          <a:p>
            <a:pPr>
              <a:buClr>
                <a:srgbClr val="46537C"/>
              </a:buClr>
            </a:pPr>
            <a:r>
              <a:rPr lang="en-US" sz="2800">
                <a:cs typeface="Calibri"/>
              </a:rPr>
              <a:t>Outputs CSV and JSON </a:t>
            </a:r>
          </a:p>
          <a:p>
            <a:pPr>
              <a:buClr>
                <a:srgbClr val="46537C"/>
              </a:buClr>
            </a:pPr>
            <a:endParaRPr lang="en-US" sz="2800">
              <a:cs typeface="Calibri"/>
            </a:endParaRPr>
          </a:p>
        </p:txBody>
      </p:sp>
      <p:pic>
        <p:nvPicPr>
          <p:cNvPr id="5" name="Content Placeholder 4" descr="A screenshot of a computer screen&#10;&#10;Description automatically generated">
            <a:extLst>
              <a:ext uri="{FF2B5EF4-FFF2-40B4-BE49-F238E27FC236}">
                <a16:creationId xmlns:a16="http://schemas.microsoft.com/office/drawing/2014/main" id="{3901EF5F-707E-E5ED-9015-E657851F9C57}"/>
              </a:ext>
            </a:extLst>
          </p:cNvPr>
          <p:cNvPicPr>
            <a:picLocks noGrp="1" noChangeAspect="1"/>
          </p:cNvPicPr>
          <p:nvPr>
            <p:ph sz="half" idx="2"/>
          </p:nvPr>
        </p:nvPicPr>
        <p:blipFill>
          <a:blip r:embed="rId2"/>
          <a:stretch>
            <a:fillRect/>
          </a:stretch>
        </p:blipFill>
        <p:spPr>
          <a:xfrm>
            <a:off x="6561863" y="1825625"/>
            <a:ext cx="4402273" cy="4351338"/>
          </a:xfrm>
        </p:spPr>
      </p:pic>
      <p:sp>
        <p:nvSpPr>
          <p:cNvPr id="7" name="TextBox 6">
            <a:extLst>
              <a:ext uri="{FF2B5EF4-FFF2-40B4-BE49-F238E27FC236}">
                <a16:creationId xmlns:a16="http://schemas.microsoft.com/office/drawing/2014/main" id="{7D2A500E-06C3-F37E-735F-EC37C83B99A2}"/>
              </a:ext>
            </a:extLst>
          </p:cNvPr>
          <p:cNvSpPr txBox="1"/>
          <p:nvPr/>
        </p:nvSpPr>
        <p:spPr>
          <a:xfrm>
            <a:off x="6659671" y="6339181"/>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JSON output of parser</a:t>
            </a:r>
          </a:p>
        </p:txBody>
      </p:sp>
      <p:sp>
        <p:nvSpPr>
          <p:cNvPr id="4" name="Slide Number Placeholder 3">
            <a:extLst>
              <a:ext uri="{FF2B5EF4-FFF2-40B4-BE49-F238E27FC236}">
                <a16:creationId xmlns:a16="http://schemas.microsoft.com/office/drawing/2014/main" id="{2910D869-8F3E-7AB0-0684-76672DB3CFE1}"/>
              </a:ext>
            </a:extLst>
          </p:cNvPr>
          <p:cNvSpPr>
            <a:spLocks noGrp="1"/>
          </p:cNvSpPr>
          <p:nvPr>
            <p:ph type="sldNum" sz="quarter" idx="12"/>
          </p:nvPr>
        </p:nvSpPr>
        <p:spPr/>
        <p:txBody>
          <a:bodyPr/>
          <a:lstStyle/>
          <a:p>
            <a:fld id="{35747434-7036-48DB-A148-6B3D8EE75CDA}" type="slidenum">
              <a:rPr lang="en-US" smtClean="0"/>
              <a:t>6</a:t>
            </a:fld>
            <a:endParaRPr lang="en-US"/>
          </a:p>
        </p:txBody>
      </p:sp>
    </p:spTree>
    <p:extLst>
      <p:ext uri="{BB962C8B-B14F-4D97-AF65-F5344CB8AC3E}">
        <p14:creationId xmlns:p14="http://schemas.microsoft.com/office/powerpoint/2010/main" val="1879691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65E2A-BB21-4AC5-7DD7-5DFC3BA4AF4A}"/>
              </a:ext>
            </a:extLst>
          </p:cNvPr>
          <p:cNvSpPr>
            <a:spLocks noGrp="1"/>
          </p:cNvSpPr>
          <p:nvPr>
            <p:ph type="title"/>
          </p:nvPr>
        </p:nvSpPr>
        <p:spPr/>
        <p:txBody>
          <a:bodyPr/>
          <a:lstStyle/>
          <a:p>
            <a:r>
              <a:rPr lang="en-US" err="1"/>
              <a:t>MarketBeat</a:t>
            </a:r>
            <a:r>
              <a:rPr lang="en-US"/>
              <a:t> Analyzer</a:t>
            </a:r>
          </a:p>
        </p:txBody>
      </p:sp>
      <p:sp>
        <p:nvSpPr>
          <p:cNvPr id="3" name="Content Placeholder 2">
            <a:extLst>
              <a:ext uri="{FF2B5EF4-FFF2-40B4-BE49-F238E27FC236}">
                <a16:creationId xmlns:a16="http://schemas.microsoft.com/office/drawing/2014/main" id="{25CD3381-ACEF-641F-D077-BC710895E604}"/>
              </a:ext>
            </a:extLst>
          </p:cNvPr>
          <p:cNvSpPr>
            <a:spLocks noGrp="1"/>
          </p:cNvSpPr>
          <p:nvPr>
            <p:ph sz="half" idx="1"/>
          </p:nvPr>
        </p:nvSpPr>
        <p:spPr/>
        <p:txBody>
          <a:bodyPr vert="horz" lIns="91440" tIns="45720" rIns="91440" bIns="45720" rtlCol="0" anchor="t">
            <a:normAutofit/>
          </a:bodyPr>
          <a:lstStyle/>
          <a:p>
            <a:pPr marL="0" indent="0">
              <a:buNone/>
            </a:pPr>
            <a:r>
              <a:rPr lang="en-US" sz="2800">
                <a:cs typeface="Calibri"/>
              </a:rPr>
              <a:t>Prompts user to input search keywords and returns sections of the transcript that included them </a:t>
            </a:r>
          </a:p>
          <a:p>
            <a:r>
              <a:rPr lang="en-US" sz="2800">
                <a:cs typeface="Calibri"/>
              </a:rPr>
              <a:t>Returns relevant keywords to output file</a:t>
            </a:r>
            <a:endParaRPr lang="en-US" sz="2800">
              <a:ea typeface="Calibri"/>
              <a:cs typeface="Calibri"/>
            </a:endParaRPr>
          </a:p>
          <a:p>
            <a:pPr>
              <a:buClr>
                <a:srgbClr val="46537C"/>
              </a:buClr>
            </a:pPr>
            <a:r>
              <a:rPr lang="en-US" sz="2800">
                <a:cs typeface="Calibri"/>
              </a:rPr>
              <a:t>Runs sentiment analyzer on section and returns a positivity rating</a:t>
            </a:r>
            <a:endParaRPr lang="en-US" sz="2800">
              <a:ea typeface="Calibri"/>
              <a:cs typeface="Calibri"/>
            </a:endParaRPr>
          </a:p>
        </p:txBody>
      </p:sp>
      <p:pic>
        <p:nvPicPr>
          <p:cNvPr id="7" name="Content Placeholder 6" descr="A computer screen shot of a black screen&#10;&#10;Description automatically generated">
            <a:extLst>
              <a:ext uri="{FF2B5EF4-FFF2-40B4-BE49-F238E27FC236}">
                <a16:creationId xmlns:a16="http://schemas.microsoft.com/office/drawing/2014/main" id="{6439BA4C-1056-59D8-D84F-7597AEC4E8F3}"/>
              </a:ext>
            </a:extLst>
          </p:cNvPr>
          <p:cNvPicPr>
            <a:picLocks noGrp="1" noChangeAspect="1"/>
          </p:cNvPicPr>
          <p:nvPr>
            <p:ph sz="half" idx="2"/>
          </p:nvPr>
        </p:nvPicPr>
        <p:blipFill>
          <a:blip r:embed="rId2"/>
          <a:stretch>
            <a:fillRect/>
          </a:stretch>
        </p:blipFill>
        <p:spPr>
          <a:xfrm>
            <a:off x="6282737" y="1825625"/>
            <a:ext cx="4960525" cy="4351338"/>
          </a:xfrm>
        </p:spPr>
      </p:pic>
      <p:sp>
        <p:nvSpPr>
          <p:cNvPr id="9" name="TextBox 8">
            <a:extLst>
              <a:ext uri="{FF2B5EF4-FFF2-40B4-BE49-F238E27FC236}">
                <a16:creationId xmlns:a16="http://schemas.microsoft.com/office/drawing/2014/main" id="{F18C209E-A75C-29B0-75DB-71B619D650D8}"/>
              </a:ext>
            </a:extLst>
          </p:cNvPr>
          <p:cNvSpPr txBox="1"/>
          <p:nvPr/>
        </p:nvSpPr>
        <p:spPr>
          <a:xfrm>
            <a:off x="6659671" y="6398712"/>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JSON output of analyzer</a:t>
            </a:r>
          </a:p>
        </p:txBody>
      </p:sp>
      <p:sp>
        <p:nvSpPr>
          <p:cNvPr id="4" name="Slide Number Placeholder 3">
            <a:extLst>
              <a:ext uri="{FF2B5EF4-FFF2-40B4-BE49-F238E27FC236}">
                <a16:creationId xmlns:a16="http://schemas.microsoft.com/office/drawing/2014/main" id="{327DA6DC-6F3A-960A-43D0-69AD1D093D6C}"/>
              </a:ext>
            </a:extLst>
          </p:cNvPr>
          <p:cNvSpPr>
            <a:spLocks noGrp="1"/>
          </p:cNvSpPr>
          <p:nvPr>
            <p:ph type="sldNum" sz="quarter" idx="12"/>
          </p:nvPr>
        </p:nvSpPr>
        <p:spPr/>
        <p:txBody>
          <a:bodyPr/>
          <a:lstStyle/>
          <a:p>
            <a:fld id="{35747434-7036-48DB-A148-6B3D8EE75CDA}" type="slidenum">
              <a:rPr lang="en-US" smtClean="0"/>
              <a:t>7</a:t>
            </a:fld>
            <a:endParaRPr lang="en-US"/>
          </a:p>
        </p:txBody>
      </p:sp>
    </p:spTree>
    <p:extLst>
      <p:ext uri="{BB962C8B-B14F-4D97-AF65-F5344CB8AC3E}">
        <p14:creationId xmlns:p14="http://schemas.microsoft.com/office/powerpoint/2010/main" val="1092854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creenshot of a computer&#10;&#10;Description automatically generated">
            <a:extLst>
              <a:ext uri="{FF2B5EF4-FFF2-40B4-BE49-F238E27FC236}">
                <a16:creationId xmlns:a16="http://schemas.microsoft.com/office/drawing/2014/main" id="{2B13D39B-7F30-B486-04F5-D282BFED0F4A}"/>
              </a:ext>
            </a:extLst>
          </p:cNvPr>
          <p:cNvPicPr>
            <a:picLocks noGrp="1" noChangeAspect="1"/>
          </p:cNvPicPr>
          <p:nvPr>
            <p:ph sz="half" idx="1"/>
          </p:nvPr>
        </p:nvPicPr>
        <p:blipFill>
          <a:blip r:embed="rId2"/>
          <a:stretch>
            <a:fillRect/>
          </a:stretch>
        </p:blipFill>
        <p:spPr>
          <a:xfrm>
            <a:off x="836771" y="1697083"/>
            <a:ext cx="5315628" cy="4544488"/>
          </a:xfrm>
        </p:spPr>
      </p:pic>
      <p:pic>
        <p:nvPicPr>
          <p:cNvPr id="6" name="Content Placeholder 5" descr="A screenshot of a report&#10;&#10;Description automatically generated">
            <a:extLst>
              <a:ext uri="{FF2B5EF4-FFF2-40B4-BE49-F238E27FC236}">
                <a16:creationId xmlns:a16="http://schemas.microsoft.com/office/drawing/2014/main" id="{3025F731-2D18-8164-A683-2436DA4F25C2}"/>
              </a:ext>
            </a:extLst>
          </p:cNvPr>
          <p:cNvPicPr>
            <a:picLocks noGrp="1" noChangeAspect="1"/>
          </p:cNvPicPr>
          <p:nvPr>
            <p:ph sz="half" idx="2"/>
          </p:nvPr>
        </p:nvPicPr>
        <p:blipFill>
          <a:blip r:embed="rId3"/>
          <a:stretch>
            <a:fillRect/>
          </a:stretch>
        </p:blipFill>
        <p:spPr>
          <a:xfrm>
            <a:off x="6231731" y="1692200"/>
            <a:ext cx="5181600" cy="4543816"/>
          </a:xfrm>
        </p:spPr>
      </p:pic>
      <p:sp>
        <p:nvSpPr>
          <p:cNvPr id="8" name="TextBox 7">
            <a:extLst>
              <a:ext uri="{FF2B5EF4-FFF2-40B4-BE49-F238E27FC236}">
                <a16:creationId xmlns:a16="http://schemas.microsoft.com/office/drawing/2014/main" id="{3741E4B6-695E-BD9A-36FD-DDE51F248063}"/>
              </a:ext>
            </a:extLst>
          </p:cNvPr>
          <p:cNvSpPr txBox="1"/>
          <p:nvPr/>
        </p:nvSpPr>
        <p:spPr>
          <a:xfrm>
            <a:off x="4078298" y="6369844"/>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CSV output of both parser and analyzer</a:t>
            </a:r>
          </a:p>
        </p:txBody>
      </p:sp>
      <p:sp>
        <p:nvSpPr>
          <p:cNvPr id="3" name="Title 1">
            <a:extLst>
              <a:ext uri="{FF2B5EF4-FFF2-40B4-BE49-F238E27FC236}">
                <a16:creationId xmlns:a16="http://schemas.microsoft.com/office/drawing/2014/main" id="{11C93C50-EFEE-CCAA-403E-2AC16DB55FFE}"/>
              </a:ext>
            </a:extLst>
          </p:cNvPr>
          <p:cNvSpPr>
            <a:spLocks noGrp="1"/>
          </p:cNvSpPr>
          <p:nvPr>
            <p:ph type="title"/>
          </p:nvPr>
        </p:nvSpPr>
        <p:spPr>
          <a:xfrm>
            <a:off x="777240" y="365125"/>
            <a:ext cx="10659110" cy="1325563"/>
          </a:xfrm>
        </p:spPr>
        <p:txBody>
          <a:bodyPr/>
          <a:lstStyle/>
          <a:p>
            <a:r>
              <a:rPr lang="en-US" err="1"/>
              <a:t>MarketBeat</a:t>
            </a:r>
            <a:r>
              <a:rPr lang="en-US"/>
              <a:t> Output</a:t>
            </a:r>
          </a:p>
        </p:txBody>
      </p:sp>
      <p:sp>
        <p:nvSpPr>
          <p:cNvPr id="2" name="Slide Number Placeholder 1">
            <a:extLst>
              <a:ext uri="{FF2B5EF4-FFF2-40B4-BE49-F238E27FC236}">
                <a16:creationId xmlns:a16="http://schemas.microsoft.com/office/drawing/2014/main" id="{6EA31F2A-B223-1C65-0DC2-B70E7B3CAE68}"/>
              </a:ext>
            </a:extLst>
          </p:cNvPr>
          <p:cNvSpPr>
            <a:spLocks noGrp="1"/>
          </p:cNvSpPr>
          <p:nvPr>
            <p:ph type="sldNum" sz="quarter" idx="12"/>
          </p:nvPr>
        </p:nvSpPr>
        <p:spPr/>
        <p:txBody>
          <a:bodyPr/>
          <a:lstStyle/>
          <a:p>
            <a:fld id="{35747434-7036-48DB-A148-6B3D8EE75CDA}" type="slidenum">
              <a:rPr lang="en-US" smtClean="0"/>
              <a:t>8</a:t>
            </a:fld>
            <a:endParaRPr lang="en-US"/>
          </a:p>
        </p:txBody>
      </p:sp>
    </p:spTree>
    <p:extLst>
      <p:ext uri="{BB962C8B-B14F-4D97-AF65-F5344CB8AC3E}">
        <p14:creationId xmlns:p14="http://schemas.microsoft.com/office/powerpoint/2010/main" val="2683025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2AC21-80F3-6A06-05CC-5468D8E29632}"/>
              </a:ext>
            </a:extLst>
          </p:cNvPr>
          <p:cNvSpPr>
            <a:spLocks noGrp="1"/>
          </p:cNvSpPr>
          <p:nvPr>
            <p:ph type="title"/>
          </p:nvPr>
        </p:nvSpPr>
        <p:spPr/>
        <p:txBody>
          <a:bodyPr/>
          <a:lstStyle/>
          <a:p>
            <a:r>
              <a:rPr lang="en-US" err="1"/>
              <a:t>MarketBeat</a:t>
            </a:r>
            <a:r>
              <a:rPr lang="en-US"/>
              <a:t> Visualizer </a:t>
            </a:r>
          </a:p>
        </p:txBody>
      </p:sp>
      <p:sp>
        <p:nvSpPr>
          <p:cNvPr id="3" name="Content Placeholder 2">
            <a:extLst>
              <a:ext uri="{FF2B5EF4-FFF2-40B4-BE49-F238E27FC236}">
                <a16:creationId xmlns:a16="http://schemas.microsoft.com/office/drawing/2014/main" id="{BB795C9D-C001-02FB-0C29-6A98DEC7D565}"/>
              </a:ext>
            </a:extLst>
          </p:cNvPr>
          <p:cNvSpPr>
            <a:spLocks noGrp="1"/>
          </p:cNvSpPr>
          <p:nvPr>
            <p:ph sz="half" idx="1"/>
          </p:nvPr>
        </p:nvSpPr>
        <p:spPr/>
        <p:txBody>
          <a:bodyPr vert="horz" lIns="91440" tIns="45720" rIns="91440" bIns="45720" rtlCol="0" anchor="t">
            <a:normAutofit/>
          </a:bodyPr>
          <a:lstStyle/>
          <a:p>
            <a:pPr marL="0" indent="0">
              <a:buNone/>
            </a:pPr>
            <a:r>
              <a:rPr lang="en-US" sz="2800">
                <a:cs typeface="Calibri"/>
              </a:rPr>
              <a:t>Takes data returned by the analyzer and formats a graph showcasing which companies are relevant</a:t>
            </a:r>
            <a:endParaRPr lang="en-US">
              <a:cs typeface="Calibri"/>
            </a:endParaRPr>
          </a:p>
          <a:p>
            <a:r>
              <a:rPr lang="en-US" sz="2800">
                <a:cs typeface="Calibri"/>
              </a:rPr>
              <a:t>Uses Matplotlib</a:t>
            </a:r>
          </a:p>
          <a:p>
            <a:pPr>
              <a:buClr>
                <a:srgbClr val="46537C"/>
              </a:buClr>
            </a:pPr>
            <a:r>
              <a:rPr lang="en-US" sz="2800">
                <a:cs typeface="Calibri"/>
              </a:rPr>
              <a:t>Shows positivity rating </a:t>
            </a:r>
          </a:p>
        </p:txBody>
      </p:sp>
      <p:pic>
        <p:nvPicPr>
          <p:cNvPr id="9" name="Content Placeholder 8" descr="A graph of a company&#10;&#10;Description automatically generated">
            <a:extLst>
              <a:ext uri="{FF2B5EF4-FFF2-40B4-BE49-F238E27FC236}">
                <a16:creationId xmlns:a16="http://schemas.microsoft.com/office/drawing/2014/main" id="{BD02B059-AEBD-C595-B31F-9C47AE932300}"/>
              </a:ext>
            </a:extLst>
          </p:cNvPr>
          <p:cNvPicPr>
            <a:picLocks noGrp="1" noChangeAspect="1"/>
          </p:cNvPicPr>
          <p:nvPr>
            <p:ph sz="half" idx="2"/>
          </p:nvPr>
        </p:nvPicPr>
        <p:blipFill>
          <a:blip r:embed="rId2"/>
          <a:stretch>
            <a:fillRect/>
          </a:stretch>
        </p:blipFill>
        <p:spPr>
          <a:xfrm>
            <a:off x="6172200" y="1946521"/>
            <a:ext cx="5181600" cy="4109545"/>
          </a:xfrm>
        </p:spPr>
      </p:pic>
      <p:sp>
        <p:nvSpPr>
          <p:cNvPr id="11" name="TextBox 10">
            <a:extLst>
              <a:ext uri="{FF2B5EF4-FFF2-40B4-BE49-F238E27FC236}">
                <a16:creationId xmlns:a16="http://schemas.microsoft.com/office/drawing/2014/main" id="{151DB4DF-476D-72FB-8512-A5B5FD0E675A}"/>
              </a:ext>
            </a:extLst>
          </p:cNvPr>
          <p:cNvSpPr txBox="1"/>
          <p:nvPr/>
        </p:nvSpPr>
        <p:spPr>
          <a:xfrm>
            <a:off x="6612046" y="6184400"/>
            <a:ext cx="4300602" cy="3757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Visualizer output</a:t>
            </a:r>
          </a:p>
        </p:txBody>
      </p:sp>
      <p:sp>
        <p:nvSpPr>
          <p:cNvPr id="4" name="Slide Number Placeholder 3">
            <a:extLst>
              <a:ext uri="{FF2B5EF4-FFF2-40B4-BE49-F238E27FC236}">
                <a16:creationId xmlns:a16="http://schemas.microsoft.com/office/drawing/2014/main" id="{A6DB0FED-FB3E-E04D-1B5E-332BA05FA37B}"/>
              </a:ext>
            </a:extLst>
          </p:cNvPr>
          <p:cNvSpPr>
            <a:spLocks noGrp="1"/>
          </p:cNvSpPr>
          <p:nvPr>
            <p:ph type="sldNum" sz="quarter" idx="12"/>
          </p:nvPr>
        </p:nvSpPr>
        <p:spPr/>
        <p:txBody>
          <a:bodyPr/>
          <a:lstStyle/>
          <a:p>
            <a:fld id="{35747434-7036-48DB-A148-6B3D8EE75CDA}" type="slidenum">
              <a:rPr lang="en-US" smtClean="0"/>
              <a:t>9</a:t>
            </a:fld>
            <a:endParaRPr lang="en-US"/>
          </a:p>
        </p:txBody>
      </p:sp>
    </p:spTree>
    <p:extLst>
      <p:ext uri="{BB962C8B-B14F-4D97-AF65-F5344CB8AC3E}">
        <p14:creationId xmlns:p14="http://schemas.microsoft.com/office/powerpoint/2010/main" val="1857107293"/>
      </p:ext>
    </p:extLst>
  </p:cSld>
  <p:clrMapOvr>
    <a:masterClrMapping/>
  </p:clrMapOvr>
</p:sld>
</file>

<file path=ppt/theme/theme1.xml><?xml version="1.0" encoding="utf-8"?>
<a:theme xmlns:a="http://schemas.openxmlformats.org/drawingml/2006/main" name="ConfettiVTI">
  <a:themeElements>
    <a:clrScheme name="AnalogousFromRegularSeedRightStep">
      <a:dk1>
        <a:srgbClr val="000000"/>
      </a:dk1>
      <a:lt1>
        <a:srgbClr val="FFFFFF"/>
      </a:lt1>
      <a:dk2>
        <a:srgbClr val="202639"/>
      </a:dk2>
      <a:lt2>
        <a:srgbClr val="E8E2E5"/>
      </a:lt2>
      <a:accent1>
        <a:srgbClr val="2AB674"/>
      </a:accent1>
      <a:accent2>
        <a:srgbClr val="1DB4AC"/>
      </a:accent2>
      <a:accent3>
        <a:srgbClr val="339FDD"/>
      </a:accent3>
      <a:accent4>
        <a:srgbClr val="2146CB"/>
      </a:accent4>
      <a:accent5>
        <a:srgbClr val="5533DD"/>
      </a:accent5>
      <a:accent6>
        <a:srgbClr val="8A21CB"/>
      </a:accent6>
      <a:hlink>
        <a:srgbClr val="BF3F7B"/>
      </a:hlink>
      <a:folHlink>
        <a:srgbClr val="7F7F7F"/>
      </a:folHlink>
    </a:clrScheme>
    <a:fontScheme name="Custom 10">
      <a:majorFont>
        <a:latin typeface="Gill Sans Nov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fettiVTI" id="{B5618F7C-B4F0-4D28-83B4-440D0519681F}" vid="{5F84EFDF-E14E-48C6-955C-990A32085A7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11209</TotalTime>
  <Words>1303</Words>
  <Application>Microsoft Office PowerPoint</Application>
  <PresentationFormat>Widescreen</PresentationFormat>
  <Paragraphs>144</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Aptos</vt:lpstr>
      <vt:lpstr>Arial</vt:lpstr>
      <vt:lpstr>Calibri</vt:lpstr>
      <vt:lpstr>Courier New</vt:lpstr>
      <vt:lpstr>Gill Sans Nova</vt:lpstr>
      <vt:lpstr>Wingdings</vt:lpstr>
      <vt:lpstr>ConfettiVTI</vt:lpstr>
      <vt:lpstr>ScrapingGenAI</vt:lpstr>
      <vt:lpstr>Outline</vt:lpstr>
      <vt:lpstr>Project Design</vt:lpstr>
      <vt:lpstr>MarketBeat Implementation</vt:lpstr>
      <vt:lpstr>MarketBeat Scraper</vt:lpstr>
      <vt:lpstr>MarketBeat Parser</vt:lpstr>
      <vt:lpstr>MarketBeat Analyzer</vt:lpstr>
      <vt:lpstr>MarketBeat Output</vt:lpstr>
      <vt:lpstr>MarketBeat Visualizer </vt:lpstr>
      <vt:lpstr>Reddit Implementation</vt:lpstr>
      <vt:lpstr>Reddit Scraper </vt:lpstr>
      <vt:lpstr>Reddit Parser</vt:lpstr>
      <vt:lpstr>Reddit Analyzer</vt:lpstr>
      <vt:lpstr>Reddit Visualization</vt:lpstr>
      <vt:lpstr>Reddit Visualization</vt:lpstr>
      <vt:lpstr>Challenges</vt:lpstr>
      <vt:lpstr>Future Work</vt:lpstr>
      <vt:lpstr>Acknowledgements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ScrapingGenAi</dc:title>
  <dc:creator>Do, James</dc:creator>
  <cp:lastModifiedBy>Do, James</cp:lastModifiedBy>
  <cp:revision>7</cp:revision>
  <dcterms:created xsi:type="dcterms:W3CDTF">2024-04-24T17:08:47Z</dcterms:created>
  <dcterms:modified xsi:type="dcterms:W3CDTF">2024-05-10T20:51:01Z</dcterms:modified>
</cp:coreProperties>
</file>