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Lato" panose="020F0502020204030203" pitchFamily="34" charset="0"/>
      <p:regular r:id="rId15"/>
      <p:bold r:id="rId16"/>
      <p:italic r:id="rId17"/>
      <p:boldItalic r:id="rId18"/>
    </p:embeddedFont>
    <p:embeddedFont>
      <p:font typeface="Montserrat" panose="00000500000000000000" pitchFamily="2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94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32cfda1f1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32cfda1f1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32cfda1f14_0_3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32cfda1f14_0_3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32cfda1f14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32cfda1f14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32cfda1f14_0_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232cfda1f14_0_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32cfda1f1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32cfda1f1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32cfda1f14_0_3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32cfda1f14_0_3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32cfda1f14_0_3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32cfda1f14_0_3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32cfda1f14_0_3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32cfda1f14_0_3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32cfda1f14_0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32cfda1f14_0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32cfda1f14_0_3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32cfda1f14_0_3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32cfda1f14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32cfda1f14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32cfda1f14_0_3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32cfda1f14_0_3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ox@vt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dpi.com/2504-446X/5/1/8" TargetMode="External"/><Relationship Id="rId3" Type="http://schemas.openxmlformats.org/officeDocument/2006/relationships/hyperlink" Target="https://btstu.researchcommons.org/journal/vol2020/iss3/5/" TargetMode="External"/><Relationship Id="rId7" Type="http://schemas.openxmlformats.org/officeDocument/2006/relationships/hyperlink" Target="https://geonadir.com/fixed-wing-vs-multirotor-drones-which-is-better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link.springer.com/article/10.1007/s10661-022-10519-5#Sec29" TargetMode="External"/><Relationship Id="rId5" Type="http://schemas.openxmlformats.org/officeDocument/2006/relationships/hyperlink" Target="https://maritime-executive.com/article/sea-shepherd-activists-using-drones-to-track-japanese-whalers" TargetMode="External"/><Relationship Id="rId4" Type="http://schemas.openxmlformats.org/officeDocument/2006/relationships/hyperlink" Target="https://www.sciencemuseumgroup.org.uk/blog/conservation-up-in-the-clouds/" TargetMode="External"/><Relationship Id="rId9" Type="http://schemas.openxmlformats.org/officeDocument/2006/relationships/hyperlink" Target="https://www.ncbi.nlm.nih.gov/pmc/articles/PMC9841964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ctrTitle"/>
          </p:nvPr>
        </p:nvSpPr>
        <p:spPr>
          <a:xfrm>
            <a:off x="3345950" y="744575"/>
            <a:ext cx="5486400" cy="120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Anti-Poaching</a:t>
            </a:r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By Zachary Hutcherson</a:t>
            </a:r>
            <a:endParaRPr sz="1800"/>
          </a:p>
        </p:txBody>
      </p:sp>
      <p:sp>
        <p:nvSpPr>
          <p:cNvPr id="136" name="Google Shape;136;p13"/>
          <p:cNvSpPr txBox="1">
            <a:spLocks noGrp="1"/>
          </p:cNvSpPr>
          <p:nvPr>
            <p:ph type="subTitle" idx="1"/>
          </p:nvPr>
        </p:nvSpPr>
        <p:spPr>
          <a:xfrm>
            <a:off x="3463200" y="1949075"/>
            <a:ext cx="5369100" cy="216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Multimedia, Hypertext, and Information Access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Instructor: Edward Fox, </a:t>
            </a:r>
            <a:r>
              <a:rPr lang="en-US" sz="1800" u="sng" dirty="0">
                <a:solidFill>
                  <a:schemeClr val="hlink"/>
                </a:solidFill>
                <a:hlinkClick r:id="rId3"/>
              </a:rPr>
              <a:t>fox@vt.edu</a:t>
            </a:r>
            <a:endParaRPr lang="en-US" sz="18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Client: Dr. Francesco Ferretti </a:t>
            </a: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Virginia Tech</a:t>
            </a: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Blacksburg VA, 24061</a:t>
            </a: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April 19, 2023</a:t>
            </a:r>
            <a:endParaRPr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Overall Review of the Sources</a:t>
            </a:r>
            <a:endParaRPr/>
          </a:p>
        </p:txBody>
      </p:sp>
      <p:sp>
        <p:nvSpPr>
          <p:cNvPr id="201" name="Google Shape;201;p22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These studies are critical for informing the public on the use of drones for marine conservation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The study by Liquid Robotics </a:t>
            </a:r>
            <a:r>
              <a:rPr lang="en" sz="1800" i="1">
                <a:latin typeface="Montserrat"/>
                <a:ea typeface="Montserrat"/>
                <a:cs typeface="Montserrat"/>
                <a:sym typeface="Montserrat"/>
              </a:rPr>
              <a:t>Tracking Crabs in Real Time to Improve Fisheries Management </a:t>
            </a: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was not very useful however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Char char="○"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Far too vague about the benefits of their drones for wildlife and local fisherman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8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3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07" name="Google Shape;207;p23"/>
          <p:cNvSpPr txBox="1">
            <a:spLocks noGrp="1"/>
          </p:cNvSpPr>
          <p:nvPr>
            <p:ph type="body" idx="1"/>
          </p:nvPr>
        </p:nvSpPr>
        <p:spPr>
          <a:xfrm>
            <a:off x="1297500" y="1307850"/>
            <a:ext cx="5389500" cy="33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Dr. Francesco Ferretti 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Jeremy Jenrette 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Dr. Edward Fox</a:t>
            </a:r>
            <a:endParaRPr sz="1800"/>
          </a:p>
        </p:txBody>
      </p:sp>
      <p:pic>
        <p:nvPicPr>
          <p:cNvPr id="208" name="Google Shape;20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6775" y="1776975"/>
            <a:ext cx="3048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14" name="Google Shape;214;p2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 dirty="0">
                <a:solidFill>
                  <a:schemeClr val="hlink"/>
                </a:solidFill>
                <a:hlinkClick r:id="rId3"/>
              </a:rPr>
              <a:t>https://btstu.researchcommons.org/journal/vol2020/iss3/5/</a:t>
            </a:r>
            <a:r>
              <a:rPr lang="en" dirty="0"/>
              <a:t> 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 dirty="0">
                <a:solidFill>
                  <a:schemeClr val="hlink"/>
                </a:solidFill>
                <a:hlinkClick r:id="rId4"/>
              </a:rPr>
              <a:t>https://www.sciencemuseumgroup.org.uk/blog/conservation-up-in-the-clouds/</a:t>
            </a:r>
            <a:r>
              <a:rPr lang="en" dirty="0"/>
              <a:t> 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 dirty="0">
                <a:solidFill>
                  <a:schemeClr val="hlink"/>
                </a:solidFill>
                <a:hlinkClick r:id="rId5"/>
              </a:rPr>
              <a:t>https://maritime-executive.com/article/sea-shepherd-activists-using-drones-to-track-japanese-whalers</a:t>
            </a:r>
            <a:r>
              <a:rPr lang="en" dirty="0"/>
              <a:t> 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 dirty="0">
                <a:solidFill>
                  <a:schemeClr val="hlink"/>
                </a:solidFill>
                <a:hlinkClick r:id="rId6"/>
              </a:rPr>
              <a:t>https://link.springer.com/article/10.1007/s10661-022-10519-5#Sec29</a:t>
            </a:r>
            <a:r>
              <a:rPr lang="en" dirty="0"/>
              <a:t> 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 dirty="0">
                <a:solidFill>
                  <a:schemeClr val="hlink"/>
                </a:solidFill>
                <a:hlinkClick r:id="rId7"/>
              </a:rPr>
              <a:t>https://geonadir.com/fixed-wing-vs-multirotor-drones-which-is-better/</a:t>
            </a:r>
            <a:r>
              <a:rPr lang="en" dirty="0"/>
              <a:t> 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 dirty="0">
                <a:solidFill>
                  <a:schemeClr val="hlink"/>
                </a:solidFill>
                <a:hlinkClick r:id="rId8"/>
              </a:rPr>
              <a:t>https://www.mdpi.com/2504-446X/5/1/8</a:t>
            </a:r>
            <a:r>
              <a:rPr lang="en" dirty="0"/>
              <a:t> 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 dirty="0">
                <a:solidFill>
                  <a:schemeClr val="hlink"/>
                </a:solidFill>
                <a:hlinkClick r:id="rId9"/>
              </a:rPr>
              <a:t>https://www.ncbi.nlm.nih.gov/pmc/articles/PMC9841964/</a:t>
            </a:r>
            <a:r>
              <a:rPr lang="en" dirty="0"/>
              <a:t> 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/>
              <a:t>Images</a:t>
            </a:r>
            <a:endParaRPr dirty="0"/>
          </a:p>
          <a:p>
            <a:pPr marL="457200" lvl="0" indent="-311150" algn="l" rtl="0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 dirty="0"/>
              <a:t>Wiki commons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42" name="Google Shape;142;p14"/>
          <p:cNvSpPr txBox="1">
            <a:spLocks noGrp="1"/>
          </p:cNvSpPr>
          <p:nvPr>
            <p:ph type="body" idx="1"/>
          </p:nvPr>
        </p:nvSpPr>
        <p:spPr>
          <a:xfrm>
            <a:off x="1297500" y="1307850"/>
            <a:ext cx="7038900" cy="34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Client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History of AUVs in conservation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Why are drones so valuable to conservation?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Aerial vs. submersible drones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Which is better for surveilling surface ships?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Overall review of the sources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Acknowledgements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References</a:t>
            </a:r>
            <a:endParaRPr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</a:t>
            </a:r>
            <a:endParaRPr/>
          </a:p>
        </p:txBody>
      </p:sp>
      <p:sp>
        <p:nvSpPr>
          <p:cNvPr id="148" name="Google Shape;148;p15"/>
          <p:cNvSpPr txBox="1">
            <a:spLocks noGrp="1"/>
          </p:cNvSpPr>
          <p:nvPr>
            <p:ph type="body" idx="1"/>
          </p:nvPr>
        </p:nvSpPr>
        <p:spPr>
          <a:xfrm>
            <a:off x="382775" y="1567550"/>
            <a:ext cx="60555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Dr. Francesco Ferretti 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Professor in VT Fish and Wildlife Conservation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Manages research projects relating to marine conservation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Requested a literature review of sources in regards to drones and their uses in marine conservation</a:t>
            </a:r>
            <a:endParaRPr sz="1800"/>
          </a:p>
        </p:txBody>
      </p:sp>
      <p:pic>
        <p:nvPicPr>
          <p:cNvPr id="149" name="Google Shape;14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8945" y="1429650"/>
            <a:ext cx="2059050" cy="3049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118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History of AUVs in Conservation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1" dirty="0"/>
              <a:t>Drones for Conservation in Protected Areas</a:t>
            </a:r>
            <a:r>
              <a:rPr lang="en" sz="1800" dirty="0"/>
              <a:t>: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88" dirty="0"/>
          </a:p>
        </p:txBody>
      </p:sp>
      <p:sp>
        <p:nvSpPr>
          <p:cNvPr id="155" name="Google Shape;155;p16"/>
          <p:cNvSpPr txBox="1">
            <a:spLocks noGrp="1"/>
          </p:cNvSpPr>
          <p:nvPr>
            <p:ph type="body" idx="1"/>
          </p:nvPr>
        </p:nvSpPr>
        <p:spPr>
          <a:xfrm>
            <a:off x="397750" y="1582550"/>
            <a:ext cx="6025500" cy="32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First saw civilian use in the 1980s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Primarily used for agriculture (Crop pollination, pesticides, and fertilizer)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Conservation use of drones began in 2011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Conservationists required a cheap and safe way to monitor wildlife without disturbing the area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Replacement for helicopters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Used by Sea Shepherd Organization to catch whalers in Japanese waters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Valuable proof of concept  for marine use</a:t>
            </a:r>
            <a:endParaRPr sz="1800" dirty="0"/>
          </a:p>
        </p:txBody>
      </p:sp>
      <p:pic>
        <p:nvPicPr>
          <p:cNvPr id="156" name="Google Shape;15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4646" y="2439275"/>
            <a:ext cx="2909350" cy="228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10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are drones so valuable to conservation?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1"/>
              <a:t>Drones for Conservation in Protected Areas</a:t>
            </a:r>
            <a:r>
              <a:rPr lang="en" sz="1800"/>
              <a:t>:</a:t>
            </a:r>
            <a:endParaRPr sz="1800"/>
          </a:p>
        </p:txBody>
      </p:sp>
      <p:sp>
        <p:nvSpPr>
          <p:cNvPr id="162" name="Google Shape;162;p17"/>
          <p:cNvSpPr txBox="1">
            <a:spLocks noGrp="1"/>
          </p:cNvSpPr>
          <p:nvPr>
            <p:ph type="body" idx="1"/>
          </p:nvPr>
        </p:nvSpPr>
        <p:spPr>
          <a:xfrm>
            <a:off x="352775" y="1552550"/>
            <a:ext cx="5965500" cy="31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Study shows that drones have far more value to surveillance than manually controlled vehicles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The cost of a drone is generally far cheaper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More accurate with the use of machine learning algorithms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Provide a larger scale of monitoring capabilities with the use of a swarm for consistent use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Describes an increase in drone usage over time</a:t>
            </a:r>
            <a:endParaRPr sz="1800" dirty="0"/>
          </a:p>
        </p:txBody>
      </p:sp>
      <p:pic>
        <p:nvPicPr>
          <p:cNvPr id="163" name="Google Shape;16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0675" y="2366625"/>
            <a:ext cx="2520924" cy="18906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8"/>
          <p:cNvSpPr txBox="1">
            <a:spLocks noGrp="1"/>
          </p:cNvSpPr>
          <p:nvPr>
            <p:ph type="title"/>
          </p:nvPr>
        </p:nvSpPr>
        <p:spPr>
          <a:xfrm>
            <a:off x="922600" y="344313"/>
            <a:ext cx="5785500" cy="122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Aerial vs. Submersible Drones (Aerial)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1" dirty="0"/>
              <a:t>Unmanned Aerial Vehicles</a:t>
            </a:r>
            <a:r>
              <a:rPr lang="en" sz="1800" dirty="0"/>
              <a:t>: </a:t>
            </a:r>
            <a:endParaRPr sz="1800" dirty="0"/>
          </a:p>
        </p:txBody>
      </p:sp>
      <p:sp>
        <p:nvSpPr>
          <p:cNvPr id="169" name="Google Shape;169;p18"/>
          <p:cNvSpPr txBox="1">
            <a:spLocks noGrp="1"/>
          </p:cNvSpPr>
          <p:nvPr>
            <p:ph type="body" idx="1"/>
          </p:nvPr>
        </p:nvSpPr>
        <p:spPr>
          <a:xfrm>
            <a:off x="0" y="1629425"/>
            <a:ext cx="6288300" cy="32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Types of Aerial drones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Fixed wing (like a standard plane)</a:t>
            </a:r>
            <a:endParaRPr sz="1800" dirty="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 dirty="0"/>
              <a:t>Longer range, durable, stable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Multi rotor (like a quadcopter)</a:t>
            </a:r>
            <a:endParaRPr sz="1800" dirty="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 dirty="0"/>
              <a:t>Cheapest, easy to use, maneuverable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Single rotor (like a helicopter)</a:t>
            </a:r>
            <a:endParaRPr sz="1800" dirty="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 dirty="0"/>
              <a:t>Slow, difficult to use, expensive, not worth it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Hybrid (VTOL)</a:t>
            </a:r>
            <a:endParaRPr sz="1800" dirty="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 dirty="0"/>
              <a:t>Vertical take off, fixed wings, expensive, difficult</a:t>
            </a:r>
            <a:endParaRPr sz="1800" dirty="0"/>
          </a:p>
        </p:txBody>
      </p:sp>
      <p:pic>
        <p:nvPicPr>
          <p:cNvPr id="170" name="Google Shape;17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98575" y="408725"/>
            <a:ext cx="1941101" cy="109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94236" y="2820825"/>
            <a:ext cx="1949777" cy="109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94225" y="1500600"/>
            <a:ext cx="1949776" cy="1320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98565" y="3912700"/>
            <a:ext cx="1941096" cy="109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8"/>
          <p:cNvSpPr txBox="1">
            <a:spLocks noGrp="1"/>
          </p:cNvSpPr>
          <p:nvPr>
            <p:ph type="body" idx="1"/>
          </p:nvPr>
        </p:nvSpPr>
        <p:spPr>
          <a:xfrm>
            <a:off x="6384425" y="852875"/>
            <a:ext cx="938400" cy="40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Fixed -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Multi rotor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Single rotor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Hybrid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9"/>
          <p:cNvSpPr txBox="1">
            <a:spLocks noGrp="1"/>
          </p:cNvSpPr>
          <p:nvPr>
            <p:ph type="title"/>
          </p:nvPr>
        </p:nvSpPr>
        <p:spPr>
          <a:xfrm>
            <a:off x="1052550" y="348750"/>
            <a:ext cx="7038900" cy="11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Aerial vs. Submersible Drones (Submersible)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1" dirty="0"/>
              <a:t>The Drone Revolution of Shark Science</a:t>
            </a:r>
            <a:r>
              <a:rPr lang="en" sz="1800" dirty="0"/>
              <a:t>:</a:t>
            </a:r>
            <a:endParaRPr sz="1800" dirty="0"/>
          </a:p>
        </p:txBody>
      </p:sp>
      <p:sp>
        <p:nvSpPr>
          <p:cNvPr id="180" name="Google Shape;180;p19"/>
          <p:cNvSpPr txBox="1">
            <a:spLocks noGrp="1"/>
          </p:cNvSpPr>
          <p:nvPr>
            <p:ph type="body" idx="1"/>
          </p:nvPr>
        </p:nvSpPr>
        <p:spPr>
          <a:xfrm>
            <a:off x="344900" y="1560575"/>
            <a:ext cx="6288300" cy="32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Travel very slowly compared to aerial drones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More expensive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Can be tethered to a control center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Power and communications provided by the tether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Bounded by the length of the tether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Non-tethered submersibles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Communication difficulties in rough weather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Longer range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Offer unprecedented knowledge on behaviors and status of marine species like sharks</a:t>
            </a:r>
            <a:endParaRPr sz="1800" dirty="0"/>
          </a:p>
        </p:txBody>
      </p:sp>
      <p:pic>
        <p:nvPicPr>
          <p:cNvPr id="181" name="Google Shape;18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3200" y="2829175"/>
            <a:ext cx="2493552" cy="1639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0"/>
          <p:cNvSpPr txBox="1">
            <a:spLocks noGrp="1"/>
          </p:cNvSpPr>
          <p:nvPr>
            <p:ph type="title"/>
          </p:nvPr>
        </p:nvSpPr>
        <p:spPr>
          <a:xfrm>
            <a:off x="1052550" y="348750"/>
            <a:ext cx="7806600" cy="11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Aerial vs. Submersible Drones (Submersible)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1" dirty="0"/>
              <a:t>Tracking Crabs in Real Time to Improve Fisheries Management</a:t>
            </a:r>
            <a:r>
              <a:rPr lang="en" sz="1800" dirty="0"/>
              <a:t>: </a:t>
            </a:r>
            <a:endParaRPr sz="1800" dirty="0"/>
          </a:p>
        </p:txBody>
      </p:sp>
      <p:sp>
        <p:nvSpPr>
          <p:cNvPr id="187" name="Google Shape;187;p20"/>
          <p:cNvSpPr txBox="1">
            <a:spLocks noGrp="1"/>
          </p:cNvSpPr>
          <p:nvPr>
            <p:ph type="body" idx="1"/>
          </p:nvPr>
        </p:nvSpPr>
        <p:spPr>
          <a:xfrm>
            <a:off x="344900" y="1560575"/>
            <a:ext cx="6288300" cy="32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Tether operated underwater vehicle was found to be very effective in documenting the populations of snow crabs in Nova Scotia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Helped fisherman and conservationists ensure healthy numbers of snow crabs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Far cheaper than a deep sea mooring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The study wasn’t the most useful as it didn’t give many details or statistics</a:t>
            </a:r>
            <a:endParaRPr sz="1800" dirty="0"/>
          </a:p>
        </p:txBody>
      </p:sp>
      <p:pic>
        <p:nvPicPr>
          <p:cNvPr id="188" name="Google Shape;18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3200" y="2934125"/>
            <a:ext cx="2226028" cy="1669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117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Which is better for surveilling surface ships?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1"/>
              <a:t>Aerial and Underwater drones for Marine Litter Monitoring in Shallow Coastal Waters</a:t>
            </a:r>
            <a:endParaRPr sz="1800" i="1"/>
          </a:p>
        </p:txBody>
      </p:sp>
      <p:sp>
        <p:nvSpPr>
          <p:cNvPr id="194" name="Google Shape;194;p21"/>
          <p:cNvSpPr txBox="1">
            <a:spLocks noGrp="1"/>
          </p:cNvSpPr>
          <p:nvPr>
            <p:ph type="body" idx="1"/>
          </p:nvPr>
        </p:nvSpPr>
        <p:spPr>
          <a:xfrm>
            <a:off x="584825" y="1680525"/>
            <a:ext cx="6288300" cy="32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Study shows that for identifying marine litter, aerial drones are more effective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Implies that aerial drones are more efficient than underwater drones for most surveillance cases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Underwater drones are able to detect litter that aerial drones struggle with and vice versa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Both types of drones together are far more likely to detect something than any manned vehicle</a:t>
            </a:r>
            <a:endParaRPr sz="1800"/>
          </a:p>
        </p:txBody>
      </p:sp>
      <p:pic>
        <p:nvPicPr>
          <p:cNvPr id="195" name="Google Shape;19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3126" y="2899900"/>
            <a:ext cx="2130450" cy="141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706</Words>
  <Application>Microsoft Office PowerPoint</Application>
  <PresentationFormat>On-screen Show (16:9)</PresentationFormat>
  <Paragraphs>97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Montserrat</vt:lpstr>
      <vt:lpstr>Arial</vt:lpstr>
      <vt:lpstr>Lato</vt:lpstr>
      <vt:lpstr>Focus</vt:lpstr>
      <vt:lpstr>Anti-Poaching</vt:lpstr>
      <vt:lpstr>Outline</vt:lpstr>
      <vt:lpstr>Client</vt:lpstr>
      <vt:lpstr>History of AUVs in Conservation Drones for Conservation in Protected Areas: </vt:lpstr>
      <vt:lpstr>Why are drones so valuable to conservation? Drones for Conservation in Protected Areas:</vt:lpstr>
      <vt:lpstr>Aerial vs. Submersible Drones (Aerial) Unmanned Aerial Vehicles: </vt:lpstr>
      <vt:lpstr>Aerial vs. Submersible Drones (Submersible) The Drone Revolution of Shark Science:</vt:lpstr>
      <vt:lpstr>Aerial vs. Submersible Drones (Submersible) Tracking Crabs in Real Time to Improve Fisheries Management: </vt:lpstr>
      <vt:lpstr>Which is better for surveilling surface ships? Aerial and Underwater drones for Marine Litter Monitoring in Shallow Coastal Waters</vt:lpstr>
      <vt:lpstr>Overall Review of the Sources</vt:lpstr>
      <vt:lpstr>Acknowledgements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Anti-Poaching</dc:title>
  <dc:creator>aggre</dc:creator>
  <cp:lastModifiedBy>Hutcherson, Zach</cp:lastModifiedBy>
  <cp:revision>3</cp:revision>
  <dcterms:modified xsi:type="dcterms:W3CDTF">2023-05-10T02:39:55Z</dcterms:modified>
</cp:coreProperties>
</file>