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Lato"/>
      <p:regular r:id="rId26"/>
      <p:bold r:id="rId27"/>
      <p:italic r:id="rId28"/>
      <p:boldItalic r:id="rId29"/>
    </p:embeddedFont>
    <p:embeddedFont>
      <p:font typeface="Raleway Medium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regular.fntdata"/><Relationship Id="rId21" Type="http://schemas.openxmlformats.org/officeDocument/2006/relationships/slide" Target="slides/slide15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Lat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Medium-bold.fntdata"/><Relationship Id="rId30" Type="http://schemas.openxmlformats.org/officeDocument/2006/relationships/font" Target="fonts/RalewayMedium-regular.fntdata"/><Relationship Id="rId11" Type="http://schemas.openxmlformats.org/officeDocument/2006/relationships/slide" Target="slides/slide5.xml"/><Relationship Id="rId33" Type="http://schemas.openxmlformats.org/officeDocument/2006/relationships/font" Target="fonts/Raleway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RalewayMedium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e6c6cecfa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e6c6cecfa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e6c6cecfa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e6c6cecfa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e6c6cecfa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e6c6cecfa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Integration means ease of item grouping by individuals or university groups, including repository items that are input into Elements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An issue of note: if not all faculty are in elements, or if their publications records are not complete, this will be something to address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Elements is one source option for integration; can also use Institutional Repository as the data source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Further integration with Elements when Elements data was more complete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Related investigation of how to connect altmetrics across platforms (IR, Elements, AE)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Outreach plans - institutional news stories; outreach to institutional communications staff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e6c6cecfa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e6c6cecfa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e6c6cecfa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e6c6cecfa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e6c6cecfa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e6c6cecfa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e6c6cecf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e6c6cecf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e6c6cecfa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e6c6cecfa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e6c6cecfa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e6c6cecfa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e6c6cecfa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e6c6cecfa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e6c6cecfa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e6c6cecfa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Initial set up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Soft launch w/training 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Department and open workshops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Article level metrics overall, including citations, altmetrics, web analytics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Delving into all these metrics to ‘tell your story’ by crafting qualitative summaries of metrics for specific publications or groups of items.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Examples from AE, bookmarklet, Report</a:t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Individual Consultations and AE Reports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e6c6cecfa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e6c6cecfa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e6c6cecfa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e6c6cecfa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e6c6cecfa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e6c6cecfa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7" name="Google Shape;57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1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" name="Google Shape;70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1" name="Google Shape;71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Google Shape;73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1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88" name="Google Shape;88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1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4" name="Google Shape;94;p1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5" name="Google Shape;95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2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02" name="Google Shape;102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2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2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9" name="Google Shape;109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2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2" name="Google Shape;112;p2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3" name="Google Shape;113;p2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7" name="Google Shape;117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23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20" name="Google Shape;120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Google Shape;122;p23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  <a:defRPr b="0" i="0" sz="3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457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810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55600" lvl="2" marL="1371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42900" lvl="4" marL="22860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2" type="body"/>
          </p:nvPr>
        </p:nvSpPr>
        <p:spPr>
          <a:xfrm>
            <a:off x="4648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810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55600" lvl="2" marL="1371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42900" lvl="4" marL="22860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/>
          <p:nvPr/>
        </p:nvSpPr>
        <p:spPr>
          <a:xfrm>
            <a:off x="7356371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5"/>
          <p:cNvSpPr/>
          <p:nvPr/>
        </p:nvSpPr>
        <p:spPr>
          <a:xfrm>
            <a:off x="8250316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5"/>
          <p:cNvSpPr/>
          <p:nvPr/>
        </p:nvSpPr>
        <p:spPr>
          <a:xfrm>
            <a:off x="5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5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5" name="Google Shape;13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8.jpg"/><Relationship Id="rId5" Type="http://schemas.openxmlformats.org/officeDocument/2006/relationships/hyperlink" Target="https://creativecommons.org/licenses/by-sa/4.0/" TargetMode="External"/><Relationship Id="rId6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jpg"/><Relationship Id="rId5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83806" TargetMode="External"/><Relationship Id="rId4" Type="http://schemas.openxmlformats.org/officeDocument/2006/relationships/hyperlink" Target="https://www.provost.vt.edu/faculty_affairs/efars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5.jpg"/><Relationship Id="rId6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uides.lib.vt.edu/TellYourStory" TargetMode="External"/><Relationship Id="rId4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20.png"/><Relationship Id="rId6" Type="http://schemas.openxmlformats.org/officeDocument/2006/relationships/image" Target="../media/image14.png"/><Relationship Id="rId7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"/>
          <p:cNvSpPr txBox="1"/>
          <p:nvPr>
            <p:ph type="ctrTitle"/>
          </p:nvPr>
        </p:nvSpPr>
        <p:spPr>
          <a:xfrm>
            <a:off x="311708" y="515975"/>
            <a:ext cx="8520600" cy="2052600"/>
          </a:xfrm>
          <a:prstGeom prst="rect">
            <a:avLst/>
          </a:prstGeom>
          <a:solidFill>
            <a:srgbClr val="A6334D"/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900">
                <a:latin typeface="Raleway"/>
                <a:ea typeface="Raleway"/>
                <a:cs typeface="Raleway"/>
                <a:sym typeface="Raleway"/>
              </a:rPr>
              <a:t>Elements and Altmetric at Virginia Tech</a:t>
            </a:r>
            <a:endParaRPr b="1" sz="49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1" name="Google Shape;141;p26"/>
          <p:cNvSpPr txBox="1"/>
          <p:nvPr>
            <p:ph idx="1" type="subTitle"/>
          </p:nvPr>
        </p:nvSpPr>
        <p:spPr>
          <a:xfrm>
            <a:off x="230400" y="2568575"/>
            <a:ext cx="8683200" cy="11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Raleway Medium"/>
                <a:ea typeface="Raleway Medium"/>
                <a:cs typeface="Raleway Medium"/>
                <a:sym typeface="Raleway Medium"/>
              </a:rPr>
              <a:t>A Client Case Study</a:t>
            </a:r>
            <a:endParaRPr i="1">
              <a:latin typeface="Raleway Medium"/>
              <a:ea typeface="Raleway Medium"/>
              <a:cs typeface="Raleway Medium"/>
              <a:sym typeface="Raleway Medium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Medium"/>
                <a:ea typeface="Raleway Medium"/>
                <a:cs typeface="Raleway Medium"/>
                <a:sym typeface="Raleway Medium"/>
              </a:rPr>
              <a:t>Lily Troia, Altmetric and Virginia Pannabecker, University Libraries, Virginia Tech</a:t>
            </a:r>
            <a:endParaRPr sz="1800">
              <a:latin typeface="Raleway Medium"/>
              <a:ea typeface="Raleway Medium"/>
              <a:cs typeface="Raleway Medium"/>
              <a:sym typeface="Raleway Medium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 Medium"/>
                <a:ea typeface="Raleway Medium"/>
                <a:cs typeface="Raleway Medium"/>
                <a:sym typeface="Raleway Medium"/>
              </a:rPr>
              <a:t>August 2, 2018</a:t>
            </a:r>
            <a:endParaRPr sz="1800"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  <p:pic>
        <p:nvPicPr>
          <p:cNvPr id="142" name="Google Shape;14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2401" y="3938239"/>
            <a:ext cx="947500" cy="9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8" y="4005062"/>
            <a:ext cx="4191842" cy="79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6"/>
          <p:cNvSpPr txBox="1"/>
          <p:nvPr/>
        </p:nvSpPr>
        <p:spPr>
          <a:xfrm>
            <a:off x="4940625" y="3938313"/>
            <a:ext cx="2472300" cy="9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This presentation is licensed </a:t>
            </a:r>
            <a:r>
              <a:rPr lang="en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CC BY SA 4.0</a:t>
            </a: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 for reuse with attribution, ShareAlike..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5" name="Google Shape;145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3450" y="4653300"/>
            <a:ext cx="599465" cy="21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/>
        </p:nvSpPr>
        <p:spPr>
          <a:xfrm>
            <a:off x="554700" y="264175"/>
            <a:ext cx="80808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Altmetric Phase 2: Custom </a:t>
            </a: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institutional</a:t>
            </a: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 instance via Elements integration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16" name="Google Shape;21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425" y="1386748"/>
            <a:ext cx="4296250" cy="28923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61925">
              <a:srgbClr val="000000">
                <a:alpha val="50000"/>
              </a:srgbClr>
            </a:outerShdw>
          </a:effectLst>
        </p:spPr>
      </p:pic>
      <p:pic>
        <p:nvPicPr>
          <p:cNvPr id="217" name="Google Shape;21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8577" y="936452"/>
            <a:ext cx="3338901" cy="23130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61925">
              <a:srgbClr val="000000">
                <a:alpha val="50000"/>
              </a:srgbClr>
            </a:outerShdw>
          </a:effectLst>
        </p:spPr>
      </p:pic>
      <p:pic>
        <p:nvPicPr>
          <p:cNvPr id="218" name="Google Shape;21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13723" y="2886250"/>
            <a:ext cx="3285377" cy="175188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61925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6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Highlight: custom Altmetric user persona research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4" name="Google Shape;224;p36"/>
          <p:cNvSpPr txBox="1"/>
          <p:nvPr>
            <p:ph idx="1" type="body"/>
          </p:nvPr>
        </p:nvSpPr>
        <p:spPr>
          <a:xfrm>
            <a:off x="311700" y="1000075"/>
            <a:ext cx="6533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Develop User Personas for ag/life sci researches, faculty, and extension agents in collaboration with </a:t>
            </a:r>
            <a:r>
              <a:rPr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Inga Haugen, Agriculture, Life Sciences, and Scholarly Communication Librarian + Texas A&amp;M Libraries</a:t>
            </a:r>
            <a:endParaRPr sz="16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Approach process with a critical lens, keeping mission and values at center</a:t>
            </a:r>
            <a:endParaRPr sz="1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Meet needs of extension program workflows and behavioral patterns</a:t>
            </a:r>
            <a:endParaRPr sz="1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25" name="Google Shape;225;p36"/>
          <p:cNvPicPr preferRelativeResize="0"/>
          <p:nvPr/>
        </p:nvPicPr>
        <p:blipFill rotWithShape="1">
          <a:blip r:embed="rId3">
            <a:alphaModFix/>
          </a:blip>
          <a:srcRect b="0" l="209" r="209" t="0"/>
          <a:stretch/>
        </p:blipFill>
        <p:spPr>
          <a:xfrm>
            <a:off x="7018372" y="991950"/>
            <a:ext cx="1683278" cy="2217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6"/>
          <p:cNvSpPr txBox="1"/>
          <p:nvPr/>
        </p:nvSpPr>
        <p:spPr>
          <a:xfrm>
            <a:off x="314600" y="3209075"/>
            <a:ext cx="8441400" cy="1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Personas crafted in the context of engagement scholarship/non-traditional research outputs</a:t>
            </a:r>
            <a:endParaRPr sz="1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Identify and align with communication methods and associated with each user</a:t>
            </a:r>
            <a:endParaRPr sz="1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Treat personas be living, iterative documents</a:t>
            </a:r>
            <a:endParaRPr sz="1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Raleway"/>
              <a:buChar char="●"/>
            </a:pPr>
            <a:r>
              <a:rPr lang="en" sz="1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Ensure personas are openly available, shared broadly, and repurposable 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7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What’s next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2" name="Google Shape;232;p37"/>
          <p:cNvSpPr txBox="1"/>
          <p:nvPr>
            <p:ph idx="2" type="body"/>
          </p:nvPr>
        </p:nvSpPr>
        <p:spPr>
          <a:xfrm>
            <a:off x="5392900" y="746625"/>
            <a:ext cx="3675000" cy="41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Integration = easier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Repository records &amp; pubs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Outreach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Institutional news stories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Outreach to institutional communications staff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2" marL="1371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■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Optimizing for altmetrics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College and departmental 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Individual consultations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Custom group reports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Altmetrics across platforms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33" name="Google Shape;233;p37"/>
          <p:cNvPicPr preferRelativeResize="0"/>
          <p:nvPr/>
        </p:nvPicPr>
        <p:blipFill rotWithShape="1">
          <a:blip r:embed="rId3">
            <a:alphaModFix/>
          </a:blip>
          <a:srcRect b="0" l="0" r="24431" t="0"/>
          <a:stretch/>
        </p:blipFill>
        <p:spPr>
          <a:xfrm>
            <a:off x="228750" y="1047400"/>
            <a:ext cx="3570824" cy="35073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4" name="Google Shape;23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7575" y="2035825"/>
            <a:ext cx="2159125" cy="27475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8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Raleway"/>
                <a:ea typeface="Raleway"/>
                <a:cs typeface="Raleway"/>
                <a:sym typeface="Raleway"/>
              </a:rPr>
              <a:t>Maximizing</a:t>
            </a:r>
            <a:r>
              <a:rPr lang="en" sz="2700">
                <a:latin typeface="Raleway"/>
                <a:ea typeface="Raleway"/>
                <a:cs typeface="Raleway"/>
                <a:sym typeface="Raleway"/>
              </a:rPr>
              <a:t> the potential of Elements + the Explorer</a:t>
            </a:r>
            <a:endParaRPr sz="27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0" name="Google Shape;240;p38"/>
          <p:cNvSpPr txBox="1"/>
          <p:nvPr>
            <p:ph idx="1" type="body"/>
          </p:nvPr>
        </p:nvSpPr>
        <p:spPr>
          <a:xfrm>
            <a:off x="626100" y="999550"/>
            <a:ext cx="7891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Ease of implementation, coordinated DS team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Updates to Elements → updates in The Explorer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Department/Author columns in data export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Support of two unique teams working together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Fosters development of research assessment workflows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Helps elevate and surface diverse, current attention for </a:t>
            </a:r>
            <a:r>
              <a:rPr b="1"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all</a:t>
            </a: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research outputs at your institution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aleway"/>
              <a:buChar char="●"/>
            </a:pPr>
            <a:r>
              <a:rPr lang="en" sz="21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Promote clearer pathways to research visibility and impact</a:t>
            </a:r>
            <a:endParaRPr sz="21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1" name="Google Shape;24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6" y="4417850"/>
            <a:ext cx="301413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68525" y="4202598"/>
            <a:ext cx="806025" cy="78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Question? Discussion! 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8" name="Google Shape;24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2401" y="3938239"/>
            <a:ext cx="947500" cy="9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8" y="4005062"/>
            <a:ext cx="4191842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THANK YOU!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55" name="Google Shape;25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2401" y="3938239"/>
            <a:ext cx="947500" cy="9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8" y="4005062"/>
            <a:ext cx="4191842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/>
          <p:nvPr>
            <p:ph idx="4294967295" type="body"/>
          </p:nvPr>
        </p:nvSpPr>
        <p:spPr>
          <a:xfrm>
            <a:off x="663600" y="1325975"/>
            <a:ext cx="8045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Introductions and background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Wrangling your institution’s publications: Elements at Virginia Tech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Integrating with the Altmetric Explorer: multi-tiered roll-out approach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Developing a sustainable Altmetric Strategy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What’s next at VT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Elements and Altmetric: two systems working in tandem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Char char="●"/>
            </a:pPr>
            <a:r>
              <a:rPr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Questions and Discussion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1" name="Google Shape;1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0001" y="226239"/>
            <a:ext cx="947500" cy="92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What we’ll cover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3" name="Google Shape;15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533" y="4111987"/>
            <a:ext cx="4191842" cy="7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6650" y="4217925"/>
            <a:ext cx="3613901" cy="68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Who we are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0" name="Google Shape;160;p28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800">
                <a:latin typeface="Raleway"/>
                <a:ea typeface="Raleway"/>
                <a:cs typeface="Raleway"/>
                <a:sym typeface="Raleway"/>
              </a:rPr>
              <a:t>Ginny Pannabecker </a:t>
            </a: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| Associate Director, Research Collaboration and Engagement | Virginia Tech University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1" name="Google Shape;161;p2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800">
                <a:latin typeface="Raleway"/>
                <a:ea typeface="Raleway"/>
                <a:cs typeface="Raleway"/>
                <a:sym typeface="Raleway"/>
              </a:rPr>
              <a:t>Lily Troia</a:t>
            </a: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 | Engagement Manager Altmetric, Digital Science | DS Data and Analytics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2" name="Google Shape;162;p28"/>
          <p:cNvSpPr/>
          <p:nvPr/>
        </p:nvSpPr>
        <p:spPr>
          <a:xfrm>
            <a:off x="5093100" y="2295475"/>
            <a:ext cx="3661800" cy="24258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digital scholarship librarian + communications &amp; copyright specialist  </a:t>
            </a:r>
            <a:endParaRPr i="1" sz="15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5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Previous positions at William &amp; Mary</a:t>
            </a:r>
            <a:endParaRPr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Virginia Institute of Marine Science, Harvard University Office of Scholarly Communication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3" name="Google Shape;163;p28"/>
          <p:cNvSpPr/>
          <p:nvPr/>
        </p:nvSpPr>
        <p:spPr>
          <a:xfrm>
            <a:off x="597300" y="2295475"/>
            <a:ext cx="3661800" cy="2425800"/>
          </a:xfrm>
          <a:prstGeom prst="flowChartAlternate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>
                <a:latin typeface="Raleway"/>
                <a:ea typeface="Raleway"/>
                <a:cs typeface="Raleway"/>
                <a:sym typeface="Raleway"/>
              </a:rPr>
              <a:t>develops and supports services to assist the VT community in collaborative, open  research practices; and in discovering and sharing the impact of their work</a:t>
            </a:r>
            <a:endParaRPr i="1" sz="15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500">
                <a:latin typeface="Raleway"/>
                <a:ea typeface="Raleway"/>
                <a:cs typeface="Raleway"/>
                <a:sym typeface="Raleway"/>
              </a:rPr>
              <a:t>Previous positions at Arizona State University</a:t>
            </a:r>
            <a:endParaRPr i="1" sz="15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Digital Science and Virginia Tech University 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9" name="Google Shape;169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Long standing </a:t>
            </a: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commitment</a:t>
            </a: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 at VT to support researchers by supporting and elevating research impact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VT and DS relationship started with Elements over four years ago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highlight>
                  <a:srgbClr val="FEFFFF"/>
                </a:highlight>
                <a:latin typeface="Raleway"/>
                <a:ea typeface="Raleway"/>
                <a:cs typeface="Raleway"/>
                <a:sym typeface="Raleway"/>
              </a:rPr>
              <a:t>Integrate enterprise data systems with Elements for internal reporting and feed public facing web profiles through CollabVT, Virginia Tech’s in-development implementation of VIVO.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Soft launch of Altmetric and the Explorer in October 2017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Integrated with Elements Summer 2018 for full roll-out autumn 2018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Raleway"/>
              <a:buChar char="●"/>
            </a:pP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View Elements and Altmetric as vital to evidencing reach and influence of scholarship that extends beyond the academy -- key to meeting academic mission as a Land Grant institution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Raleway"/>
                <a:ea typeface="Raleway"/>
                <a:cs typeface="Raleway"/>
                <a:sym typeface="Raleway"/>
              </a:rPr>
              <a:t>Quick Elements Recap</a:t>
            </a:r>
            <a:endParaRPr sz="25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5" name="Google Shape;175;p30"/>
          <p:cNvSpPr txBox="1"/>
          <p:nvPr>
            <p:ph idx="1" type="body"/>
          </p:nvPr>
        </p:nvSpPr>
        <p:spPr>
          <a:xfrm>
            <a:off x="235500" y="1076275"/>
            <a:ext cx="4520700" cy="35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At VT, Elements is part of a larger research ecosystem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Raleway"/>
              <a:buChar char="○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“</a:t>
            </a:r>
            <a:r>
              <a:rPr lang="en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RIS as Part of a Larger Environment of Systems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” </a:t>
            </a:r>
            <a:r>
              <a:rPr lang="en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(2017). Ogier, A., Pannabecker, V., Layne, M.</a:t>
            </a:r>
            <a:endParaRPr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Automated data feeds, data privacy, systems integrations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Inst Repository VTechWorks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Provost’s Office and University Libraries partnership</a:t>
            </a:r>
            <a:endParaRPr sz="14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6" name="Google Shape;176;p30"/>
          <p:cNvSpPr txBox="1"/>
          <p:nvPr>
            <p:ph idx="2" type="body"/>
          </p:nvPr>
        </p:nvSpPr>
        <p:spPr>
          <a:xfrm>
            <a:off x="4756200" y="1076275"/>
            <a:ext cx="3999900" cy="35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College and departmental uptake of Elements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Annual Faculty activity reporting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Departmental custom reports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Custom use of data to feed departmental websites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55600" lvl="0" marL="457200" rtl="0"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Raleway"/>
              <a:buChar char="●"/>
            </a:pPr>
            <a:r>
              <a:rPr lang="en" sz="20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Training and Support</a:t>
            </a:r>
            <a:endParaRPr sz="20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○"/>
            </a:pPr>
            <a:r>
              <a:rPr lang="en" sz="1600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VT Elements</a:t>
            </a:r>
            <a:r>
              <a:rPr lang="en" sz="160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- FAQ, Getting Started, College-specific info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30200" lvl="1" marL="9144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Raleway"/>
              <a:buChar char="○"/>
            </a:pPr>
            <a:r>
              <a:rPr lang="en" sz="1600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Regular workshops, liaisons, additional support on request</a:t>
            </a:r>
            <a:endParaRPr sz="1600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1"/>
          <p:cNvPicPr preferRelativeResize="0"/>
          <p:nvPr/>
        </p:nvPicPr>
        <p:blipFill rotWithShape="1">
          <a:blip r:embed="rId3">
            <a:alphaModFix/>
          </a:blip>
          <a:srcRect b="0" l="0" r="20754" t="0"/>
          <a:stretch/>
        </p:blipFill>
        <p:spPr>
          <a:xfrm>
            <a:off x="4926448" y="3113625"/>
            <a:ext cx="2398150" cy="1406149"/>
          </a:xfrm>
          <a:prstGeom prst="rect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2" name="Google Shape;18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Launching Altmetric at Virginia Tech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3" name="Google Shape;183;p31"/>
          <p:cNvSpPr txBox="1"/>
          <p:nvPr>
            <p:ph idx="2" type="body"/>
          </p:nvPr>
        </p:nvSpPr>
        <p:spPr>
          <a:xfrm>
            <a:off x="529825" y="3256175"/>
            <a:ext cx="4205700" cy="14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●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Initial set up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●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Soft launch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●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Liaison collaboration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●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Department workshops &amp; reports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●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Consultations &amp; Open workshops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4" name="Google Shape;184;p31"/>
          <p:cNvPicPr preferRelativeResize="0"/>
          <p:nvPr/>
        </p:nvPicPr>
        <p:blipFill rotWithShape="1">
          <a:blip r:embed="rId4">
            <a:alphaModFix/>
          </a:blip>
          <a:srcRect b="45274" l="0" r="19633" t="0"/>
          <a:stretch/>
        </p:blipFill>
        <p:spPr>
          <a:xfrm>
            <a:off x="529825" y="1152475"/>
            <a:ext cx="3377325" cy="196114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5" name="Google Shape;18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3453" y="3408550"/>
            <a:ext cx="2398146" cy="1406149"/>
          </a:xfrm>
          <a:prstGeom prst="rect">
            <a:avLst/>
          </a:prstGeom>
          <a:noFill/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6" name="Google Shape;186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54950" y="1242680"/>
            <a:ext cx="3377324" cy="164234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Developing a strategic Altmetric approach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2" name="Google Shape;192;p3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675" y="1444700"/>
            <a:ext cx="4435301" cy="29920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93" name="Google Shape;193;p32"/>
          <p:cNvSpPr txBox="1"/>
          <p:nvPr/>
        </p:nvSpPr>
        <p:spPr>
          <a:xfrm>
            <a:off x="5055250" y="1139900"/>
            <a:ext cx="3777000" cy="29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Help researchers and faculty </a:t>
            </a:r>
            <a:r>
              <a:rPr b="1" lang="en" sz="1500">
                <a:latin typeface="Raleway"/>
                <a:ea typeface="Raleway"/>
                <a:cs typeface="Raleway"/>
                <a:sym typeface="Raleway"/>
              </a:rPr>
              <a:t>tell their story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  <a:p>
            <a:pPr indent="-323850" lvl="0" marL="457200" rtl="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Altmetric as part of broader impact &amp; engagement services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  <a:p>
            <a:pPr indent="-323850" lvl="0" marL="457200" rtl="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Encourage responsible use of complementary, diverse metrics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  <a:p>
            <a:pPr indent="-323850" lvl="0" marL="457200" rtl="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Elevate visibility and impact of </a:t>
            </a:r>
            <a:r>
              <a:rPr b="1" lang="en" sz="1500">
                <a:latin typeface="Raleway"/>
                <a:ea typeface="Raleway"/>
                <a:cs typeface="Raleway"/>
                <a:sym typeface="Raleway"/>
              </a:rPr>
              <a:t>all research outputs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  <a:p>
            <a:pPr indent="-323850" lvl="0" marL="457200" rtl="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Targeted user training coordinated through VT Libraries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  <a:p>
            <a:pPr indent="-323850" lvl="0" marL="457200">
              <a:spcBef>
                <a:spcPts val="1000"/>
              </a:spcBef>
              <a:spcAft>
                <a:spcPts val="0"/>
              </a:spcAft>
              <a:buSzPts val="1500"/>
              <a:buFont typeface="Raleway"/>
              <a:buChar char="●"/>
            </a:pPr>
            <a:r>
              <a:rPr lang="en" sz="1500">
                <a:latin typeface="Raleway"/>
                <a:ea typeface="Raleway"/>
                <a:cs typeface="Raleway"/>
                <a:sym typeface="Raleway"/>
              </a:rPr>
              <a:t>Specialized, collaborative research projects</a:t>
            </a:r>
            <a:endParaRPr sz="15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The Altmetric Explorer at Virginia Tech: Phase 1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9" name="Google Shape;19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6525" y="1625125"/>
            <a:ext cx="5818375" cy="2948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85725">
              <a:srgbClr val="000000">
                <a:alpha val="50000"/>
              </a:srgbClr>
            </a:outerShdw>
          </a:effectLst>
        </p:spPr>
      </p:pic>
      <p:sp>
        <p:nvSpPr>
          <p:cNvPr id="200" name="Google Shape;200;p33"/>
          <p:cNvSpPr/>
          <p:nvPr/>
        </p:nvSpPr>
        <p:spPr>
          <a:xfrm>
            <a:off x="3883950" y="1259000"/>
            <a:ext cx="4993200" cy="870000"/>
          </a:xfrm>
          <a:prstGeom prst="rect">
            <a:avLst/>
          </a:prstGeom>
          <a:solidFill>
            <a:srgbClr val="A6334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Raleway"/>
                <a:ea typeface="Raleway"/>
                <a:cs typeface="Raleway"/>
                <a:sym typeface="Raleway"/>
              </a:rPr>
              <a:t>Example: Materials Engineering</a:t>
            </a:r>
            <a:endParaRPr b="1" sz="24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1" name="Google Shape;201;p33"/>
          <p:cNvSpPr txBox="1"/>
          <p:nvPr/>
        </p:nvSpPr>
        <p:spPr>
          <a:xfrm>
            <a:off x="113475" y="1095650"/>
            <a:ext cx="2730000" cy="344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en" sz="1600">
                <a:latin typeface="Raleway"/>
                <a:ea typeface="Raleway"/>
                <a:cs typeface="Raleway"/>
                <a:sym typeface="Raleway"/>
              </a:rPr>
              <a:t>Soft launch of Altmetric in Fall 2018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spcBef>
                <a:spcPts val="100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en" sz="1600">
                <a:latin typeface="Raleway"/>
                <a:ea typeface="Raleway"/>
                <a:cs typeface="Raleway"/>
                <a:sym typeface="Raleway"/>
              </a:rPr>
              <a:t>Goal: provide staff and faculty immediate access to full Altmetric database prior to Elements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 rtl="0">
              <a:spcBef>
                <a:spcPts val="100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en" sz="1600">
                <a:latin typeface="Raleway"/>
                <a:ea typeface="Raleway"/>
                <a:cs typeface="Raleway"/>
                <a:sym typeface="Raleway"/>
              </a:rPr>
              <a:t>Initial onsite train-the-trainer sessions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indent="-330200" lvl="0" marL="457200">
              <a:spcBef>
                <a:spcPts val="1000"/>
              </a:spcBef>
              <a:spcAft>
                <a:spcPts val="1000"/>
              </a:spcAft>
              <a:buSzPts val="1600"/>
              <a:buFont typeface="Raleway"/>
              <a:buChar char="●"/>
            </a:pPr>
            <a:r>
              <a:rPr lang="en" sz="1600">
                <a:latin typeface="Raleway"/>
                <a:ea typeface="Raleway"/>
                <a:cs typeface="Raleway"/>
                <a:sym typeface="Raleway"/>
              </a:rPr>
              <a:t>Ability to search for outputs en masse via identifier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625" y="284400"/>
            <a:ext cx="5861799" cy="29746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4260000" dist="38100">
              <a:srgbClr val="000000">
                <a:alpha val="50000"/>
              </a:srgbClr>
            </a:outerShdw>
          </a:effectLst>
        </p:spPr>
      </p:pic>
      <p:pic>
        <p:nvPicPr>
          <p:cNvPr id="207" name="Google Shape;20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5275" y="284409"/>
            <a:ext cx="1735200" cy="2126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08" name="Google Shape;208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3262" y="3336600"/>
            <a:ext cx="1981665" cy="14131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09" name="Google Shape;209;p34"/>
          <p:cNvPicPr preferRelativeResize="0"/>
          <p:nvPr/>
        </p:nvPicPr>
        <p:blipFill rotWithShape="1">
          <a:blip r:embed="rId6">
            <a:alphaModFix/>
          </a:blip>
          <a:srcRect b="0" l="0" r="17796" t="0"/>
          <a:stretch/>
        </p:blipFill>
        <p:spPr>
          <a:xfrm>
            <a:off x="2770450" y="2911175"/>
            <a:ext cx="4136026" cy="1838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0" name="Google Shape;210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38975" y="2410979"/>
            <a:ext cx="1735200" cy="24559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47625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