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y="5143500" cx="9144000"/>
  <p:notesSz cx="6858000" cy="9144000"/>
  <p:embeddedFontLst>
    <p:embeddedFont>
      <p:font typeface="Montserrat"/>
      <p:regular r:id="rId27"/>
      <p:bold r:id="rId28"/>
      <p:italic r:id="rId29"/>
      <p:boldItalic r:id="rId30"/>
    </p:embeddedFont>
    <p:embeddedFont>
      <p:font typeface="Lato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Montserrat-bold.fntdata"/><Relationship Id="rId27" Type="http://schemas.openxmlformats.org/officeDocument/2006/relationships/font" Target="fonts/Montserrat-regular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Lato-regular.fntdata"/><Relationship Id="rId30" Type="http://schemas.openxmlformats.org/officeDocument/2006/relationships/font" Target="fonts/Montserrat-boldItalic.fntdata"/><Relationship Id="rId11" Type="http://schemas.openxmlformats.org/officeDocument/2006/relationships/slide" Target="slides/slide5.xml"/><Relationship Id="rId33" Type="http://schemas.openxmlformats.org/officeDocument/2006/relationships/font" Target="fonts/Lato-italic.fntdata"/><Relationship Id="rId10" Type="http://schemas.openxmlformats.org/officeDocument/2006/relationships/slide" Target="slides/slide4.xml"/><Relationship Id="rId32" Type="http://schemas.openxmlformats.org/officeDocument/2006/relationships/font" Target="fonts/Lato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34" Type="http://schemas.openxmlformats.org/officeDocument/2006/relationships/font" Target="fonts/Lato-bold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cd3ba3e9c6_0_1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2cd3ba3e9c6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Joseph O’Such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cd3ba3e9c6_0_3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2cd3ba3e9c6_0_3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Joseph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cd3ba3e9c6_0_4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2cd3ba3e9c6_0_4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Joseph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2cd619bbc01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2cd619bbc01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2cd5378419c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2cd5378419c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2cd619bbc0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2cd619bbc0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cd5378419c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2cd5378419c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2cd3ba3e9c6_0_4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2cd3ba3e9c6_0_4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2d0ec26fa6c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2d0ec26fa6c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2cd5378419c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2cd5378419c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2cd5378419c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2cd5378419c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cd3ba3e9c6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2cd3ba3e9c6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Joseph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cd3ba3e9c6_0_4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2cd3ba3e9c6_0_4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cd5378419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2cd5378419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Joseph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cd5378419c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2cd5378419c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Joseph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cd5378419c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cd5378419c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Joseph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cd5378419c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2cd5378419c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Elizah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cd619bbc0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cd619bbc0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Elizah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cd619bbc01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cd619bbc01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Elizah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cd619bbc01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2cd619bbc01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Elizah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6" name="Google Shape;56;p14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57" name="Google Shape;57;p14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14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14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14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1" name="Google Shape;61;p14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62" name="Google Shape;62;p14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63" name="Google Shape;63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65;p15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66" name="Google Shape;66;p15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15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15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15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15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15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5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5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5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5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5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15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15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15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5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5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15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15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15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5" name="Google Shape;85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oogle Shape;87;p1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88" name="Google Shape;88;p1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0" name="Google Shape;90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1" name="Google Shape;91;p1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2" name="Google Shape;92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oogle Shape;94;p1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5" name="Google Shape;95;p1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1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" name="Google Shape;97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8" name="Google Shape;98;p17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9" name="Google Shape;99;p17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0" name="Google Shape;10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oogle Shape;102;p18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103" name="Google Shape;103;p18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8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5" name="Google Shape;105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6" name="Google Shape;106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oogle Shape;108;p1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109" name="Google Shape;109;p1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1" name="Google Shape;111;p19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2" name="Google Shape;112;p19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3" name="Google Shape;113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oogle Shape;115;p20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116" name="Google Shape;116;p20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20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20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20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20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20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20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20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20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20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20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20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20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20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20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20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20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20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4" name="Google Shape;134;p20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5" name="Google Shape;135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oogle Shape;137;p21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138" name="Google Shape;138;p21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21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0" name="Google Shape;140;p21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41" name="Google Shape;141;p21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42" name="Google Shape;142;p21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43" name="Google Shape;143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Google Shape;145;p22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46" name="Google Shape;146;p22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22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8" name="Google Shape;148;p22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9" name="Google Shape;149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Google Shape;151;p2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52" name="Google Shape;152;p2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2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2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2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2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2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2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2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2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2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2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2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2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2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2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2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2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2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0" name="Google Shape;170;p23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71" name="Google Shape;171;p23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72" name="Google Shape;17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11.png"/><Relationship Id="rId5" Type="http://schemas.openxmlformats.org/officeDocument/2006/relationships/image" Target="../media/image9.png"/><Relationship Id="rId6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casestudies.cs.vt.edu/" TargetMode="External"/><Relationship Id="rId4" Type="http://schemas.openxmlformats.org/officeDocument/2006/relationships/hyperlink" Target="https://learn.microsoft.com/en-us/entra/identity-platform/" TargetMode="External"/><Relationship Id="rId5" Type="http://schemas.openxmlformats.org/officeDocument/2006/relationships/hyperlink" Target="https://www.youtube.com/playlist?list=PL4cUxeGkcC9iJ_KkrkBZWZRHVwnzLIoUE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5" Type="http://schemas.openxmlformats.org/officeDocument/2006/relationships/image" Target="../media/image12.png"/><Relationship Id="rId6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 txBox="1"/>
          <p:nvPr>
            <p:ph type="ctrTitle"/>
          </p:nvPr>
        </p:nvSpPr>
        <p:spPr>
          <a:xfrm>
            <a:off x="3116375" y="671575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 3604 Case Study Library</a:t>
            </a:r>
            <a:endParaRPr/>
          </a:p>
        </p:txBody>
      </p:sp>
      <p:sp>
        <p:nvSpPr>
          <p:cNvPr id="180" name="Google Shape;180;p25"/>
          <p:cNvSpPr txBox="1"/>
          <p:nvPr>
            <p:ph idx="1" type="subTitle"/>
          </p:nvPr>
        </p:nvSpPr>
        <p:spPr>
          <a:xfrm>
            <a:off x="4684500" y="2250475"/>
            <a:ext cx="4459500" cy="247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Members: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Elizah Fields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Hamza Jaldi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Joseph O’Such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Jonathan Woodbury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 4624: Multimedia, Hypertext, &amp; Information Access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Instructor: Prof. Fox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Virginia Tech, Blacksburg VA 24061, May 6, 2024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4"/>
          <p:cNvSpPr txBox="1"/>
          <p:nvPr>
            <p:ph type="title"/>
          </p:nvPr>
        </p:nvSpPr>
        <p:spPr>
          <a:xfrm>
            <a:off x="1297500" y="393750"/>
            <a:ext cx="19812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Application Layer</a:t>
            </a:r>
            <a:endParaRPr/>
          </a:p>
        </p:txBody>
      </p:sp>
      <p:grpSp>
        <p:nvGrpSpPr>
          <p:cNvPr id="251" name="Google Shape;251;p34"/>
          <p:cNvGrpSpPr/>
          <p:nvPr/>
        </p:nvGrpSpPr>
        <p:grpSpPr>
          <a:xfrm>
            <a:off x="3547350" y="518250"/>
            <a:ext cx="2049300" cy="789600"/>
            <a:chOff x="3848250" y="1049850"/>
            <a:chExt cx="2049300" cy="789600"/>
          </a:xfrm>
        </p:grpSpPr>
        <p:sp>
          <p:nvSpPr>
            <p:cNvPr id="252" name="Google Shape;252;p34"/>
            <p:cNvSpPr/>
            <p:nvPr/>
          </p:nvSpPr>
          <p:spPr>
            <a:xfrm>
              <a:off x="3848250" y="1049850"/>
              <a:ext cx="2049300" cy="789600"/>
            </a:xfrm>
            <a:prstGeom prst="roundRect">
              <a:avLst>
                <a:gd fmla="val 16667" name="adj"/>
              </a:avLst>
            </a:prstGeom>
            <a:solidFill>
              <a:schemeClr val="accent3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  <p:grpSp>
          <p:nvGrpSpPr>
            <p:cNvPr id="253" name="Google Shape;253;p34"/>
            <p:cNvGrpSpPr/>
            <p:nvPr/>
          </p:nvGrpSpPr>
          <p:grpSpPr>
            <a:xfrm>
              <a:off x="3848250" y="1104150"/>
              <a:ext cx="1970199" cy="681000"/>
              <a:chOff x="3261150" y="1092425"/>
              <a:chExt cx="1970199" cy="681000"/>
            </a:xfrm>
          </p:grpSpPr>
          <p:pic>
            <p:nvPicPr>
              <p:cNvPr id="254" name="Google Shape;254;p34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4575651" y="1147811"/>
                <a:ext cx="655698" cy="57022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55" name="Google Shape;255;p34"/>
              <p:cNvSpPr txBox="1"/>
              <p:nvPr/>
            </p:nvSpPr>
            <p:spPr>
              <a:xfrm>
                <a:off x="3261150" y="1092425"/>
                <a:ext cx="1314600" cy="6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lt1"/>
                    </a:solidFill>
                    <a:latin typeface="Lato"/>
                    <a:ea typeface="Lato"/>
                    <a:cs typeface="Lato"/>
                    <a:sym typeface="Lato"/>
                  </a:rPr>
                  <a:t>End User</a:t>
                </a:r>
                <a:endParaRPr sz="2000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endParaRPr>
              </a:p>
            </p:txBody>
          </p:sp>
        </p:grpSp>
      </p:grpSp>
      <p:grpSp>
        <p:nvGrpSpPr>
          <p:cNvPr id="256" name="Google Shape;256;p34"/>
          <p:cNvGrpSpPr/>
          <p:nvPr/>
        </p:nvGrpSpPr>
        <p:grpSpPr>
          <a:xfrm>
            <a:off x="534125" y="2296425"/>
            <a:ext cx="2184300" cy="789600"/>
            <a:chOff x="2045650" y="2668775"/>
            <a:chExt cx="2184300" cy="789600"/>
          </a:xfrm>
        </p:grpSpPr>
        <p:sp>
          <p:nvSpPr>
            <p:cNvPr id="257" name="Google Shape;257;p34"/>
            <p:cNvSpPr/>
            <p:nvPr/>
          </p:nvSpPr>
          <p:spPr>
            <a:xfrm>
              <a:off x="2045650" y="2668775"/>
              <a:ext cx="2184300" cy="789600"/>
            </a:xfrm>
            <a:prstGeom prst="roundRect">
              <a:avLst>
                <a:gd fmla="val 16667" name="adj"/>
              </a:avLst>
            </a:prstGeom>
            <a:solidFill>
              <a:schemeClr val="accent3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258" name="Google Shape;258;p3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466563" y="2802350"/>
              <a:ext cx="610724" cy="52246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9" name="Google Shape;259;p34"/>
            <p:cNvSpPr txBox="1"/>
            <p:nvPr/>
          </p:nvSpPr>
          <p:spPr>
            <a:xfrm>
              <a:off x="2045650" y="2723075"/>
              <a:ext cx="1421100" cy="68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Profile API</a:t>
              </a:r>
              <a:endPara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260" name="Google Shape;260;p34"/>
          <p:cNvGrpSpPr/>
          <p:nvPr/>
        </p:nvGrpSpPr>
        <p:grpSpPr>
          <a:xfrm>
            <a:off x="6425575" y="2296425"/>
            <a:ext cx="2184300" cy="789600"/>
            <a:chOff x="2045650" y="2668775"/>
            <a:chExt cx="2184300" cy="789600"/>
          </a:xfrm>
        </p:grpSpPr>
        <p:sp>
          <p:nvSpPr>
            <p:cNvPr id="261" name="Google Shape;261;p34"/>
            <p:cNvSpPr/>
            <p:nvPr/>
          </p:nvSpPr>
          <p:spPr>
            <a:xfrm>
              <a:off x="2045650" y="2668775"/>
              <a:ext cx="2184300" cy="789600"/>
            </a:xfrm>
            <a:prstGeom prst="roundRect">
              <a:avLst>
                <a:gd fmla="val 16667" name="adj"/>
              </a:avLst>
            </a:prstGeom>
            <a:solidFill>
              <a:schemeClr val="accent3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262" name="Google Shape;262;p3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466563" y="2802350"/>
              <a:ext cx="610724" cy="52246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3" name="Google Shape;263;p34"/>
            <p:cNvSpPr txBox="1"/>
            <p:nvPr/>
          </p:nvSpPr>
          <p:spPr>
            <a:xfrm>
              <a:off x="2045650" y="2723075"/>
              <a:ext cx="1421100" cy="68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File</a:t>
              </a:r>
              <a:r>
                <a:rPr lang="en" sz="2000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 API</a:t>
              </a:r>
              <a:endPara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264" name="Google Shape;264;p34"/>
          <p:cNvGrpSpPr/>
          <p:nvPr/>
        </p:nvGrpSpPr>
        <p:grpSpPr>
          <a:xfrm>
            <a:off x="3479850" y="2296425"/>
            <a:ext cx="2184300" cy="789600"/>
            <a:chOff x="2045650" y="2668775"/>
            <a:chExt cx="2184300" cy="789600"/>
          </a:xfrm>
        </p:grpSpPr>
        <p:sp>
          <p:nvSpPr>
            <p:cNvPr id="265" name="Google Shape;265;p34"/>
            <p:cNvSpPr/>
            <p:nvPr/>
          </p:nvSpPr>
          <p:spPr>
            <a:xfrm>
              <a:off x="2045650" y="2668775"/>
              <a:ext cx="2184300" cy="789600"/>
            </a:xfrm>
            <a:prstGeom prst="roundRect">
              <a:avLst>
                <a:gd fmla="val 16667" name="adj"/>
              </a:avLst>
            </a:prstGeom>
            <a:solidFill>
              <a:schemeClr val="accent3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266" name="Google Shape;266;p3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466563" y="2802350"/>
              <a:ext cx="610724" cy="52246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7" name="Google Shape;267;p34"/>
            <p:cNvSpPr txBox="1"/>
            <p:nvPr/>
          </p:nvSpPr>
          <p:spPr>
            <a:xfrm>
              <a:off x="2045650" y="2723075"/>
              <a:ext cx="1421100" cy="68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Search API</a:t>
              </a:r>
              <a:endPara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268" name="Google Shape;268;p34"/>
          <p:cNvGrpSpPr/>
          <p:nvPr/>
        </p:nvGrpSpPr>
        <p:grpSpPr>
          <a:xfrm>
            <a:off x="1955125" y="4074575"/>
            <a:ext cx="2184300" cy="789600"/>
            <a:chOff x="1364550" y="3945450"/>
            <a:chExt cx="2184300" cy="789600"/>
          </a:xfrm>
        </p:grpSpPr>
        <p:grpSp>
          <p:nvGrpSpPr>
            <p:cNvPr id="269" name="Google Shape;269;p34"/>
            <p:cNvGrpSpPr/>
            <p:nvPr/>
          </p:nvGrpSpPr>
          <p:grpSpPr>
            <a:xfrm>
              <a:off x="1364550" y="3945450"/>
              <a:ext cx="2184300" cy="789600"/>
              <a:chOff x="2045650" y="2668775"/>
              <a:chExt cx="2184300" cy="789600"/>
            </a:xfrm>
          </p:grpSpPr>
          <p:sp>
            <p:nvSpPr>
              <p:cNvPr id="270" name="Google Shape;270;p34"/>
              <p:cNvSpPr/>
              <p:nvPr/>
            </p:nvSpPr>
            <p:spPr>
              <a:xfrm>
                <a:off x="2045650" y="2668775"/>
                <a:ext cx="2184300" cy="789600"/>
              </a:xfrm>
              <a:prstGeom prst="roundRect">
                <a:avLst>
                  <a:gd fmla="val 16667" name="adj"/>
                </a:avLst>
              </a:prstGeom>
              <a:solidFill>
                <a:schemeClr val="accent3"/>
              </a:solidFill>
              <a:ln cap="flat" cmpd="sng" w="19050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sp>
            <p:nvSpPr>
              <p:cNvPr id="271" name="Google Shape;271;p34"/>
              <p:cNvSpPr txBox="1"/>
              <p:nvPr/>
            </p:nvSpPr>
            <p:spPr>
              <a:xfrm>
                <a:off x="2045650" y="2723075"/>
                <a:ext cx="1421100" cy="6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lt1"/>
                    </a:solidFill>
                    <a:latin typeface="Lato"/>
                    <a:ea typeface="Lato"/>
                    <a:cs typeface="Lato"/>
                    <a:sym typeface="Lato"/>
                  </a:rPr>
                  <a:t>MongoDB</a:t>
                </a:r>
                <a:endParaRPr sz="2000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endParaRPr>
              </a:p>
            </p:txBody>
          </p:sp>
        </p:grpSp>
        <p:pic>
          <p:nvPicPr>
            <p:cNvPr id="272" name="Google Shape;272;p3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863875" y="4038888"/>
              <a:ext cx="602700" cy="60270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</p:pic>
      </p:grpSp>
      <p:grpSp>
        <p:nvGrpSpPr>
          <p:cNvPr id="273" name="Google Shape;273;p34"/>
          <p:cNvGrpSpPr/>
          <p:nvPr/>
        </p:nvGrpSpPr>
        <p:grpSpPr>
          <a:xfrm>
            <a:off x="6399288" y="4074600"/>
            <a:ext cx="2236875" cy="789600"/>
            <a:chOff x="4042000" y="3921950"/>
            <a:chExt cx="2236875" cy="789600"/>
          </a:xfrm>
        </p:grpSpPr>
        <p:grpSp>
          <p:nvGrpSpPr>
            <p:cNvPr id="274" name="Google Shape;274;p34"/>
            <p:cNvGrpSpPr/>
            <p:nvPr/>
          </p:nvGrpSpPr>
          <p:grpSpPr>
            <a:xfrm>
              <a:off x="4042000" y="3921950"/>
              <a:ext cx="2236875" cy="789600"/>
              <a:chOff x="1993075" y="2668775"/>
              <a:chExt cx="2236875" cy="789600"/>
            </a:xfrm>
          </p:grpSpPr>
          <p:sp>
            <p:nvSpPr>
              <p:cNvPr id="275" name="Google Shape;275;p34"/>
              <p:cNvSpPr/>
              <p:nvPr/>
            </p:nvSpPr>
            <p:spPr>
              <a:xfrm>
                <a:off x="2045650" y="2668775"/>
                <a:ext cx="2184300" cy="789600"/>
              </a:xfrm>
              <a:prstGeom prst="roundRect">
                <a:avLst>
                  <a:gd fmla="val 16667" name="adj"/>
                </a:avLst>
              </a:prstGeom>
              <a:solidFill>
                <a:schemeClr val="accent3"/>
              </a:solidFill>
              <a:ln cap="flat" cmpd="sng" w="19050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Lato"/>
                  <a:ea typeface="Lato"/>
                  <a:cs typeface="Lato"/>
                  <a:sym typeface="Lato"/>
                </a:endParaRPr>
              </a:p>
            </p:txBody>
          </p:sp>
          <p:sp>
            <p:nvSpPr>
              <p:cNvPr id="276" name="Google Shape;276;p34"/>
              <p:cNvSpPr txBox="1"/>
              <p:nvPr/>
            </p:nvSpPr>
            <p:spPr>
              <a:xfrm>
                <a:off x="1993075" y="2723075"/>
                <a:ext cx="1602300" cy="6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>
                    <a:solidFill>
                      <a:schemeClr val="lt1"/>
                    </a:solidFill>
                    <a:latin typeface="Lato"/>
                    <a:ea typeface="Lato"/>
                    <a:cs typeface="Lato"/>
                    <a:sym typeface="Lato"/>
                  </a:rPr>
                  <a:t>File System</a:t>
                </a:r>
                <a:endParaRPr sz="2000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endParaRPr>
              </a:p>
            </p:txBody>
          </p:sp>
        </p:grpSp>
        <p:pic>
          <p:nvPicPr>
            <p:cNvPr id="277" name="Google Shape;277;p3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644275" y="4031650"/>
              <a:ext cx="570225" cy="5702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78" name="Google Shape;278;p34"/>
          <p:cNvSpPr/>
          <p:nvPr/>
        </p:nvSpPr>
        <p:spPr>
          <a:xfrm rot="-1798536">
            <a:off x="1615179" y="1621885"/>
            <a:ext cx="1894398" cy="152825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9" name="Google Shape;279;p34"/>
          <p:cNvSpPr/>
          <p:nvPr/>
        </p:nvSpPr>
        <p:spPr>
          <a:xfrm rot="1803669">
            <a:off x="5633726" y="1621895"/>
            <a:ext cx="1894300" cy="152825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0" name="Google Shape;280;p34"/>
          <p:cNvSpPr/>
          <p:nvPr/>
        </p:nvSpPr>
        <p:spPr>
          <a:xfrm rot="-5397174">
            <a:off x="4207050" y="1725787"/>
            <a:ext cx="729900" cy="1527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1" name="Google Shape;281;p34"/>
          <p:cNvSpPr/>
          <p:nvPr/>
        </p:nvSpPr>
        <p:spPr>
          <a:xfrm rot="-8097714">
            <a:off x="1471296" y="3503911"/>
            <a:ext cx="956928" cy="152735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2" name="Google Shape;282;p34"/>
          <p:cNvSpPr/>
          <p:nvPr/>
        </p:nvSpPr>
        <p:spPr>
          <a:xfrm rot="8103049">
            <a:off x="3624438" y="3503922"/>
            <a:ext cx="956716" cy="152735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3" name="Google Shape;283;p34"/>
          <p:cNvSpPr/>
          <p:nvPr/>
        </p:nvSpPr>
        <p:spPr>
          <a:xfrm rot="-5397174">
            <a:off x="7152787" y="3503975"/>
            <a:ext cx="729900" cy="1527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4" name="Google Shape;284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Application Layer Status</a:t>
            </a:r>
            <a:endParaRPr/>
          </a:p>
        </p:txBody>
      </p:sp>
      <p:sp>
        <p:nvSpPr>
          <p:cNvPr id="290" name="Google Shape;290;p35"/>
          <p:cNvSpPr txBox="1"/>
          <p:nvPr>
            <p:ph idx="1" type="body"/>
          </p:nvPr>
        </p:nvSpPr>
        <p:spPr>
          <a:xfrm>
            <a:off x="1297500" y="1307850"/>
            <a:ext cx="2740200" cy="331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Work Completed</a:t>
            </a:r>
            <a:endParaRPr sz="20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Layer set up with controllers and routes</a:t>
            </a:r>
            <a:endParaRPr sz="18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Profile, Search, and File API completed and tested with Postman</a:t>
            </a:r>
            <a:endParaRPr sz="1800"/>
          </a:p>
        </p:txBody>
      </p:sp>
      <p:pic>
        <p:nvPicPr>
          <p:cNvPr id="291" name="Google Shape;291;p35"/>
          <p:cNvPicPr preferRelativeResize="0"/>
          <p:nvPr/>
        </p:nvPicPr>
        <p:blipFill rotWithShape="1">
          <a:blip r:embed="rId3">
            <a:alphaModFix/>
          </a:blip>
          <a:srcRect b="0" l="20471" r="19565" t="0"/>
          <a:stretch/>
        </p:blipFill>
        <p:spPr>
          <a:xfrm>
            <a:off x="5075500" y="1601106"/>
            <a:ext cx="2227800" cy="1941300"/>
          </a:xfrm>
          <a:prstGeom prst="roundRect">
            <a:avLst>
              <a:gd fmla="val 11613" name="adj"/>
            </a:avLst>
          </a:prstGeom>
          <a:noFill/>
          <a:ln>
            <a:noFill/>
          </a:ln>
        </p:spPr>
      </p:pic>
      <p:sp>
        <p:nvSpPr>
          <p:cNvPr id="292" name="Google Shape;292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6"/>
          <p:cNvSpPr txBox="1"/>
          <p:nvPr>
            <p:ph type="title"/>
          </p:nvPr>
        </p:nvSpPr>
        <p:spPr>
          <a:xfrm>
            <a:off x="1297500" y="393750"/>
            <a:ext cx="3345300" cy="14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</a:t>
            </a:r>
            <a:r>
              <a:rPr lang="en"/>
              <a:t>Authentication</a:t>
            </a:r>
            <a:endParaRPr/>
          </a:p>
        </p:txBody>
      </p:sp>
      <p:sp>
        <p:nvSpPr>
          <p:cNvPr id="298" name="Google Shape;298;p36"/>
          <p:cNvSpPr txBox="1"/>
          <p:nvPr>
            <p:ph idx="1" type="body"/>
          </p:nvPr>
        </p:nvSpPr>
        <p:spPr>
          <a:xfrm>
            <a:off x="476250" y="2077425"/>
            <a:ext cx="5682000" cy="306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Microsoft Azure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Invite students as external users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Ues app registration to grant authentication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JavaScript library: msal-react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Uses auth templates to display webpages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Determined by whether user is authenticated</a:t>
            </a:r>
            <a:endParaRPr sz="1800"/>
          </a:p>
        </p:txBody>
      </p:sp>
      <p:pic>
        <p:nvPicPr>
          <p:cNvPr id="299" name="Google Shape;299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56385" y="205900"/>
            <a:ext cx="4114940" cy="22719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00" name="Google Shape;300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92776" y="3806425"/>
            <a:ext cx="1778550" cy="1000426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Automation</a:t>
            </a:r>
            <a:endParaRPr/>
          </a:p>
        </p:txBody>
      </p:sp>
      <p:sp>
        <p:nvSpPr>
          <p:cNvPr id="307" name="Google Shape;307;p37"/>
          <p:cNvSpPr txBox="1"/>
          <p:nvPr>
            <p:ph idx="1" type="body"/>
          </p:nvPr>
        </p:nvSpPr>
        <p:spPr>
          <a:xfrm>
            <a:off x="485000" y="17779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Must invite 100s of students a semester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Python script for 3604 instructors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CSV module: Makes CSV file of students’ emails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Microsoft AD: imports file as a batch invite</a:t>
            </a:r>
            <a:endParaRPr sz="1800"/>
          </a:p>
        </p:txBody>
      </p:sp>
      <p:pic>
        <p:nvPicPr>
          <p:cNvPr id="308" name="Google Shape;30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2175" y="323713"/>
            <a:ext cx="4171950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Authentication</a:t>
            </a:r>
            <a:r>
              <a:rPr lang="en"/>
              <a:t> Progress</a:t>
            </a:r>
            <a:endParaRPr/>
          </a:p>
        </p:txBody>
      </p:sp>
      <p:sp>
        <p:nvSpPr>
          <p:cNvPr id="315" name="Google Shape;315;p38"/>
          <p:cNvSpPr txBox="1"/>
          <p:nvPr>
            <p:ph idx="1" type="body"/>
          </p:nvPr>
        </p:nvSpPr>
        <p:spPr>
          <a:xfrm>
            <a:off x="1297500" y="1356175"/>
            <a:ext cx="3636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Work Completed</a:t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Authentication for students inside Microsoft AD tenant</a:t>
            </a:r>
            <a:endParaRPr sz="18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Restricting </a:t>
            </a:r>
            <a:r>
              <a:rPr lang="en" sz="1800"/>
              <a:t>web pages</a:t>
            </a:r>
            <a:r>
              <a:rPr lang="en" sz="1800"/>
              <a:t> based on authentication</a:t>
            </a:r>
            <a:endParaRPr sz="18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Automation of Microsoft AD’s batch invite process</a:t>
            </a:r>
            <a:endParaRPr sz="1800"/>
          </a:p>
        </p:txBody>
      </p:sp>
      <p:pic>
        <p:nvPicPr>
          <p:cNvPr id="316" name="Google Shape;31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7600" y="1708325"/>
            <a:ext cx="3304475" cy="1726850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 Layer</a:t>
            </a:r>
            <a:endParaRPr/>
          </a:p>
        </p:txBody>
      </p:sp>
      <p:sp>
        <p:nvSpPr>
          <p:cNvPr id="323" name="Google Shape;323;p39"/>
          <p:cNvSpPr txBox="1"/>
          <p:nvPr>
            <p:ph idx="1" type="body"/>
          </p:nvPr>
        </p:nvSpPr>
        <p:spPr>
          <a:xfrm>
            <a:off x="1297500" y="1190150"/>
            <a:ext cx="3754500" cy="322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MongoDB is a NoSQL database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Using schema to enforce formatting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NoSQL is flexible for future changes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File data stored on disk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Simple, easy to access</a:t>
            </a:r>
            <a:endParaRPr sz="1800"/>
          </a:p>
        </p:txBody>
      </p:sp>
      <p:pic>
        <p:nvPicPr>
          <p:cNvPr id="324" name="Google Shape;32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1825" y="1190150"/>
            <a:ext cx="3433426" cy="3530849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25" name="Google Shape;325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 Layer Progress</a:t>
            </a:r>
            <a:endParaRPr/>
          </a:p>
        </p:txBody>
      </p:sp>
      <p:sp>
        <p:nvSpPr>
          <p:cNvPr id="331" name="Google Shape;331;p40"/>
          <p:cNvSpPr txBox="1"/>
          <p:nvPr>
            <p:ph idx="1" type="body"/>
          </p:nvPr>
        </p:nvSpPr>
        <p:spPr>
          <a:xfrm>
            <a:off x="1297500" y="1307850"/>
            <a:ext cx="3813000" cy="340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Work Completed</a:t>
            </a:r>
            <a:endParaRPr sz="20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MongoDB schema created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API updates to DB tested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File system structure created</a:t>
            </a:r>
            <a:endParaRPr sz="1800"/>
          </a:p>
        </p:txBody>
      </p:sp>
      <p:pic>
        <p:nvPicPr>
          <p:cNvPr id="332" name="Google Shape;33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8408" y="1307850"/>
            <a:ext cx="1962900" cy="14721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333" name="Google Shape;333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00574" y="3061900"/>
            <a:ext cx="1318550" cy="131855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340" name="Google Shape;340;p41"/>
          <p:cNvSpPr txBox="1"/>
          <p:nvPr>
            <p:ph idx="1" type="body"/>
          </p:nvPr>
        </p:nvSpPr>
        <p:spPr>
          <a:xfrm>
            <a:off x="1297500" y="1307850"/>
            <a:ext cx="7371300" cy="328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Finish the edit profile page (current capstone group will complete)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Extensive automated testing</a:t>
            </a:r>
            <a:endParaRPr sz="18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Add levels of authentication, including administrative access</a:t>
            </a:r>
            <a:endParaRPr sz="18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Create in depth data backup plan with AWS S3 or other remote storage</a:t>
            </a:r>
            <a:endParaRPr sz="1800"/>
          </a:p>
        </p:txBody>
      </p:sp>
      <p:sp>
        <p:nvSpPr>
          <p:cNvPr id="341" name="Google Shape;341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347" name="Google Shape;347;p42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Professor Dunlap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Professor Fox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Satvik Chekuri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Dr. Chen and Mr. Lee from VT DLP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The previous capstone groups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Theo Ouzhinski, William Denman, Katie Geibel, and Thrilok Shivaraman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Trevor Bagbey, Matthew Betsill, Omar Elgeoushy, Daniel Setareh</a:t>
            </a:r>
            <a:endParaRPr sz="1800"/>
          </a:p>
        </p:txBody>
      </p:sp>
      <p:sp>
        <p:nvSpPr>
          <p:cNvPr id="348" name="Google Shape;348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4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354" name="Google Shape;354;p43"/>
          <p:cNvSpPr txBox="1"/>
          <p:nvPr>
            <p:ph idx="1" type="body"/>
          </p:nvPr>
        </p:nvSpPr>
        <p:spPr>
          <a:xfrm>
            <a:off x="1297500" y="1307850"/>
            <a:ext cx="7038900" cy="383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[1]	“CS 3604 Case Study Library.” University Libraries, </a:t>
            </a:r>
            <a:r>
              <a:rPr lang="en" sz="1800" u="sng">
                <a:solidFill>
                  <a:schemeClr val="hlink"/>
                </a:solidFill>
                <a:hlinkClick r:id="rId3"/>
              </a:rPr>
              <a:t>https://casestudies.cs.vt.edu/</a:t>
            </a:r>
            <a:r>
              <a:rPr lang="en" sz="1800"/>
              <a:t>, Accessed 17 April 2024</a:t>
            </a:r>
            <a:endParaRPr sz="1800"/>
          </a:p>
          <a:p>
            <a:pPr indent="-45720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[2]	“Microsoft Identity Platform Documentation.” Microsoft Learn, </a:t>
            </a:r>
            <a:r>
              <a:rPr lang="en" sz="1800" u="sng">
                <a:solidFill>
                  <a:schemeClr val="hlink"/>
                </a:solidFill>
                <a:hlinkClick r:id="rId4"/>
              </a:rPr>
              <a:t>https://learn.microsoft.com/en-us/entra/identity-platform/</a:t>
            </a:r>
            <a:r>
              <a:rPr lang="en" sz="1800"/>
              <a:t>. Accessed 17 April 2024</a:t>
            </a:r>
            <a:endParaRPr sz="1800"/>
          </a:p>
          <a:p>
            <a:pPr indent="-45720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[3]	“MERN Stack Crash Course Tutorial.” Youtube, </a:t>
            </a:r>
            <a:r>
              <a:rPr lang="en" sz="1800" u="sng">
                <a:solidFill>
                  <a:schemeClr val="hlink"/>
                </a:solidFill>
                <a:hlinkClick r:id="rId5"/>
              </a:rPr>
              <a:t>https://www.youtube.com/playlist?list=PL4cUxeGkcC9iJ_KkrkBZWZRHVwnzLIoUE</a:t>
            </a:r>
            <a:r>
              <a:rPr lang="en" sz="1800"/>
              <a:t>. Accessed 13 April 2024</a:t>
            </a:r>
            <a:endParaRPr sz="1800"/>
          </a:p>
        </p:txBody>
      </p:sp>
      <p:sp>
        <p:nvSpPr>
          <p:cNvPr id="355" name="Google Shape;355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86" name="Google Shape;186;p26"/>
          <p:cNvSpPr txBox="1"/>
          <p:nvPr>
            <p:ph idx="1" type="body"/>
          </p:nvPr>
        </p:nvSpPr>
        <p:spPr>
          <a:xfrm>
            <a:off x="1250525" y="1307850"/>
            <a:ext cx="3515700" cy="35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Project Recap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Problem Recap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Changed Approach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Tools Used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Presentation Layer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Application Layer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Authentication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Database Layer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Future work</a:t>
            </a:r>
            <a:endParaRPr sz="1800"/>
          </a:p>
        </p:txBody>
      </p:sp>
      <p:sp>
        <p:nvSpPr>
          <p:cNvPr id="187" name="Google Shape;187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44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361" name="Google Shape;361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Recap</a:t>
            </a:r>
            <a:endParaRPr/>
          </a:p>
        </p:txBody>
      </p:sp>
      <p:sp>
        <p:nvSpPr>
          <p:cNvPr id="193" name="Google Shape;193;p2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Client: Dr. Dunlap, CS 3604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Digital Library Program (DLP) held students’ case studies from CS 3604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Reports &amp; Presentations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Used by students to see examples of past projects</a:t>
            </a:r>
            <a:endParaRPr sz="1800"/>
          </a:p>
        </p:txBody>
      </p:sp>
      <p:sp>
        <p:nvSpPr>
          <p:cNvPr id="194" name="Google Shape;194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 </a:t>
            </a:r>
            <a:r>
              <a:rPr lang="en"/>
              <a:t>Recap</a:t>
            </a:r>
            <a:endParaRPr/>
          </a:p>
        </p:txBody>
      </p:sp>
      <p:sp>
        <p:nvSpPr>
          <p:cNvPr id="200" name="Google Shape;200;p28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Had no student</a:t>
            </a:r>
            <a:r>
              <a:rPr lang="en" sz="1800"/>
              <a:t> authentication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Became harder to maintain over time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AWS Amplify build errors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DLP root repository now private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1.5 years out of sync</a:t>
            </a:r>
            <a:endParaRPr sz="1800"/>
          </a:p>
        </p:txBody>
      </p:sp>
      <p:pic>
        <p:nvPicPr>
          <p:cNvPr id="201" name="Google Shape;20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41677" y="1164629"/>
            <a:ext cx="3108751" cy="1407126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Changed Approach</a:t>
            </a:r>
            <a:endParaRPr/>
          </a:p>
        </p:txBody>
      </p:sp>
      <p:sp>
        <p:nvSpPr>
          <p:cNvPr id="208" name="Google Shape;208;p29"/>
          <p:cNvSpPr txBox="1"/>
          <p:nvPr>
            <p:ph idx="1" type="body"/>
          </p:nvPr>
        </p:nvSpPr>
        <p:spPr>
          <a:xfrm>
            <a:off x="1297500" y="1307850"/>
            <a:ext cx="4588200" cy="38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Met with a DLP team developer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Developed 3 possible plans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Pull DLP updates and continue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Host on DLP managed instance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Build custom site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Decided to build custom site</a:t>
            </a:r>
            <a:endParaRPr sz="1800"/>
          </a:p>
        </p:txBody>
      </p:sp>
      <p:pic>
        <p:nvPicPr>
          <p:cNvPr id="209" name="Google Shape;20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5700" y="1154825"/>
            <a:ext cx="2893774" cy="162775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Tools Used</a:t>
            </a:r>
            <a:endParaRPr/>
          </a:p>
        </p:txBody>
      </p:sp>
      <p:sp>
        <p:nvSpPr>
          <p:cNvPr id="216" name="Google Shape;216;p30"/>
          <p:cNvSpPr txBox="1"/>
          <p:nvPr>
            <p:ph idx="1" type="body"/>
          </p:nvPr>
        </p:nvSpPr>
        <p:spPr>
          <a:xfrm>
            <a:off x="1297500" y="1567550"/>
            <a:ext cx="4012800" cy="342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Microsoft Azure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Python: CSV module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MERN Stack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b="1" lang="en" sz="1800"/>
              <a:t>React:</a:t>
            </a:r>
            <a:r>
              <a:rPr lang="en" sz="1800"/>
              <a:t> Presentation Layer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b="1" lang="en" sz="1800"/>
              <a:t>Express &amp; Node:</a:t>
            </a:r>
            <a:r>
              <a:rPr lang="en" sz="1800"/>
              <a:t> Application Layer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b="1" lang="en" sz="1800"/>
              <a:t>MongoDB:</a:t>
            </a:r>
            <a:r>
              <a:rPr lang="en" sz="1800"/>
              <a:t> Database Layer</a:t>
            </a:r>
            <a:endParaRPr sz="1800"/>
          </a:p>
        </p:txBody>
      </p:sp>
      <p:pic>
        <p:nvPicPr>
          <p:cNvPr id="217" name="Google Shape;21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7125" y="2213625"/>
            <a:ext cx="2702100" cy="14655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218" name="Google Shape;218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31"/>
          <p:cNvPicPr preferRelativeResize="0"/>
          <p:nvPr/>
        </p:nvPicPr>
        <p:blipFill rotWithShape="1">
          <a:blip r:embed="rId3">
            <a:alphaModFix/>
          </a:blip>
          <a:srcRect b="27651" l="0" r="0" t="0"/>
          <a:stretch/>
        </p:blipFill>
        <p:spPr>
          <a:xfrm>
            <a:off x="2541050" y="301250"/>
            <a:ext cx="6510933" cy="220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31"/>
          <p:cNvPicPr preferRelativeResize="0"/>
          <p:nvPr/>
        </p:nvPicPr>
        <p:blipFill rotWithShape="1">
          <a:blip r:embed="rId4">
            <a:alphaModFix/>
          </a:blip>
          <a:srcRect b="83030" l="79682" r="0" t="0"/>
          <a:stretch/>
        </p:blipFill>
        <p:spPr>
          <a:xfrm>
            <a:off x="3473600" y="3011650"/>
            <a:ext cx="4163225" cy="16424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1"/>
          <p:cNvSpPr txBox="1"/>
          <p:nvPr>
            <p:ph type="title"/>
          </p:nvPr>
        </p:nvSpPr>
        <p:spPr>
          <a:xfrm>
            <a:off x="212100" y="1591200"/>
            <a:ext cx="2232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</a:t>
            </a:r>
            <a:r>
              <a:rPr lang="en"/>
              <a:t>Layer</a:t>
            </a:r>
            <a:endParaRPr/>
          </a:p>
        </p:txBody>
      </p:sp>
      <p:sp>
        <p:nvSpPr>
          <p:cNvPr id="226" name="Google Shape;226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162" y="279361"/>
            <a:ext cx="3574975" cy="1966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2" name="Google Shape;232;p32"/>
          <p:cNvGrpSpPr/>
          <p:nvPr/>
        </p:nvGrpSpPr>
        <p:grpSpPr>
          <a:xfrm>
            <a:off x="4572026" y="279352"/>
            <a:ext cx="4167275" cy="4434419"/>
            <a:chOff x="4579450" y="152400"/>
            <a:chExt cx="4412149" cy="4584800"/>
          </a:xfrm>
        </p:grpSpPr>
        <p:sp>
          <p:nvSpPr>
            <p:cNvPr id="233" name="Google Shape;233;p32"/>
            <p:cNvSpPr/>
            <p:nvPr/>
          </p:nvSpPr>
          <p:spPr>
            <a:xfrm>
              <a:off x="4579450" y="2295200"/>
              <a:ext cx="4412100" cy="2442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  <p:pic>
          <p:nvPicPr>
            <p:cNvPr id="234" name="Google Shape;234;p3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579456" y="152400"/>
              <a:ext cx="4412144" cy="2319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" name="Google Shape;235;p32"/>
            <p:cNvPicPr preferRelativeResize="0"/>
            <p:nvPr/>
          </p:nvPicPr>
          <p:blipFill rotWithShape="1">
            <a:blip r:embed="rId5">
              <a:alphaModFix/>
            </a:blip>
            <a:srcRect b="2085" l="0" r="0" t="0"/>
            <a:stretch/>
          </p:blipFill>
          <p:spPr>
            <a:xfrm>
              <a:off x="4984091" y="2688375"/>
              <a:ext cx="3602871" cy="18671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36" name="Google Shape;236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3150" y="2941376"/>
            <a:ext cx="3574975" cy="1772399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</a:t>
            </a:r>
            <a:r>
              <a:rPr lang="en"/>
              <a:t>Layer Status</a:t>
            </a:r>
            <a:endParaRPr/>
          </a:p>
        </p:txBody>
      </p:sp>
      <p:sp>
        <p:nvSpPr>
          <p:cNvPr id="243" name="Google Shape;243;p33"/>
          <p:cNvSpPr txBox="1"/>
          <p:nvPr>
            <p:ph idx="1" type="body"/>
          </p:nvPr>
        </p:nvSpPr>
        <p:spPr>
          <a:xfrm>
            <a:off x="1297500" y="1307850"/>
            <a:ext cx="2979300" cy="361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Work </a:t>
            </a:r>
            <a:r>
              <a:rPr lang="en" sz="2000"/>
              <a:t>Completed</a:t>
            </a:r>
            <a:endParaRPr sz="20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Homepage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Navigation bar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Search page </a:t>
            </a:r>
            <a:endParaRPr sz="18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Profile page</a:t>
            </a:r>
            <a:endParaRPr sz="1800"/>
          </a:p>
        </p:txBody>
      </p:sp>
      <p:pic>
        <p:nvPicPr>
          <p:cNvPr id="244" name="Google Shape;24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3176" y="1445238"/>
            <a:ext cx="3195223" cy="2778676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