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352" r:id="rId3"/>
    <p:sldId id="351" r:id="rId4"/>
    <p:sldId id="353" r:id="rId5"/>
    <p:sldId id="354" r:id="rId6"/>
    <p:sldId id="355" r:id="rId7"/>
    <p:sldId id="356" r:id="rId8"/>
    <p:sldId id="357" r:id="rId9"/>
    <p:sldId id="358" r:id="rId10"/>
    <p:sldId id="359" r:id="rId11"/>
    <p:sldId id="360" r:id="rId12"/>
    <p:sldId id="350" r:id="rId13"/>
  </p:sldIdLst>
  <p:sldSz cx="9144000" cy="6858000" type="screen4x3"/>
  <p:notesSz cx="6645275" cy="91741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2105" autoAdjust="0"/>
  </p:normalViewPr>
  <p:slideViewPr>
    <p:cSldViewPr>
      <p:cViewPr varScale="1">
        <p:scale>
          <a:sx n="28" d="100"/>
          <a:sy n="28" d="100"/>
        </p:scale>
        <p:origin x="-15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64118" y="0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/>
          <a:lstStyle>
            <a:lvl1pPr algn="r">
              <a:defRPr sz="1200"/>
            </a:lvl1pPr>
          </a:lstStyle>
          <a:p>
            <a:fld id="{A6C1C03F-B49E-4DB3-AD40-749CDABDD6A8}" type="datetimeFigureOut">
              <a:rPr lang="en-US" smtClean="0"/>
              <a:pPr/>
              <a:t>3/11/15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13863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64118" y="8713863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 anchor="b"/>
          <a:lstStyle>
            <a:lvl1pPr algn="r">
              <a:defRPr sz="1200"/>
            </a:lvl1pPr>
          </a:lstStyle>
          <a:p>
            <a:fld id="{42E13912-7B51-4730-944A-3F4B493DAB7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1506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64118" y="0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/>
          <a:lstStyle>
            <a:lvl1pPr algn="r">
              <a:defRPr sz="1200"/>
            </a:lvl1pPr>
          </a:lstStyle>
          <a:p>
            <a:fld id="{0AD7B082-3D47-4648-90D0-43E08D474CA9}" type="datetimeFigureOut">
              <a:rPr lang="en-US" smtClean="0"/>
              <a:pPr/>
              <a:t>3/11/15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28700" y="687388"/>
            <a:ext cx="4587875" cy="3441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386" tIns="45193" rIns="90386" bIns="4519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4528" y="4357728"/>
            <a:ext cx="5316220" cy="4128373"/>
          </a:xfrm>
          <a:prstGeom prst="rect">
            <a:avLst/>
          </a:prstGeom>
        </p:spPr>
        <p:txBody>
          <a:bodyPr vert="horz" lIns="90386" tIns="45193" rIns="90386" bIns="4519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13863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64118" y="8713863"/>
            <a:ext cx="2879619" cy="458708"/>
          </a:xfrm>
          <a:prstGeom prst="rect">
            <a:avLst/>
          </a:prstGeom>
        </p:spPr>
        <p:txBody>
          <a:bodyPr vert="horz" lIns="90386" tIns="45193" rIns="90386" bIns="45193" rtlCol="0" anchor="b"/>
          <a:lstStyle>
            <a:lvl1pPr algn="r">
              <a:defRPr sz="1200"/>
            </a:lvl1pPr>
          </a:lstStyle>
          <a:p>
            <a:fld id="{0D4B5A44-720D-4A95-9B43-9B24293547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9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B87EB4-2AEE-47EE-B285-5CE5DC4E78B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5A44-720D-4A95-9B43-9B242935476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223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Top block is a close-up photo of red-white-blue flag pattern. Bottom block is a light blue circle-star pattern. Bottom right is the VA emblem-Excellence logo lock-up.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8880" y="3178162"/>
            <a:ext cx="7772400" cy="730127"/>
          </a:xfrm>
        </p:spPr>
        <p:txBody>
          <a:bodyPr>
            <a:normAutofit/>
          </a:bodyPr>
          <a:lstStyle>
            <a:lvl1pPr algn="l">
              <a:defRPr sz="2000" b="1">
                <a:latin typeface="Calibri"/>
                <a:cs typeface="Calibri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696" y="4004454"/>
            <a:ext cx="7753584" cy="914813"/>
          </a:xfrm>
        </p:spPr>
        <p:txBody>
          <a:bodyPr>
            <a:noAutofit/>
          </a:bodyPr>
          <a:lstStyle>
            <a:lvl1pPr marL="0" indent="0" algn="l">
              <a:buNone/>
              <a:defRPr sz="1600">
                <a:solidFill>
                  <a:srgbClr val="FFFFFF"/>
                </a:soli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650"/>
            <a:ext cx="8229600" cy="4190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3322"/>
            <a:ext cx="4038600" cy="420284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3237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372139"/>
            <a:ext cx="4040188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3237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72139"/>
            <a:ext cx="4041775" cy="370605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997295"/>
            <a:ext cx="5111750" cy="412886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997296"/>
            <a:ext cx="3008313" cy="4128866"/>
          </a:xfrm>
          <a:solidFill>
            <a:srgbClr val="FFFFFF"/>
          </a:solidFill>
          <a:ln>
            <a:solidFill>
              <a:srgbClr val="BFBFBF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2391824"/>
            <a:ext cx="5486400" cy="272403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682602"/>
            <a:ext cx="5486400" cy="6135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Slide background with light blue circle-star pattern block behind title. Bottom left reads &quot;Veterans Health Administration.&quot;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29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49438"/>
            <a:ext cx="8229600" cy="427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83613" y="6249988"/>
            <a:ext cx="490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1">
                    <a:tint val="75000"/>
                  </a:schemeClr>
                </a:solidFill>
                <a:latin typeface="Georgia"/>
                <a:cs typeface="Georgia"/>
              </a:defRPr>
            </a:lvl1pPr>
          </a:lstStyle>
          <a:p>
            <a:fld id="{397D2B08-EE76-4873-A66E-384E489197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0" y="6284913"/>
            <a:ext cx="431165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spc="10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VETERANS HEALTH ADMINISTRATION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Georgia"/>
          <a:ea typeface="Georgia" pitchFamily="18" charset="0"/>
          <a:cs typeface="Georgi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Georgia" pitchFamily="18" charset="0"/>
          <a:ea typeface="Georgia" pitchFamily="18" charset="0"/>
          <a:cs typeface="Georgia" pitchFamily="18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Georgia" pitchFamily="18" charset="0"/>
          <a:cs typeface="Georgia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Georgia" pitchFamily="18" charset="0"/>
          <a:cs typeface="Georgia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chemeClr val="tx1"/>
          </a:solidFill>
          <a:latin typeface="+mn-lt"/>
          <a:ea typeface="Georgia" pitchFamily="18" charset="0"/>
          <a:cs typeface="Georgia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+mn-lt"/>
          <a:ea typeface="Georgia" pitchFamily="18" charset="0"/>
          <a:cs typeface="Georgia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chemeClr val="tx1"/>
          </a:solidFill>
          <a:latin typeface="Georgia"/>
          <a:ea typeface="Georgia" pitchFamily="18" charset="0"/>
          <a:cs typeface="Georgi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81000" y="3200400"/>
            <a:ext cx="7086600" cy="1812925"/>
          </a:xfrm>
        </p:spPr>
        <p:txBody>
          <a:bodyPr>
            <a:normAutofit fontScale="90000"/>
          </a:bodyPr>
          <a:lstStyle/>
          <a:p>
            <a:r>
              <a:rPr lang="en-US" sz="4000" b="0" dirty="0">
                <a:solidFill>
                  <a:schemeClr val="tx1"/>
                </a:solidFill>
              </a:rPr>
              <a:t/>
            </a:r>
            <a:br>
              <a:rPr lang="en-US" sz="4000" b="0" dirty="0">
                <a:solidFill>
                  <a:schemeClr val="tx1"/>
                </a:solidFill>
              </a:rPr>
            </a:br>
            <a:r>
              <a:rPr lang="en-US" sz="4900" b="0" dirty="0">
                <a:solidFill>
                  <a:schemeClr val="tx1"/>
                </a:solidFill>
              </a:rPr>
              <a:t/>
            </a:r>
            <a:br>
              <a:rPr lang="en-US" sz="4900" b="0" dirty="0">
                <a:solidFill>
                  <a:schemeClr val="tx1"/>
                </a:solidFill>
              </a:rPr>
            </a:br>
            <a:r>
              <a:rPr lang="en-US" sz="4900" dirty="0" smtClean="0">
                <a:latin typeface="+mn-lt"/>
              </a:rPr>
              <a:t>It’s All About Connection</a:t>
            </a:r>
            <a:endParaRPr lang="en-US" sz="4900" dirty="0">
              <a:latin typeface="+mn-lt"/>
            </a:endParaRPr>
          </a:p>
        </p:txBody>
      </p:sp>
      <p:sp>
        <p:nvSpPr>
          <p:cNvPr id="18842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5257800"/>
            <a:ext cx="6400800" cy="6858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April 28, 2014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Nancy Short, LCSW</a:t>
            </a:r>
          </a:p>
          <a:p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290637"/>
          </a:xfrm>
        </p:spPr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THE NEXT LEVEL OF CONNECTION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Developing a web of connections for Veterans and family members, to refer them to for resources and services</a:t>
            </a:r>
          </a:p>
          <a:p>
            <a:r>
              <a:rPr lang="en-US" sz="2400" dirty="0" smtClean="0"/>
              <a:t>But first, we have to connect with each other</a:t>
            </a:r>
          </a:p>
          <a:p>
            <a:pPr lvl="1"/>
            <a:r>
              <a:rPr lang="en-US" sz="2000" dirty="0" smtClean="0"/>
              <a:t>This conference is a wonderful example of this</a:t>
            </a:r>
          </a:p>
          <a:p>
            <a:r>
              <a:rPr lang="en-US" sz="2200" dirty="0" smtClean="0"/>
              <a:t>When we are connected to each other, the referral process is easier and more streamlined for the Veteran/family member</a:t>
            </a:r>
          </a:p>
          <a:p>
            <a:pPr marL="457200" lvl="1" indent="0"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499411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1290637"/>
          </a:xfrm>
        </p:spPr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WHERE DO WE GO FROM HERE?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Your work/research helps provide people like me with resources</a:t>
            </a:r>
          </a:p>
          <a:p>
            <a:r>
              <a:rPr lang="en-US" sz="2400" dirty="0" smtClean="0"/>
              <a:t>Research helps develop policy/funding</a:t>
            </a:r>
          </a:p>
          <a:p>
            <a:r>
              <a:rPr lang="en-US" sz="2400" dirty="0" smtClean="0"/>
              <a:t>You need to make the connection with what you do and the Veterans/family member you are helping</a:t>
            </a:r>
          </a:p>
          <a:p>
            <a:pPr lvl="1"/>
            <a:r>
              <a:rPr lang="en-US" sz="2000" dirty="0" smtClean="0"/>
              <a:t>By doing this research, I’m helping identify a gap in services, which will in turn help obtain funding for these services</a:t>
            </a:r>
          </a:p>
          <a:p>
            <a:pPr lvl="1"/>
            <a:r>
              <a:rPr lang="en-US" sz="2000" dirty="0" smtClean="0"/>
              <a:t>VT Needs Assessment: impacts Veterans in Southwest Virginia</a:t>
            </a:r>
          </a:p>
          <a:p>
            <a:pPr lvl="2"/>
            <a:r>
              <a:rPr lang="en-US" sz="1800" dirty="0" smtClean="0"/>
              <a:t>Virginia Wounded Warrior Program—fills gaps in services</a:t>
            </a:r>
          </a:p>
          <a:p>
            <a:pPr lvl="2"/>
            <a:r>
              <a:rPr lang="en-US" sz="1800" dirty="0" smtClean="0"/>
              <a:t>Helped TBI research come to the Salem VAMC</a:t>
            </a:r>
          </a:p>
          <a:p>
            <a:pPr lvl="2"/>
            <a:r>
              <a:rPr lang="en-US" sz="1800" dirty="0" smtClean="0"/>
              <a:t>Helps providers identify education that family can benefit from</a:t>
            </a:r>
          </a:p>
          <a:p>
            <a:pPr marL="457200" lvl="1" indent="0"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20377635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latin typeface="Calibri" panose="020F0502020204030204" pitchFamily="34" charset="0"/>
              </a:rPr>
              <a:t>CONCLUSION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Don’t focus on the things that separate us, find ways to connect with each other</a:t>
            </a:r>
          </a:p>
          <a:p>
            <a:r>
              <a:rPr lang="en-US" sz="2400" dirty="0" smtClean="0"/>
              <a:t>If you are always looking for someone with the exact same experiences as yourself, you will lead a very lonely life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043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7772400" cy="609600"/>
          </a:xfrm>
        </p:spPr>
        <p:txBody>
          <a:bodyPr>
            <a:noAutofit/>
          </a:bodyPr>
          <a:lstStyle/>
          <a:p>
            <a:r>
              <a:rPr lang="en-US" sz="4800" dirty="0" smtClean="0">
                <a:latin typeface="Calibri" panose="020F0502020204030204" pitchFamily="34" charset="0"/>
              </a:rPr>
              <a:t>HOW We arrived at this topic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1676400"/>
            <a:ext cx="81534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Discussion regarding abandoning my previously titled presentation “The Changing Face of War” due to a similar topic at the conference and my decision to speak frankly about how what I do fits the conference topic.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wearing of multiple hats, as most conference participants, I too wear multiple hats in my job at the Salem VA Medical Center.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My foremost job is to facilitate the transition of returning combat Veterans into civilian life and into the VA system.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821096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CONNECTIONS ARE VITAL	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My job varies from outreach to answering phone calls or meeting with Veterans and family members; from providing the number for the GI Bill hotline to talking with a suicidal Veteran standing on a bridge.</a:t>
            </a:r>
          </a:p>
          <a:p>
            <a:r>
              <a:rPr lang="en-US" sz="2400" dirty="0" smtClean="0"/>
              <a:t>I survive on connection, which will be the focus of my presentation.</a:t>
            </a:r>
          </a:p>
          <a:p>
            <a:r>
              <a:rPr lang="en-US" sz="4000" dirty="0" smtClean="0"/>
              <a:t>Connection is what I do.</a:t>
            </a:r>
          </a:p>
        </p:txBody>
      </p:sp>
    </p:spTree>
    <p:extLst>
      <p:ext uri="{BB962C8B-B14F-4D97-AF65-F5344CB8AC3E}">
        <p14:creationId xmlns:p14="http://schemas.microsoft.com/office/powerpoint/2010/main" val="2224779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CONNECTIONS ARE VITAL	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/>
              <a:t>I must first connect with the Veteran or family member, then I must make the proper connection to the resources, information and/or services they are requesting. </a:t>
            </a:r>
            <a:endParaRPr lang="en-US" sz="2400" dirty="0" smtClean="0"/>
          </a:p>
          <a:p>
            <a:r>
              <a:rPr lang="en-US" sz="2400" dirty="0" smtClean="0"/>
              <a:t>Lastly, my job is to develop these connections among providers and community agencies.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154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WHERE IT STARTS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We as humans CRAVE connection—we are hard wired for it.</a:t>
            </a:r>
          </a:p>
          <a:p>
            <a:r>
              <a:rPr lang="en-US" sz="2400" dirty="0" smtClean="0"/>
              <a:t>Seeking this connection can look very different:</a:t>
            </a:r>
          </a:p>
          <a:p>
            <a:pPr lvl="1"/>
            <a:r>
              <a:rPr lang="en-US" sz="2200" dirty="0" smtClean="0"/>
              <a:t>Maybe it looks like being a part of a military unit and the comradery that comes with it</a:t>
            </a:r>
          </a:p>
          <a:p>
            <a:pPr lvl="1"/>
            <a:r>
              <a:rPr lang="en-US" sz="2200" dirty="0" smtClean="0"/>
              <a:t>It could look like being a member of a support group</a:t>
            </a:r>
          </a:p>
          <a:p>
            <a:pPr lvl="1"/>
            <a:r>
              <a:rPr lang="en-US" sz="2200" dirty="0" smtClean="0"/>
              <a:t>It could be in the arms of a lover</a:t>
            </a:r>
          </a:p>
          <a:p>
            <a:pPr lvl="1"/>
            <a:r>
              <a:rPr lang="en-US" sz="2200" dirty="0" smtClean="0"/>
              <a:t>It could be connection with a beloved pet</a:t>
            </a:r>
          </a:p>
          <a:p>
            <a:pPr lvl="1"/>
            <a:r>
              <a:rPr lang="en-US" sz="2200" dirty="0" smtClean="0"/>
              <a:t>It could be with art, music, nature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4266302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WHERE IT CAN GO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However, when the wires get crossed (through a variety of means), this connection may look very different</a:t>
            </a:r>
          </a:p>
          <a:p>
            <a:pPr lvl="1"/>
            <a:r>
              <a:rPr lang="en-US" sz="2000" dirty="0" smtClean="0"/>
              <a:t>May use substances to help facilitate discussion, this works in the short-term but it is not a real connection and it also has physical, psychosocial and possibly legal consequences</a:t>
            </a:r>
          </a:p>
          <a:p>
            <a:pPr lvl="1"/>
            <a:r>
              <a:rPr lang="en-US" sz="2000" dirty="0" smtClean="0"/>
              <a:t>Lack of connection may end up in domestic violence and other criminal activity</a:t>
            </a:r>
          </a:p>
          <a:p>
            <a:pPr lvl="1"/>
            <a:r>
              <a:rPr lang="en-US" sz="2000" dirty="0" smtClean="0"/>
              <a:t>PTSD is a problem with emotional connection surrounding a traumatic event</a:t>
            </a:r>
          </a:p>
          <a:p>
            <a:pPr lvl="2"/>
            <a:r>
              <a:rPr lang="en-US" sz="1800" dirty="0" smtClean="0"/>
              <a:t>This is a lack of healing and/or cognitive issues as a result of the trauma</a:t>
            </a:r>
          </a:p>
          <a:p>
            <a:r>
              <a:rPr lang="en-US" sz="2200" dirty="0" smtClean="0"/>
              <a:t>Lack of connection can lead to isolation and hopelessness</a:t>
            </a:r>
          </a:p>
          <a:p>
            <a:pPr marL="0" indent="0">
              <a:buNone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7386953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SO HOW DO I CONNECT?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Honesty: don’t be something you are not</a:t>
            </a:r>
          </a:p>
          <a:p>
            <a:r>
              <a:rPr lang="en-US" sz="2400" dirty="0" smtClean="0"/>
              <a:t>Be genuine: Veterans are trained in BS detection, they will know if you not being genuine or honest</a:t>
            </a:r>
          </a:p>
          <a:p>
            <a:r>
              <a:rPr lang="en-US" sz="2400" dirty="0" smtClean="0"/>
              <a:t>Connection leads to vulnerability: You have to put yourself out there, but do this with caution—do not dump your problems onto the person you are trying to help</a:t>
            </a:r>
          </a:p>
          <a:p>
            <a:r>
              <a:rPr lang="en-US" sz="2400" dirty="0" smtClean="0"/>
              <a:t>Discharging “less than” thinking:</a:t>
            </a:r>
          </a:p>
          <a:p>
            <a:pPr lvl="1"/>
            <a:r>
              <a:rPr lang="en-US" sz="2000" dirty="0" smtClean="0"/>
              <a:t>We all have thoughts that somehow we are “less than” others</a:t>
            </a:r>
          </a:p>
          <a:p>
            <a:pPr lvl="2"/>
            <a:r>
              <a:rPr lang="en-US" sz="1800" dirty="0" smtClean="0"/>
              <a:t>We didn’t serve in the armed forces</a:t>
            </a:r>
          </a:p>
          <a:p>
            <a:pPr lvl="2"/>
            <a:r>
              <a:rPr lang="en-US" sz="1800" dirty="0" smtClean="0"/>
              <a:t>We served, but weren’t in combat</a:t>
            </a:r>
          </a:p>
          <a:p>
            <a:pPr lvl="2"/>
            <a:r>
              <a:rPr lang="en-US" sz="1800" dirty="0" smtClean="0"/>
              <a:t>We were in combat, but didn’t get injured</a:t>
            </a:r>
          </a:p>
          <a:p>
            <a:pPr lvl="2"/>
            <a:r>
              <a:rPr lang="en-US" sz="1800" dirty="0" smtClean="0"/>
              <a:t>We were injured, but didn’t die</a:t>
            </a:r>
          </a:p>
        </p:txBody>
      </p:sp>
    </p:spTree>
    <p:extLst>
      <p:ext uri="{BB962C8B-B14F-4D97-AF65-F5344CB8AC3E}">
        <p14:creationId xmlns:p14="http://schemas.microsoft.com/office/powerpoint/2010/main" val="2278064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SO HOW DO I CONNECT?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Don’t assume: don’t think that just because you are a Veteran or family member you will have an automatic connection. </a:t>
            </a:r>
          </a:p>
          <a:p>
            <a:pPr lvl="1"/>
            <a:r>
              <a:rPr lang="en-US" sz="2200" dirty="0" smtClean="0"/>
              <a:t>Some providers who are Veterans receive the most complaints.</a:t>
            </a:r>
          </a:p>
          <a:p>
            <a:r>
              <a:rPr lang="en-US" sz="2400" dirty="0" smtClean="0"/>
              <a:t>All connections must be genuine, regardless of status.</a:t>
            </a:r>
          </a:p>
          <a:p>
            <a:r>
              <a:rPr lang="en-US" sz="2400" dirty="0" smtClean="0"/>
              <a:t>Listen: Don’t judge</a:t>
            </a:r>
          </a:p>
          <a:p>
            <a:pPr lvl="1"/>
            <a:r>
              <a:rPr lang="en-US" sz="2200" dirty="0" smtClean="0"/>
              <a:t>Identify that you recognize their emotions and experiences</a:t>
            </a:r>
          </a:p>
          <a:p>
            <a:r>
              <a:rPr lang="en-US" sz="2400" dirty="0" smtClean="0"/>
              <a:t>Show connection through your actions</a:t>
            </a:r>
          </a:p>
          <a:p>
            <a:pPr lvl="1"/>
            <a:r>
              <a:rPr lang="en-US" sz="2200" dirty="0" smtClean="0"/>
              <a:t>Your actions are steps towards building trust</a:t>
            </a:r>
          </a:p>
          <a:p>
            <a:pPr lvl="1"/>
            <a:r>
              <a:rPr lang="en-US" sz="2200" dirty="0" smtClean="0"/>
              <a:t>If you get someone </a:t>
            </a:r>
          </a:p>
          <a:p>
            <a:r>
              <a:rPr lang="en-US" sz="2400" dirty="0"/>
              <a:t>When giving bad or negative news, give options and also help problem solve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6340159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latin typeface="Calibri" panose="020F0502020204030204" pitchFamily="34" charset="0"/>
              </a:rPr>
              <a:t>SO HOW DO I CONNECT?</a:t>
            </a:r>
            <a:endParaRPr lang="en-US" sz="4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49763"/>
          </a:xfrm>
        </p:spPr>
        <p:txBody>
          <a:bodyPr/>
          <a:lstStyle/>
          <a:p>
            <a:r>
              <a:rPr lang="en-US" sz="2400" dirty="0" smtClean="0"/>
              <a:t>Show connection through your actions</a:t>
            </a:r>
          </a:p>
          <a:p>
            <a:pPr lvl="1"/>
            <a:r>
              <a:rPr lang="en-US" sz="2200" dirty="0" smtClean="0"/>
              <a:t>Your actions are steps towards building trust</a:t>
            </a:r>
          </a:p>
          <a:p>
            <a:pPr lvl="1"/>
            <a:r>
              <a:rPr lang="en-US" sz="2200" dirty="0" smtClean="0"/>
              <a:t>If you get someone a $30,00 prosthetic limb, they know they can count on you for assistance</a:t>
            </a:r>
          </a:p>
          <a:p>
            <a:r>
              <a:rPr lang="en-US" sz="2400" dirty="0" smtClean="0"/>
              <a:t>The following statement is extremely powerful</a:t>
            </a:r>
          </a:p>
          <a:p>
            <a:pPr lvl="1"/>
            <a:r>
              <a:rPr lang="en-US" sz="2200" dirty="0" smtClean="0"/>
              <a:t>“No, I have not walked in your shoes, but I am willing to stand with you now and walk this journey with you”</a:t>
            </a:r>
          </a:p>
          <a:p>
            <a:pPr marL="457200" lvl="1" indent="0">
              <a:buNone/>
            </a:pPr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570648629"/>
      </p:ext>
    </p:extLst>
  </p:cSld>
  <p:clrMapOvr>
    <a:masterClrMapping/>
  </p:clrMapOvr>
</p:sld>
</file>

<file path=ppt/theme/theme1.xml><?xml version="1.0" encoding="utf-8"?>
<a:theme xmlns:a="http://schemas.openxmlformats.org/drawingml/2006/main" name="Jefferson College revised">
  <a:themeElements>
    <a:clrScheme name="Custom 5">
      <a:dk1>
        <a:sysClr val="windowText" lastClr="000000"/>
      </a:dk1>
      <a:lt1>
        <a:sysClr val="window" lastClr="FFFFFF"/>
      </a:lt1>
      <a:dk2>
        <a:srgbClr val="FFFFFE"/>
      </a:dk2>
      <a:lt2>
        <a:srgbClr val="FFFFFE"/>
      </a:lt2>
      <a:accent1>
        <a:srgbClr val="0083BE"/>
      </a:accent1>
      <a:accent2>
        <a:srgbClr val="78BE20"/>
      </a:accent2>
      <a:accent3>
        <a:srgbClr val="C4262E"/>
      </a:accent3>
      <a:accent4>
        <a:srgbClr val="FF7F32"/>
      </a:accent4>
      <a:accent5>
        <a:srgbClr val="F3CF45"/>
      </a:accent5>
      <a:accent6>
        <a:srgbClr val="FFFFFE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Jefferson College revised</Template>
  <TotalTime>1313</TotalTime>
  <Words>877</Words>
  <Application>Microsoft Macintosh PowerPoint</Application>
  <PresentationFormat>On-screen Show (4:3)</PresentationFormat>
  <Paragraphs>76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Jefferson College revised</vt:lpstr>
      <vt:lpstr>  It’s All About Connection</vt:lpstr>
      <vt:lpstr>HOW We arrived at this topic</vt:lpstr>
      <vt:lpstr>CONNECTIONS ARE VITAL </vt:lpstr>
      <vt:lpstr>CONNECTIONS ARE VITAL </vt:lpstr>
      <vt:lpstr>WHERE IT STARTS</vt:lpstr>
      <vt:lpstr>WHERE IT CAN GO</vt:lpstr>
      <vt:lpstr>SO HOW DO I CONNECT?</vt:lpstr>
      <vt:lpstr>SO HOW DO I CONNECT?</vt:lpstr>
      <vt:lpstr>SO HOW DO I CONNECT?</vt:lpstr>
      <vt:lpstr>THE NEXT LEVEL OF CONNECTION</vt:lpstr>
      <vt:lpstr>WHERE DO WE GO FROM HERE?</vt:lpstr>
      <vt:lpstr>CONCLUSION</vt:lpstr>
    </vt:vector>
  </TitlesOfParts>
  <Company>Department of Veterans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PROVIDING EFFECTIVE SERVICES FOR RETURNING VETERANS</dc:title>
  <dc:creator>vhasamvanceg</dc:creator>
  <cp:lastModifiedBy>Heidi Nobles</cp:lastModifiedBy>
  <cp:revision>166</cp:revision>
  <dcterms:created xsi:type="dcterms:W3CDTF">2009-10-29T15:14:39Z</dcterms:created>
  <dcterms:modified xsi:type="dcterms:W3CDTF">2015-03-12T01:46:13Z</dcterms:modified>
</cp:coreProperties>
</file>