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404800" cy="27432000"/>
  <p:notesSz cx="6858000" cy="9144000"/>
  <p:defaultTextStyle>
    <a:defPPr>
      <a:defRPr lang="en-US"/>
    </a:defPPr>
    <a:lvl1pPr marL="0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r Lepczyk" initials="C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00"/>
    <a:srgbClr val="FFFFCC"/>
    <a:srgbClr val="CCCCFF"/>
    <a:srgbClr val="CCECFF"/>
    <a:srgbClr val="00FFFF"/>
    <a:srgbClr val="FFCCFF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7491" autoAdjust="0"/>
  </p:normalViewPr>
  <p:slideViewPr>
    <p:cSldViewPr snapToGrid="0">
      <p:cViewPr>
        <p:scale>
          <a:sx n="20" d="100"/>
          <a:sy n="20" d="100"/>
        </p:scale>
        <p:origin x="-1002" y="-78"/>
      </p:cViewPr>
      <p:guideLst>
        <p:guide orient="horz" pos="16530"/>
        <p:guide pos="125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iza\Desktop\New%20Microsoft%20Office%20Excel%20Worksheet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maize yield (kg/ha)</c:v>
                </c:pt>
              </c:strCache>
            </c:strRef>
          </c:tx>
          <c:spPr>
            <a:solidFill>
              <a:srgbClr val="FFC000"/>
            </a:solidFill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CT-M</c:v>
                </c:pt>
                <c:pt idx="1">
                  <c:v>CT-M+C</c:v>
                </c:pt>
                <c:pt idx="2">
                  <c:v>MT-M</c:v>
                </c:pt>
                <c:pt idx="3">
                  <c:v>MT-M+C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5210</c:v>
                </c:pt>
                <c:pt idx="1">
                  <c:v>4440</c:v>
                </c:pt>
                <c:pt idx="2">
                  <c:v>4300</c:v>
                </c:pt>
                <c:pt idx="3">
                  <c:v>5610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cowpea yield (kg/ha)</c:v>
                </c:pt>
              </c:strCache>
            </c:strRef>
          </c:tx>
          <c:spPr>
            <a:solidFill>
              <a:srgbClr val="92D050"/>
            </a:solidFill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CT-M</c:v>
                </c:pt>
                <c:pt idx="1">
                  <c:v>CT-M+C</c:v>
                </c:pt>
                <c:pt idx="2">
                  <c:v>MT-M</c:v>
                </c:pt>
                <c:pt idx="3">
                  <c:v>MT-M+C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1">
                  <c:v>1640</c:v>
                </c:pt>
                <c:pt idx="3">
                  <c:v>1240</c:v>
                </c:pt>
              </c:numCache>
            </c:numRef>
          </c:val>
        </c:ser>
        <c:dLbls>
          <c:showVal val="1"/>
        </c:dLbls>
        <c:gapWidth val="75"/>
        <c:overlap val="100"/>
        <c:axId val="60049280"/>
        <c:axId val="60059648"/>
      </c:barChart>
      <c:lineChart>
        <c:grouping val="standard"/>
        <c:ser>
          <c:idx val="2"/>
          <c:order val="2"/>
          <c:tx>
            <c:v>B:C ratio</c:v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pPr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CT-M</c:v>
                </c:pt>
                <c:pt idx="1">
                  <c:v>CT-M+C</c:v>
                </c:pt>
                <c:pt idx="2">
                  <c:v>MT-M</c:v>
                </c:pt>
                <c:pt idx="3">
                  <c:v>MT-M+C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1.61</c:v>
                </c:pt>
                <c:pt idx="1">
                  <c:v>1.7100000000000002</c:v>
                </c:pt>
                <c:pt idx="2">
                  <c:v>1.49</c:v>
                </c:pt>
                <c:pt idx="3">
                  <c:v>2.13</c:v>
                </c:pt>
              </c:numCache>
            </c:numRef>
          </c:val>
        </c:ser>
        <c:dLbls>
          <c:showVal val="1"/>
        </c:dLbls>
        <c:marker val="1"/>
        <c:axId val="60063744"/>
        <c:axId val="60061568"/>
      </c:lineChart>
      <c:catAx>
        <c:axId val="60049280"/>
        <c:scaling>
          <c:orientation val="minMax"/>
        </c:scaling>
        <c:axPos val="b"/>
        <c:majorTickMark val="none"/>
        <c:tickLblPos val="nextTo"/>
        <c:crossAx val="60059648"/>
        <c:crosses val="autoZero"/>
        <c:auto val="1"/>
        <c:lblAlgn val="ctr"/>
        <c:lblOffset val="100"/>
      </c:catAx>
      <c:valAx>
        <c:axId val="60059648"/>
        <c:scaling>
          <c:orientation val="minMax"/>
          <c:max val="700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(kg/ha)</a:t>
                </a:r>
              </a:p>
            </c:rich>
          </c:tx>
          <c:layout>
            <c:manualLayout>
              <c:xMode val="edge"/>
              <c:yMode val="edge"/>
              <c:x val="2.1993122386963812E-2"/>
              <c:y val="0.32669884006434696"/>
            </c:manualLayout>
          </c:layout>
        </c:title>
        <c:numFmt formatCode="General" sourceLinked="1"/>
        <c:majorTickMark val="none"/>
        <c:tickLblPos val="nextTo"/>
        <c:crossAx val="60049280"/>
        <c:crosses val="autoZero"/>
        <c:crossBetween val="between"/>
      </c:valAx>
      <c:valAx>
        <c:axId val="60061568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B:C ratio</a:t>
                </a:r>
              </a:p>
            </c:rich>
          </c:tx>
          <c:layout/>
        </c:title>
        <c:numFmt formatCode="General" sourceLinked="1"/>
        <c:tickLblPos val="nextTo"/>
        <c:crossAx val="60063744"/>
        <c:crosses val="max"/>
        <c:crossBetween val="between"/>
      </c:valAx>
      <c:catAx>
        <c:axId val="60063744"/>
        <c:scaling>
          <c:orientation val="minMax"/>
        </c:scaling>
        <c:delete val="1"/>
        <c:axPos val="b"/>
        <c:tickLblPos val="none"/>
        <c:crossAx val="60061568"/>
        <c:crosses val="autoZero"/>
        <c:auto val="1"/>
        <c:lblAlgn val="ctr"/>
        <c:lblOffset val="100"/>
      </c:catAx>
    </c:plotArea>
    <c:legend>
      <c:legendPos val="b"/>
      <c:layout/>
    </c:legend>
    <c:plotVisOnly val="1"/>
    <c:dispBlanksAs val="gap"/>
  </c:chart>
  <c:spPr>
    <a:solidFill>
      <a:schemeClr val="bg1"/>
    </a:solidFill>
  </c:spPr>
  <c:txPr>
    <a:bodyPr/>
    <a:lstStyle/>
    <a:p>
      <a:pPr>
        <a:defRPr sz="15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D984C-1E52-4140-AA4D-44F1622F63CE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C0960-1584-4F34-B3F5-A30B7B16E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C0960-1584-4F34-B3F5-A30B7B16E6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8521702"/>
            <a:ext cx="3264408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15544800"/>
            <a:ext cx="2688336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1098554"/>
            <a:ext cx="8641080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1098554"/>
            <a:ext cx="2528316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17627602"/>
            <a:ext cx="32644080" cy="5448300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1626854"/>
            <a:ext cx="32644080" cy="6000748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8101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20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3037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404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506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6400802"/>
            <a:ext cx="16962120" cy="18103852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6400802"/>
            <a:ext cx="16962120" cy="18103852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6140452"/>
            <a:ext cx="16968790" cy="255904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0" y="8699500"/>
            <a:ext cx="16968790" cy="15805152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6140452"/>
            <a:ext cx="16975455" cy="255904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8699500"/>
            <a:ext cx="16975455" cy="15805152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1092200"/>
            <a:ext cx="12634915" cy="464820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092202"/>
            <a:ext cx="21469350" cy="23412452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2" y="5740402"/>
            <a:ext cx="12634915" cy="18764252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19202400"/>
            <a:ext cx="23042880" cy="2266952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2451100"/>
            <a:ext cx="23042880" cy="16459200"/>
          </a:xfrm>
        </p:spPr>
        <p:txBody>
          <a:bodyPr/>
          <a:lstStyle>
            <a:lvl1pPr marL="0" indent="0">
              <a:buNone/>
              <a:defRPr sz="13200"/>
            </a:lvl1pPr>
            <a:lvl2pPr marL="1881012" indent="0">
              <a:buNone/>
              <a:defRPr sz="11500"/>
            </a:lvl2pPr>
            <a:lvl3pPr marL="3762024" indent="0">
              <a:buNone/>
              <a:defRPr sz="9900"/>
            </a:lvl3pPr>
            <a:lvl4pPr marL="5643037" indent="0">
              <a:buNone/>
              <a:defRPr sz="8200"/>
            </a:lvl4pPr>
            <a:lvl5pPr marL="7524049" indent="0">
              <a:buNone/>
              <a:defRPr sz="8200"/>
            </a:lvl5pPr>
            <a:lvl6pPr marL="9405061" indent="0">
              <a:buNone/>
              <a:defRPr sz="8200"/>
            </a:lvl6pPr>
            <a:lvl7pPr marL="11286073" indent="0">
              <a:buNone/>
              <a:defRPr sz="8200"/>
            </a:lvl7pPr>
            <a:lvl8pPr marL="13167086" indent="0">
              <a:buNone/>
              <a:defRPr sz="8200"/>
            </a:lvl8pPr>
            <a:lvl9pPr marL="15048098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21469352"/>
            <a:ext cx="23042880" cy="3219448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098552"/>
            <a:ext cx="34564320" cy="4572000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6400802"/>
            <a:ext cx="34564320" cy="18103852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25425402"/>
            <a:ext cx="8961120" cy="14605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25425402"/>
            <a:ext cx="12161520" cy="14605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25425402"/>
            <a:ext cx="8961120" cy="14605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024" rtl="0" eaLnBrk="1" latinLnBrk="0" hangingPunct="1">
        <a:spcBef>
          <a:spcPct val="0"/>
        </a:spcBef>
        <a:buNone/>
        <a:defRPr sz="18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3762024" rtl="0" eaLnBrk="1" latinLnBrk="0" hangingPunct="1">
        <a:spcBef>
          <a:spcPct val="20000"/>
        </a:spcBef>
        <a:buFont typeface="Arial" pitchFamily="34" charset="0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3762024" rtl="0" eaLnBrk="1" latinLnBrk="0" hangingPunct="1">
        <a:spcBef>
          <a:spcPct val="20000"/>
        </a:spcBef>
        <a:buFont typeface="Arial" pitchFamily="34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3762024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3762024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13369159" y="15670924"/>
            <a:ext cx="12675476" cy="1080295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000" dirty="0" smtClean="0">
                <a:latin typeface="Arial" pitchFamily="34" charset="0"/>
                <a:cs typeface="Arial" pitchFamily="34" charset="0"/>
              </a:rPr>
              <a:t>(Market value of cowpea pod :maize seed = 1.14 :1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652785" y="735590"/>
            <a:ext cx="3729125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1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7100" b="1" dirty="0" smtClean="0">
                <a:latin typeface="Arial" pitchFamily="34" charset="0"/>
                <a:cs typeface="Arial" pitchFamily="34" charset="0"/>
              </a:rPr>
              <a:t>comparative </a:t>
            </a:r>
            <a:r>
              <a:rPr lang="en-US" sz="7100" b="1" dirty="0" smtClean="0">
                <a:latin typeface="Arial" pitchFamily="34" charset="0"/>
                <a:cs typeface="Arial" pitchFamily="34" charset="0"/>
              </a:rPr>
              <a:t>study of Conservation Agriculture Production Systems (CAPS) </a:t>
            </a:r>
          </a:p>
          <a:p>
            <a:pPr algn="ctr"/>
            <a:r>
              <a:rPr lang="en-US" sz="71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7100" b="1" dirty="0" smtClean="0">
                <a:latin typeface="Arial" pitchFamily="34" charset="0"/>
                <a:cs typeface="Arial" pitchFamily="34" charset="0"/>
              </a:rPr>
              <a:t>tribal people of Odisha, India</a:t>
            </a:r>
            <a:endParaRPr lang="en-US" sz="7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Aliza Pradhan*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J. Halbrendt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C. Lai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T. Idol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C. Chan-Halbrendt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C. Evensen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C. Ray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P.K. Roul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, and K.N. Mishra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4400" dirty="0" smtClean="0">
                <a:latin typeface="Candara"/>
                <a:cs typeface="Candara"/>
              </a:rPr>
              <a:t/>
            </a:r>
            <a:br>
              <a:rPr lang="en-US" sz="4400" dirty="0" smtClean="0">
                <a:latin typeface="Candara"/>
                <a:cs typeface="Candara"/>
              </a:rPr>
            </a:br>
            <a:r>
              <a:rPr lang="en-US" sz="37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Dept. of Natural Resources &amp; Environmental Management, </a:t>
            </a:r>
            <a:r>
              <a:rPr lang="en-US" sz="37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Dept. Of Civil &amp; Environmental Engineering, </a:t>
            </a:r>
            <a:r>
              <a:rPr lang="en-US" sz="37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3700" dirty="0" smtClean="0">
                <a:latin typeface="Arial" pitchFamily="34" charset="0"/>
                <a:cs typeface="Arial" pitchFamily="34" charset="0"/>
              </a:rPr>
              <a:t>Odisha University of Agriculture &amp; Technology</a:t>
            </a:r>
            <a:endParaRPr lang="en-US" sz="3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162397"/>
            <a:ext cx="384048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31340" y="4575132"/>
            <a:ext cx="12075048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8920" y="12104390"/>
            <a:ext cx="12097468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Objectives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0236" y="15913307"/>
            <a:ext cx="12126152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Local agricultural and socio-economic scenario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68867" y="4575132"/>
            <a:ext cx="12707299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Materials and methods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98871" y="4575131"/>
            <a:ext cx="10991529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Results and Discussion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84096" y="5465320"/>
            <a:ext cx="12683078" cy="9879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An on-station experiment was conducted at Regional 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Research and Technology Transfer Station,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Kendujhar, Odisha from June 2011 to March 2012.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The experiment was laid in a strip plot design with 2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factors; each at 2 levels and with 3 replications.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Table 1. Treatment combinations</a:t>
            </a:r>
          </a:p>
          <a:p>
            <a:pPr algn="just"/>
            <a:endParaRPr lang="en-US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3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3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Plot size was 4.8</a:t>
            </a:r>
            <a:r>
              <a:rPr lang="en-US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x7.2 m.</a:t>
            </a:r>
          </a:p>
          <a:p>
            <a:pPr algn="just"/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Improved varieties of maize (Nilesh) and cowpea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(Hariyali bush) were grown.</a:t>
            </a:r>
          </a:p>
          <a:p>
            <a:pPr algn="just"/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Conventional tillage included ploughing the field thrice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while it was done only once in case of minimum tillage.</a:t>
            </a:r>
          </a:p>
          <a:p>
            <a:pPr algn="just"/>
            <a:endParaRPr lang="en-US" sz="7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3746207" y="9358531"/>
          <a:ext cx="11718918" cy="239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6258"/>
                <a:gridCol w="3727301"/>
                <a:gridCol w="4875359"/>
              </a:tblGrid>
              <a:tr h="634433"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Factors</a:t>
                      </a:r>
                      <a:endParaRPr lang="en-US" sz="3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Levels</a:t>
                      </a:r>
                      <a:endParaRPr lang="en-US" sz="3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34433"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Tillage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Conventional (CT)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Minimum (MT)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34433"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Intercropping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Only maize (M)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Maize+cowpea (</a:t>
                      </a:r>
                      <a:r>
                        <a:rPr lang="en-US" sz="3400" i="1" dirty="0" smtClean="0">
                          <a:latin typeface="Arial" pitchFamily="34" charset="0"/>
                          <a:cs typeface="Arial" pitchFamily="34" charset="0"/>
                        </a:rPr>
                        <a:t>Vigna unguiculata</a:t>
                      </a:r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  <a:r>
                        <a:rPr lang="en-US" sz="3400" dirty="0" smtClean="0">
                          <a:latin typeface="Arial" pitchFamily="34" charset="0"/>
                          <a:cs typeface="Arial" pitchFamily="34" charset="0"/>
                        </a:rPr>
                        <a:t> (M+C)</a:t>
                      </a:r>
                      <a:endParaRPr lang="en-US" sz="3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6518314" y="5458448"/>
            <a:ext cx="10972086" cy="14090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Maize seed yield in maize+cowpea under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minimum tillage (5610 kg/ha) was the highest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and statistically similar to that of only maize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under conventional  tillage (5210 kg/ha).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Sole maize cropping produced comparable seed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yield (4440 kg/ha) to that of maize+cowpea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intercropping (4443 kg/ha).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Cowpea pod yield in maize+cowpea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under minimum tillage (1240kg/ha) was 24.4%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less than that under conventional tillage.</a:t>
            </a:r>
          </a:p>
          <a:p>
            <a:pPr algn="just"/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400" dirty="0" smtClean="0">
                <a:latin typeface="Arial" pitchFamily="34" charset="0"/>
                <a:cs typeface="Arial" pitchFamily="34" charset="0"/>
              </a:rPr>
              <a:t>Practice of minimum tillage stabilizes the available</a:t>
            </a:r>
          </a:p>
          <a:p>
            <a:pPr algn="just"/>
            <a:r>
              <a:rPr lang="en-US" sz="3400" dirty="0" smtClean="0">
                <a:latin typeface="Arial" pitchFamily="34" charset="0"/>
                <a:cs typeface="Arial" pitchFamily="34" charset="0"/>
              </a:rPr>
              <a:t>   indices of the soil and when integrated with </a:t>
            </a:r>
          </a:p>
          <a:p>
            <a:pPr algn="just"/>
            <a:r>
              <a:rPr lang="en-US" sz="3400" dirty="0" smtClean="0">
                <a:latin typeface="Arial" pitchFamily="34" charset="0"/>
                <a:cs typeface="Arial" pitchFamily="34" charset="0"/>
              </a:rPr>
              <a:t>   maize+ cowpea, tends to improve them.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Maize+cowpea intercropping under minimum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tillage recorded a highest net profit of $ 655/ha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with a benefit-cost ratio of 2.13.</a:t>
            </a:r>
          </a:p>
          <a:p>
            <a:pPr algn="just"/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                                        Fig. 1 Effect of CAPS on maize and cowpea yield</a:t>
            </a:r>
          </a:p>
          <a:p>
            <a:pPr algn="just"/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46997" y="20332170"/>
            <a:ext cx="10907020" cy="50167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Minimum tillage is as good as conventional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tillage in terms of maize yield.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In case of maize+cowpea intercropping, farmers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can get an additional income for cowpea without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having any reduction in maize yield.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The effect of CAPS treatments on soil physical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and nutrient status should be assessed over</a:t>
            </a:r>
          </a:p>
          <a:p>
            <a:pPr algn="just"/>
            <a:r>
              <a:rPr lang="en-US" sz="3800" dirty="0" smtClean="0">
                <a:latin typeface="Arial" pitchFamily="34" charset="0"/>
                <a:cs typeface="Arial" pitchFamily="34" charset="0"/>
              </a:rPr>
              <a:t>   multiple years.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554921" y="25845796"/>
            <a:ext cx="10967009" cy="584775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Project funded by: USAID SANREM-CRSP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83215" y="5467688"/>
            <a:ext cx="12097575" cy="64325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Rainfed-shifting cultivation common in tribal districts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of  Odisha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Issue of unsustainability due to loss of forest cover, 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intense mining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activities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, high tillage practices on hill 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slopes, and accelerated soil and water erosion. </a:t>
            </a:r>
          </a:p>
          <a:p>
            <a:pPr marL="419100" indent="-419100"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19100" indent="-419100"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Experiencing degradation of soil and water resources, lower land productivity, increased poverty and loss of livelihood options.</a:t>
            </a:r>
          </a:p>
          <a:p>
            <a:pPr marL="419100" indent="-419100"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19100" indent="-419100"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Location-specific conservation agriculture production  systems (CAPS) recommended.</a:t>
            </a:r>
          </a:p>
          <a:p>
            <a:pPr marL="419100" indent="-419100"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/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1899" y="13021373"/>
            <a:ext cx="12046363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19100" indent="-419100"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Estimate and compare the effects of CAPS on crop yield, soil health and economics of production.</a:t>
            </a:r>
          </a:p>
          <a:p>
            <a:pPr marL="419100" indent="-419100"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19100" indent="-419100" algn="just"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Recommend and incorporate the locally preferred  CAPS into  farmer’s practice.</a:t>
            </a:r>
          </a:p>
          <a:p>
            <a:pPr marL="419100" indent="-419100" algn="just"/>
            <a:endParaRPr lang="en-US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2869" y="16822715"/>
            <a:ext cx="12123519" cy="96795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Kendujhar is one of the tribal dominated districts of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Odisha, with small villages of 30-100 households.</a:t>
            </a: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Farming is the major source of income, average farm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size &lt; 1 ha.</a:t>
            </a:r>
          </a:p>
          <a:p>
            <a:pPr>
              <a:buFont typeface="Arial" pitchFamily="34" charset="0"/>
              <a:buChar char="•"/>
            </a:pP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Upland (48%), Shallow soil with high pH and low 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fertility.</a:t>
            </a:r>
          </a:p>
          <a:p>
            <a:pPr>
              <a:buFont typeface="Arial" pitchFamily="34" charset="0"/>
              <a:buChar char="•"/>
            </a:pP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Common system is maize  (</a:t>
            </a:r>
            <a:r>
              <a:rPr lang="en-US" sz="3800" i="1" dirty="0" smtClean="0">
                <a:latin typeface="Arial" pitchFamily="34" charset="0"/>
                <a:cs typeface="Arial" pitchFamily="34" charset="0"/>
              </a:rPr>
              <a:t>zea mays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) followed by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mustard (</a:t>
            </a:r>
            <a:r>
              <a:rPr lang="en-US" sz="3800" i="1" dirty="0" smtClean="0">
                <a:latin typeface="Arial" pitchFamily="34" charset="0"/>
                <a:cs typeface="Arial" pitchFamily="34" charset="0"/>
              </a:rPr>
              <a:t>Brassica juncea</a:t>
            </a:r>
            <a:r>
              <a:rPr lang="en-US" sz="3800" dirty="0" smtClean="0">
                <a:latin typeface="Arial" pitchFamily="34" charset="0"/>
                <a:cs typeface="Arial" pitchFamily="34" charset="0"/>
              </a:rPr>
              <a:t>), both local, low-yielding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varieties.</a:t>
            </a: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Fertilization primarily farm yard manure,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uncomposted.</a:t>
            </a: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Most crop sold in local market or exchanged for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rice.</a:t>
            </a: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Arial" pitchFamily="34" charset="0"/>
                <a:cs typeface="Arial" pitchFamily="34" charset="0"/>
              </a:rPr>
              <a:t>  Average household size is 7 across 2-3 generations,</a:t>
            </a:r>
          </a:p>
          <a:p>
            <a:r>
              <a:rPr lang="en-US" sz="3800" dirty="0" smtClean="0">
                <a:latin typeface="Arial" pitchFamily="34" charset="0"/>
                <a:cs typeface="Arial" pitchFamily="34" charset="0"/>
              </a:rPr>
              <a:t>   average household annual income &lt; $ 40.</a:t>
            </a:r>
          </a:p>
        </p:txBody>
      </p:sp>
      <p:pic>
        <p:nvPicPr>
          <p:cNvPr id="2" name="Picture 2" descr="C:\Users\Aliza\Downloads\manoastacke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089" y="1883838"/>
            <a:ext cx="1840992" cy="2133600"/>
          </a:xfrm>
          <a:prstGeom prst="rect">
            <a:avLst/>
          </a:prstGeom>
          <a:noFill/>
        </p:spPr>
      </p:pic>
      <p:pic>
        <p:nvPicPr>
          <p:cNvPr id="1030" name="Picture 6" descr="https://encrypted-tbn3.google.com/images?q=tbn:ANd9GcTkdYMe_c9szmy66FkHCM2J3mN7ZdJ93G6iQZZoEicKyxKNauD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69728" y="1848920"/>
            <a:ext cx="1589605" cy="1589605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26498870" y="19553171"/>
            <a:ext cx="10983830" cy="6528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13432221" y="20873545"/>
          <a:ext cx="12549350" cy="5024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026"/>
                <a:gridCol w="1617184"/>
                <a:gridCol w="1714216"/>
                <a:gridCol w="1617184"/>
                <a:gridCol w="1811246"/>
                <a:gridCol w="2131482"/>
                <a:gridCol w="1491012"/>
              </a:tblGrid>
              <a:tr h="1481636"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Treatment</a:t>
                      </a:r>
                      <a:endParaRPr lang="en-US" sz="3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Yield (kg/ha)</a:t>
                      </a:r>
                      <a:endParaRPr lang="en-US" sz="3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Gross return ($/ha)</a:t>
                      </a:r>
                      <a:endParaRPr lang="en-US" sz="3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Net return</a:t>
                      </a:r>
                    </a:p>
                    <a:p>
                      <a:pPr algn="ctr"/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($/ha)</a:t>
                      </a:r>
                      <a:endParaRPr lang="en-US" sz="3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B:C</a:t>
                      </a:r>
                      <a:endParaRPr lang="en-US" sz="3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</a:tr>
              <a:tr h="630368">
                <a:tc>
                  <a:txBody>
                    <a:bodyPr/>
                    <a:lstStyle/>
                    <a:p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Maize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Cowpea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Maize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Cowpea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51497"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CT-M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5210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917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347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1.61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09346"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CT- M+C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4440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1640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781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328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461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1.71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9075"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MT-M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4300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773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253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1.49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52394"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MT-M+C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5610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1240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987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248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655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rial" pitchFamily="34" charset="0"/>
                          <a:cs typeface="Arial" pitchFamily="34" charset="0"/>
                        </a:rPr>
                        <a:t>2.13</a:t>
                      </a:r>
                      <a:endParaRPr lang="en-US" sz="3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9906039" y="19367523"/>
            <a:ext cx="485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Cowpea yield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747532" y="20274455"/>
            <a:ext cx="11540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Table 2. Yield and economics of CAPS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I:\Photo\104NIKON\DSCN15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37019" y="15839745"/>
            <a:ext cx="5686097" cy="4264573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13740063" y="19418970"/>
            <a:ext cx="5173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Maize yield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6" name="Chart 45"/>
          <p:cNvGraphicFramePr/>
          <p:nvPr/>
        </p:nvGraphicFramePr>
        <p:xfrm>
          <a:off x="28977021" y="15733986"/>
          <a:ext cx="6387696" cy="364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9" name="Picture 3" descr="C:\Users\GRAD\Desktop\New folder\DSCN09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62744" y="15797097"/>
            <a:ext cx="5740456" cy="4305342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19891104" y="19474563"/>
            <a:ext cx="4620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Cowpea yield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7" descr="https://encrypted-tbn2.google.com/images?q=tbn:ANd9GcRtNJScEI0OBtJGjjXtS3O537klqvDj5oEYtoTOEqDZMwTjPx2SL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953340" y="1733003"/>
            <a:ext cx="1413235" cy="1705522"/>
          </a:xfrm>
          <a:prstGeom prst="rect">
            <a:avLst/>
          </a:prstGeom>
          <a:noFill/>
        </p:spPr>
      </p:pic>
      <p:pic>
        <p:nvPicPr>
          <p:cNvPr id="2052" name="Picture 4" descr="https://encrypted-tbn1.google.com/images?q=tbn:ANd9GcQlzikPsMyvW2jsXRanhA7VemWfgHPOaxabdTz-cDH0O3ycrfNgr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41505" y="1798460"/>
            <a:ext cx="1337346" cy="1523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705</Words>
  <Application>Microsoft Office PowerPoint</Application>
  <PresentationFormat>Custom</PresentationFormat>
  <Paragraphs>164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GRAD</dc:creator>
  <cp:lastModifiedBy>GRAD</cp:lastModifiedBy>
  <cp:revision>167</cp:revision>
  <dcterms:created xsi:type="dcterms:W3CDTF">2006-08-16T00:00:00Z</dcterms:created>
  <dcterms:modified xsi:type="dcterms:W3CDTF">2012-04-13T05:58:42Z</dcterms:modified>
</cp:coreProperties>
</file>