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4932" autoAdjust="0"/>
  </p:normalViewPr>
  <p:slideViewPr>
    <p:cSldViewPr snapToGrid="0" snapToObjects="1">
      <p:cViewPr>
        <p:scale>
          <a:sx n="68" d="100"/>
          <a:sy n="68" d="100"/>
        </p:scale>
        <p:origin x="-2416" y="9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9801593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arabicPeriod"/>
            </a:pPr>
            <a:r>
              <a:rPr lang="en">
                <a:solidFill>
                  <a:schemeClr val="dk1"/>
                </a:solidFill>
              </a:rPr>
              <a:t>Intro: VT has few fully online programs, but many distance students for a variety of reasons (multiple locations, growing Roanoke and Northern Virginia locations; graduate students conducting research or internships elsewhere; true online students in online courses)</a:t>
            </a: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alphaLcPeriod"/>
            </a:pPr>
            <a:r>
              <a:rPr lang="en">
                <a:solidFill>
                  <a:schemeClr val="dk1"/>
                </a:solidFill>
              </a:rPr>
              <a:t>[Images - Screenshots of: 1) VT Online / 2) VT Online library resources / 3) VT University Libraries Extended Campus Services pages]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914400" lvl="1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alphaLcPeriod"/>
            </a:pPr>
            <a:r>
              <a:rPr lang="en" dirty="0">
                <a:solidFill>
                  <a:schemeClr val="dk1"/>
                </a:solidFill>
              </a:rPr>
              <a:t>[Image - Screen shot of example page from each Canvas course/module]</a:t>
            </a: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alphaLcPeriod"/>
            </a:pPr>
            <a:r>
              <a:rPr lang="en" dirty="0" smtClean="0">
                <a:solidFill>
                  <a:schemeClr val="dk1"/>
                </a:solidFill>
              </a:rPr>
              <a:t>GRAD </a:t>
            </a:r>
            <a:r>
              <a:rPr lang="en" dirty="0">
                <a:solidFill>
                  <a:schemeClr val="dk1"/>
                </a:solidFill>
              </a:rPr>
              <a:t>5124 - Graduate Library Research Skills</a:t>
            </a:r>
          </a:p>
          <a:p>
            <a:pPr marL="1371600" lvl="2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romanLcPeriod"/>
            </a:pPr>
            <a:r>
              <a:rPr lang="en" dirty="0">
                <a:solidFill>
                  <a:schemeClr val="dk1"/>
                </a:solidFill>
              </a:rPr>
              <a:t>Engagement: Full semester Canvas course</a:t>
            </a:r>
          </a:p>
          <a:p>
            <a:pPr marL="1371600" lvl="2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romanLcPeriod"/>
            </a:pPr>
            <a:r>
              <a:rPr lang="en" dirty="0" smtClean="0">
                <a:solidFill>
                  <a:schemeClr val="dk1"/>
                </a:solidFill>
              </a:rPr>
              <a:t>Positives:</a:t>
            </a:r>
            <a:r>
              <a:rPr lang="en-US" baseline="0" dirty="0" smtClean="0">
                <a:solidFill>
                  <a:schemeClr val="dk1"/>
                </a:solidFill>
              </a:rPr>
              <a:t> Once put together, works well for each semester; modules can also be used separately for other instruction; international students and students returning to school after time in a career particularly appreciate this course, as well as students working on a thorough literature review; usually market to all grads; my section to health/life sciences</a:t>
            </a:r>
            <a:endParaRPr lang="en" dirty="0">
              <a:solidFill>
                <a:schemeClr val="dk1"/>
              </a:solidFill>
            </a:endParaRPr>
          </a:p>
          <a:p>
            <a:pPr marL="1371600" lvl="2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romanLcPeriod"/>
            </a:pPr>
            <a:r>
              <a:rPr lang="en" dirty="0" smtClean="0">
                <a:solidFill>
                  <a:schemeClr val="dk1"/>
                </a:solidFill>
              </a:rPr>
              <a:t>Challenges</a:t>
            </a:r>
            <a:r>
              <a:rPr lang="en-US" dirty="0" smtClean="0">
                <a:solidFill>
                  <a:schemeClr val="dk1"/>
                </a:solidFill>
              </a:rPr>
              <a:t>: Does need to be updated at least annually,</a:t>
            </a:r>
            <a:r>
              <a:rPr lang="en-US" baseline="0" dirty="0" smtClean="0">
                <a:solidFill>
                  <a:schemeClr val="dk1"/>
                </a:solidFill>
              </a:rPr>
              <a:t> this can take 1-2 hours per module for minimal updates (dates, links, etc.); 1-2+ days for bigger updates like changing to another topic for a module or to other activities; Quite a bit of work and time are involved for the instructor to stay up to date on responding to assignments, etc. Average: 1+ hours per week for every 4 students in the class.</a:t>
            </a:r>
            <a:endParaRPr lang="en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914400" lvl="1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alphaLcPeriod"/>
            </a:pPr>
            <a:r>
              <a:rPr lang="en" dirty="0">
                <a:solidFill>
                  <a:schemeClr val="dk1"/>
                </a:solidFill>
              </a:rPr>
              <a:t>[Image - Screen shot of example page from each Canvas course/module]</a:t>
            </a: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alphaLcPeriod"/>
            </a:pPr>
            <a:r>
              <a:rPr lang="en" dirty="0" smtClean="0">
                <a:solidFill>
                  <a:schemeClr val="dk1"/>
                </a:solidFill>
              </a:rPr>
              <a:t>ARSC - Undergraduate Research Skills</a:t>
            </a:r>
          </a:p>
          <a:p>
            <a:pPr marL="1371600" lvl="2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romanLcPeriod"/>
            </a:pPr>
            <a:r>
              <a:rPr lang="en" dirty="0" smtClean="0">
                <a:solidFill>
                  <a:schemeClr val="dk1"/>
                </a:solidFill>
              </a:rPr>
              <a:t>Engagement: Canvas module with readings / videos and activities → Quiz to check knowledge and include reflection; Discussion post with requirement to engage with 2 peers → to check learning and apply concepts / skills</a:t>
            </a:r>
          </a:p>
          <a:p>
            <a:pPr marL="1371600" lvl="2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romanLcPeriod"/>
            </a:pPr>
            <a:r>
              <a:rPr lang="en" dirty="0" smtClean="0">
                <a:solidFill>
                  <a:schemeClr val="dk1"/>
                </a:solidFill>
              </a:rPr>
              <a:t>Positive points - once set up runs fairly well, not too long of content, etc.; interactive components, mix of materials</a:t>
            </a:r>
          </a:p>
          <a:p>
            <a:pPr marL="1371600" lvl="2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romanLcPeriod"/>
            </a:pPr>
            <a:r>
              <a:rPr lang="en" dirty="0" smtClean="0">
                <a:solidFill>
                  <a:schemeClr val="dk1"/>
                </a:solidFill>
              </a:rPr>
              <a:t>Challenges - Open ended reflection questions = take longer to grade; Allocating points for discussion post and checking for 2 comments = also can take longer (but worth it)</a:t>
            </a:r>
          </a:p>
          <a:p>
            <a:pPr marL="615950" lvl="1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None/>
            </a:pPr>
            <a:endParaRPr lang="en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arabicPeriod"/>
            </a:pPr>
            <a:r>
              <a:rPr lang="en" dirty="0">
                <a:solidFill>
                  <a:schemeClr val="dk1"/>
                </a:solidFill>
              </a:rPr>
              <a:t>Library Guide and Videos with brief in-course announcement (undergraduate fully online Nutrition course)</a:t>
            </a: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alphaLcPeriod"/>
            </a:pPr>
            <a:r>
              <a:rPr lang="en" dirty="0">
                <a:solidFill>
                  <a:schemeClr val="dk1"/>
                </a:solidFill>
              </a:rPr>
              <a:t>[Image - screen shot of Library Guide and possibly of assignment/announcement in course]</a:t>
            </a: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alphaLcPeriod"/>
            </a:pPr>
            <a:r>
              <a:rPr lang="en" dirty="0">
                <a:solidFill>
                  <a:schemeClr val="dk1"/>
                </a:solidFill>
              </a:rPr>
              <a:t>Engagement </a:t>
            </a:r>
            <a:r>
              <a:rPr lang="en" dirty="0" smtClean="0">
                <a:solidFill>
                  <a:schemeClr val="dk1"/>
                </a:solidFill>
              </a:rPr>
              <a:t>methods</a:t>
            </a:r>
            <a:r>
              <a:rPr lang="en-US" dirty="0" smtClean="0">
                <a:solidFill>
                  <a:schemeClr val="dk1"/>
                </a:solidFill>
              </a:rPr>
              <a:t> – students read welcome message by librarian; watch</a:t>
            </a:r>
            <a:r>
              <a:rPr lang="en-US" baseline="0" dirty="0" smtClean="0">
                <a:solidFill>
                  <a:schemeClr val="dk1"/>
                </a:solidFill>
              </a:rPr>
              <a:t> video tutorials (optional) and/or review the library guide pages related to their assignment; students complete their assignment for credit and contact the librarian for assistance if needed (usually about 2-4 individual contacts per class)</a:t>
            </a:r>
            <a:endParaRPr lang="en" dirty="0">
              <a:solidFill>
                <a:schemeClr val="dk1"/>
              </a:solidFill>
            </a:endParaRP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alphaLcPeriod"/>
            </a:pPr>
            <a:r>
              <a:rPr lang="en" dirty="0" smtClean="0">
                <a:solidFill>
                  <a:schemeClr val="dk1"/>
                </a:solidFill>
              </a:rPr>
              <a:t>Positives</a:t>
            </a:r>
            <a:r>
              <a:rPr lang="en-US" dirty="0" smtClean="0">
                <a:solidFill>
                  <a:schemeClr val="dk1"/>
                </a:solidFill>
              </a:rPr>
              <a:t> – Once put together,</a:t>
            </a:r>
            <a:r>
              <a:rPr lang="en-US" baseline="0" dirty="0" smtClean="0">
                <a:solidFill>
                  <a:schemeClr val="dk1"/>
                </a:solidFill>
              </a:rPr>
              <a:t> requires brief updates each semester; can be used to support in person courses and other related sessions as well; text </a:t>
            </a:r>
            <a:r>
              <a:rPr lang="en-US" baseline="0" dirty="0" err="1" smtClean="0">
                <a:solidFill>
                  <a:schemeClr val="dk1"/>
                </a:solidFill>
              </a:rPr>
              <a:t>libguide</a:t>
            </a:r>
            <a:r>
              <a:rPr lang="en-US" baseline="0" dirty="0" smtClean="0">
                <a:solidFill>
                  <a:schemeClr val="dk1"/>
                </a:solidFill>
              </a:rPr>
              <a:t> and video tutorials provide multiple methods for students to access content to learn on their own; contact with librarian supports additional learning needs or questions</a:t>
            </a:r>
            <a:endParaRPr lang="en" dirty="0">
              <a:solidFill>
                <a:schemeClr val="dk1"/>
              </a:solidFill>
            </a:endParaRP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alphaLcPeriod"/>
            </a:pPr>
            <a:r>
              <a:rPr lang="en" dirty="0" smtClean="0">
                <a:solidFill>
                  <a:schemeClr val="dk1"/>
                </a:solidFill>
              </a:rPr>
              <a:t>Challenges</a:t>
            </a:r>
            <a:r>
              <a:rPr lang="en-US" dirty="0" smtClean="0">
                <a:solidFill>
                  <a:schemeClr val="dk1"/>
                </a:solidFill>
              </a:rPr>
              <a:t> – videos</a:t>
            </a:r>
            <a:r>
              <a:rPr lang="en-US" baseline="0" dirty="0" smtClean="0">
                <a:solidFill>
                  <a:schemeClr val="dk1"/>
                </a:solidFill>
              </a:rPr>
              <a:t> would be better to be re-done to be shorter, currently between 3-7 minutes, so the 7 minute ones are long; some videos may still need transcripts; bigger updates like this take quite a bit of time – about 1-3 days per video</a:t>
            </a:r>
            <a:endParaRPr lang="en" dirty="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arabicPeriod"/>
            </a:pPr>
            <a:r>
              <a:rPr lang="en" dirty="0">
                <a:solidFill>
                  <a:schemeClr val="dk1"/>
                </a:solidFill>
              </a:rPr>
              <a:t>Library Guide and flipped webinar (via WebEx) for Dietetics Interns</a:t>
            </a: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alphaLcPeriod"/>
            </a:pPr>
            <a:r>
              <a:rPr lang="en" dirty="0">
                <a:solidFill>
                  <a:schemeClr val="dk1"/>
                </a:solidFill>
              </a:rPr>
              <a:t>[Image - Screen shot of library guide / assignment (?) / WebEx screen (?)]</a:t>
            </a: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alphaLcPeriod"/>
            </a:pPr>
            <a:r>
              <a:rPr lang="en" dirty="0">
                <a:solidFill>
                  <a:schemeClr val="dk1"/>
                </a:solidFill>
              </a:rPr>
              <a:t>Engagement </a:t>
            </a:r>
            <a:r>
              <a:rPr lang="en" dirty="0" smtClean="0">
                <a:solidFill>
                  <a:schemeClr val="dk1"/>
                </a:solidFill>
              </a:rPr>
              <a:t>methods</a:t>
            </a:r>
            <a:r>
              <a:rPr lang="en-US" dirty="0" smtClean="0">
                <a:solidFill>
                  <a:schemeClr val="dk1"/>
                </a:solidFill>
              </a:rPr>
              <a:t> – pre-webinar / in-person assignment</a:t>
            </a:r>
            <a:r>
              <a:rPr lang="en-US" baseline="0" dirty="0" smtClean="0">
                <a:solidFill>
                  <a:schemeClr val="dk1"/>
                </a:solidFill>
              </a:rPr>
              <a:t> requires exploration of the library guide and thinking about where to search for information about how to structure a keyword search  - all for the same specific topic to aid in comparative discussion at in-person/webinar follow up; in-person and at the same time online webinar session (or webinar session on its own separately) allow time to go over results of pre-assignment, questions from students, and review further tools / methods together</a:t>
            </a:r>
            <a:endParaRPr lang="en" dirty="0">
              <a:solidFill>
                <a:schemeClr val="dk1"/>
              </a:solidFill>
            </a:endParaRP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alphaLcPeriod"/>
            </a:pPr>
            <a:r>
              <a:rPr lang="en" dirty="0" smtClean="0">
                <a:solidFill>
                  <a:schemeClr val="dk1"/>
                </a:solidFill>
              </a:rPr>
              <a:t>Positives</a:t>
            </a:r>
            <a:r>
              <a:rPr lang="en-US" dirty="0" smtClean="0">
                <a:solidFill>
                  <a:schemeClr val="dk1"/>
                </a:solidFill>
              </a:rPr>
              <a:t> – multiple modes of communication – pre-session assignment of open ended questions works well to prepare students to have comments ready for all group discussion and ensures most students are familiar</a:t>
            </a:r>
            <a:r>
              <a:rPr lang="en-US" baseline="0" dirty="0" smtClean="0">
                <a:solidFill>
                  <a:schemeClr val="dk1"/>
                </a:solidFill>
              </a:rPr>
              <a:t> with some resources ahead of time; </a:t>
            </a:r>
            <a:r>
              <a:rPr lang="en-US" dirty="0" smtClean="0">
                <a:solidFill>
                  <a:schemeClr val="dk1"/>
                </a:solidFill>
              </a:rPr>
              <a:t>text and in-person session via online webinar or in-person mean</a:t>
            </a:r>
            <a:r>
              <a:rPr lang="en-US" baseline="0" dirty="0" smtClean="0">
                <a:solidFill>
                  <a:schemeClr val="dk1"/>
                </a:solidFill>
              </a:rPr>
              <a:t> all students (distance and otherwise) get a similar experience; pre-assignment doesn’t take much time, or can if desired by student, but could be done in as little as about 10-15 minutes, some might take 20-40 minutes if they went through the guide thoroughly – allows for independently differentiated learning ahead of session; having all students consider the same topic allows for comparative discussion about search sources and keyword methods, etc. at in-person / webinar follow up session; </a:t>
            </a: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alphaLcPeriod"/>
            </a:pPr>
            <a:r>
              <a:rPr lang="en" dirty="0" smtClean="0">
                <a:solidFill>
                  <a:schemeClr val="dk1"/>
                </a:solidFill>
              </a:rPr>
              <a:t>Challenges</a:t>
            </a:r>
            <a:r>
              <a:rPr lang="en-US" dirty="0" smtClean="0">
                <a:solidFill>
                  <a:schemeClr val="dk1"/>
                </a:solidFill>
              </a:rPr>
              <a:t> – usually at least some technical challenges,</a:t>
            </a:r>
            <a:r>
              <a:rPr lang="en-US" baseline="0" dirty="0" smtClean="0">
                <a:solidFill>
                  <a:schemeClr val="dk1"/>
                </a:solidFill>
              </a:rPr>
              <a:t> but those get resolved pretty easily; might plan for a back up if you have never done it before, or try the online webinar set up out in advance with the locations/equipment/method you’ll use at the session, if possible; sometimes not enough time to get to each person’s individual topic questions after group discussion, but those can then be covered by follow up with individual students as needed</a:t>
            </a:r>
            <a:endParaRPr lang="en" dirty="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28600" lvl="0" indent="-228600" rtl="0">
              <a:spcBef>
                <a:spcPts val="0"/>
              </a:spcBef>
              <a:buFont typeface="+mj-lt"/>
              <a:buAutoNum type="arabicPeriod"/>
            </a:pPr>
            <a:r>
              <a:rPr lang="en-US" dirty="0" smtClean="0"/>
              <a:t>BIOL First Year Experience – freshman seminar class</a:t>
            </a:r>
          </a:p>
          <a:p>
            <a:pPr marL="685800" lvl="1" indent="-228600" rtl="0">
              <a:spcBef>
                <a:spcPts val="0"/>
              </a:spcBef>
              <a:buFont typeface="+mj-lt"/>
              <a:buAutoNum type="alphaLcPeriod"/>
            </a:pPr>
            <a:r>
              <a:rPr lang="en-US" dirty="0" smtClean="0"/>
              <a:t>Images: BIOL FYE 1004 library guide tutorials page; review</a:t>
            </a:r>
            <a:r>
              <a:rPr lang="en-US" baseline="0" dirty="0" smtClean="0"/>
              <a:t> slide for question 1 – your favorite library tip, and review slide for quiz question 3 – open ended: what is a peer reviewed journal article?</a:t>
            </a:r>
          </a:p>
          <a:p>
            <a:pPr marL="685800" lvl="1" indent="-228600" rtl="0">
              <a:spcBef>
                <a:spcPts val="0"/>
              </a:spcBef>
              <a:buFont typeface="+mj-lt"/>
              <a:buAutoNum type="alphaLcPeriod"/>
            </a:pPr>
            <a:r>
              <a:rPr lang="en-US" baseline="0" dirty="0" smtClean="0"/>
              <a:t>Engagement methods: Course announcement of pre-assignment by librarian with requirements to read through library guide and complete a short quiz (5-6 questions); quiz done in Canvas, but can also be done with Google forms if no class credit attached) out of a 250+ class, received about 100-150 responses for a decent sample of student skill levels and thoughts; followed by in-person session where we all reviewed summaries of the question responses and student thoughts /  correct answers </a:t>
            </a:r>
          </a:p>
          <a:p>
            <a:pPr marL="685800" lvl="1" indent="-228600" rtl="0">
              <a:spcBef>
                <a:spcPts val="0"/>
              </a:spcBef>
              <a:buFont typeface="+mj-lt"/>
              <a:buAutoNum type="alphaLcPeriod"/>
            </a:pPr>
            <a:r>
              <a:rPr lang="en-US" baseline="0" dirty="0" smtClean="0"/>
              <a:t>Positives: Guide set up and quiz do not take a lot of time, especially if you already have a guide set up and just need to make some edits / updates and create a quiz that encourages reviewing guide content; Including open ended questions like ‘What is a peer reviewed journal article’ gets authentic student thoughts and reflection about topics beyond just correctly identifying a definition or multiple choice; Easy open ended questions like ‘your favorite library tip’ allows them to use their experiences and helps you get through review of services, resources via student-generated top tips</a:t>
            </a:r>
          </a:p>
          <a:p>
            <a:pPr marL="685800" lvl="1" indent="-228600" rtl="0">
              <a:spcBef>
                <a:spcPts val="0"/>
              </a:spcBef>
              <a:buFont typeface="+mj-lt"/>
              <a:buAutoNum type="alphaLcPeriod"/>
            </a:pPr>
            <a:r>
              <a:rPr lang="en-US" baseline="0" dirty="0" smtClean="0"/>
              <a:t>Challenges: Not entire class response rate, but that’s not necessarily critical – could be helped by some points for completing the quiz; This was done as a flipped in person class so for distance only students, could follow up with a video recording summarizing responses, or with a webinar, or both, or with a text summary, or some other follow up </a:t>
            </a:r>
            <a:r>
              <a:rPr lang="en-US" baseline="0" dirty="0" smtClean="0">
                <a:sym typeface="Wingdings"/>
              </a:rPr>
              <a:t> For an online / distance class the quiz responses could perhaps also be done via discussion posts, such as assigning one or two questions to groups of students</a:t>
            </a: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arabicPeriod"/>
            </a:pPr>
            <a:r>
              <a:rPr lang="en" dirty="0">
                <a:solidFill>
                  <a:schemeClr val="dk1"/>
                </a:solidFill>
              </a:rPr>
              <a:t>[Image - screen shot of event guide </a:t>
            </a:r>
            <a:r>
              <a:rPr lang="en-US" dirty="0" smtClean="0">
                <a:solidFill>
                  <a:schemeClr val="dk1"/>
                </a:solidFill>
              </a:rPr>
              <a:t>page for TDM and Native Voices</a:t>
            </a:r>
            <a:r>
              <a:rPr lang="en" dirty="0" smtClean="0">
                <a:solidFill>
                  <a:schemeClr val="dk1"/>
                </a:solidFill>
              </a:rPr>
              <a:t>]</a:t>
            </a:r>
            <a:endParaRPr lang="en" dirty="0">
              <a:solidFill>
                <a:schemeClr val="dk1"/>
              </a:solidFill>
            </a:endParaRP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alphaLcPeriod"/>
            </a:pPr>
            <a:r>
              <a:rPr lang="en-US" dirty="0" smtClean="0">
                <a:solidFill>
                  <a:schemeClr val="dk1"/>
                </a:solidFill>
              </a:rPr>
              <a:t>Examples</a:t>
            </a:r>
            <a:r>
              <a:rPr lang="en-US" baseline="0" dirty="0" smtClean="0">
                <a:solidFill>
                  <a:schemeClr val="dk1"/>
                </a:solidFill>
              </a:rPr>
              <a:t>: </a:t>
            </a:r>
            <a:r>
              <a:rPr lang="en" dirty="0" smtClean="0">
                <a:solidFill>
                  <a:schemeClr val="dk1"/>
                </a:solidFill>
              </a:rPr>
              <a:t>Native </a:t>
            </a:r>
            <a:r>
              <a:rPr lang="en" dirty="0">
                <a:solidFill>
                  <a:schemeClr val="dk1"/>
                </a:solidFill>
              </a:rPr>
              <a:t>Voices </a:t>
            </a:r>
            <a:r>
              <a:rPr lang="en" dirty="0" smtClean="0">
                <a:solidFill>
                  <a:schemeClr val="dk1"/>
                </a:solidFill>
              </a:rPr>
              <a:t>panel, </a:t>
            </a:r>
            <a:r>
              <a:rPr lang="en" dirty="0">
                <a:solidFill>
                  <a:schemeClr val="dk1"/>
                </a:solidFill>
              </a:rPr>
              <a:t>TDM panel</a:t>
            </a: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alphaLcPeriod"/>
            </a:pPr>
            <a:r>
              <a:rPr lang="en" dirty="0">
                <a:solidFill>
                  <a:schemeClr val="dk1"/>
                </a:solidFill>
              </a:rPr>
              <a:t>Engagement </a:t>
            </a:r>
            <a:r>
              <a:rPr lang="en" dirty="0" smtClean="0">
                <a:solidFill>
                  <a:schemeClr val="dk1"/>
                </a:solidFill>
              </a:rPr>
              <a:t>methods</a:t>
            </a:r>
            <a:r>
              <a:rPr lang="en-US" dirty="0" smtClean="0">
                <a:solidFill>
                  <a:schemeClr val="dk1"/>
                </a:solidFill>
              </a:rPr>
              <a:t>: Used</a:t>
            </a:r>
            <a:r>
              <a:rPr lang="en-US" baseline="0" dirty="0" smtClean="0">
                <a:solidFill>
                  <a:schemeClr val="dk1"/>
                </a:solidFill>
              </a:rPr>
              <a:t> a library guide for event websites; partnered with multiple campus groups / departments to arrange and publicize events; brought in one or more speakers for at least one event; included at least 1 program that had a real-time participation option for distance and/or online participants, via WebEx, and/or via a satellite location; recorded at least one program for later viewing by those who couldn’t make program scheduled options, and had links to related services, resources, follow up options</a:t>
            </a:r>
            <a:endParaRPr lang="en" dirty="0">
              <a:solidFill>
                <a:schemeClr val="dk1"/>
              </a:solidFill>
            </a:endParaRP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alphaLcPeriod"/>
            </a:pPr>
            <a:r>
              <a:rPr lang="en" dirty="0" smtClean="0">
                <a:solidFill>
                  <a:schemeClr val="dk1"/>
                </a:solidFill>
              </a:rPr>
              <a:t>Positives</a:t>
            </a:r>
            <a:r>
              <a:rPr lang="en-US" dirty="0" smtClean="0">
                <a:solidFill>
                  <a:schemeClr val="dk1"/>
                </a:solidFill>
              </a:rPr>
              <a:t>: online / distance participation options are very welcome,</a:t>
            </a:r>
            <a:r>
              <a:rPr lang="en-US" baseline="0" dirty="0" smtClean="0">
                <a:solidFill>
                  <a:schemeClr val="dk1"/>
                </a:solidFill>
              </a:rPr>
              <a:t> as are recordings and access to session materials (slides, handouts, etc.) for viewing at any time; allows distance / online students to participate / have access to some of the ‘extra’ content that on campus students get regularly</a:t>
            </a:r>
            <a:endParaRPr lang="en" dirty="0">
              <a:solidFill>
                <a:schemeClr val="dk1"/>
              </a:solidFill>
            </a:endParaRP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alphaLcPeriod"/>
            </a:pPr>
            <a:r>
              <a:rPr lang="en" dirty="0" smtClean="0">
                <a:solidFill>
                  <a:schemeClr val="dk1"/>
                </a:solidFill>
              </a:rPr>
              <a:t>Challenges</a:t>
            </a:r>
            <a:r>
              <a:rPr lang="en-US" dirty="0" smtClean="0">
                <a:solidFill>
                  <a:schemeClr val="dk1"/>
                </a:solidFill>
              </a:rPr>
              <a:t>;</a:t>
            </a:r>
            <a:r>
              <a:rPr lang="en-US" baseline="0" dirty="0" smtClean="0">
                <a:solidFill>
                  <a:schemeClr val="dk1"/>
                </a:solidFill>
              </a:rPr>
              <a:t> technical challenges increase when trying to record and allow online access to an event, due to microphone set up, etc. multiple sites add a challenging point too; however these are worth trying and overcoming the challenges. </a:t>
            </a: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AutoNum type="alphaLcPeriod"/>
            </a:pPr>
            <a:r>
              <a:rPr lang="en-US" baseline="0" dirty="0" smtClean="0">
                <a:solidFill>
                  <a:schemeClr val="dk1"/>
                </a:solidFill>
              </a:rPr>
              <a:t>Special note on Open Con – for events relate to ‘open topics – OA, OER, Open data, etc. – Open Con satellite events are a great way to get additional support, including an event website with a registration function, and more. *Open Con also has a set up for allowing video access to events (possibly with recording) that I haven’t tried, but looks worth looking into. </a:t>
            </a:r>
            <a:endParaRPr lang="en" dirty="0">
              <a:solidFill>
                <a:schemeClr val="dk1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61111"/>
              <a:buFont typeface="Arial"/>
              <a:buNone/>
            </a:pPr>
            <a:endParaRPr sz="1800" dirty="0">
              <a:solidFill>
                <a:schemeClr val="dk2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992766"/>
            <a:ext cx="8520600" cy="27369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5200"/>
            </a:lvl1pPr>
            <a:lvl2pPr lvl="1" algn="ctr" rtl="0">
              <a:spcBef>
                <a:spcPts val="0"/>
              </a:spcBef>
              <a:buSzPct val="100000"/>
              <a:defRPr sz="5200"/>
            </a:lvl2pPr>
            <a:lvl3pPr lvl="2" algn="ctr" rtl="0">
              <a:spcBef>
                <a:spcPts val="0"/>
              </a:spcBef>
              <a:buSzPct val="100000"/>
              <a:defRPr sz="5200"/>
            </a:lvl3pPr>
            <a:lvl4pPr lvl="3" algn="ctr" rtl="0">
              <a:spcBef>
                <a:spcPts val="0"/>
              </a:spcBef>
              <a:buSzPct val="100000"/>
              <a:defRPr sz="5200"/>
            </a:lvl4pPr>
            <a:lvl5pPr lvl="4" algn="ctr" rtl="0">
              <a:spcBef>
                <a:spcPts val="0"/>
              </a:spcBef>
              <a:buSzPct val="100000"/>
              <a:defRPr sz="5200"/>
            </a:lvl5pPr>
            <a:lvl6pPr lvl="5" algn="ctr" rtl="0">
              <a:spcBef>
                <a:spcPts val="0"/>
              </a:spcBef>
              <a:buSzPct val="100000"/>
              <a:defRPr sz="5200"/>
            </a:lvl6pPr>
            <a:lvl7pPr lvl="6" algn="ctr" rtl="0">
              <a:spcBef>
                <a:spcPts val="0"/>
              </a:spcBef>
              <a:buSzPct val="100000"/>
              <a:defRPr sz="5200"/>
            </a:lvl7pPr>
            <a:lvl8pPr lvl="7" algn="ctr" rtl="0">
              <a:spcBef>
                <a:spcPts val="0"/>
              </a:spcBef>
              <a:buSzPct val="100000"/>
              <a:defRPr sz="5200"/>
            </a:lvl8pPr>
            <a:lvl9pPr lvl="8" algn="ctr" rtl="0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12000"/>
            </a:lvl1pPr>
            <a:lvl2pPr lvl="1" algn="ctr" rtl="0">
              <a:spcBef>
                <a:spcPts val="0"/>
              </a:spcBef>
              <a:buSzPct val="100000"/>
              <a:defRPr sz="12000"/>
            </a:lvl2pPr>
            <a:lvl3pPr lvl="2" algn="ctr" rtl="0">
              <a:spcBef>
                <a:spcPts val="0"/>
              </a:spcBef>
              <a:buSzPct val="100000"/>
              <a:defRPr sz="12000"/>
            </a:lvl3pPr>
            <a:lvl4pPr lvl="3" algn="ctr" rtl="0">
              <a:spcBef>
                <a:spcPts val="0"/>
              </a:spcBef>
              <a:buSzPct val="100000"/>
              <a:defRPr sz="12000"/>
            </a:lvl4pPr>
            <a:lvl5pPr lvl="4" algn="ctr" rtl="0">
              <a:spcBef>
                <a:spcPts val="0"/>
              </a:spcBef>
              <a:buSzPct val="100000"/>
              <a:defRPr sz="12000"/>
            </a:lvl5pPr>
            <a:lvl6pPr lvl="5" algn="ctr" rtl="0">
              <a:spcBef>
                <a:spcPts val="0"/>
              </a:spcBef>
              <a:buSzPct val="100000"/>
              <a:defRPr sz="12000"/>
            </a:lvl6pPr>
            <a:lvl7pPr lvl="6" algn="ctr" rtl="0">
              <a:spcBef>
                <a:spcPts val="0"/>
              </a:spcBef>
              <a:buSzPct val="100000"/>
              <a:defRPr sz="12000"/>
            </a:lvl7pPr>
            <a:lvl8pPr lvl="7" algn="ctr" rtl="0">
              <a:spcBef>
                <a:spcPts val="0"/>
              </a:spcBef>
              <a:buSzPct val="100000"/>
              <a:defRPr sz="12000"/>
            </a:lvl8pPr>
            <a:lvl9pPr lvl="8" algn="ctr" rtl="0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4202966"/>
            <a:ext cx="8520600" cy="1734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defRPr/>
            </a:lvl1pPr>
            <a:lvl2pPr lvl="1" algn="ctr" rtl="0">
              <a:spcBef>
                <a:spcPts val="0"/>
              </a:spcBef>
              <a:defRPr/>
            </a:lvl2pPr>
            <a:lvl3pPr lvl="2" algn="ctr" rtl="0">
              <a:spcBef>
                <a:spcPts val="0"/>
              </a:spcBef>
              <a:defRPr/>
            </a:lvl3pPr>
            <a:lvl4pPr lvl="3" algn="ctr" rtl="0">
              <a:spcBef>
                <a:spcPts val="0"/>
              </a:spcBef>
              <a:defRPr/>
            </a:lvl4pPr>
            <a:lvl5pPr lvl="4" algn="ctr" rtl="0">
              <a:spcBef>
                <a:spcPts val="0"/>
              </a:spcBef>
              <a:defRPr/>
            </a:lvl5pPr>
            <a:lvl6pPr lvl="5" algn="ctr" rtl="0">
              <a:spcBef>
                <a:spcPts val="0"/>
              </a:spcBef>
              <a:defRPr/>
            </a:lvl6pPr>
            <a:lvl7pPr lvl="6" algn="ctr" rtl="0">
              <a:spcBef>
                <a:spcPts val="0"/>
              </a:spcBef>
              <a:defRPr/>
            </a:lvl7pPr>
            <a:lvl8pPr lvl="7" algn="ctr" rtl="0">
              <a:spcBef>
                <a:spcPts val="0"/>
              </a:spcBef>
              <a:defRPr/>
            </a:lvl8pPr>
            <a:lvl9pPr lvl="8" algn="ctr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SzPct val="100000"/>
              <a:defRPr sz="3600"/>
            </a:lvl1pPr>
            <a:lvl2pPr lvl="1" algn="ctr" rtl="0">
              <a:spcBef>
                <a:spcPts val="0"/>
              </a:spcBef>
              <a:buSzPct val="100000"/>
              <a:defRPr sz="3600"/>
            </a:lvl2pPr>
            <a:lvl3pPr lvl="2" algn="ctr" rtl="0">
              <a:spcBef>
                <a:spcPts val="0"/>
              </a:spcBef>
              <a:buSzPct val="100000"/>
              <a:defRPr sz="3600"/>
            </a:lvl3pPr>
            <a:lvl4pPr lvl="3" algn="ctr" rtl="0">
              <a:spcBef>
                <a:spcPts val="0"/>
              </a:spcBef>
              <a:buSzPct val="100000"/>
              <a:defRPr sz="3600"/>
            </a:lvl4pPr>
            <a:lvl5pPr lvl="4" algn="ctr" rtl="0">
              <a:spcBef>
                <a:spcPts val="0"/>
              </a:spcBef>
              <a:buSzPct val="100000"/>
              <a:defRPr sz="3600"/>
            </a:lvl5pPr>
            <a:lvl6pPr lvl="5" algn="ctr" rtl="0">
              <a:spcBef>
                <a:spcPts val="0"/>
              </a:spcBef>
              <a:buSzPct val="100000"/>
              <a:defRPr sz="3600"/>
            </a:lvl6pPr>
            <a:lvl7pPr lvl="6" algn="ctr" rtl="0">
              <a:spcBef>
                <a:spcPts val="0"/>
              </a:spcBef>
              <a:buSzPct val="100000"/>
              <a:defRPr sz="3600"/>
            </a:lvl7pPr>
            <a:lvl8pPr lvl="7" algn="ctr" rtl="0">
              <a:spcBef>
                <a:spcPts val="0"/>
              </a:spcBef>
              <a:buSzPct val="100000"/>
              <a:defRPr sz="3600"/>
            </a:lvl8pPr>
            <a:lvl9pPr lvl="8" algn="ctr" rtl="0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2400"/>
            </a:lvl1pPr>
            <a:lvl2pPr lvl="1" rtl="0">
              <a:spcBef>
                <a:spcPts val="0"/>
              </a:spcBef>
              <a:buSzPct val="100000"/>
              <a:defRPr sz="2400"/>
            </a:lvl2pPr>
            <a:lvl3pPr lvl="2" rtl="0">
              <a:spcBef>
                <a:spcPts val="0"/>
              </a:spcBef>
              <a:buSzPct val="100000"/>
              <a:defRPr sz="2400"/>
            </a:lvl3pPr>
            <a:lvl4pPr lvl="3" rtl="0">
              <a:spcBef>
                <a:spcPts val="0"/>
              </a:spcBef>
              <a:buSzPct val="100000"/>
              <a:defRPr sz="2400"/>
            </a:lvl4pPr>
            <a:lvl5pPr lvl="4" rtl="0">
              <a:spcBef>
                <a:spcPts val="0"/>
              </a:spcBef>
              <a:buSzPct val="100000"/>
              <a:defRPr sz="2400"/>
            </a:lvl5pPr>
            <a:lvl6pPr lvl="5" rtl="0">
              <a:spcBef>
                <a:spcPts val="0"/>
              </a:spcBef>
              <a:buSzPct val="100000"/>
              <a:defRPr sz="2400"/>
            </a:lvl6pPr>
            <a:lvl7pPr lvl="6" rtl="0">
              <a:spcBef>
                <a:spcPts val="0"/>
              </a:spcBef>
              <a:buSzPct val="100000"/>
              <a:defRPr sz="2400"/>
            </a:lvl7pPr>
            <a:lvl8pPr lvl="7" rtl="0">
              <a:spcBef>
                <a:spcPts val="0"/>
              </a:spcBef>
              <a:buSzPct val="100000"/>
              <a:defRPr sz="2400"/>
            </a:lvl8pPr>
            <a:lvl9pPr lvl="8" rtl="0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2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SzPct val="100000"/>
              <a:defRPr sz="4800"/>
            </a:lvl1pPr>
            <a:lvl2pPr lvl="1" rtl="0">
              <a:spcBef>
                <a:spcPts val="0"/>
              </a:spcBef>
              <a:buSzPct val="100000"/>
              <a:defRPr sz="4800"/>
            </a:lvl2pPr>
            <a:lvl3pPr lvl="2" rtl="0">
              <a:spcBef>
                <a:spcPts val="0"/>
              </a:spcBef>
              <a:buSzPct val="100000"/>
              <a:defRPr sz="4800"/>
            </a:lvl3pPr>
            <a:lvl4pPr lvl="3" rtl="0">
              <a:spcBef>
                <a:spcPts val="0"/>
              </a:spcBef>
              <a:buSzPct val="100000"/>
              <a:defRPr sz="4800"/>
            </a:lvl4pPr>
            <a:lvl5pPr lvl="4" rtl="0">
              <a:spcBef>
                <a:spcPts val="0"/>
              </a:spcBef>
              <a:buSzPct val="100000"/>
              <a:defRPr sz="4800"/>
            </a:lvl5pPr>
            <a:lvl6pPr lvl="5" rtl="0">
              <a:spcBef>
                <a:spcPts val="0"/>
              </a:spcBef>
              <a:buSzPct val="100000"/>
              <a:defRPr sz="4800"/>
            </a:lvl6pPr>
            <a:lvl7pPr lvl="6" rtl="0">
              <a:spcBef>
                <a:spcPts val="0"/>
              </a:spcBef>
              <a:buSzPct val="100000"/>
              <a:defRPr sz="4800"/>
            </a:lvl7pPr>
            <a:lvl8pPr lvl="7" rtl="0">
              <a:spcBef>
                <a:spcPts val="0"/>
              </a:spcBef>
              <a:buSzPct val="100000"/>
              <a:defRPr sz="4800"/>
            </a:lvl8pPr>
            <a:lvl9pPr lvl="8" rtl="0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66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4200"/>
            </a:lvl1pPr>
            <a:lvl2pPr lvl="1" algn="ctr" rtl="0">
              <a:spcBef>
                <a:spcPts val="0"/>
              </a:spcBef>
              <a:buSzPct val="100000"/>
              <a:defRPr sz="4200"/>
            </a:lvl2pPr>
            <a:lvl3pPr lvl="2" algn="ctr" rtl="0">
              <a:spcBef>
                <a:spcPts val="0"/>
              </a:spcBef>
              <a:buSzPct val="100000"/>
              <a:defRPr sz="4200"/>
            </a:lvl3pPr>
            <a:lvl4pPr lvl="3" algn="ctr" rtl="0">
              <a:spcBef>
                <a:spcPts val="0"/>
              </a:spcBef>
              <a:buSzPct val="100000"/>
              <a:defRPr sz="4200"/>
            </a:lvl4pPr>
            <a:lvl5pPr lvl="4" algn="ctr" rtl="0">
              <a:spcBef>
                <a:spcPts val="0"/>
              </a:spcBef>
              <a:buSzPct val="100000"/>
              <a:defRPr sz="4200"/>
            </a:lvl5pPr>
            <a:lvl6pPr lvl="5" algn="ctr" rtl="0">
              <a:spcBef>
                <a:spcPts val="0"/>
              </a:spcBef>
              <a:buSzPct val="100000"/>
              <a:defRPr sz="4200"/>
            </a:lvl6pPr>
            <a:lvl7pPr lvl="6" algn="ctr" rtl="0">
              <a:spcBef>
                <a:spcPts val="0"/>
              </a:spcBef>
              <a:buSzPct val="100000"/>
              <a:defRPr sz="4200"/>
            </a:lvl7pPr>
            <a:lvl8pPr lvl="7" algn="ctr" rtl="0">
              <a:spcBef>
                <a:spcPts val="0"/>
              </a:spcBef>
              <a:buSzPct val="100000"/>
              <a:defRPr sz="4200"/>
            </a:lvl8pPr>
            <a:lvl9pPr lvl="8" algn="ctr" rtl="0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5640766"/>
            <a:ext cx="5998800" cy="8067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hyperlink" Target="https://creativecommons.org/licenses/by/4.0/" TargetMode="External"/><Relationship Id="rId5" Type="http://schemas.openxmlformats.org/officeDocument/2006/relationships/image" Target="../media/image2.png"/><Relationship Id="rId6" Type="http://schemas.openxmlformats.org/officeDocument/2006/relationships/image" Target="../media/image3.jpg"/><Relationship Id="rId7" Type="http://schemas.openxmlformats.org/officeDocument/2006/relationships/hyperlink" Target="https://flic.kr/p/8anLVV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hyperlink" Target="http://guides.lib.vt.edu/course-guides/hnfe2014/GetStarted" TargetMode="External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guides.lib.vt.edu/HNFE_interns" TargetMode="External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hyperlink" Target="http://guides.lib.vt.edu/NativeVoices/PanelDiscussion" TargetMode="External"/><Relationship Id="rId12" Type="http://schemas.openxmlformats.org/officeDocument/2006/relationships/hyperlink" Target="http://www.opencon2017.org/satellite" TargetMode="External"/><Relationship Id="rId13" Type="http://schemas.openxmlformats.org/officeDocument/2006/relationships/hyperlink" Target="https://canvas.instructure.com/courses/1029482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hdl.handle.net/10919/77595" TargetMode="External"/><Relationship Id="rId4" Type="http://schemas.openxmlformats.org/officeDocument/2006/relationships/hyperlink" Target="http://www.vto.vt.edu/" TargetMode="External"/><Relationship Id="rId5" Type="http://schemas.openxmlformats.org/officeDocument/2006/relationships/hyperlink" Target="http://www.vto.vt.edu/details.php?view=resources&amp;show=resources&amp;page=libraries" TargetMode="External"/><Relationship Id="rId6" Type="http://schemas.openxmlformats.org/officeDocument/2006/relationships/hyperlink" Target="http://www.lib.vt.edu/help/extended/services.html" TargetMode="External"/><Relationship Id="rId7" Type="http://schemas.openxmlformats.org/officeDocument/2006/relationships/hyperlink" Target="http://guides.lib.vt.edu/course-guides/hnfe2014/GetStarted" TargetMode="External"/><Relationship Id="rId8" Type="http://schemas.openxmlformats.org/officeDocument/2006/relationships/hyperlink" Target="http://guides.lib.vt.edu/HNFE_interns" TargetMode="External"/><Relationship Id="rId9" Type="http://schemas.openxmlformats.org/officeDocument/2006/relationships/hyperlink" Target="http://guides.lib.vt.edu/BIOL1004" TargetMode="External"/><Relationship Id="rId10" Type="http://schemas.openxmlformats.org/officeDocument/2006/relationships/hyperlink" Target="http://guides.lib.vt.edu/OpenDataWee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Shape 54"/>
          <p:cNvPicPr preferRelativeResize="0"/>
          <p:nvPr/>
        </p:nvPicPr>
        <p:blipFill rotWithShape="1">
          <a:blip r:embed="rId3">
            <a:alphaModFix/>
          </a:blip>
          <a:srcRect l="19151" t="10197" r="19151" b="12784"/>
          <a:stretch/>
        </p:blipFill>
        <p:spPr>
          <a:xfrm>
            <a:off x="1115450" y="29612"/>
            <a:ext cx="6913095" cy="6189175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1584000" y="1727400"/>
            <a:ext cx="5976000" cy="1056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Engaging Learning Experiences for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Distance and Online Learners</a:t>
            </a:r>
          </a:p>
        </p:txBody>
      </p:sp>
      <p:sp>
        <p:nvSpPr>
          <p:cNvPr id="56" name="Shape 56"/>
          <p:cNvSpPr txBox="1">
            <a:spLocks noGrp="1"/>
          </p:cNvSpPr>
          <p:nvPr>
            <p:ph type="ctrTitle"/>
          </p:nvPr>
        </p:nvSpPr>
        <p:spPr>
          <a:xfrm>
            <a:off x="1711200" y="668825"/>
            <a:ext cx="5721600" cy="1056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4600"/>
              <a:t>Wherever You Are</a:t>
            </a:r>
          </a:p>
        </p:txBody>
      </p:sp>
      <p:sp>
        <p:nvSpPr>
          <p:cNvPr id="57" name="Shape 57"/>
          <p:cNvSpPr txBox="1"/>
          <p:nvPr/>
        </p:nvSpPr>
        <p:spPr>
          <a:xfrm>
            <a:off x="533400" y="5427550"/>
            <a:ext cx="8077200" cy="1269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 b="1" dirty="0"/>
              <a:t>Virginia Pannabecker 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600" dirty="0"/>
              <a:t>Health Sciences Research Support Coordinator, Virginia Tech, University Libraries</a:t>
            </a:r>
          </a:p>
          <a:p>
            <a:pPr lvl="0" algn="ctr" rtl="0">
              <a:spcBef>
                <a:spcPts val="0"/>
              </a:spcBef>
              <a:buNone/>
            </a:pPr>
            <a:endParaRPr sz="800" dirty="0"/>
          </a:p>
          <a:p>
            <a:pPr lvl="0" algn="ctr" rtl="0">
              <a:spcBef>
                <a:spcPts val="0"/>
              </a:spcBef>
              <a:buNone/>
            </a:pPr>
            <a:r>
              <a:rPr lang="en" dirty="0"/>
              <a:t>Presented as part of a panel session: </a:t>
            </a:r>
            <a:r>
              <a:rPr lang="en" i="1" dirty="0"/>
              <a:t>Engaging Strategies to Teach Information Literacy to Distance Learners</a:t>
            </a:r>
            <a:r>
              <a:rPr lang="en" dirty="0"/>
              <a:t>, sponsored by </a:t>
            </a:r>
            <a:r>
              <a:rPr lang="en" dirty="0" smtClean="0"/>
              <a:t>EMTS</a:t>
            </a:r>
            <a:r>
              <a:rPr lang="en-US" dirty="0" smtClean="0"/>
              <a:t> and PSS</a:t>
            </a:r>
            <a:r>
              <a:rPr lang="en" dirty="0" smtClean="0"/>
              <a:t>, </a:t>
            </a:r>
            <a:r>
              <a:rPr lang="en" dirty="0"/>
              <a:t>Medical Library Association Annual Meeting 2017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1800" dirty="0"/>
              <a:t>: </a:t>
            </a:r>
          </a:p>
        </p:txBody>
      </p:sp>
      <p:sp>
        <p:nvSpPr>
          <p:cNvPr id="58" name="Shape 58"/>
          <p:cNvSpPr txBox="1"/>
          <p:nvPr/>
        </p:nvSpPr>
        <p:spPr>
          <a:xfrm>
            <a:off x="6575950" y="4901900"/>
            <a:ext cx="2497200" cy="631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This presentation is licensed </a:t>
            </a:r>
            <a:r>
              <a:rPr lang="en" sz="1000" b="1" u="sng">
                <a:solidFill>
                  <a:schemeClr val="hlink"/>
                </a:solidFill>
                <a:hlinkClick r:id="rId4"/>
              </a:rPr>
              <a:t>CC BY 4.0</a:t>
            </a:r>
            <a:r>
              <a:rPr lang="en" sz="1000"/>
              <a:t> - for linked or cited content, please refer to that content’s copyright status.</a:t>
            </a:r>
          </a:p>
        </p:txBody>
      </p:sp>
      <p:pic>
        <p:nvPicPr>
          <p:cNvPr id="59" name="Shape 59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33350" y="5456900"/>
            <a:ext cx="621606" cy="21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Shape 60"/>
          <p:cNvPicPr preferRelativeResize="0"/>
          <p:nvPr/>
        </p:nvPicPr>
        <p:blipFill rotWithShape="1">
          <a:blip r:embed="rId6">
            <a:alphaModFix/>
          </a:blip>
          <a:srcRect b="24385"/>
          <a:stretch/>
        </p:blipFill>
        <p:spPr>
          <a:xfrm>
            <a:off x="3050737" y="2938375"/>
            <a:ext cx="3042500" cy="172545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61" name="Shape 61"/>
          <p:cNvSpPr txBox="1"/>
          <p:nvPr/>
        </p:nvSpPr>
        <p:spPr>
          <a:xfrm>
            <a:off x="2902800" y="4699559"/>
            <a:ext cx="3338400" cy="421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900" i="1"/>
              <a:t>Small Group Discussion by Culture Republic. CC BY-ND 2.0, </a:t>
            </a:r>
            <a:r>
              <a:rPr lang="en" sz="900" i="1" u="sng">
                <a:solidFill>
                  <a:schemeClr val="hlink"/>
                </a:solidFill>
                <a:hlinkClick r:id="rId7"/>
              </a:rPr>
              <a:t>https://flic.kr/p/8anLVV</a:t>
            </a:r>
            <a:r>
              <a:rPr lang="en" sz="900" i="1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311700" y="5171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Online and Distance Education at VT</a:t>
            </a:r>
          </a:p>
        </p:txBody>
      </p:sp>
      <p:pic>
        <p:nvPicPr>
          <p:cNvPr id="67" name="Shape 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3925" y="1342899"/>
            <a:ext cx="4213650" cy="2149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Shape 68"/>
          <p:cNvPicPr preferRelativeResize="0"/>
          <p:nvPr/>
        </p:nvPicPr>
        <p:blipFill rotWithShape="1">
          <a:blip r:embed="rId4">
            <a:alphaModFix/>
          </a:blip>
          <a:srcRect b="27362"/>
          <a:stretch/>
        </p:blipFill>
        <p:spPr>
          <a:xfrm>
            <a:off x="1752750" y="3717501"/>
            <a:ext cx="5638500" cy="2239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Shape 69"/>
          <p:cNvPicPr preferRelativeResize="0"/>
          <p:nvPr/>
        </p:nvPicPr>
        <p:blipFill rotWithShape="1">
          <a:blip r:embed="rId5">
            <a:alphaModFix/>
          </a:blip>
          <a:srcRect l="3679"/>
          <a:stretch/>
        </p:blipFill>
        <p:spPr>
          <a:xfrm>
            <a:off x="4693324" y="1342900"/>
            <a:ext cx="4213650" cy="223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311700" y="2123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Graduate Library Research Skills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- Online Course by VT Librarians</a:t>
            </a:r>
          </a:p>
        </p:txBody>
      </p:sp>
      <p:pic>
        <p:nvPicPr>
          <p:cNvPr id="75" name="Shape 75"/>
          <p:cNvPicPr preferRelativeResize="0"/>
          <p:nvPr/>
        </p:nvPicPr>
        <p:blipFill rotWithShape="1">
          <a:blip r:embed="rId3">
            <a:alphaModFix/>
          </a:blip>
          <a:srcRect r="17143"/>
          <a:stretch/>
        </p:blipFill>
        <p:spPr>
          <a:xfrm>
            <a:off x="399699" y="1474197"/>
            <a:ext cx="3904099" cy="2782228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76" name="Shape 76"/>
          <p:cNvSpPr txBox="1"/>
          <p:nvPr/>
        </p:nvSpPr>
        <p:spPr>
          <a:xfrm>
            <a:off x="311700" y="5026500"/>
            <a:ext cx="4130700" cy="157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buSzPct val="100000"/>
              <a:buChar char="●"/>
            </a:pPr>
            <a:r>
              <a:rPr lang="en" sz="1600"/>
              <a:t>Intro and Professional Identity</a:t>
            </a:r>
          </a:p>
          <a:p>
            <a:pPr marL="457200" lvl="0" indent="-330200" rtl="0">
              <a:spcBef>
                <a:spcPts val="0"/>
              </a:spcBef>
              <a:buSzPct val="100000"/>
              <a:buChar char="●"/>
            </a:pPr>
            <a:r>
              <a:rPr lang="en" sz="1600"/>
              <a:t>Ethics (Research &amp; Writing)</a:t>
            </a:r>
          </a:p>
          <a:p>
            <a:pPr marL="457200" lvl="0" indent="-330200" rtl="0">
              <a:spcBef>
                <a:spcPts val="0"/>
              </a:spcBef>
              <a:buSzPct val="100000"/>
              <a:buChar char="●"/>
            </a:pPr>
            <a:r>
              <a:rPr lang="en" sz="1600"/>
              <a:t>Literature Reviews &amp; Library Services</a:t>
            </a:r>
          </a:p>
          <a:p>
            <a:pPr marL="457200" lvl="0" indent="-330200" rtl="0">
              <a:spcBef>
                <a:spcPts val="0"/>
              </a:spcBef>
              <a:buSzPct val="100000"/>
              <a:buChar char="●"/>
            </a:pPr>
            <a:r>
              <a:rPr lang="en" sz="1600"/>
              <a:t>Data Collection &amp; Grants - Basics</a:t>
            </a:r>
          </a:p>
          <a:p>
            <a:pPr marL="457200" lvl="0" indent="-330200" rtl="0">
              <a:spcBef>
                <a:spcPts val="0"/>
              </a:spcBef>
              <a:buSzPct val="100000"/>
              <a:buChar char="●"/>
            </a:pPr>
            <a:r>
              <a:rPr lang="en" sz="1600"/>
              <a:t>Organizing Your Digital LIfe</a:t>
            </a:r>
          </a:p>
          <a:p>
            <a:pPr marL="457200" lvl="0" indent="-330200">
              <a:spcBef>
                <a:spcPts val="0"/>
              </a:spcBef>
              <a:buSzPct val="100000"/>
              <a:buChar char="●"/>
            </a:pPr>
            <a:r>
              <a:rPr lang="en" sz="1600"/>
              <a:t>Citation Managers</a:t>
            </a:r>
          </a:p>
        </p:txBody>
      </p:sp>
      <p:sp>
        <p:nvSpPr>
          <p:cNvPr id="77" name="Shape 77"/>
          <p:cNvSpPr txBox="1"/>
          <p:nvPr/>
        </p:nvSpPr>
        <p:spPr>
          <a:xfrm>
            <a:off x="4221300" y="5071650"/>
            <a:ext cx="4340400" cy="1487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buSzPct val="100000"/>
              <a:buChar char="●"/>
            </a:pPr>
            <a:r>
              <a:rPr lang="en" sz="1600"/>
              <a:t>Effective Searches </a:t>
            </a:r>
          </a:p>
          <a:p>
            <a:pPr marL="457200" lvl="0" indent="-330200" rtl="0">
              <a:spcBef>
                <a:spcPts val="0"/>
              </a:spcBef>
              <a:buSzPct val="100000"/>
              <a:buChar char="●"/>
            </a:pPr>
            <a:r>
              <a:rPr lang="en" sz="1600"/>
              <a:t>Core Research Databases</a:t>
            </a:r>
          </a:p>
          <a:p>
            <a:pPr marL="457200" lvl="0" indent="-330200" rtl="0">
              <a:spcBef>
                <a:spcPts val="0"/>
              </a:spcBef>
              <a:buSzPct val="100000"/>
              <a:buChar char="●"/>
            </a:pPr>
            <a:r>
              <a:rPr lang="en" sz="1600"/>
              <a:t>Additional Databases &amp; Critical Appraisal</a:t>
            </a:r>
          </a:p>
          <a:p>
            <a:pPr marL="457200" lvl="0" indent="-330200" rtl="0">
              <a:spcBef>
                <a:spcPts val="0"/>
              </a:spcBef>
              <a:buSzPct val="100000"/>
              <a:buChar char="●"/>
            </a:pPr>
            <a:r>
              <a:rPr lang="en" sz="1600"/>
              <a:t>Dissertations &amp; Theses</a:t>
            </a:r>
          </a:p>
          <a:p>
            <a:pPr marL="457200" lvl="0" indent="-330200" rtl="0">
              <a:spcBef>
                <a:spcPts val="0"/>
              </a:spcBef>
              <a:buSzPct val="100000"/>
              <a:buChar char="●"/>
            </a:pPr>
            <a:r>
              <a:rPr lang="en" sz="1600"/>
              <a:t>Authorship, Copyright, Open Access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Char char="●"/>
            </a:pPr>
            <a:r>
              <a:rPr lang="en" sz="1600">
                <a:solidFill>
                  <a:schemeClr val="dk1"/>
                </a:solidFill>
              </a:rPr>
              <a:t>Measuring Scholarly Impact</a:t>
            </a:r>
          </a:p>
        </p:txBody>
      </p:sp>
      <p:pic>
        <p:nvPicPr>
          <p:cNvPr id="78" name="Shape 7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5850" y="1309648"/>
            <a:ext cx="3575901" cy="1888775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79" name="Shape 79"/>
          <p:cNvPicPr preferRelativeResize="0"/>
          <p:nvPr/>
        </p:nvPicPr>
        <p:blipFill rotWithShape="1">
          <a:blip r:embed="rId5">
            <a:alphaModFix/>
          </a:blip>
          <a:srcRect b="26362"/>
          <a:stretch/>
        </p:blipFill>
        <p:spPr>
          <a:xfrm>
            <a:off x="3581900" y="3455978"/>
            <a:ext cx="3904099" cy="1344624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311700" y="1361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Advanced Research Skills Certificate Program for Undergraduate Researchers</a:t>
            </a:r>
          </a:p>
        </p:txBody>
      </p:sp>
      <p:pic>
        <p:nvPicPr>
          <p:cNvPr id="85" name="Shape 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6325" y="1366097"/>
            <a:ext cx="4419599" cy="3294275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86" name="Shape 8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59949" y="1167498"/>
            <a:ext cx="3672351" cy="236695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87" name="Shape 87"/>
          <p:cNvSpPr txBox="1"/>
          <p:nvPr/>
        </p:nvSpPr>
        <p:spPr>
          <a:xfrm>
            <a:off x="-3720350" y="6566650"/>
            <a:ext cx="7351200" cy="85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88" name="Shape 88"/>
          <p:cNvPicPr preferRelativeResize="0"/>
          <p:nvPr/>
        </p:nvPicPr>
        <p:blipFill rotWithShape="1">
          <a:blip r:embed="rId5">
            <a:alphaModFix/>
          </a:blip>
          <a:srcRect b="21978"/>
          <a:stretch/>
        </p:blipFill>
        <p:spPr>
          <a:xfrm>
            <a:off x="1357325" y="3421274"/>
            <a:ext cx="6429375" cy="3218024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311700" y="465303"/>
            <a:ext cx="8520600" cy="1062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Online Nutrition Course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- Library Module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137803"/>
            <a:ext cx="8839200" cy="437233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73324" y="1528200"/>
            <a:ext cx="5618275" cy="3023574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311700" y="4409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Dietetics Internship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- Graduate / Professional Flipped Webinar</a:t>
            </a:r>
          </a:p>
        </p:txBody>
      </p:sp>
      <p:pic>
        <p:nvPicPr>
          <p:cNvPr id="101" name="Shape 101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699" y="1879950"/>
            <a:ext cx="7535024" cy="3867599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02" name="Shape 10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07850" y="2797000"/>
            <a:ext cx="5911325" cy="33157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03" name="Shape 10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81675" y="1526050"/>
            <a:ext cx="3050625" cy="1347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311700" y="4409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Biological Sciences 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-Flipped Freshmen Seminar</a:t>
            </a:r>
          </a:p>
        </p:txBody>
      </p:sp>
      <p:pic>
        <p:nvPicPr>
          <p:cNvPr id="109" name="Shape 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36600" y="327691"/>
            <a:ext cx="3619500" cy="2752725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10" name="Shape 1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9725" y="1820125"/>
            <a:ext cx="3962425" cy="337015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11" name="Shape 1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24900" y="3298540"/>
            <a:ext cx="4522424" cy="3200485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311700" y="212379"/>
            <a:ext cx="8520600" cy="114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Dreaming Big: Engaging Online &amp; Distance Learners in Events &amp; Special Programming</a:t>
            </a:r>
          </a:p>
        </p:txBody>
      </p:sp>
      <p:pic>
        <p:nvPicPr>
          <p:cNvPr id="117" name="Shape 117"/>
          <p:cNvPicPr preferRelativeResize="0"/>
          <p:nvPr/>
        </p:nvPicPr>
        <p:blipFill rotWithShape="1">
          <a:blip r:embed="rId3">
            <a:alphaModFix/>
          </a:blip>
          <a:srcRect b="29303"/>
          <a:stretch/>
        </p:blipFill>
        <p:spPr>
          <a:xfrm>
            <a:off x="487100" y="1356875"/>
            <a:ext cx="6637524" cy="2746899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18" name="Shape 118"/>
          <p:cNvPicPr preferRelativeResize="0"/>
          <p:nvPr/>
        </p:nvPicPr>
        <p:blipFill rotWithShape="1">
          <a:blip r:embed="rId4">
            <a:alphaModFix/>
          </a:blip>
          <a:srcRect t="28899" b="9402"/>
          <a:stretch/>
        </p:blipFill>
        <p:spPr>
          <a:xfrm>
            <a:off x="1427125" y="3885325"/>
            <a:ext cx="7498249" cy="2506299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311700" y="288566"/>
            <a:ext cx="8520600" cy="763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Resources</a:t>
            </a:r>
          </a:p>
        </p:txBody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231600" y="1079425"/>
            <a:ext cx="8680800" cy="514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>
                <a:solidFill>
                  <a:schemeClr val="dk1"/>
                </a:solidFill>
              </a:rPr>
              <a:t>This presentation</a:t>
            </a:r>
            <a:r>
              <a:rPr lang="en" sz="1500" dirty="0">
                <a:solidFill>
                  <a:schemeClr val="dk1"/>
                </a:solidFill>
              </a:rPr>
              <a:t> and related example information literacy session activities and assessments are archived in the VTechWorks institutional repository: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u="sng" dirty="0">
                <a:solidFill>
                  <a:schemeClr val="hlink"/>
                </a:solidFill>
                <a:hlinkClick r:id="rId3"/>
              </a:rPr>
              <a:t>http://hdl.handle.net/10919/77595</a:t>
            </a:r>
            <a:r>
              <a:rPr lang="en" sz="1500" dirty="0">
                <a:solidFill>
                  <a:schemeClr val="dk1"/>
                </a:solidFill>
              </a:rPr>
              <a:t> 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600"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600"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dk1"/>
                </a:solidFill>
              </a:rPr>
              <a:t>References</a:t>
            </a:r>
            <a:r>
              <a:rPr lang="en" sz="1600" dirty="0">
                <a:solidFill>
                  <a:schemeClr val="dk1"/>
                </a:solidFill>
              </a:rPr>
              <a:t>:</a:t>
            </a:r>
          </a:p>
          <a:p>
            <a:pPr marL="457200" lvl="0" indent="-3048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200" dirty="0">
                <a:solidFill>
                  <a:schemeClr val="dk1"/>
                </a:solidFill>
              </a:rPr>
              <a:t>Virginia Tech Online: </a:t>
            </a:r>
            <a:r>
              <a:rPr lang="en" sz="1200" u="sng" dirty="0">
                <a:solidFill>
                  <a:schemeClr val="hlink"/>
                </a:solidFill>
                <a:hlinkClick r:id="rId4"/>
              </a:rPr>
              <a:t>http://www.vto.vt.edu/</a:t>
            </a:r>
            <a:r>
              <a:rPr lang="en" sz="1200" dirty="0">
                <a:solidFill>
                  <a:schemeClr val="dk1"/>
                </a:solidFill>
              </a:rPr>
              <a:t> </a:t>
            </a:r>
          </a:p>
          <a:p>
            <a:pPr marL="457200" lvl="0" indent="-3048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200" dirty="0">
                <a:solidFill>
                  <a:schemeClr val="dk1"/>
                </a:solidFill>
              </a:rPr>
              <a:t>Virginia Tech Online - Library Resources: </a:t>
            </a:r>
            <a:r>
              <a:rPr lang="en" sz="1200" u="sng" dirty="0">
                <a:solidFill>
                  <a:schemeClr val="hlink"/>
                </a:solidFill>
                <a:hlinkClick r:id="rId5"/>
              </a:rPr>
              <a:t>http://www.vto.vt.edu/details.php?view=resources&amp;show=resources&amp;page=libraries</a:t>
            </a:r>
            <a:r>
              <a:rPr lang="en" sz="1200" dirty="0">
                <a:solidFill>
                  <a:schemeClr val="dk1"/>
                </a:solidFill>
              </a:rPr>
              <a:t> </a:t>
            </a:r>
          </a:p>
          <a:p>
            <a:pPr marL="457200" lvl="0" indent="-3048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200" dirty="0">
                <a:solidFill>
                  <a:schemeClr val="dk1"/>
                </a:solidFill>
              </a:rPr>
              <a:t>Virginia Tech, University Libraries - Extended Campus Services: </a:t>
            </a:r>
            <a:r>
              <a:rPr lang="en" sz="1200" u="sng" dirty="0">
                <a:solidFill>
                  <a:schemeClr val="hlink"/>
                </a:solidFill>
                <a:hlinkClick r:id="rId6"/>
              </a:rPr>
              <a:t>http://www.lib.vt.edu/help/extended/services.html</a:t>
            </a:r>
            <a:r>
              <a:rPr lang="en" sz="1200" dirty="0">
                <a:solidFill>
                  <a:schemeClr val="dk1"/>
                </a:solidFill>
              </a:rPr>
              <a:t> </a:t>
            </a:r>
          </a:p>
          <a:p>
            <a:pPr marL="457200" lvl="0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" sz="1200" dirty="0">
                <a:solidFill>
                  <a:schemeClr val="dk1"/>
                </a:solidFill>
              </a:rPr>
              <a:t>GRAD 5124: Graduate Library Research Skills online course offered as a 1-credit pass/fail course at Virginia Tech - created by VT librarians</a:t>
            </a:r>
          </a:p>
          <a:p>
            <a:pPr marL="457200" lvl="0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</a:pPr>
            <a:r>
              <a:rPr lang="en" sz="1200" dirty="0">
                <a:solidFill>
                  <a:schemeClr val="dk1"/>
                </a:solidFill>
              </a:rPr>
              <a:t>Advanced Research Certificate Program: 6-week workshop series for undergraduate students interested in research; partnership between VT librarians and VT Office for Undergraduate Research</a:t>
            </a:r>
          </a:p>
          <a:p>
            <a:pPr marL="457200" lvl="0" indent="-3048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200" dirty="0">
                <a:solidFill>
                  <a:schemeClr val="dk1"/>
                </a:solidFill>
              </a:rPr>
              <a:t>HNFE 2014 - Nutrition Across the Life Span - Library Guide with tutorials and course support - used in in-person and online course information literacy sessions: </a:t>
            </a:r>
            <a:r>
              <a:rPr lang="en" sz="1200" u="sng" dirty="0">
                <a:solidFill>
                  <a:schemeClr val="hlink"/>
                </a:solidFill>
                <a:hlinkClick r:id="rId7"/>
              </a:rPr>
              <a:t>http://guides.lib.vt.edu/course-guides/hnfe2014/GetStarted</a:t>
            </a:r>
            <a:r>
              <a:rPr lang="en" sz="1200" dirty="0">
                <a:solidFill>
                  <a:schemeClr val="dk1"/>
                </a:solidFill>
              </a:rPr>
              <a:t> </a:t>
            </a:r>
          </a:p>
          <a:p>
            <a:pPr marL="457200" lvl="0" indent="-3048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200" dirty="0">
                <a:solidFill>
                  <a:schemeClr val="dk1"/>
                </a:solidFill>
              </a:rPr>
              <a:t>HNFE Dietetics Internship Library Guide - used in in-person and online / distance information literacy sessions: </a:t>
            </a:r>
            <a:r>
              <a:rPr lang="en" sz="1200" u="sng" dirty="0">
                <a:solidFill>
                  <a:schemeClr val="hlink"/>
                </a:solidFill>
                <a:hlinkClick r:id="rId8"/>
              </a:rPr>
              <a:t>http://guides.lib.vt.edu/HNFE_interns</a:t>
            </a:r>
            <a:r>
              <a:rPr lang="en" sz="1200" dirty="0">
                <a:solidFill>
                  <a:schemeClr val="dk1"/>
                </a:solidFill>
              </a:rPr>
              <a:t> </a:t>
            </a:r>
          </a:p>
          <a:p>
            <a:pPr marL="457200" lvl="0" indent="-3048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200" dirty="0">
                <a:solidFill>
                  <a:schemeClr val="dk1"/>
                </a:solidFill>
              </a:rPr>
              <a:t>BIOL FYE - Biiological Sciences First Year Experience seminar course - library guide used in information literacy session pre-class online assignment and in-person session: </a:t>
            </a:r>
            <a:r>
              <a:rPr lang="en" sz="1200" u="sng" dirty="0">
                <a:solidFill>
                  <a:schemeClr val="hlink"/>
                </a:solidFill>
                <a:hlinkClick r:id="rId9"/>
              </a:rPr>
              <a:t>http://guides.lib.vt.edu/BIOL1004</a:t>
            </a:r>
            <a:r>
              <a:rPr lang="en" sz="1200" dirty="0">
                <a:solidFill>
                  <a:schemeClr val="dk1"/>
                </a:solidFill>
              </a:rPr>
              <a:t> </a:t>
            </a:r>
          </a:p>
          <a:p>
            <a:pPr marL="457200" lvl="0" indent="-3048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200" dirty="0">
                <a:solidFill>
                  <a:schemeClr val="dk1"/>
                </a:solidFill>
              </a:rPr>
              <a:t>Open Data Week event guide with recordings and materials: </a:t>
            </a:r>
            <a:r>
              <a:rPr lang="en" sz="1200" u="sng" dirty="0">
                <a:solidFill>
                  <a:schemeClr val="hlink"/>
                </a:solidFill>
                <a:hlinkClick r:id="rId10"/>
              </a:rPr>
              <a:t>http://guides.lib.vt.edu/OpenDataWeek</a:t>
            </a:r>
            <a:r>
              <a:rPr lang="en" sz="1200" dirty="0">
                <a:solidFill>
                  <a:schemeClr val="dk1"/>
                </a:solidFill>
              </a:rPr>
              <a:t> </a:t>
            </a:r>
          </a:p>
          <a:p>
            <a:pPr marL="457200" lvl="0" indent="-3048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200" dirty="0">
                <a:solidFill>
                  <a:schemeClr val="dk1"/>
                </a:solidFill>
              </a:rPr>
              <a:t>Native Voices exhibit event guide with recording: </a:t>
            </a:r>
            <a:r>
              <a:rPr lang="en" sz="1200" u="sng" dirty="0">
                <a:solidFill>
                  <a:schemeClr val="hlink"/>
                </a:solidFill>
                <a:hlinkClick r:id="rId11"/>
              </a:rPr>
              <a:t>http://guides.lib.vt.edu/NativeVoices/PanelDiscussion</a:t>
            </a:r>
            <a:r>
              <a:rPr lang="en" sz="1200" dirty="0">
                <a:solidFill>
                  <a:schemeClr val="dk1"/>
                </a:solidFill>
              </a:rPr>
              <a:t> </a:t>
            </a:r>
            <a:endParaRPr lang="en-US" sz="1200" dirty="0" smtClean="0">
              <a:solidFill>
                <a:schemeClr val="dk1"/>
              </a:solidFill>
            </a:endParaRPr>
          </a:p>
          <a:p>
            <a:pPr marL="457200" lvl="0" indent="-304800">
              <a:spcAft>
                <a:spcPts val="0"/>
              </a:spcAft>
            </a:pPr>
            <a:r>
              <a:rPr lang="en-US" sz="1200" dirty="0" smtClean="0">
                <a:solidFill>
                  <a:schemeClr val="dk1"/>
                </a:solidFill>
              </a:rPr>
              <a:t>Open Con satellite event information for event support on </a:t>
            </a:r>
            <a:r>
              <a:rPr lang="en-US" sz="1200" dirty="0">
                <a:solidFill>
                  <a:schemeClr val="dk1"/>
                </a:solidFill>
              </a:rPr>
              <a:t>open topics: </a:t>
            </a:r>
            <a:r>
              <a:rPr lang="en-US" sz="1200" dirty="0">
                <a:solidFill>
                  <a:schemeClr val="dk1"/>
                </a:solidFill>
                <a:hlinkClick r:id="rId12"/>
              </a:rPr>
              <a:t>http://www.opencon2017.org/</a:t>
            </a:r>
            <a:r>
              <a:rPr lang="en-US" sz="1200" dirty="0" smtClean="0">
                <a:solidFill>
                  <a:schemeClr val="dk1"/>
                </a:solidFill>
                <a:hlinkClick r:id="rId12"/>
              </a:rPr>
              <a:t>satellite</a:t>
            </a:r>
            <a:r>
              <a:rPr lang="en-US" sz="1200" dirty="0" smtClean="0">
                <a:solidFill>
                  <a:schemeClr val="dk1"/>
                </a:solidFill>
              </a:rPr>
              <a:t> </a:t>
            </a:r>
            <a:endParaRPr lang="en" sz="1200" dirty="0">
              <a:solidFill>
                <a:schemeClr val="dk1"/>
              </a:solidFill>
            </a:endParaRPr>
          </a:p>
          <a:p>
            <a:pPr marL="457200" lvl="0" indent="-304800" rtl="0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200" dirty="0">
                <a:solidFill>
                  <a:schemeClr val="dk1"/>
                </a:solidFill>
              </a:rPr>
              <a:t>Canvas open course by Virginia Pannabecker and Margaret Hoogland, taught as an MLA CE in 2015, 2016, “Expand Your Library Instruction Toolkit”: </a:t>
            </a:r>
            <a:r>
              <a:rPr lang="en" sz="1200" u="sng" dirty="0">
                <a:solidFill>
                  <a:schemeClr val="hlink"/>
                </a:solidFill>
                <a:hlinkClick r:id="rId13"/>
              </a:rPr>
              <a:t>https://canvas.instructure.com/courses/1029482</a:t>
            </a:r>
            <a:r>
              <a:rPr lang="en" sz="1200" dirty="0">
                <a:solidFill>
                  <a:schemeClr val="dk1"/>
                </a:solidFill>
              </a:rPr>
              <a:t> *Includes several examples of online instructional materials and activities, including Canvas modules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2032</Words>
  <Application>Microsoft Macintosh PowerPoint</Application>
  <PresentationFormat>On-screen Show (4:3)</PresentationFormat>
  <Paragraphs>84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simple-light-2</vt:lpstr>
      <vt:lpstr>Wherever You Are</vt:lpstr>
      <vt:lpstr>Online and Distance Education at VT</vt:lpstr>
      <vt:lpstr>Graduate Library Research Skills  - Online Course by VT Librarians</vt:lpstr>
      <vt:lpstr>Advanced Research Skills Certificate Program for Undergraduate Researchers</vt:lpstr>
      <vt:lpstr>Online Nutrition Course  - Library Module</vt:lpstr>
      <vt:lpstr>Dietetics Internship  - Graduate / Professional Flipped Webinar</vt:lpstr>
      <vt:lpstr>Biological Sciences  -Flipped Freshmen Seminar</vt:lpstr>
      <vt:lpstr>Dreaming Big: Engaging Online &amp; Distance Learners in Events &amp; Special Programming</vt:lpstr>
      <vt:lpstr>Resources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Wherever You Are</dc:title>
  <dc:subject/>
  <dc:creator>Virginia Pannabecker</dc:creator>
  <cp:keywords/>
  <dc:description/>
  <cp:lastModifiedBy>Virginia Pannabecker</cp:lastModifiedBy>
  <cp:revision>10</cp:revision>
  <dcterms:modified xsi:type="dcterms:W3CDTF">2017-05-17T07:27:24Z</dcterms:modified>
  <cp:category/>
</cp:coreProperties>
</file>