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04" r:id="rId3"/>
    <p:sldId id="314" r:id="rId4"/>
    <p:sldId id="320" r:id="rId5"/>
    <p:sldId id="316" r:id="rId6"/>
    <p:sldId id="318" r:id="rId7"/>
    <p:sldId id="319" r:id="rId8"/>
    <p:sldId id="315" r:id="rId9"/>
    <p:sldId id="281" r:id="rId10"/>
    <p:sldId id="317" r:id="rId11"/>
    <p:sldId id="282" r:id="rId12"/>
    <p:sldId id="283" r:id="rId13"/>
    <p:sldId id="287" r:id="rId14"/>
    <p:sldId id="309" r:id="rId15"/>
    <p:sldId id="310" r:id="rId16"/>
    <p:sldId id="311" r:id="rId17"/>
    <p:sldId id="313" r:id="rId18"/>
    <p:sldId id="286" r:id="rId19"/>
    <p:sldId id="288" r:id="rId20"/>
    <p:sldId id="289" r:id="rId21"/>
    <p:sldId id="293" r:id="rId22"/>
    <p:sldId id="307" r:id="rId23"/>
    <p:sldId id="308" r:id="rId24"/>
    <p:sldId id="312" r:id="rId25"/>
    <p:sldId id="306" r:id="rId26"/>
    <p:sldId id="294" r:id="rId27"/>
    <p:sldId id="297" r:id="rId28"/>
    <p:sldId id="299" r:id="rId29"/>
    <p:sldId id="300" r:id="rId30"/>
    <p:sldId id="295" r:id="rId31"/>
    <p:sldId id="303" r:id="rId32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0D9"/>
    <a:srgbClr val="691638"/>
    <a:srgbClr val="45637A"/>
    <a:srgbClr val="AB8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83" autoAdjust="0"/>
    <p:restoredTop sz="81630" autoAdjust="0"/>
  </p:normalViewPr>
  <p:slideViewPr>
    <p:cSldViewPr>
      <p:cViewPr varScale="1">
        <p:scale>
          <a:sx n="62" d="100"/>
          <a:sy n="62" d="100"/>
        </p:scale>
        <p:origin x="136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CEFD4770-E4A5-844D-BBF0-B526245F6E6C}" type="datetimeFigureOut">
              <a:rPr lang="en-US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7250FC6-ABB2-2F43-850A-557A315F44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940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13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6425"/>
            <a:ext cx="50466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B0BF922A-6D55-3649-B803-17771662A9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920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5A91CBD3-8E90-1240-8D53-8D06661465B9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63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charset="-128"/>
              </a:rPr>
              <a:t>Study</a:t>
            </a:r>
            <a:r>
              <a:rPr lang="en-US" altLang="en-US" baseline="0" dirty="0" smtClean="0">
                <a:ea typeface="ＭＳ Ｐゴシック" charset="-128"/>
              </a:rPr>
              <a:t> was conducted as part of IPM </a:t>
            </a:r>
            <a:r>
              <a:rPr lang="en-US" altLang="en-US" baseline="0" dirty="0" err="1" smtClean="0">
                <a:ea typeface="ＭＳ Ｐゴシック" charset="-128"/>
              </a:rPr>
              <a:t>crps</a:t>
            </a:r>
            <a:r>
              <a:rPr lang="en-US" altLang="en-US" baseline="0" dirty="0" smtClean="0">
                <a:ea typeface="ＭＳ Ｐゴシック" charset="-128"/>
              </a:rPr>
              <a:t> project in Ecuador 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Randomized farmers into T&amp; C. Treated received text messages about IPM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We found that text messages increase adoption of and knowledge about IPM 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We investigate channels using the psychology literature through which SMS can induce behavior change </a:t>
            </a:r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4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Advertised</a:t>
            </a:r>
            <a:r>
              <a:rPr lang="en-US" baseline="0" dirty="0" smtClean="0"/>
              <a:t> by employees ministry of agriculture, local government, NGOS</a:t>
            </a:r>
          </a:p>
          <a:p>
            <a:r>
              <a:rPr lang="en-US" baseline="0" dirty="0" smtClean="0"/>
              <a:t>Eligibility: own cell phone, can read, and interested in participating in the experiment</a:t>
            </a:r>
          </a:p>
          <a:p>
            <a:r>
              <a:rPr lang="en-US" baseline="0" dirty="0" smtClean="0"/>
              <a:t>RCT at village level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822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expressed in</a:t>
            </a:r>
            <a:r>
              <a:rPr lang="en-US" baseline="0" dirty="0" smtClean="0"/>
              <a:t> 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025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Impact of treatment</a:t>
            </a:r>
            <a:r>
              <a:rPr lang="en-US" baseline="0" dirty="0" smtClean="0"/>
              <a:t> on knowledge = between 18 to 23 percentage points-depending on the knowledge score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297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err="1" smtClean="0"/>
              <a:t>Effect</a:t>
            </a:r>
            <a:r>
              <a:rPr lang="es-EC" dirty="0" smtClean="0"/>
              <a:t> of </a:t>
            </a:r>
            <a:r>
              <a:rPr lang="es-EC" dirty="0" err="1" smtClean="0"/>
              <a:t>treatment</a:t>
            </a:r>
            <a:r>
              <a:rPr lang="es-EC" baseline="0" dirty="0" smtClean="0"/>
              <a:t> of </a:t>
            </a:r>
            <a:r>
              <a:rPr lang="es-EC" baseline="0" dirty="0" err="1" smtClean="0"/>
              <a:t>adoption</a:t>
            </a:r>
            <a:r>
              <a:rPr lang="es-EC" baseline="0" dirty="0" smtClean="0"/>
              <a:t> of simple </a:t>
            </a:r>
            <a:r>
              <a:rPr lang="es-EC" baseline="0" dirty="0" err="1" smtClean="0"/>
              <a:t>practices</a:t>
            </a:r>
            <a:r>
              <a:rPr lang="es-EC" baseline="0" dirty="0" smtClean="0"/>
              <a:t> at </a:t>
            </a:r>
            <a:r>
              <a:rPr lang="es-EC" baseline="0" dirty="0" err="1" smtClean="0"/>
              <a:t>differennt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knowledge</a:t>
            </a:r>
            <a:r>
              <a:rPr lang="es-EC" baseline="0" dirty="0" smtClean="0"/>
              <a:t> score percentiles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736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err="1" smtClean="0"/>
              <a:t>World</a:t>
            </a:r>
            <a:r>
              <a:rPr lang="es-EC" dirty="0" smtClean="0"/>
              <a:t> </a:t>
            </a:r>
            <a:r>
              <a:rPr lang="es-EC" dirty="0" err="1" smtClean="0"/>
              <a:t>Bank’s</a:t>
            </a:r>
            <a:r>
              <a:rPr lang="es-EC" dirty="0" smtClean="0"/>
              <a:t> </a:t>
            </a:r>
            <a:r>
              <a:rPr lang="es-EC" dirty="0" err="1" smtClean="0"/>
              <a:t>Integrated</a:t>
            </a:r>
            <a:r>
              <a:rPr lang="es-EC" dirty="0" smtClean="0"/>
              <a:t> </a:t>
            </a:r>
            <a:r>
              <a:rPr lang="es-EC" dirty="0" err="1" smtClean="0"/>
              <a:t>Survey</a:t>
            </a:r>
            <a:r>
              <a:rPr lang="es-EC" dirty="0" smtClean="0"/>
              <a:t> of </a:t>
            </a:r>
            <a:r>
              <a:rPr lang="es-EC" dirty="0" err="1" smtClean="0"/>
              <a:t>Agriculture</a:t>
            </a:r>
            <a:r>
              <a:rPr lang="es-EC" dirty="0" smtClean="0"/>
              <a:t>—</a:t>
            </a:r>
            <a:r>
              <a:rPr lang="es-EC" dirty="0" err="1" smtClean="0"/>
              <a:t>could</a:t>
            </a:r>
            <a:r>
              <a:rPr lang="es-EC" baseline="0" dirty="0" smtClean="0"/>
              <a:t> be </a:t>
            </a:r>
            <a:r>
              <a:rPr lang="es-EC" baseline="0" dirty="0" err="1" smtClean="0"/>
              <a:t>used</a:t>
            </a:r>
            <a:r>
              <a:rPr lang="es-EC" baseline="0" dirty="0" smtClean="0"/>
              <a:t> to </a:t>
            </a:r>
            <a:r>
              <a:rPr lang="es-EC" baseline="0" dirty="0" err="1" smtClean="0"/>
              <a:t>get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some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nationally</a:t>
            </a:r>
            <a:r>
              <a:rPr lang="es-EC" baseline="0" dirty="0" smtClean="0"/>
              <a:t> </a:t>
            </a:r>
            <a:r>
              <a:rPr lang="es-EC" baseline="0" dirty="0" err="1" smtClean="0"/>
              <a:t>representative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information</a:t>
            </a:r>
            <a:r>
              <a:rPr lang="es-EC" baseline="0" dirty="0" smtClean="0"/>
              <a:t>, </a:t>
            </a:r>
            <a:r>
              <a:rPr lang="es-EC" baseline="0" dirty="0" err="1" smtClean="0"/>
              <a:t>but</a:t>
            </a:r>
            <a:r>
              <a:rPr lang="es-EC" baseline="0" dirty="0" smtClean="0"/>
              <a:t> do </a:t>
            </a:r>
            <a:r>
              <a:rPr lang="es-EC" baseline="0" dirty="0" err="1" smtClean="0"/>
              <a:t>not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have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adequate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detail</a:t>
            </a:r>
            <a:r>
              <a:rPr lang="es-EC" baseline="0" dirty="0" smtClean="0"/>
              <a:t> to </a:t>
            </a:r>
            <a:r>
              <a:rPr lang="es-EC" baseline="0" dirty="0" err="1" smtClean="0"/>
              <a:t>identify</a:t>
            </a:r>
            <a:r>
              <a:rPr lang="es-EC" baseline="0" dirty="0" smtClean="0"/>
              <a:t> IPM </a:t>
            </a:r>
            <a:r>
              <a:rPr lang="es-EC" baseline="0" dirty="0" err="1" smtClean="0"/>
              <a:t>adopters</a:t>
            </a:r>
            <a:r>
              <a:rPr lang="es-EC" baseline="0" dirty="0" smtClean="0"/>
              <a:t>/</a:t>
            </a:r>
            <a:r>
              <a:rPr lang="es-EC" baseline="0" dirty="0" err="1" smtClean="0"/>
              <a:t>users</a:t>
            </a:r>
            <a:r>
              <a:rPr lang="es-EC" baseline="0" dirty="0" smtClean="0"/>
              <a:t>.  </a:t>
            </a:r>
            <a:r>
              <a:rPr lang="es-EC" baseline="0" dirty="0" err="1" smtClean="0"/>
              <a:t>E.g</a:t>
            </a:r>
            <a:r>
              <a:rPr lang="es-EC" baseline="0" dirty="0" smtClean="0"/>
              <a:t>. </a:t>
            </a:r>
            <a:r>
              <a:rPr lang="es-EC" baseline="0" dirty="0" err="1" smtClean="0"/>
              <a:t>the</a:t>
            </a:r>
            <a:r>
              <a:rPr lang="es-EC" baseline="0" dirty="0" smtClean="0"/>
              <a:t> Tanzania ISA—</a:t>
            </a:r>
            <a:r>
              <a:rPr lang="es-EC" baseline="0" dirty="0" err="1" smtClean="0"/>
              <a:t>asks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about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organic</a:t>
            </a:r>
            <a:r>
              <a:rPr lang="es-EC" baseline="0" dirty="0" smtClean="0"/>
              <a:t> </a:t>
            </a:r>
            <a:r>
              <a:rPr lang="es-EC" baseline="0" dirty="0" err="1" smtClean="0"/>
              <a:t>fertilizer</a:t>
            </a:r>
            <a:r>
              <a:rPr lang="es-EC" baseline="0" dirty="0" smtClean="0"/>
              <a:t>, </a:t>
            </a:r>
            <a:r>
              <a:rPr lang="es-EC" baseline="0" dirty="0" err="1" smtClean="0"/>
              <a:t>pesticide</a:t>
            </a:r>
            <a:r>
              <a:rPr lang="es-EC" baseline="0" dirty="0" smtClean="0"/>
              <a:t>/</a:t>
            </a:r>
            <a:r>
              <a:rPr lang="es-EC" baseline="0" dirty="0" err="1" smtClean="0"/>
              <a:t>herbicide</a:t>
            </a:r>
            <a:r>
              <a:rPr lang="es-EC" baseline="0" dirty="0" smtClean="0"/>
              <a:t> use, </a:t>
            </a:r>
            <a:r>
              <a:rPr lang="es-EC" baseline="0" dirty="0" err="1" smtClean="0"/>
              <a:t>type</a:t>
            </a:r>
            <a:r>
              <a:rPr lang="es-EC" baseline="0" dirty="0" smtClean="0"/>
              <a:t> and </a:t>
            </a:r>
            <a:r>
              <a:rPr lang="es-EC" baseline="0" dirty="0" err="1" smtClean="0"/>
              <a:t>why</a:t>
            </a:r>
            <a:r>
              <a:rPr lang="es-EC" baseline="0" dirty="0" smtClean="0"/>
              <a:t> use?  </a:t>
            </a:r>
            <a:r>
              <a:rPr lang="es-EC" baseline="0" dirty="0" err="1" smtClean="0"/>
              <a:t>But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not</a:t>
            </a:r>
            <a:r>
              <a:rPr lang="es-EC" baseline="0" dirty="0" smtClean="0"/>
              <a:t> </a:t>
            </a:r>
            <a:r>
              <a:rPr lang="es-EC" baseline="0" dirty="0" err="1" smtClean="0"/>
              <a:t>enough</a:t>
            </a:r>
            <a:r>
              <a:rPr lang="es-EC" baseline="0" dirty="0" smtClean="0"/>
              <a:t> </a:t>
            </a:r>
            <a:r>
              <a:rPr lang="es-EC" baseline="0" dirty="0" err="1" smtClean="0"/>
              <a:t>detail</a:t>
            </a:r>
            <a:r>
              <a:rPr lang="es-EC" baseline="0" dirty="0" smtClean="0"/>
              <a:t> to </a:t>
            </a:r>
            <a:r>
              <a:rPr lang="es-EC" baseline="0" dirty="0" err="1" smtClean="0"/>
              <a:t>tease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out</a:t>
            </a:r>
            <a:r>
              <a:rPr lang="es-EC" baseline="0" dirty="0" smtClean="0"/>
              <a:t> IPM use.</a:t>
            </a:r>
          </a:p>
          <a:p>
            <a:endParaRPr lang="es-EC" baseline="0" dirty="0" smtClean="0"/>
          </a:p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07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E.g. recent baseline survey in Ethiopia shows 70% of farmers are using one or more of practices defined as IPM—prior to project inception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707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Rapid changes in ICT in</a:t>
            </a:r>
            <a:r>
              <a:rPr lang="en-US" baseline="0" dirty="0" smtClean="0"/>
              <a:t> developing countries </a:t>
            </a:r>
          </a:p>
          <a:p>
            <a:r>
              <a:rPr lang="en-US" baseline="0" dirty="0" smtClean="0"/>
              <a:t>But:  Is use of ICT-based delivery effective?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862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RCT to determine the</a:t>
            </a:r>
            <a:r>
              <a:rPr lang="en-US" baseline="0" dirty="0" smtClean="0"/>
              <a:t> effective of text message to effect behavior changes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3960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limited evidence about SMS to increase adoption of IPM</a:t>
            </a:r>
            <a:endParaRPr lang="en-US" dirty="0" smtClean="0"/>
          </a:p>
          <a:p>
            <a:r>
              <a:rPr lang="en-US" dirty="0" smtClean="0"/>
              <a:t>Not</a:t>
            </a:r>
            <a:r>
              <a:rPr lang="en-US" baseline="0" dirty="0" smtClean="0"/>
              <a:t> reminder effects =&gt; need to tailor message to correct timing </a:t>
            </a:r>
            <a:endParaRPr lang="en-US" dirty="0" smtClean="0"/>
          </a:p>
          <a:p>
            <a:r>
              <a:rPr lang="en-US" dirty="0" smtClean="0"/>
              <a:t>Knowledge building effects</a:t>
            </a:r>
            <a:r>
              <a:rPr lang="en-US" baseline="0" dirty="0" smtClean="0"/>
              <a:t> =&gt; substitute or complement extension services and message content could be adapt to farmers skills/knowledge to max impact.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327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289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0944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r>
              <a:rPr lang="en-US" baseline="0" dirty="0" smtClean="0"/>
              <a:t> was designed to tease out different behavioral constructs via testable hypotheses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38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/>
          </p:cNvSpPr>
          <p:nvPr userDrawn="1"/>
        </p:nvSpPr>
        <p:spPr bwMode="auto">
          <a:xfrm>
            <a:off x="612774" y="3429000"/>
            <a:ext cx="8531226" cy="2571589"/>
          </a:xfrm>
          <a:prstGeom prst="rect">
            <a:avLst/>
          </a:prstGeom>
          <a:solidFill>
            <a:srgbClr val="AB8C0A">
              <a:alpha val="14902"/>
            </a:srgbClr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5" name="Rectangle 12"/>
          <p:cNvSpPr>
            <a:spLocks/>
          </p:cNvSpPr>
          <p:nvPr userDrawn="1"/>
        </p:nvSpPr>
        <p:spPr bwMode="auto">
          <a:xfrm>
            <a:off x="608013" y="838200"/>
            <a:ext cx="24130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990600"/>
            <a:ext cx="2032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648200"/>
            <a:ext cx="7924800" cy="1219200"/>
          </a:xfrm>
          <a:effectLst/>
        </p:spPr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57912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2000">
                <a:latin typeface="Arial Narrow" pitchFamily="116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090297" y="5956139"/>
            <a:ext cx="1828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Arial Narrow" pitchFamily="116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54A4AEDC-FC6B-FF4D-87D7-FE7B60D0B705}" type="datetime4">
              <a:rPr lang="en-US"/>
              <a:pPr>
                <a:defRPr/>
              </a:pPr>
              <a:t>March 19, 2018</a:t>
            </a:fld>
            <a:endParaRPr lang="en-US" sz="2000" dirty="0"/>
          </a:p>
        </p:txBody>
      </p:sp>
      <p:pic>
        <p:nvPicPr>
          <p:cNvPr id="9" name="Picture 4" descr="Fig 1-1 Farmer and Scientists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4" y="1549400"/>
            <a:ext cx="4484142" cy="2990850"/>
          </a:xfrm>
          <a:prstGeom prst="rect">
            <a:avLst/>
          </a:prstGeom>
          <a:noFill/>
          <a:ln w="0">
            <a:solidFill>
              <a:srgbClr val="C9C9C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Ecuador potatoes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795" y="1600200"/>
            <a:ext cx="3955005" cy="2895600"/>
          </a:xfrm>
          <a:prstGeom prst="rect">
            <a:avLst/>
          </a:prstGeom>
          <a:noFill/>
          <a:ln w="476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5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09F10-37F4-8B4D-A9BB-125B1A883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94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371600"/>
            <a:ext cx="19431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371600"/>
            <a:ext cx="56769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63576-5E08-3B4F-85B1-5B0B4ABC15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31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8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9662E-29EF-8F4B-8B7D-1ED75BC2F6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12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108AA-DDBF-4E4B-B9C4-6D0E191214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93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47E9D-5EF8-F949-91FA-8F397771E3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61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04974-F1AD-0D48-A1E7-6AFD87E8E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615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8B63B-C75F-5840-A457-22B00474F3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2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39081-8B29-384C-8510-C637564C6F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18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5D2D0-EBB1-8C47-A5C9-FAE2962E92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34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2086A-CC31-C945-A130-ADCFF131CB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47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2"/>
          <p:cNvSpPr>
            <a:spLocks noChangeShapeType="1"/>
          </p:cNvSpPr>
          <p:nvPr userDrawn="1"/>
        </p:nvSpPr>
        <p:spPr bwMode="auto">
          <a:xfrm>
            <a:off x="304800" y="1371600"/>
            <a:ext cx="0" cy="52609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533400"/>
            <a:ext cx="8229600" cy="838200"/>
          </a:xfrm>
          <a:prstGeom prst="rect">
            <a:avLst/>
          </a:prstGeom>
          <a:noFill/>
          <a:ln>
            <a:noFill/>
          </a:ln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  <a:endParaRPr lang="en-US" alt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63675"/>
            <a:ext cx="8229600" cy="45735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 dirty="0"/>
          </a:p>
        </p:txBody>
      </p:sp>
      <p:sp>
        <p:nvSpPr>
          <p:cNvPr id="1030" name="Line 13"/>
          <p:cNvSpPr>
            <a:spLocks noChangeShapeType="1"/>
          </p:cNvSpPr>
          <p:nvPr userDrawn="1"/>
        </p:nvSpPr>
        <p:spPr bwMode="auto">
          <a:xfrm>
            <a:off x="304800" y="6629400"/>
            <a:ext cx="8534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1" name="Picture 1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smtClean="0"/>
            </a:lvl1pPr>
          </a:lstStyle>
          <a:p>
            <a:pPr>
              <a:defRPr/>
            </a:pPr>
            <a:fld id="{57B6F2B6-7E9D-5B4F-BBDA-0D3D5EA4DD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4" name="Line 19"/>
          <p:cNvSpPr>
            <a:spLocks noChangeShapeType="1"/>
          </p:cNvSpPr>
          <p:nvPr userDrawn="1"/>
        </p:nvSpPr>
        <p:spPr bwMode="auto">
          <a:xfrm flipV="1">
            <a:off x="8839200" y="6132513"/>
            <a:ext cx="0" cy="4937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1638"/>
          </a:solidFill>
          <a:latin typeface="+mj-lt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1638"/>
        </a:buClr>
        <a:buChar char="•"/>
        <a:defRPr sz="28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DC5A21"/>
        </a:buClr>
        <a:buFont typeface="Times" charset="0"/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7ADB0"/>
        </a:buClr>
        <a:buChar char="•"/>
        <a:defRPr sz="22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7145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1717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ON_Fon_Benin_BiocontrolMaruca_Final.mp4" TargetMode="External"/><Relationship Id="rId2" Type="http://schemas.openxmlformats.org/officeDocument/2006/relationships/hyperlink" Target="EN_English_USA_BiocontrolMaruca_Final.mp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8229600" cy="1066800"/>
          </a:xfrm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</p:spPr>
        <p:txBody>
          <a:bodyPr/>
          <a:lstStyle/>
          <a:p>
            <a:pPr algn="ctr"/>
            <a:r>
              <a:rPr lang="en-US" sz="3200" dirty="0"/>
              <a:t>Obstacles to widespread diffusion of IPM in developing countries:  Lessons from the </a:t>
            </a:r>
            <a:r>
              <a:rPr lang="en-US" sz="3200" dirty="0" smtClean="0"/>
              <a:t>field</a:t>
            </a:r>
            <a:br>
              <a:rPr lang="en-US" sz="3200" dirty="0" smtClean="0"/>
            </a:br>
            <a:r>
              <a:rPr lang="en-US" sz="2000" dirty="0"/>
              <a:t>Jeffrey </a:t>
            </a:r>
            <a:r>
              <a:rPr lang="en-US" sz="2000" dirty="0" err="1"/>
              <a:t>Alwang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9</a:t>
            </a:r>
            <a:r>
              <a:rPr lang="en-US" sz="2000" baseline="30000" dirty="0"/>
              <a:t>th</a:t>
            </a:r>
            <a:r>
              <a:rPr lang="en-US" sz="2000" dirty="0"/>
              <a:t> International IPM Symposium</a:t>
            </a:r>
            <a:br>
              <a:rPr lang="en-US" sz="2000" dirty="0"/>
            </a:br>
            <a:r>
              <a:rPr lang="en-US" sz="2000" dirty="0"/>
              <a:t>March 19-22, Baltimore, MD</a:t>
            </a:r>
            <a:br>
              <a:rPr lang="en-US" sz="2000" dirty="0"/>
            </a:br>
            <a:endParaRPr lang="en-US" sz="2400" dirty="0" smtClean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ICTs</a:t>
            </a:r>
            <a:r>
              <a:rPr lang="es-EC" dirty="0" smtClean="0"/>
              <a:t> and IPM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err="1" smtClean="0"/>
              <a:t>Pull</a:t>
            </a:r>
            <a:r>
              <a:rPr lang="es-EC" dirty="0" smtClean="0"/>
              <a:t> </a:t>
            </a:r>
            <a:r>
              <a:rPr lang="es-EC" dirty="0" err="1" smtClean="0"/>
              <a:t>information</a:t>
            </a:r>
            <a:r>
              <a:rPr lang="es-EC" dirty="0" smtClean="0"/>
              <a:t>—</a:t>
            </a:r>
            <a:r>
              <a:rPr lang="es-EC" dirty="0" err="1" smtClean="0"/>
              <a:t>crowd-sourcing</a:t>
            </a:r>
            <a:r>
              <a:rPr lang="es-EC" dirty="0" smtClean="0"/>
              <a:t> </a:t>
            </a:r>
            <a:r>
              <a:rPr lang="es-EC" dirty="0" err="1" smtClean="0"/>
              <a:t>for</a:t>
            </a:r>
            <a:r>
              <a:rPr lang="es-EC" dirty="0" smtClean="0"/>
              <a:t> </a:t>
            </a:r>
            <a:r>
              <a:rPr lang="es-EC" dirty="0" err="1" smtClean="0"/>
              <a:t>pest</a:t>
            </a:r>
            <a:r>
              <a:rPr lang="es-EC" dirty="0" smtClean="0"/>
              <a:t> and </a:t>
            </a:r>
            <a:r>
              <a:rPr lang="es-EC" dirty="0" err="1" smtClean="0"/>
              <a:t>disease</a:t>
            </a:r>
            <a:r>
              <a:rPr lang="es-EC" dirty="0" smtClean="0"/>
              <a:t> </a:t>
            </a:r>
            <a:r>
              <a:rPr lang="es-EC" dirty="0" err="1" smtClean="0"/>
              <a:t>forecasting</a:t>
            </a:r>
            <a:endParaRPr lang="es-EC" dirty="0" smtClean="0"/>
          </a:p>
          <a:p>
            <a:r>
              <a:rPr lang="es-EC" dirty="0" err="1" smtClean="0"/>
              <a:t>Push</a:t>
            </a:r>
            <a:r>
              <a:rPr lang="es-EC" dirty="0" smtClean="0"/>
              <a:t> </a:t>
            </a:r>
            <a:r>
              <a:rPr lang="es-EC" dirty="0" err="1" smtClean="0"/>
              <a:t>information</a:t>
            </a:r>
            <a:endParaRPr lang="es-EC" dirty="0" smtClean="0"/>
          </a:p>
          <a:p>
            <a:pPr lvl="1"/>
            <a:r>
              <a:rPr lang="en-US" dirty="0" smtClean="0"/>
              <a:t>SAWBO—Scientific Animations without Borders (limited evidence of effectiveness in changing post-harvest management of cowpea </a:t>
            </a:r>
            <a:r>
              <a:rPr lang="en-US" dirty="0" err="1" smtClean="0"/>
              <a:t>bruchids</a:t>
            </a:r>
            <a:r>
              <a:rPr lang="en-US" dirty="0" smtClean="0"/>
              <a:t>) </a:t>
            </a:r>
          </a:p>
          <a:p>
            <a:pPr marL="457200" lvl="1" indent="0">
              <a:buNone/>
            </a:pPr>
            <a:r>
              <a:rPr lang="en-US" dirty="0" smtClean="0">
                <a:hlinkClick r:id="rId2" action="ppaction://hlinkfile"/>
              </a:rPr>
              <a:t>EN_English_USA_BiocontrolMaruca_Final.mp4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>
                <a:hlinkClick r:id="rId3" action="ppaction://hlinkfile"/>
              </a:rPr>
              <a:t>	</a:t>
            </a:r>
            <a:r>
              <a:rPr lang="en-US" dirty="0" smtClean="0">
                <a:hlinkClick r:id="rId3" action="ppaction://hlinkfile"/>
              </a:rPr>
              <a:t>FON_Fon_Benin_BiocontrolMaruca_Final.mp4</a:t>
            </a:r>
            <a:endParaRPr lang="en-US" dirty="0" smtClean="0"/>
          </a:p>
          <a:p>
            <a:r>
              <a:rPr lang="en-US" dirty="0" smtClean="0"/>
              <a:t>Text messages</a:t>
            </a:r>
          </a:p>
          <a:p>
            <a:pPr lvl="1"/>
            <a:r>
              <a:rPr lang="en-US" dirty="0" smtClean="0"/>
              <a:t>Reminders for time-sensitive operations</a:t>
            </a:r>
          </a:p>
          <a:p>
            <a:pPr lvl="1"/>
            <a:r>
              <a:rPr lang="en-US" dirty="0" smtClean="0"/>
              <a:t>Knowledge transfer for more complex messages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521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about impacts of 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6853"/>
            <a:ext cx="8077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agricultural sector</a:t>
            </a:r>
          </a:p>
          <a:p>
            <a:pPr lvl="1"/>
            <a:r>
              <a:rPr lang="en-US" dirty="0" smtClean="0"/>
              <a:t>In India, not effective in increasing prices received in markets </a:t>
            </a:r>
            <a:r>
              <a:rPr lang="en-US" sz="2000" dirty="0" smtClean="0"/>
              <a:t>(</a:t>
            </a:r>
            <a:r>
              <a:rPr lang="en-US" sz="2000" dirty="0" err="1" smtClean="0"/>
              <a:t>Fafchamps</a:t>
            </a:r>
            <a:r>
              <a:rPr lang="en-US" sz="2000" dirty="0" smtClean="0"/>
              <a:t> and </a:t>
            </a:r>
            <a:r>
              <a:rPr lang="en-US" sz="2000" dirty="0" err="1" smtClean="0"/>
              <a:t>Minten</a:t>
            </a:r>
            <a:r>
              <a:rPr lang="en-US" sz="2000" dirty="0" smtClean="0"/>
              <a:t>, 2012). </a:t>
            </a:r>
          </a:p>
          <a:p>
            <a:pPr lvl="1"/>
            <a:r>
              <a:rPr lang="en-US" dirty="0" smtClean="0"/>
              <a:t>In India, increased use of appropriate and less hazardous pesticides but no impact on knowledge </a:t>
            </a:r>
            <a:r>
              <a:rPr lang="en-US" sz="2000" dirty="0" smtClean="0"/>
              <a:t>(Cole and Fernando, 2012)</a:t>
            </a:r>
          </a:p>
          <a:p>
            <a:pPr lvl="1"/>
            <a:r>
              <a:rPr lang="en-US" dirty="0" smtClean="0"/>
              <a:t>Treated farmers in Peru received higher market prices, especially for </a:t>
            </a:r>
            <a:r>
              <a:rPr lang="en-US" dirty="0"/>
              <a:t>perishable crops </a:t>
            </a:r>
            <a:r>
              <a:rPr lang="en-US" sz="2000" dirty="0" smtClean="0"/>
              <a:t>(Nakasone, 2013)</a:t>
            </a:r>
          </a:p>
          <a:p>
            <a:r>
              <a:rPr lang="en-US" dirty="0"/>
              <a:t>I</a:t>
            </a:r>
            <a:r>
              <a:rPr lang="en-US" dirty="0" smtClean="0"/>
              <a:t>n other sectors</a:t>
            </a:r>
          </a:p>
          <a:p>
            <a:pPr lvl="1"/>
            <a:r>
              <a:rPr lang="en-US" dirty="0" smtClean="0"/>
              <a:t>SMS increase savings (</a:t>
            </a:r>
            <a:r>
              <a:rPr lang="en-US" dirty="0" err="1" smtClean="0"/>
              <a:t>Karlan</a:t>
            </a:r>
            <a:r>
              <a:rPr lang="en-US" dirty="0" smtClean="0"/>
              <a:t> et al. 2016)</a:t>
            </a:r>
          </a:p>
          <a:p>
            <a:pPr lvl="1"/>
            <a:r>
              <a:rPr lang="en-US" dirty="0" smtClean="0"/>
              <a:t>Used in the health sector for adherence to drug regimens, smoking cessation, increased physical activity, dengue prevention, etc. (e.g. Rodgers et al. 2005; Da Costa et al. 2010; </a:t>
            </a:r>
            <a:r>
              <a:rPr lang="en-US" dirty="0" err="1" smtClean="0"/>
              <a:t>Dammert</a:t>
            </a:r>
            <a:r>
              <a:rPr lang="en-US" dirty="0" smtClean="0"/>
              <a:t> et al. 2014)  </a:t>
            </a:r>
          </a:p>
          <a:p>
            <a:pPr lvl="1"/>
            <a:r>
              <a:rPr lang="en-US" dirty="0" smtClean="0"/>
              <a:t>Often used as reminders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3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if text messages affect adoption of IPM practices among potato farmers in Carchi, Ecuador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Determine </a:t>
            </a:r>
            <a:r>
              <a:rPr lang="en-US" dirty="0" smtClean="0"/>
              <a:t>if </a:t>
            </a:r>
            <a:r>
              <a:rPr lang="en-US" dirty="0"/>
              <a:t>text messages affect </a:t>
            </a:r>
            <a:r>
              <a:rPr lang="en-US" dirty="0" smtClean="0"/>
              <a:t>knowledge about IPM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mechanisms by which text messages induce behavior changes</a:t>
            </a:r>
          </a:p>
          <a:p>
            <a:pPr lvl="1"/>
            <a:r>
              <a:rPr lang="en-US" dirty="0" smtClean="0"/>
              <a:t>Reminder effect? </a:t>
            </a:r>
          </a:p>
          <a:p>
            <a:pPr lvl="1"/>
            <a:r>
              <a:rPr lang="en-US" dirty="0" smtClean="0"/>
              <a:t>Knowledge building effect?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05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144"/>
            <a:ext cx="8077200" cy="52760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Carchi is the largest potato producing region in Ecuador</a:t>
            </a:r>
          </a:p>
          <a:p>
            <a:pPr lvl="1"/>
            <a:r>
              <a:rPr lang="en-US" dirty="0" smtClean="0"/>
              <a:t>90,000 potato producers </a:t>
            </a:r>
          </a:p>
          <a:p>
            <a:pPr lvl="1"/>
            <a:r>
              <a:rPr lang="en-US" dirty="0" smtClean="0"/>
              <a:t>Heavy use of pesticides-health, environment, and cost of production issues</a:t>
            </a:r>
          </a:p>
          <a:p>
            <a:r>
              <a:rPr lang="en-US" dirty="0" smtClean="0"/>
              <a:t>IPM program (INIAP/CIP/IPM CRSP—supported by USAID) since 1999</a:t>
            </a:r>
          </a:p>
          <a:p>
            <a:pPr lvl="1"/>
            <a:r>
              <a:rPr lang="en-US" dirty="0" smtClean="0"/>
              <a:t>Late blight, Andean potato weevil, tuber moth, leaf miner, and </a:t>
            </a:r>
            <a:r>
              <a:rPr lang="en-US" dirty="0" err="1" smtClean="0"/>
              <a:t>rhizoctonia</a:t>
            </a:r>
            <a:r>
              <a:rPr lang="en-US" dirty="0" smtClean="0"/>
              <a:t> are the major pests and diseases</a:t>
            </a:r>
          </a:p>
          <a:p>
            <a:r>
              <a:rPr lang="en-US" dirty="0" smtClean="0"/>
              <a:t>IPM diffusion methods under </a:t>
            </a:r>
            <a:r>
              <a:rPr lang="en-US" dirty="0"/>
              <a:t>IPM CRSP</a:t>
            </a:r>
            <a:endParaRPr lang="en-US" dirty="0" smtClean="0"/>
          </a:p>
          <a:p>
            <a:pPr lvl="2"/>
            <a:r>
              <a:rPr lang="en-US" dirty="0" smtClean="0"/>
              <a:t>FFS (1998-2003)</a:t>
            </a:r>
          </a:p>
          <a:p>
            <a:pPr lvl="2"/>
            <a:r>
              <a:rPr lang="en-US" dirty="0" smtClean="0"/>
              <a:t>Farmer field days </a:t>
            </a:r>
          </a:p>
          <a:p>
            <a:pPr lvl="2"/>
            <a:r>
              <a:rPr lang="en-US" dirty="0" smtClean="0"/>
              <a:t>Written materials &amp; mass media</a:t>
            </a:r>
          </a:p>
          <a:p>
            <a:pPr lvl="2"/>
            <a:r>
              <a:rPr lang="en-US" dirty="0" smtClean="0"/>
              <a:t>Farmer-to-Farmer transfer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35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8610600" cy="64579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1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8150"/>
            <a:ext cx="8382000" cy="6286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966200" cy="67246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42"/>
            <a:ext cx="8813800" cy="66103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3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Sub-optimal heuristics</a:t>
            </a:r>
          </a:p>
          <a:p>
            <a:pPr lvl="1"/>
            <a:r>
              <a:rPr lang="en-US" dirty="0" smtClean="0"/>
              <a:t>Situation where the decision maker faces a large menu of options </a:t>
            </a:r>
          </a:p>
          <a:p>
            <a:pPr lvl="2"/>
            <a:r>
              <a:rPr lang="en-US" dirty="0" smtClean="0"/>
              <a:t>Preference for the familiar to sort out complexities</a:t>
            </a:r>
          </a:p>
          <a:p>
            <a:pPr lvl="1"/>
            <a:r>
              <a:rPr lang="en-US" dirty="0" smtClean="0"/>
              <a:t>The IPM package includes numerous and complex choices </a:t>
            </a:r>
          </a:p>
          <a:p>
            <a:pPr lvl="2"/>
            <a:r>
              <a:rPr lang="en-US" dirty="0" smtClean="0"/>
              <a:t>Knowledgeable farmers are less likely to be overwhelmed by the complex choice sets and less likely to choose the default option</a:t>
            </a:r>
          </a:p>
          <a:p>
            <a:pPr lvl="2"/>
            <a:r>
              <a:rPr lang="en-US" dirty="0" smtClean="0"/>
              <a:t>Impact of text messages: </a:t>
            </a:r>
          </a:p>
          <a:p>
            <a:pPr lvl="3"/>
            <a:r>
              <a:rPr lang="en-US" dirty="0" smtClean="0"/>
              <a:t>Greater for complex compared to simple IPM practices </a:t>
            </a:r>
          </a:p>
          <a:p>
            <a:pPr lvl="3"/>
            <a:r>
              <a:rPr lang="en-US" dirty="0" smtClean="0"/>
              <a:t>Smaller for already knowledgeable farmers </a:t>
            </a:r>
          </a:p>
          <a:p>
            <a:pPr lvl="3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1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Invitation for potato producers to attend a day-long farmer field day (FFD) on IPM training</a:t>
            </a:r>
          </a:p>
          <a:p>
            <a:r>
              <a:rPr lang="en-US" dirty="0" smtClean="0"/>
              <a:t>FFDs were conducted in 3 locations:</a:t>
            </a:r>
          </a:p>
          <a:p>
            <a:pPr lvl="1"/>
            <a:r>
              <a:rPr lang="en-US" dirty="0" smtClean="0"/>
              <a:t>Teaching stations on IPM practices</a:t>
            </a:r>
          </a:p>
          <a:p>
            <a:pPr lvl="1"/>
            <a:r>
              <a:rPr lang="en-US" dirty="0" smtClean="0"/>
              <a:t>Booklet</a:t>
            </a:r>
          </a:p>
          <a:p>
            <a:pPr lvl="1"/>
            <a:r>
              <a:rPr lang="en-US" dirty="0" smtClean="0"/>
              <a:t>Informed about experiment</a:t>
            </a:r>
          </a:p>
          <a:p>
            <a:pPr lvl="1"/>
            <a:r>
              <a:rPr lang="en-US" dirty="0" smtClean="0"/>
              <a:t>Gathered basic household demographics for eligible participants</a:t>
            </a:r>
          </a:p>
          <a:p>
            <a:pPr lvl="1"/>
            <a:r>
              <a:rPr lang="en-US" dirty="0" smtClean="0"/>
              <a:t>Also information on stage of the potato plant</a:t>
            </a:r>
          </a:p>
          <a:p>
            <a:r>
              <a:rPr lang="en-US" dirty="0" smtClean="0"/>
              <a:t>Randomized participants into control and treatment groups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5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evidence related to IPM adoption in developing countries</a:t>
            </a:r>
          </a:p>
          <a:p>
            <a:r>
              <a:rPr lang="en-US" dirty="0" smtClean="0"/>
              <a:t>Identify economic obstacles to more widespread adoption</a:t>
            </a:r>
          </a:p>
          <a:p>
            <a:r>
              <a:rPr lang="en-US" dirty="0" smtClean="0"/>
              <a:t>Introduce behavioral obstacles to wider adoption</a:t>
            </a:r>
          </a:p>
          <a:p>
            <a:r>
              <a:rPr lang="en-US" dirty="0" smtClean="0"/>
              <a:t>Present evidence on use of ICT (text messages) as an extension tool to overcome behavioral obstacles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39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Treatment group</a:t>
            </a:r>
          </a:p>
          <a:p>
            <a:pPr lvl="1"/>
            <a:r>
              <a:rPr lang="en-US" dirty="0" smtClean="0"/>
              <a:t>Received 2-3 text messages per week over 10 weeks for free</a:t>
            </a:r>
          </a:p>
          <a:p>
            <a:pPr lvl="1"/>
            <a:r>
              <a:rPr lang="en-US" dirty="0" smtClean="0"/>
              <a:t>Texts tailored towards stage of the potato production cycle</a:t>
            </a:r>
          </a:p>
          <a:p>
            <a:pPr lvl="1"/>
            <a:r>
              <a:rPr lang="en-US" dirty="0" smtClean="0"/>
              <a:t>Texts could be reminders, informative, or both </a:t>
            </a:r>
          </a:p>
          <a:p>
            <a:r>
              <a:rPr lang="en-US" dirty="0" smtClean="0"/>
              <a:t>Follow-up questionnaire</a:t>
            </a:r>
          </a:p>
          <a:p>
            <a:pPr lvl="1"/>
            <a:r>
              <a:rPr lang="en-US" dirty="0" smtClean="0"/>
              <a:t>Adoption of and knowledge about IPM practices</a:t>
            </a:r>
          </a:p>
          <a:p>
            <a:pPr lvl="1"/>
            <a:r>
              <a:rPr lang="en-US" dirty="0" smtClean="0"/>
              <a:t>353 farmers (196 treated and 157 control) (treatment was applied at the village level)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39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IPM practices, grouped into 7 adoption scores: </a:t>
            </a:r>
          </a:p>
          <a:p>
            <a:pPr lvl="1"/>
            <a:r>
              <a:rPr lang="en-US" dirty="0" smtClean="0"/>
              <a:t>All 12 IPM practices </a:t>
            </a:r>
          </a:p>
          <a:p>
            <a:pPr lvl="1"/>
            <a:r>
              <a:rPr lang="en-US" dirty="0" smtClean="0"/>
              <a:t>Simple vs. complex IPM practices</a:t>
            </a:r>
          </a:p>
          <a:p>
            <a:pPr lvl="1"/>
            <a:r>
              <a:rPr lang="en-US" dirty="0" smtClean="0"/>
              <a:t>Purchase vs. non-purchase reliant IPM practices </a:t>
            </a:r>
          </a:p>
          <a:p>
            <a:pPr lvl="1"/>
            <a:r>
              <a:rPr lang="en-US" dirty="0" smtClean="0"/>
              <a:t>Time sensitive vs. insensitive IPM practices</a:t>
            </a:r>
            <a:endParaRPr lang="en-US" dirty="0"/>
          </a:p>
          <a:p>
            <a:r>
              <a:rPr lang="en-US" dirty="0" smtClean="0"/>
              <a:t>23 IPM knowledge questions and 8 knowledge scores </a:t>
            </a:r>
          </a:p>
          <a:p>
            <a:pPr lvl="1"/>
            <a:r>
              <a:rPr lang="en-US" dirty="0" smtClean="0"/>
              <a:t>Overall knowledge </a:t>
            </a:r>
          </a:p>
          <a:p>
            <a:pPr lvl="1"/>
            <a:r>
              <a:rPr lang="en-US" dirty="0" smtClean="0"/>
              <a:t>Knowledge related to each of the 7 adoption scores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6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85750"/>
            <a:ext cx="8051800" cy="60388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87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661400" cy="64960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44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83" y="228600"/>
            <a:ext cx="8688917" cy="65166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3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402754"/>
              </p:ext>
            </p:extLst>
          </p:nvPr>
        </p:nvGraphicFramePr>
        <p:xfrm>
          <a:off x="457202" y="228601"/>
          <a:ext cx="7619999" cy="6264796"/>
        </p:xfrm>
        <a:graphic>
          <a:graphicData uri="http://schemas.openxmlformats.org/drawingml/2006/table">
            <a:tbl>
              <a:tblPr firstRow="1" firstCol="1" bandRow="1"/>
              <a:tblGrid>
                <a:gridCol w="4038511">
                  <a:extLst>
                    <a:ext uri="{9D8B030D-6E8A-4147-A177-3AD203B41FA5}">
                      <a16:colId xmlns:a16="http://schemas.microsoft.com/office/drawing/2014/main" val="847103447"/>
                    </a:ext>
                  </a:extLst>
                </a:gridCol>
                <a:gridCol w="99048">
                  <a:extLst>
                    <a:ext uri="{9D8B030D-6E8A-4147-A177-3AD203B41FA5}">
                      <a16:colId xmlns:a16="http://schemas.microsoft.com/office/drawing/2014/main" val="3018771427"/>
                    </a:ext>
                  </a:extLst>
                </a:gridCol>
                <a:gridCol w="666355">
                  <a:extLst>
                    <a:ext uri="{9D8B030D-6E8A-4147-A177-3AD203B41FA5}">
                      <a16:colId xmlns:a16="http://schemas.microsoft.com/office/drawing/2014/main" val="503880938"/>
                    </a:ext>
                  </a:extLst>
                </a:gridCol>
                <a:gridCol w="824788">
                  <a:extLst>
                    <a:ext uri="{9D8B030D-6E8A-4147-A177-3AD203B41FA5}">
                      <a16:colId xmlns:a16="http://schemas.microsoft.com/office/drawing/2014/main" val="1463002810"/>
                    </a:ext>
                  </a:extLst>
                </a:gridCol>
                <a:gridCol w="1065546">
                  <a:extLst>
                    <a:ext uri="{9D8B030D-6E8A-4147-A177-3AD203B41FA5}">
                      <a16:colId xmlns:a16="http://schemas.microsoft.com/office/drawing/2014/main" val="3887564085"/>
                    </a:ext>
                  </a:extLst>
                </a:gridCol>
                <a:gridCol w="925751">
                  <a:extLst>
                    <a:ext uri="{9D8B030D-6E8A-4147-A177-3AD203B41FA5}">
                      <a16:colId xmlns:a16="http://schemas.microsoft.com/office/drawing/2014/main" val="4134180350"/>
                    </a:ext>
                  </a:extLst>
                </a:gridCol>
              </a:tblGrid>
              <a:tr h="238761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Table </a:t>
                      </a:r>
                      <a:r>
                        <a:rPr lang="en-US" sz="1400" b="1" dirty="0" smtClean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1: </a:t>
                      </a:r>
                      <a:r>
                        <a:rPr lang="en-US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Descriptive statistics of IPM adoption practices and scores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863120"/>
                  </a:ext>
                </a:extLst>
              </a:tr>
              <a:tr h="218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∆ C &amp; 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798641"/>
                  </a:ext>
                </a:extLst>
              </a:tr>
              <a:tr h="45214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36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Adoption of IPM practices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164703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traps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19.90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407025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bait plants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5653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control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87453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Solarize seeds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72.45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13027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Apply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Bacu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-Turin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18563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Hilling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970618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control for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63.40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10007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fixed traps for leaf miner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8.50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72068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mobile traps for leaf miner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6.37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52799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Disinfect seeds to prevent rhizoctonia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61.47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4334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to control for rhizoctonia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78410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Remove yellow plants to maintain seed quality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55.10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161383"/>
                  </a:ext>
                </a:extLst>
              </a:tr>
              <a:tr h="218862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Adoption scores (see table A1 for definition of adoption scores) 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77534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35.61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42.79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20505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Simple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055855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Complex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66513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Purchase-reliant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17971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Non-purchase reliant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59.69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30220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sensitive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900374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Non-time sensitive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0.759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523154"/>
                  </a:ext>
                </a:extLst>
              </a:tr>
              <a:tr h="2188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observations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13919"/>
                  </a:ext>
                </a:extLst>
              </a:tr>
              <a:tr h="218862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Note: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∆ C &amp; T means difference between control and treatment group.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23888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482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4836836"/>
              </p:ext>
            </p:extLst>
          </p:nvPr>
        </p:nvGraphicFramePr>
        <p:xfrm>
          <a:off x="457200" y="1261412"/>
          <a:ext cx="8305800" cy="4605991"/>
        </p:xfrm>
        <a:graphic>
          <a:graphicData uri="http://schemas.openxmlformats.org/drawingml/2006/table">
            <a:tbl>
              <a:tblPr/>
              <a:tblGrid>
                <a:gridCol w="3337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3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46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7024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2: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Descriptive statistics of IPM adoption scores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58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Control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∆ C &amp; 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5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p-value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588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scores in percentage of IPM practices adopted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Any practice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(12)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39.6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35.61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42.79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0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Simple practices (6)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59.04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54.55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62.64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Complex practices (6)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nb-NO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20.21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16.77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22.96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Purchase-reliant practices (8)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32.03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29.16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34.32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0.011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Non-purchase reliant practices (4)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54.67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48.41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59.69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sensitive practices (10)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36.2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31.34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058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insensitive practices (2)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56.68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57.37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56.12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0.759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058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Number of observations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157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4114800" y="2819400"/>
            <a:ext cx="838200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81600" y="2819400"/>
            <a:ext cx="2209800" cy="381000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420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029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78259"/>
              </p:ext>
            </p:extLst>
          </p:nvPr>
        </p:nvGraphicFramePr>
        <p:xfrm>
          <a:off x="457200" y="1199298"/>
          <a:ext cx="8534400" cy="4307004"/>
        </p:xfrm>
        <a:graphic>
          <a:graphicData uri="http://schemas.openxmlformats.org/drawingml/2006/table">
            <a:tbl>
              <a:tblPr/>
              <a:tblGrid>
                <a:gridCol w="3339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2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1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120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5: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impact of treatment on knowledge and adoption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Knowledge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adoption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0.184***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5.33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0.063***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Secondary education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0.073**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1.52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Age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of HH members 15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years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&amp; +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0.023***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-0.51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Land owned (ha)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-0.002*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-1.7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 of cows owned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0.002*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Altitude (m)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0.000**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weevil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0.064**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tuber moth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0.082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leaf miner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late blight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Rhizoctonia 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0.070***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465438" y="2057400"/>
            <a:ext cx="8526162" cy="304800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068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limited attention is supported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477881"/>
              </p:ext>
            </p:extLst>
          </p:nvPr>
        </p:nvGraphicFramePr>
        <p:xfrm>
          <a:off x="553995" y="4427186"/>
          <a:ext cx="7980405" cy="1328442"/>
        </p:xfrm>
        <a:graphic>
          <a:graphicData uri="http://schemas.openxmlformats.org/drawingml/2006/table">
            <a:tbl>
              <a:tblPr/>
              <a:tblGrid>
                <a:gridCol w="1596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3071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time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sensitive practices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time insensitive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71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0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0.071***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45184"/>
              </p:ext>
            </p:extLst>
          </p:nvPr>
        </p:nvGraphicFramePr>
        <p:xfrm>
          <a:off x="553995" y="2441452"/>
          <a:ext cx="7980405" cy="1262486"/>
        </p:xfrm>
        <a:graphic>
          <a:graphicData uri="http://schemas.openxmlformats.org/drawingml/2006/table">
            <a:tbl>
              <a:tblPr/>
              <a:tblGrid>
                <a:gridCol w="1596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093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purchase reliant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non-purchase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reliant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93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0.053**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0.086***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9200" y="327660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&lt;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534418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&gt;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87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sub-optimal heuristics is supported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32910"/>
              </p:ext>
            </p:extLst>
          </p:nvPr>
        </p:nvGraphicFramePr>
        <p:xfrm>
          <a:off x="539578" y="2514600"/>
          <a:ext cx="8001000" cy="95250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simple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complex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0.047*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1.83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0.075***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2.71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31125"/>
              </p:ext>
            </p:extLst>
          </p:nvPr>
        </p:nvGraphicFramePr>
        <p:xfrm>
          <a:off x="2590800" y="3976688"/>
          <a:ext cx="4718222" cy="2540000"/>
        </p:xfrm>
        <a:graphic>
          <a:graphicData uri="http://schemas.openxmlformats.org/drawingml/2006/table">
            <a:tbl>
              <a:tblPr/>
              <a:tblGrid>
                <a:gridCol w="1897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Overall adoption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dy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@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0.073***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0.068***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0.061***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0.054***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2.02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p90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1.26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29200" y="304800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&lt;</a:t>
            </a:r>
            <a:endParaRPr lang="en-US" sz="280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267200" y="4876800"/>
            <a:ext cx="0" cy="15240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3432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</p:spPr>
        <p:txBody>
          <a:bodyPr/>
          <a:lstStyle/>
          <a:p>
            <a:r>
              <a:rPr lang="es-EC" dirty="0" smtClean="0"/>
              <a:t>IPM </a:t>
            </a:r>
            <a:r>
              <a:rPr lang="es-EC" dirty="0" err="1" smtClean="0"/>
              <a:t>adoption</a:t>
            </a:r>
            <a:r>
              <a:rPr lang="es-EC" dirty="0" smtClean="0"/>
              <a:t> </a:t>
            </a:r>
            <a:r>
              <a:rPr lang="es-EC" dirty="0" smtClean="0"/>
              <a:t>in </a:t>
            </a:r>
            <a:r>
              <a:rPr lang="es-EC" dirty="0" err="1" smtClean="0"/>
              <a:t>developing</a:t>
            </a:r>
            <a:r>
              <a:rPr lang="es-EC" dirty="0" smtClean="0"/>
              <a:t> </a:t>
            </a:r>
            <a:r>
              <a:rPr lang="es-EC" dirty="0" err="1" smtClean="0"/>
              <a:t>countries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77200" cy="4419600"/>
          </a:xfrm>
        </p:spPr>
        <p:txBody>
          <a:bodyPr/>
          <a:lstStyle/>
          <a:p>
            <a:r>
              <a:rPr lang="en-US" sz="2000" dirty="0" smtClean="0"/>
              <a:t>Good information on pesticide use: Global </a:t>
            </a:r>
            <a:r>
              <a:rPr lang="en-US" sz="2000" dirty="0" smtClean="0"/>
              <a:t>pesticide use has grown to 3.5 billion kg/year (a global market worth $45 billion)—growth rate has been around 3% per year since early 2000s</a:t>
            </a:r>
          </a:p>
          <a:p>
            <a:pPr lvl="1"/>
            <a:r>
              <a:rPr lang="en-US" sz="1800" dirty="0" smtClean="0"/>
              <a:t>Substantial evidence of external costs (range of $4 to $20 per kg of active ingredients)</a:t>
            </a:r>
          </a:p>
          <a:p>
            <a:r>
              <a:rPr lang="en-US" sz="2000" dirty="0" smtClean="0"/>
              <a:t>In comparison…Evidence </a:t>
            </a:r>
            <a:r>
              <a:rPr lang="en-US" sz="2000" dirty="0" smtClean="0"/>
              <a:t>on adoption (never mind impact) of IPM is spotty</a:t>
            </a:r>
          </a:p>
          <a:p>
            <a:pPr lvl="1"/>
            <a:r>
              <a:rPr lang="en-US" sz="1800" dirty="0" smtClean="0"/>
              <a:t>No global consensus on what is IPM</a:t>
            </a:r>
          </a:p>
          <a:p>
            <a:pPr lvl="1"/>
            <a:r>
              <a:rPr lang="en-US" sz="1800" dirty="0" smtClean="0"/>
              <a:t>Nationally representative surveys or censuses of agriculture do not generally contain information on IPM use (e.g. the World Bank’s ISA)</a:t>
            </a:r>
          </a:p>
          <a:p>
            <a:pPr lvl="1"/>
            <a:r>
              <a:rPr lang="en-US" sz="1800" dirty="0" smtClean="0"/>
              <a:t>IPM is usually attached to projects, so project-related data are sometimes used to report adoption, but…inconsistent definitions, unclear surveying techniques, single-shot surveys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364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Global evidence on IPM adoption is limited (adoption is necessary for impact)</a:t>
            </a:r>
          </a:p>
          <a:p>
            <a:r>
              <a:rPr lang="en-US" sz="2400" dirty="0" smtClean="0"/>
              <a:t>Major challenge to extension/education (FFS is expensive and does not induce spread beyond participants)</a:t>
            </a:r>
          </a:p>
          <a:p>
            <a:r>
              <a:rPr lang="en-US" sz="2400" dirty="0" smtClean="0"/>
              <a:t>Use of ICT to promote IPM technology adoption lags behind its potential </a:t>
            </a:r>
          </a:p>
          <a:p>
            <a:r>
              <a:rPr lang="en-US" sz="2400" dirty="0" smtClean="0"/>
              <a:t>Findings from our study are promising </a:t>
            </a:r>
          </a:p>
          <a:p>
            <a:r>
              <a:rPr lang="en-US" sz="2400" dirty="0" smtClean="0"/>
              <a:t>Timing, message content, farmer ability are important determinants of its effectiveness</a:t>
            </a:r>
          </a:p>
          <a:p>
            <a:r>
              <a:rPr lang="en-US" sz="2400" dirty="0" smtClean="0"/>
              <a:t>Limitations to external validity of the study</a:t>
            </a:r>
          </a:p>
          <a:p>
            <a:pPr lvl="1"/>
            <a:r>
              <a:rPr lang="en-US" sz="2000" dirty="0" smtClean="0"/>
              <a:t>RCT preceded with formal training session</a:t>
            </a:r>
          </a:p>
          <a:p>
            <a:pPr lvl="1"/>
            <a:r>
              <a:rPr lang="en-US" sz="2000" dirty="0" smtClean="0"/>
              <a:t>IPM training has occurred for several years in Carchi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5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Thank you 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5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What</a:t>
            </a:r>
            <a:r>
              <a:rPr lang="es-EC" dirty="0" smtClean="0"/>
              <a:t> </a:t>
            </a:r>
            <a:r>
              <a:rPr lang="es-EC" dirty="0" err="1" smtClean="0"/>
              <a:t>is</a:t>
            </a:r>
            <a:r>
              <a:rPr lang="es-EC" dirty="0" smtClean="0"/>
              <a:t> </a:t>
            </a:r>
            <a:r>
              <a:rPr lang="es-EC" dirty="0" err="1" smtClean="0"/>
              <a:t>known</a:t>
            </a:r>
            <a:r>
              <a:rPr lang="es-EC" dirty="0" smtClean="0"/>
              <a:t> </a:t>
            </a:r>
            <a:r>
              <a:rPr lang="es-EC" dirty="0" err="1" smtClean="0"/>
              <a:t>about</a:t>
            </a:r>
            <a:r>
              <a:rPr lang="es-EC" dirty="0" smtClean="0"/>
              <a:t> IPM </a:t>
            </a:r>
            <a:r>
              <a:rPr lang="es-EC" dirty="0" err="1" smtClean="0"/>
              <a:t>adoption</a:t>
            </a:r>
            <a:r>
              <a:rPr lang="es-EC" dirty="0" smtClean="0"/>
              <a:t> in </a:t>
            </a:r>
            <a:r>
              <a:rPr lang="es-EC" dirty="0" err="1" smtClean="0"/>
              <a:t>developing</a:t>
            </a:r>
            <a:r>
              <a:rPr lang="es-EC" dirty="0" smtClean="0"/>
              <a:t> </a:t>
            </a:r>
            <a:r>
              <a:rPr lang="es-EC" dirty="0" err="1" smtClean="0"/>
              <a:t>countries</a:t>
            </a:r>
            <a:r>
              <a:rPr lang="es-EC" dirty="0" smtClean="0"/>
              <a:t>?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29"/>
            <a:ext cx="8458200" cy="4800600"/>
          </a:xfrm>
        </p:spPr>
        <p:txBody>
          <a:bodyPr/>
          <a:lstStyle/>
          <a:p>
            <a:r>
              <a:rPr lang="en-US" sz="2000" dirty="0" smtClean="0"/>
              <a:t>Evidence tied to projects likely underestimates use of IPM</a:t>
            </a:r>
          </a:p>
          <a:p>
            <a:r>
              <a:rPr lang="en-US" sz="2000" dirty="0" smtClean="0"/>
              <a:t>Evidence shows that farmers adopt IPM in a piecewise fashion</a:t>
            </a:r>
          </a:p>
          <a:p>
            <a:pPr lvl="1"/>
            <a:r>
              <a:rPr lang="en-US" sz="1800" dirty="0" smtClean="0"/>
              <a:t>Similar to many agricultural technologies</a:t>
            </a:r>
          </a:p>
          <a:p>
            <a:pPr lvl="1"/>
            <a:r>
              <a:rPr lang="en-US" sz="1800" dirty="0" smtClean="0"/>
              <a:t>Pest pressure is not uniform, farmers experiment</a:t>
            </a:r>
          </a:p>
          <a:p>
            <a:pPr lvl="1"/>
            <a:r>
              <a:rPr lang="en-US" sz="1800" dirty="0" smtClean="0"/>
              <a:t>Very little evidence of adoption of complete “packages”</a:t>
            </a:r>
          </a:p>
          <a:p>
            <a:r>
              <a:rPr lang="en-US" sz="2000" dirty="0" smtClean="0"/>
              <a:t>When commercial applications exist, adoption is more widespread</a:t>
            </a:r>
          </a:p>
          <a:p>
            <a:pPr lvl="1"/>
            <a:r>
              <a:rPr lang="en-US" sz="1800" dirty="0" smtClean="0"/>
              <a:t>Grafted fruits &amp; vegetables (eggplant in Bangladesh; </a:t>
            </a:r>
            <a:r>
              <a:rPr lang="en-US" sz="1800" dirty="0" err="1" smtClean="0"/>
              <a:t>naranjilla</a:t>
            </a:r>
            <a:r>
              <a:rPr lang="en-US" sz="1800" dirty="0" smtClean="0"/>
              <a:t> in Ecuador)</a:t>
            </a:r>
          </a:p>
          <a:p>
            <a:pPr lvl="1"/>
            <a:r>
              <a:rPr lang="en-US" sz="1800" dirty="0" smtClean="0"/>
              <a:t>Pheromone traps in Bangladesh</a:t>
            </a:r>
          </a:p>
          <a:p>
            <a:pPr lvl="1"/>
            <a:r>
              <a:rPr lang="en-US" sz="1800" dirty="0" smtClean="0"/>
              <a:t>Biological controls (e.g. </a:t>
            </a:r>
            <a:r>
              <a:rPr lang="en-US" sz="1800" dirty="0" err="1" smtClean="0"/>
              <a:t>Trichoderma</a:t>
            </a:r>
            <a:r>
              <a:rPr lang="en-US" sz="1800" dirty="0" smtClean="0"/>
              <a:t> in India and Indonesia)</a:t>
            </a:r>
          </a:p>
          <a:p>
            <a:r>
              <a:rPr lang="en-US" sz="2400" dirty="0" smtClean="0"/>
              <a:t>Most “IPM projects” in developing countries contain the built-in assumption that diffusion mechanisms are needed</a:t>
            </a:r>
          </a:p>
          <a:p>
            <a:pPr lvl="1"/>
            <a:r>
              <a:rPr lang="en-US" sz="1800" dirty="0" smtClean="0"/>
              <a:t>Farmer field schools, field days, mass media, extension training</a:t>
            </a:r>
          </a:p>
          <a:p>
            <a:pPr lvl="1"/>
            <a:r>
              <a:rPr lang="en-US" sz="1800" dirty="0" smtClean="0"/>
              <a:t>2014 PNAS assessment: “insufficient training and technical support to farmers”</a:t>
            </a:r>
            <a:endParaRPr lang="en-US" sz="1600" dirty="0" smtClean="0"/>
          </a:p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615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Economic</a:t>
            </a:r>
            <a:r>
              <a:rPr lang="es-EC" dirty="0" smtClean="0"/>
              <a:t> </a:t>
            </a:r>
            <a:r>
              <a:rPr lang="es-EC" dirty="0" err="1" smtClean="0"/>
              <a:t>explanations</a:t>
            </a:r>
            <a:r>
              <a:rPr lang="es-EC" dirty="0" smtClean="0"/>
              <a:t> </a:t>
            </a:r>
            <a:r>
              <a:rPr lang="es-EC" dirty="0" err="1" smtClean="0"/>
              <a:t>for</a:t>
            </a:r>
            <a:r>
              <a:rPr lang="es-EC" dirty="0" smtClean="0"/>
              <a:t> </a:t>
            </a:r>
            <a:r>
              <a:rPr lang="es-EC" dirty="0" err="1" smtClean="0"/>
              <a:t>slow</a:t>
            </a:r>
            <a:r>
              <a:rPr lang="es-EC" dirty="0" smtClean="0"/>
              <a:t> </a:t>
            </a:r>
            <a:r>
              <a:rPr lang="es-EC" dirty="0" err="1" smtClean="0"/>
              <a:t>adoption</a:t>
            </a:r>
            <a:r>
              <a:rPr lang="es-EC" dirty="0" smtClean="0"/>
              <a:t> in </a:t>
            </a:r>
            <a:r>
              <a:rPr lang="es-EC" dirty="0" err="1" smtClean="0"/>
              <a:t>developing</a:t>
            </a:r>
            <a:r>
              <a:rPr lang="es-EC" dirty="0" smtClean="0"/>
              <a:t> </a:t>
            </a:r>
            <a:r>
              <a:rPr lang="es-EC" dirty="0" err="1" smtClean="0"/>
              <a:t>countries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343400"/>
          </a:xfrm>
        </p:spPr>
        <p:txBody>
          <a:bodyPr/>
          <a:lstStyle/>
          <a:p>
            <a:r>
              <a:rPr lang="en-US" sz="1800" dirty="0" smtClean="0"/>
              <a:t>Farmer awareness and knowledge </a:t>
            </a:r>
          </a:p>
          <a:p>
            <a:pPr lvl="1"/>
            <a:r>
              <a:rPr lang="en-US" sz="1600" dirty="0" smtClean="0"/>
              <a:t>Problems with agricultural extension in many LDCs</a:t>
            </a:r>
          </a:p>
          <a:p>
            <a:pPr lvl="1"/>
            <a:r>
              <a:rPr lang="en-US" sz="1600" dirty="0" smtClean="0"/>
              <a:t>Limited opportunities for private sector involvement</a:t>
            </a:r>
          </a:p>
          <a:p>
            <a:pPr lvl="1"/>
            <a:r>
              <a:rPr lang="en-US" sz="1600" dirty="0" smtClean="0"/>
              <a:t>Heterogeneity and dynamics of pest pressure</a:t>
            </a:r>
          </a:p>
          <a:p>
            <a:r>
              <a:rPr lang="en-US" sz="1800" dirty="0" smtClean="0"/>
              <a:t>Low and variable profitability</a:t>
            </a:r>
          </a:p>
          <a:p>
            <a:pPr lvl="1"/>
            <a:r>
              <a:rPr lang="en-US" sz="1600" dirty="0" smtClean="0"/>
              <a:t>Attribute of technology?</a:t>
            </a:r>
          </a:p>
          <a:p>
            <a:pPr lvl="1"/>
            <a:r>
              <a:rPr lang="en-US" sz="1600" dirty="0" smtClean="0"/>
              <a:t>Policy?  Example:  pesticide subsidies in Asian countries</a:t>
            </a:r>
          </a:p>
          <a:p>
            <a:pPr lvl="1"/>
            <a:r>
              <a:rPr lang="en-US" sz="1600" dirty="0" smtClean="0"/>
              <a:t>External costs of IPM alternatives are often invisible</a:t>
            </a:r>
          </a:p>
          <a:p>
            <a:r>
              <a:rPr lang="en-US" sz="1800" dirty="0" smtClean="0"/>
              <a:t>Risk and uncertainty</a:t>
            </a:r>
          </a:p>
          <a:p>
            <a:pPr lvl="1"/>
            <a:r>
              <a:rPr lang="en-US" sz="1600" dirty="0" smtClean="0"/>
              <a:t>Perceptions of lower risk with chemical controls</a:t>
            </a:r>
          </a:p>
          <a:p>
            <a:pPr lvl="1"/>
            <a:r>
              <a:rPr lang="en-US" sz="1600" dirty="0" smtClean="0"/>
              <a:t>Uncertainty about “believability” of message</a:t>
            </a:r>
          </a:p>
          <a:p>
            <a:pPr lvl="1"/>
            <a:r>
              <a:rPr lang="en-US" sz="1600" dirty="0" smtClean="0"/>
              <a:t>Heterogeneity in pest pressure and effectiveness of controls</a:t>
            </a:r>
          </a:p>
          <a:p>
            <a:r>
              <a:rPr lang="en-US" sz="1800" dirty="0" smtClean="0"/>
              <a:t>Access to inputs</a:t>
            </a:r>
          </a:p>
          <a:p>
            <a:pPr lvl="1"/>
            <a:r>
              <a:rPr lang="en-US" sz="1600" dirty="0" smtClean="0"/>
              <a:t>Low-impact pesticides, biologicals, pheromones</a:t>
            </a:r>
          </a:p>
          <a:p>
            <a:pPr lvl="1"/>
            <a:r>
              <a:rPr lang="en-US" sz="1600" dirty="0" smtClean="0"/>
              <a:t>Labor</a:t>
            </a:r>
          </a:p>
          <a:p>
            <a:pPr marL="0" indent="0">
              <a:buNone/>
            </a:pP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810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Behavioral</a:t>
            </a:r>
            <a:r>
              <a:rPr lang="es-EC" dirty="0" smtClean="0"/>
              <a:t> </a:t>
            </a:r>
            <a:r>
              <a:rPr lang="es-EC" dirty="0" err="1" smtClean="0"/>
              <a:t>economic</a:t>
            </a:r>
            <a:r>
              <a:rPr lang="es-EC" dirty="0" smtClean="0"/>
              <a:t> </a:t>
            </a:r>
            <a:r>
              <a:rPr lang="es-EC" dirty="0" err="1" smtClean="0"/>
              <a:t>explanations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/>
          <a:lstStyle/>
          <a:p>
            <a:r>
              <a:rPr lang="en-US" sz="2400" dirty="0" smtClean="0"/>
              <a:t>Non-standard preferences</a:t>
            </a:r>
          </a:p>
          <a:p>
            <a:pPr lvl="1"/>
            <a:r>
              <a:rPr lang="en-US" sz="2000" dirty="0" smtClean="0"/>
              <a:t>Present bias—lure of dead insects</a:t>
            </a:r>
          </a:p>
          <a:p>
            <a:pPr lvl="1"/>
            <a:r>
              <a:rPr lang="en-US" sz="2000" dirty="0" smtClean="0"/>
              <a:t>Procrastination—delay decisions until damage is evident </a:t>
            </a:r>
          </a:p>
          <a:p>
            <a:pPr lvl="1"/>
            <a:r>
              <a:rPr lang="en-US" sz="2000" dirty="0" smtClean="0"/>
              <a:t>Loss aversion—less likely to adopt when downside risk is important</a:t>
            </a:r>
          </a:p>
          <a:p>
            <a:pPr lvl="1"/>
            <a:r>
              <a:rPr lang="en-US" sz="2000" dirty="0" smtClean="0"/>
              <a:t>Endowment effect—sprayers are everywhere</a:t>
            </a:r>
          </a:p>
          <a:p>
            <a:pPr lvl="1"/>
            <a:r>
              <a:rPr lang="en-US" sz="2000" dirty="0" smtClean="0"/>
              <a:t>Reference dependence—costs and benefits relative to current controls</a:t>
            </a:r>
          </a:p>
          <a:p>
            <a:r>
              <a:rPr lang="en-US" sz="2400" dirty="0" smtClean="0"/>
              <a:t>Non-standard beliefs</a:t>
            </a:r>
          </a:p>
          <a:p>
            <a:pPr lvl="1"/>
            <a:r>
              <a:rPr lang="en-US" sz="2000" dirty="0" smtClean="0"/>
              <a:t>Overconfidence—ability to manage toxic pesticides, avoid many damages</a:t>
            </a:r>
          </a:p>
          <a:p>
            <a:r>
              <a:rPr lang="en-US" sz="2400" dirty="0" smtClean="0"/>
              <a:t>Non-standard decision making</a:t>
            </a:r>
          </a:p>
          <a:p>
            <a:pPr lvl="1"/>
            <a:r>
              <a:rPr lang="en-US" sz="2000" dirty="0" smtClean="0"/>
              <a:t>Limited attention—to external costs, to health costs</a:t>
            </a:r>
          </a:p>
          <a:p>
            <a:pPr lvl="1"/>
            <a:r>
              <a:rPr lang="en-US" sz="2000" dirty="0" smtClean="0"/>
              <a:t>Menu effects</a:t>
            </a:r>
          </a:p>
          <a:p>
            <a:pPr lvl="1"/>
            <a:endParaRPr lang="es-EC" dirty="0" smtClean="0"/>
          </a:p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470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838200"/>
          </a:xfrm>
        </p:spPr>
        <p:txBody>
          <a:bodyPr/>
          <a:lstStyle/>
          <a:p>
            <a:r>
              <a:rPr lang="en-US" dirty="0" smtClean="0"/>
              <a:t>Behavioral economics:  Menu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343400"/>
          </a:xfrm>
        </p:spPr>
        <p:txBody>
          <a:bodyPr/>
          <a:lstStyle/>
          <a:p>
            <a:r>
              <a:rPr lang="en-US" dirty="0" smtClean="0"/>
              <a:t>When faced with numerous, complex choices, decision makers:</a:t>
            </a:r>
          </a:p>
          <a:p>
            <a:pPr lvl="1"/>
            <a:r>
              <a:rPr lang="en-US" dirty="0" smtClean="0"/>
              <a:t>Show preference for familiar—do what they always do</a:t>
            </a:r>
          </a:p>
          <a:p>
            <a:pPr lvl="1"/>
            <a:r>
              <a:rPr lang="en-US" dirty="0" smtClean="0"/>
              <a:t>Show preference for salient—e.g. chemicals stand out as a pest management option</a:t>
            </a:r>
          </a:p>
          <a:p>
            <a:pPr lvl="1"/>
            <a:r>
              <a:rPr lang="en-US" dirty="0" smtClean="0"/>
              <a:t>Avoid choices—select the default option</a:t>
            </a:r>
          </a:p>
          <a:p>
            <a:r>
              <a:rPr lang="en-US" dirty="0" smtClean="0"/>
              <a:t>Complexity leads to perverse choices</a:t>
            </a:r>
          </a:p>
          <a:p>
            <a:pPr lvl="1"/>
            <a:r>
              <a:rPr lang="en-US" dirty="0" smtClean="0"/>
              <a:t>Stick with what is known and most visible</a:t>
            </a:r>
          </a:p>
          <a:p>
            <a:pPr lvl="1"/>
            <a:r>
              <a:rPr lang="en-US" dirty="0" smtClean="0"/>
              <a:t>Continue with business as usual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251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Solutions</a:t>
            </a:r>
            <a:r>
              <a:rPr lang="es-EC" dirty="0" smtClean="0"/>
              <a:t> to </a:t>
            </a:r>
            <a:r>
              <a:rPr lang="es-EC" dirty="0" err="1" smtClean="0"/>
              <a:t>complexity</a:t>
            </a:r>
            <a:r>
              <a:rPr lang="es-EC" dirty="0" smtClean="0"/>
              <a:t> </a:t>
            </a:r>
            <a:r>
              <a:rPr lang="es-EC" dirty="0" err="1" smtClean="0"/>
              <a:t>problem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Intensive training of farmers</a:t>
            </a:r>
          </a:p>
          <a:p>
            <a:pPr lvl="1"/>
            <a:r>
              <a:rPr lang="en-US" sz="2000" dirty="0" smtClean="0"/>
              <a:t>FFS effective at increasing farmer knowledge…but, selectivity</a:t>
            </a:r>
          </a:p>
          <a:p>
            <a:pPr lvl="1"/>
            <a:r>
              <a:rPr lang="en-US" sz="2000" dirty="0" smtClean="0"/>
              <a:t>Evidence shows that they are less effective when brought to scale (3ie evaluation)</a:t>
            </a:r>
          </a:p>
          <a:p>
            <a:pPr lvl="1"/>
            <a:r>
              <a:rPr lang="en-US" sz="2000" dirty="0" smtClean="0"/>
              <a:t>Spillovers to other farmers have not been well documented</a:t>
            </a:r>
          </a:p>
          <a:p>
            <a:pPr lvl="1"/>
            <a:r>
              <a:rPr lang="en-US" sz="2000" dirty="0" smtClean="0"/>
              <a:t>Cost and scale of FFS limit their effectiveness in promoting wide diffusion</a:t>
            </a:r>
          </a:p>
          <a:p>
            <a:r>
              <a:rPr lang="en-US" sz="2400" dirty="0" smtClean="0"/>
              <a:t>Simple messages</a:t>
            </a:r>
          </a:p>
          <a:p>
            <a:pPr lvl="1"/>
            <a:r>
              <a:rPr lang="en-US" sz="2000" dirty="0" smtClean="0"/>
              <a:t>Don’t spray before 40 days</a:t>
            </a:r>
          </a:p>
          <a:p>
            <a:pPr lvl="1"/>
            <a:r>
              <a:rPr lang="en-US" sz="2000" dirty="0" smtClean="0"/>
              <a:t>Use specific inputs (e.g. low-toxicity pesticides; grafted varieties; pheromone traps)</a:t>
            </a:r>
          </a:p>
          <a:p>
            <a:endParaRPr lang="es-EC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38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&amp; Communication Technology (ICT)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00600"/>
          </a:xfrm>
        </p:spPr>
        <p:txBody>
          <a:bodyPr/>
          <a:lstStyle/>
          <a:p>
            <a:r>
              <a:rPr lang="en-US" sz="2400" dirty="0" smtClean="0"/>
              <a:t>Capable of delivering information at low cost</a:t>
            </a:r>
          </a:p>
          <a:p>
            <a:r>
              <a:rPr lang="en-US" sz="2400" dirty="0" smtClean="0"/>
              <a:t>Previous studies find that increase in cellular coverage increases producer and consumer welfare </a:t>
            </a:r>
            <a:r>
              <a:rPr lang="en-US" sz="2000" dirty="0" smtClean="0"/>
              <a:t>(Jensen, 2007; Aker, 2011; Aker and </a:t>
            </a:r>
            <a:r>
              <a:rPr lang="en-US" sz="2000" dirty="0" err="1" smtClean="0"/>
              <a:t>Fafchamps</a:t>
            </a:r>
            <a:r>
              <a:rPr lang="en-US" sz="2000" dirty="0" smtClean="0"/>
              <a:t>, 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260619" y="3769667"/>
            <a:ext cx="6587981" cy="2439517"/>
            <a:chOff x="1260619" y="3769667"/>
            <a:chExt cx="6587981" cy="2439517"/>
          </a:xfrm>
        </p:grpSpPr>
        <p:grpSp>
          <p:nvGrpSpPr>
            <p:cNvPr id="5" name="Group 4"/>
            <p:cNvGrpSpPr/>
            <p:nvPr/>
          </p:nvGrpSpPr>
          <p:grpSpPr>
            <a:xfrm>
              <a:off x="1260619" y="3769667"/>
              <a:ext cx="3235181" cy="461665"/>
              <a:chOff x="1260619" y="3769667"/>
              <a:chExt cx="3235181" cy="46166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260619" y="3769667"/>
                <a:ext cx="3235181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Cell phone ownership 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 flipV="1">
                <a:off x="4343400" y="3848099"/>
                <a:ext cx="0" cy="3048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7" name="Group 16"/>
            <p:cNvGrpSpPr/>
            <p:nvPr/>
          </p:nvGrpSpPr>
          <p:grpSpPr>
            <a:xfrm>
              <a:off x="5599671" y="3775672"/>
              <a:ext cx="2172729" cy="461665"/>
              <a:chOff x="5599671" y="3775672"/>
              <a:chExt cx="2172729" cy="46166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599671" y="3775672"/>
                <a:ext cx="2172729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Cost of SMS </a:t>
                </a:r>
                <a:endParaRPr lang="en-US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543800" y="3848099"/>
                <a:ext cx="0" cy="34290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3" name="TextBox 12"/>
            <p:cNvSpPr txBox="1"/>
            <p:nvPr/>
          </p:nvSpPr>
          <p:spPr>
            <a:xfrm>
              <a:off x="1841827" y="4677030"/>
              <a:ext cx="6006773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Makes using SMS to deliver info appealing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8397" y="5747519"/>
              <a:ext cx="2820003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Easy to randomize 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6" idx="2"/>
              <a:endCxn id="13" idx="0"/>
            </p:cNvCxnSpPr>
            <p:nvPr/>
          </p:nvCxnSpPr>
          <p:spPr bwMode="auto">
            <a:xfrm>
              <a:off x="2878210" y="4231332"/>
              <a:ext cx="1967004" cy="445698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stCxn id="9" idx="2"/>
              <a:endCxn id="13" idx="0"/>
            </p:cNvCxnSpPr>
            <p:nvPr/>
          </p:nvCxnSpPr>
          <p:spPr bwMode="auto">
            <a:xfrm flipH="1">
              <a:off x="4845214" y="4237337"/>
              <a:ext cx="1840822" cy="43969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>
              <a:stCxn id="13" idx="2"/>
            </p:cNvCxnSpPr>
            <p:nvPr/>
          </p:nvCxnSpPr>
          <p:spPr bwMode="auto">
            <a:xfrm>
              <a:off x="4845214" y="5138695"/>
              <a:ext cx="0" cy="608824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4344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 IPM.potx" id="{F3BA4758-7747-4649-8487-CD88BEDC9680}" vid="{1E1652CA-5AC9-014D-A106-089FD039DA7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IPM</Template>
  <TotalTime>3003</TotalTime>
  <Words>2161</Words>
  <Application>Microsoft Office PowerPoint</Application>
  <PresentationFormat>On-screen Show (4:3)</PresentationFormat>
  <Paragraphs>523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ＭＳ Ｐゴシック</vt:lpstr>
      <vt:lpstr>Arial</vt:lpstr>
      <vt:lpstr>Arial Narrow</vt:lpstr>
      <vt:lpstr>Calibri</vt:lpstr>
      <vt:lpstr>Garamond</vt:lpstr>
      <vt:lpstr>Times</vt:lpstr>
      <vt:lpstr>Times New Roman</vt:lpstr>
      <vt:lpstr>Blank Presentation</vt:lpstr>
      <vt:lpstr>Obstacles to widespread diffusion of IPM in developing countries:  Lessons from the field Jeffrey Alwang  9th International IPM Symposium March 19-22, Baltimore, MD </vt:lpstr>
      <vt:lpstr>Objectives</vt:lpstr>
      <vt:lpstr>IPM adoption in developing countries</vt:lpstr>
      <vt:lpstr>What is known about IPM adoption in developing countries?</vt:lpstr>
      <vt:lpstr>Economic explanations for slow adoption in developing countries</vt:lpstr>
      <vt:lpstr>Behavioral economic explanations</vt:lpstr>
      <vt:lpstr>Behavioral economics:  Menu effects</vt:lpstr>
      <vt:lpstr>Solutions to complexity problem</vt:lpstr>
      <vt:lpstr>Information &amp; Communication Technology (ICT) </vt:lpstr>
      <vt:lpstr>ICTs and IPM</vt:lpstr>
      <vt:lpstr>Evidence about impacts of SMS</vt:lpstr>
      <vt:lpstr>Recent study objectives</vt:lpstr>
      <vt:lpstr>Background </vt:lpstr>
      <vt:lpstr>PowerPoint Presentation</vt:lpstr>
      <vt:lpstr>PowerPoint Presentation</vt:lpstr>
      <vt:lpstr>PowerPoint Presentation</vt:lpstr>
      <vt:lpstr>PowerPoint Presentation</vt:lpstr>
      <vt:lpstr>Conceptual framework </vt:lpstr>
      <vt:lpstr>Experiment </vt:lpstr>
      <vt:lpstr>Experiment </vt:lpstr>
      <vt:lpstr>Data </vt:lpstr>
      <vt:lpstr>PowerPoint Presentation</vt:lpstr>
      <vt:lpstr>PowerPoint Presentation</vt:lpstr>
      <vt:lpstr>PowerPoint Presentation</vt:lpstr>
      <vt:lpstr>PowerPoint Presentation</vt:lpstr>
      <vt:lpstr>Descriptive analysis</vt:lpstr>
      <vt:lpstr>Regression results </vt:lpstr>
      <vt:lpstr>Regression results </vt:lpstr>
      <vt:lpstr>Regression results </vt:lpstr>
      <vt:lpstr>Conclusions </vt:lpstr>
      <vt:lpstr>Questions? 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Alwang, Jeffrey</dc:creator>
  <cp:lastModifiedBy>reviewer</cp:lastModifiedBy>
  <cp:revision>188</cp:revision>
  <cp:lastPrinted>2016-07-31T20:01:25Z</cp:lastPrinted>
  <dcterms:created xsi:type="dcterms:W3CDTF">2016-07-27T16:04:41Z</dcterms:created>
  <dcterms:modified xsi:type="dcterms:W3CDTF">2018-03-19T18:57:42Z</dcterms:modified>
</cp:coreProperties>
</file>