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61" r:id="rId3"/>
    <p:sldId id="262" r:id="rId4"/>
    <p:sldId id="263" r:id="rId5"/>
    <p:sldId id="268" r:id="rId6"/>
    <p:sldId id="269" r:id="rId7"/>
    <p:sldId id="264" r:id="rId8"/>
    <p:sldId id="257" r:id="rId9"/>
    <p:sldId id="271" r:id="rId10"/>
    <p:sldId id="276" r:id="rId11"/>
    <p:sldId id="272" r:id="rId12"/>
    <p:sldId id="270" r:id="rId13"/>
    <p:sldId id="258" r:id="rId14"/>
    <p:sldId id="275" r:id="rId15"/>
    <p:sldId id="260" r:id="rId16"/>
    <p:sldId id="277" r:id="rId17"/>
    <p:sldId id="279" r:id="rId18"/>
    <p:sldId id="280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9E4642A9-4084-E748-B320-936A8B0A6296}">
          <p14:sldIdLst>
            <p14:sldId id="256"/>
            <p14:sldId id="261"/>
            <p14:sldId id="262"/>
            <p14:sldId id="263"/>
            <p14:sldId id="268"/>
            <p14:sldId id="269"/>
            <p14:sldId id="264"/>
            <p14:sldId id="257"/>
            <p14:sldId id="271"/>
            <p14:sldId id="276"/>
            <p14:sldId id="272"/>
            <p14:sldId id="270"/>
            <p14:sldId id="258"/>
            <p14:sldId id="275"/>
            <p14:sldId id="260"/>
            <p14:sldId id="277"/>
            <p14:sldId id="279"/>
            <p14:sldId id="28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7901E"/>
    <a:srgbClr val="E87722"/>
    <a:srgbClr val="851F41"/>
    <a:srgbClr val="8D2E4E"/>
    <a:srgbClr val="861F41"/>
    <a:srgbClr val="E9E9E9"/>
    <a:srgbClr val="8B1E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65" autoAdjust="0"/>
    <p:restoredTop sz="94755"/>
  </p:normalViewPr>
  <p:slideViewPr>
    <p:cSldViewPr snapToGrid="0" snapToObjects="1">
      <p:cViewPr varScale="1">
        <p:scale>
          <a:sx n="84" d="100"/>
          <a:sy n="84" d="100"/>
        </p:scale>
        <p:origin x="30" y="4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5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BB9FF-7C1A-4DB7-AD70-9D064E646951}" type="datetimeFigureOut">
              <a:rPr lang="en-US" smtClean="0"/>
              <a:t>6/1/2018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17BA8E-D934-47FC-ABA7-852C07CF46F3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742950" indent="-742950">
              <a:buFont typeface="+mj-lt"/>
              <a:buAutoNum type="arabicPeriod"/>
              <a:defRPr/>
            </a:pPr>
            <a:r>
              <a:rPr lang="en-US" dirty="0" smtClean="0"/>
              <a:t>Cohesive soil “grains” are very small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en-US" dirty="0" smtClean="0"/>
              <a:t>Cohesive soils requently erode as aggregates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en-US" dirty="0" smtClean="0"/>
              <a:t>Crystal structure strongly influences soil behavior</a:t>
            </a:r>
          </a:p>
          <a:p>
            <a:pPr marL="742950" indent="-742950">
              <a:buFont typeface="+mj-lt"/>
              <a:buAutoNum type="arabicPeriod"/>
              <a:defRPr/>
            </a:pPr>
            <a:r>
              <a:rPr lang="en-US" dirty="0" smtClean="0"/>
              <a:t>Pore water and eroding fluid chemistry are important</a:t>
            </a:r>
            <a:endParaRPr lang="en-US" sz="900" dirty="0" smtClean="0"/>
          </a:p>
          <a:p>
            <a:pPr>
              <a:defRPr/>
            </a:pPr>
            <a:endParaRPr lang="en-US" dirty="0"/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2000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28CE5F53-69B1-47C6-AF66-435F327A00A9}" type="slidenum">
              <a:rPr lang="en-US" sz="1200">
                <a:latin typeface="Times New Roman" panose="02020603050405020304" pitchFamily="18" charset="0"/>
              </a:rPr>
              <a:pPr eaLnBrk="1" hangingPunct="1"/>
              <a:t>9</a:t>
            </a:fld>
            <a:endParaRPr lang="en-US" sz="1200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2680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2"/>
          <a:srcRect l="12240" t="23035" r="-12240" b="-2433"/>
          <a:stretch/>
        </p:blipFill>
        <p:spPr>
          <a:xfrm rot="10800000">
            <a:off x="5027894" y="1127759"/>
            <a:ext cx="7164106" cy="56881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/>
          <a:srcRect l="12240" t="23035" r="-12240" b="-2433"/>
          <a:stretch/>
        </p:blipFill>
        <p:spPr>
          <a:xfrm>
            <a:off x="0" y="0"/>
            <a:ext cx="5027894" cy="402336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" y="4903740"/>
            <a:ext cx="7804412" cy="795154"/>
          </a:xfrm>
          <a:solidFill>
            <a:schemeClr val="bg1"/>
          </a:solidFill>
        </p:spPr>
        <p:txBody>
          <a:bodyPr wrap="square" rIns="365760" bIns="182880">
            <a:spAutoFit/>
          </a:bodyPr>
          <a:lstStyle>
            <a:lvl1pPr marL="0" indent="0" algn="r">
              <a:buNone/>
              <a:defRPr sz="2400" b="1" i="0" cap="all" baseline="0">
                <a:solidFill>
                  <a:schemeClr val="tx1">
                    <a:tint val="75000"/>
                  </a:schemeClr>
                </a:solidFill>
                <a:latin typeface="Acherus Grotesque" charset="0"/>
                <a:ea typeface="Acherus Grotesque" charset="0"/>
                <a:cs typeface="Acherus Grotesque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Add Text or delete box</a:t>
            </a:r>
          </a:p>
        </p:txBody>
      </p:sp>
      <p:sp>
        <p:nvSpPr>
          <p:cNvPr id="7" name="L-Shape 6"/>
          <p:cNvSpPr/>
          <p:nvPr userDrawn="1"/>
        </p:nvSpPr>
        <p:spPr>
          <a:xfrm rot="5400000">
            <a:off x="1045669" y="1301072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7278194" y="4003095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1240971" y="1600200"/>
            <a:ext cx="6322935" cy="2699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itle 1"/>
          <p:cNvSpPr>
            <a:spLocks noGrp="1"/>
          </p:cNvSpPr>
          <p:nvPr>
            <p:ph type="title" hasCustomPrompt="1"/>
          </p:nvPr>
        </p:nvSpPr>
        <p:spPr>
          <a:xfrm>
            <a:off x="1240970" y="1458686"/>
            <a:ext cx="6322935" cy="2841171"/>
          </a:xfrm>
          <a:noFill/>
        </p:spPr>
        <p:txBody>
          <a:bodyPr/>
          <a:lstStyle>
            <a:lvl1pPr>
              <a:defRPr b="0" i="1">
                <a:latin typeface="Acherus Grotesque Medium" charset="0"/>
                <a:ea typeface="Acherus Grotesque Medium" charset="0"/>
                <a:cs typeface="Acherus Grotesque Medium" charset="0"/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F7A7D08-FABA-481D-A8CB-8C4A7AB87787}"/>
              </a:ext>
            </a:extLst>
          </p:cNvPr>
          <p:cNvGrpSpPr/>
          <p:nvPr userDrawn="1"/>
        </p:nvGrpSpPr>
        <p:grpSpPr>
          <a:xfrm>
            <a:off x="1" y="19049"/>
            <a:ext cx="12191997" cy="460865"/>
            <a:chOff x="1" y="19049"/>
            <a:chExt cx="12191997" cy="460865"/>
          </a:xfrm>
        </p:grpSpPr>
        <p:sp>
          <p:nvSpPr>
            <p:cNvPr id="15" name="Rectangle 13">
              <a:extLst>
                <a:ext uri="{FF2B5EF4-FFF2-40B4-BE49-F238E27FC236}">
                  <a16:creationId xmlns:a16="http://schemas.microsoft.com/office/drawing/2014/main" id="{C6BF9202-EB1B-4805-B2E5-FFFCDF2022B4}"/>
                </a:ext>
              </a:extLst>
            </p:cNvPr>
            <p:cNvSpPr/>
            <p:nvPr userDrawn="1"/>
          </p:nvSpPr>
          <p:spPr>
            <a:xfrm>
              <a:off x="1" y="209022"/>
              <a:ext cx="9224884" cy="211670"/>
            </a:xfrm>
            <a:custGeom>
              <a:avLst/>
              <a:gdLst>
                <a:gd name="connsiteX0" fmla="*/ 0 w 5074708"/>
                <a:gd name="connsiteY0" fmla="*/ 0 h 222250"/>
                <a:gd name="connsiteX1" fmla="*/ 5074708 w 5074708"/>
                <a:gd name="connsiteY1" fmla="*/ 0 h 222250"/>
                <a:gd name="connsiteX2" fmla="*/ 5074708 w 5074708"/>
                <a:gd name="connsiteY2" fmla="*/ 222250 h 222250"/>
                <a:gd name="connsiteX3" fmla="*/ 0 w 5074708"/>
                <a:gd name="connsiteY3" fmla="*/ 222250 h 222250"/>
                <a:gd name="connsiteX4" fmla="*/ 0 w 5074708"/>
                <a:gd name="connsiteY4" fmla="*/ 0 h 222250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0 w 5296958"/>
                <a:gd name="connsiteY3" fmla="*/ 222250 h 222250"/>
                <a:gd name="connsiteX4" fmla="*/ 0 w 5296958"/>
                <a:gd name="connsiteY4" fmla="*/ 0 h 222250"/>
                <a:gd name="connsiteX0" fmla="*/ 0 w 7779230"/>
                <a:gd name="connsiteY0" fmla="*/ 0 h 222250"/>
                <a:gd name="connsiteX1" fmla="*/ 7779230 w 7779230"/>
                <a:gd name="connsiteY1" fmla="*/ 0 h 222250"/>
                <a:gd name="connsiteX2" fmla="*/ 7556980 w 7779230"/>
                <a:gd name="connsiteY2" fmla="*/ 222250 h 222250"/>
                <a:gd name="connsiteX3" fmla="*/ 2482272 w 7779230"/>
                <a:gd name="connsiteY3" fmla="*/ 222250 h 222250"/>
                <a:gd name="connsiteX4" fmla="*/ 0 w 7779230"/>
                <a:gd name="connsiteY4" fmla="*/ 0 h 222250"/>
                <a:gd name="connsiteX0" fmla="*/ 5774 w 7785004"/>
                <a:gd name="connsiteY0" fmla="*/ 0 h 222250"/>
                <a:gd name="connsiteX1" fmla="*/ 7785004 w 7785004"/>
                <a:gd name="connsiteY1" fmla="*/ 0 h 222250"/>
                <a:gd name="connsiteX2" fmla="*/ 7562754 w 7785004"/>
                <a:gd name="connsiteY2" fmla="*/ 222250 h 222250"/>
                <a:gd name="connsiteX3" fmla="*/ 0 w 7785004"/>
                <a:gd name="connsiteY3" fmla="*/ 222250 h 222250"/>
                <a:gd name="connsiteX4" fmla="*/ 5774 w 7785004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85004" h="222250">
                  <a:moveTo>
                    <a:pt x="5774" y="0"/>
                  </a:moveTo>
                  <a:lnTo>
                    <a:pt x="7785004" y="0"/>
                  </a:lnTo>
                  <a:lnTo>
                    <a:pt x="7562754" y="222250"/>
                  </a:lnTo>
                  <a:lnTo>
                    <a:pt x="0" y="222250"/>
                  </a:lnTo>
                  <a:lnTo>
                    <a:pt x="5774" y="0"/>
                  </a:lnTo>
                  <a:close/>
                </a:path>
              </a:pathLst>
            </a:custGeom>
            <a:solidFill>
              <a:srgbClr val="861F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Rectangle 13">
              <a:extLst>
                <a:ext uri="{FF2B5EF4-FFF2-40B4-BE49-F238E27FC236}">
                  <a16:creationId xmlns:a16="http://schemas.microsoft.com/office/drawing/2014/main" id="{8003D7D3-DCB5-4DBD-85FF-60C91ACD9FEA}"/>
                </a:ext>
              </a:extLst>
            </p:cNvPr>
            <p:cNvSpPr/>
            <p:nvPr userDrawn="1"/>
          </p:nvSpPr>
          <p:spPr>
            <a:xfrm rot="10800000">
              <a:off x="7877173" y="201491"/>
              <a:ext cx="4314825" cy="219200"/>
            </a:xfrm>
            <a:custGeom>
              <a:avLst/>
              <a:gdLst>
                <a:gd name="connsiteX0" fmla="*/ 0 w 5074708"/>
                <a:gd name="connsiteY0" fmla="*/ 0 h 222250"/>
                <a:gd name="connsiteX1" fmla="*/ 5074708 w 5074708"/>
                <a:gd name="connsiteY1" fmla="*/ 0 h 222250"/>
                <a:gd name="connsiteX2" fmla="*/ 5074708 w 5074708"/>
                <a:gd name="connsiteY2" fmla="*/ 222250 h 222250"/>
                <a:gd name="connsiteX3" fmla="*/ 0 w 5074708"/>
                <a:gd name="connsiteY3" fmla="*/ 222250 h 222250"/>
                <a:gd name="connsiteX4" fmla="*/ 0 w 5074708"/>
                <a:gd name="connsiteY4" fmla="*/ 0 h 222250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0 w 5296958"/>
                <a:gd name="connsiteY3" fmla="*/ 222250 h 222250"/>
                <a:gd name="connsiteX4" fmla="*/ 0 w 5296958"/>
                <a:gd name="connsiteY4" fmla="*/ 0 h 222250"/>
                <a:gd name="connsiteX0" fmla="*/ 0 w 5296958"/>
                <a:gd name="connsiteY0" fmla="*/ 0 h 226347"/>
                <a:gd name="connsiteX1" fmla="*/ 5296958 w 5296958"/>
                <a:gd name="connsiteY1" fmla="*/ 0 h 226347"/>
                <a:gd name="connsiteX2" fmla="*/ 5074708 w 5296958"/>
                <a:gd name="connsiteY2" fmla="*/ 222250 h 226347"/>
                <a:gd name="connsiteX3" fmla="*/ 3752645 w 5296958"/>
                <a:gd name="connsiteY3" fmla="*/ 226347 h 226347"/>
                <a:gd name="connsiteX4" fmla="*/ 0 w 5296958"/>
                <a:gd name="connsiteY4" fmla="*/ 0 h 226347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3703484 w 5296958"/>
                <a:gd name="connsiteY3" fmla="*/ 222250 h 222250"/>
                <a:gd name="connsiteX4" fmla="*/ 0 w 5296958"/>
                <a:gd name="connsiteY4" fmla="*/ 0 h 222250"/>
                <a:gd name="connsiteX0" fmla="*/ 57355 w 1593474"/>
                <a:gd name="connsiteY0" fmla="*/ 4097 h 222250"/>
                <a:gd name="connsiteX1" fmla="*/ 1593474 w 1593474"/>
                <a:gd name="connsiteY1" fmla="*/ 0 h 222250"/>
                <a:gd name="connsiteX2" fmla="*/ 1371224 w 1593474"/>
                <a:gd name="connsiteY2" fmla="*/ 222250 h 222250"/>
                <a:gd name="connsiteX3" fmla="*/ 0 w 1593474"/>
                <a:gd name="connsiteY3" fmla="*/ 222250 h 222250"/>
                <a:gd name="connsiteX4" fmla="*/ 57355 w 1593474"/>
                <a:gd name="connsiteY4" fmla="*/ 4097 h 222250"/>
                <a:gd name="connsiteX0" fmla="*/ 45064 w 1593474"/>
                <a:gd name="connsiteY0" fmla="*/ 0 h 222250"/>
                <a:gd name="connsiteX1" fmla="*/ 1593474 w 1593474"/>
                <a:gd name="connsiteY1" fmla="*/ 0 h 222250"/>
                <a:gd name="connsiteX2" fmla="*/ 1371224 w 1593474"/>
                <a:gd name="connsiteY2" fmla="*/ 222250 h 222250"/>
                <a:gd name="connsiteX3" fmla="*/ 0 w 1593474"/>
                <a:gd name="connsiteY3" fmla="*/ 222250 h 222250"/>
                <a:gd name="connsiteX4" fmla="*/ 45064 w 1593474"/>
                <a:gd name="connsiteY4" fmla="*/ 0 h 222250"/>
                <a:gd name="connsiteX0" fmla="*/ 4096 w 1552506"/>
                <a:gd name="connsiteY0" fmla="*/ 0 h 222250"/>
                <a:gd name="connsiteX1" fmla="*/ 1552506 w 1552506"/>
                <a:gd name="connsiteY1" fmla="*/ 0 h 222250"/>
                <a:gd name="connsiteX2" fmla="*/ 1330256 w 1552506"/>
                <a:gd name="connsiteY2" fmla="*/ 222250 h 222250"/>
                <a:gd name="connsiteX3" fmla="*/ 0 w 1552506"/>
                <a:gd name="connsiteY3" fmla="*/ 222250 h 222250"/>
                <a:gd name="connsiteX4" fmla="*/ 4096 w 1552506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2506" h="222250">
                  <a:moveTo>
                    <a:pt x="4096" y="0"/>
                  </a:moveTo>
                  <a:lnTo>
                    <a:pt x="1552506" y="0"/>
                  </a:lnTo>
                  <a:lnTo>
                    <a:pt x="1330256" y="222250"/>
                  </a:lnTo>
                  <a:lnTo>
                    <a:pt x="0" y="222250"/>
                  </a:lnTo>
                  <a:cubicBezTo>
                    <a:pt x="1365" y="148167"/>
                    <a:pt x="2731" y="74083"/>
                    <a:pt x="4096" y="0"/>
                  </a:cubicBezTo>
                  <a:close/>
                </a:path>
              </a:pathLst>
            </a:custGeom>
            <a:solidFill>
              <a:srgbClr val="E877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80700EEE-7777-43EB-928A-10111BA17076}"/>
                </a:ext>
              </a:extLst>
            </p:cNvPr>
            <p:cNvGrpSpPr/>
            <p:nvPr userDrawn="1"/>
          </p:nvGrpSpPr>
          <p:grpSpPr>
            <a:xfrm>
              <a:off x="9245744" y="19049"/>
              <a:ext cx="2543175" cy="460865"/>
              <a:chOff x="9372600" y="279139"/>
              <a:chExt cx="2543175" cy="490482"/>
            </a:xfrm>
          </p:grpSpPr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AEC8830A-3621-401D-9E4D-66875A35D808}"/>
                  </a:ext>
                </a:extLst>
              </p:cNvPr>
              <p:cNvSpPr/>
              <p:nvPr userDrawn="1"/>
            </p:nvSpPr>
            <p:spPr>
              <a:xfrm>
                <a:off x="9372600" y="279139"/>
                <a:ext cx="2543175" cy="4904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A880E662-C8CA-449B-BDEA-A4F21F7C9C16}"/>
                  </a:ext>
                </a:extLst>
              </p:cNvPr>
              <p:cNvGrpSpPr/>
              <p:nvPr userDrawn="1"/>
            </p:nvGrpSpPr>
            <p:grpSpPr>
              <a:xfrm>
                <a:off x="9466358" y="360728"/>
                <a:ext cx="2358578" cy="408893"/>
                <a:chOff x="1070103" y="1592263"/>
                <a:chExt cx="9993248" cy="1608138"/>
              </a:xfrm>
            </p:grpSpPr>
            <p:pic>
              <p:nvPicPr>
                <p:cNvPr id="20" name="Picture 19">
                  <a:extLst>
                    <a:ext uri="{FF2B5EF4-FFF2-40B4-BE49-F238E27FC236}">
                      <a16:creationId xmlns:a16="http://schemas.microsoft.com/office/drawing/2014/main" id="{AD86BA1B-A1A8-41CB-80D7-5E0C09B33E6A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64839" b="37236"/>
                <a:stretch/>
              </p:blipFill>
              <p:spPr>
                <a:xfrm>
                  <a:off x="1070103" y="1592263"/>
                  <a:ext cx="3235197" cy="1608138"/>
                </a:xfrm>
                <a:prstGeom prst="rect">
                  <a:avLst/>
                </a:prstGeom>
              </p:spPr>
            </p:pic>
            <p:grpSp>
              <p:nvGrpSpPr>
                <p:cNvPr id="21" name="Group 20">
                  <a:extLst>
                    <a:ext uri="{FF2B5EF4-FFF2-40B4-BE49-F238E27FC236}">
                      <a16:creationId xmlns:a16="http://schemas.microsoft.com/office/drawing/2014/main" id="{E290634A-EE9B-43C7-A83B-A18AFB728199}"/>
                    </a:ext>
                  </a:extLst>
                </p:cNvPr>
                <p:cNvGrpSpPr/>
                <p:nvPr/>
              </p:nvGrpSpPr>
              <p:grpSpPr>
                <a:xfrm>
                  <a:off x="4305299" y="1603887"/>
                  <a:ext cx="6758052" cy="1441744"/>
                  <a:chOff x="4305299" y="1514987"/>
                  <a:chExt cx="6758052" cy="1441744"/>
                </a:xfrm>
              </p:grpSpPr>
              <p:pic>
                <p:nvPicPr>
                  <p:cNvPr id="22" name="Picture 21">
                    <a:extLst>
                      <a:ext uri="{FF2B5EF4-FFF2-40B4-BE49-F238E27FC236}">
                        <a16:creationId xmlns:a16="http://schemas.microsoft.com/office/drawing/2014/main" id="{22ED7B40-09CE-4BFC-A5BC-CBDA82C535D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35248" r="32868" b="74506"/>
                  <a:stretch/>
                </p:blipFill>
                <p:spPr>
                  <a:xfrm>
                    <a:off x="4305300" y="1514987"/>
                    <a:ext cx="2933701" cy="653210"/>
                  </a:xfrm>
                  <a:prstGeom prst="rect">
                    <a:avLst/>
                  </a:prstGeom>
                </p:spPr>
              </p:pic>
              <p:pic>
                <p:nvPicPr>
                  <p:cNvPr id="23" name="Picture 22">
                    <a:extLst>
                      <a:ext uri="{FF2B5EF4-FFF2-40B4-BE49-F238E27FC236}">
                        <a16:creationId xmlns:a16="http://schemas.microsoft.com/office/drawing/2014/main" id="{8E93CF5E-C19F-46AB-A27E-5F43F48DC1B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35386" t="41831" r="37975" b="44642"/>
                  <a:stretch/>
                </p:blipFill>
                <p:spPr>
                  <a:xfrm>
                    <a:off x="4305299" y="2610144"/>
                    <a:ext cx="2451101" cy="346587"/>
                  </a:xfrm>
                  <a:prstGeom prst="rect">
                    <a:avLst/>
                  </a:prstGeom>
                </p:spPr>
              </p:pic>
              <p:pic>
                <p:nvPicPr>
                  <p:cNvPr id="24" name="Picture 23">
                    <a:extLst>
                      <a:ext uri="{FF2B5EF4-FFF2-40B4-BE49-F238E27FC236}">
                        <a16:creationId xmlns:a16="http://schemas.microsoft.com/office/drawing/2014/main" id="{FA5593B2-3C23-4073-8D0C-479BACE908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26552" t="71726" b="8923"/>
                  <a:stretch/>
                </p:blipFill>
                <p:spPr>
                  <a:xfrm>
                    <a:off x="4305300" y="2147934"/>
                    <a:ext cx="6758051" cy="495815"/>
                  </a:xfrm>
                  <a:prstGeom prst="rect">
                    <a:avLst/>
                  </a:prstGeom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999478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359229" y="501543"/>
            <a:ext cx="4412796" cy="1440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497" y="639941"/>
            <a:ext cx="4563597" cy="1440394"/>
          </a:xfrm>
          <a:noFill/>
        </p:spPr>
        <p:txBody>
          <a:bodyPr rIns="640080" anchor="ctr" anchorCtr="0"/>
          <a:lstStyle>
            <a:lvl1pPr algn="r">
              <a:defRPr sz="3200"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639941"/>
            <a:ext cx="6172200" cy="5221109"/>
          </a:xfrm>
          <a:solidFill>
            <a:schemeClr val="bg1"/>
          </a:solidFill>
        </p:spPr>
        <p:txBody>
          <a:bodyPr tIns="365760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326340"/>
            <a:ext cx="3932237" cy="354264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9" name="TextBox 8"/>
          <p:cNvSpPr txBox="1"/>
          <p:nvPr userDrawn="1"/>
        </p:nvSpPr>
        <p:spPr>
          <a:xfrm>
            <a:off x="3931920" y="-10871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53720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6/1/2018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6680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7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7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6/1/2018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4256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1" y="4903740"/>
            <a:ext cx="7804412" cy="795154"/>
          </a:xfrm>
          <a:solidFill>
            <a:schemeClr val="bg1"/>
          </a:solidFill>
        </p:spPr>
        <p:txBody>
          <a:bodyPr wrap="square" rIns="365760" bIns="182880">
            <a:spAutoFit/>
          </a:bodyPr>
          <a:lstStyle>
            <a:lvl1pPr marL="0" indent="0" algn="r">
              <a:buNone/>
              <a:defRPr sz="2400" b="1" i="0" cap="all" baseline="0">
                <a:solidFill>
                  <a:schemeClr val="tx1">
                    <a:tint val="75000"/>
                  </a:schemeClr>
                </a:solidFill>
                <a:latin typeface="Acherus Grotesque" charset="0"/>
                <a:ea typeface="Acherus Grotesque" charset="0"/>
                <a:cs typeface="Acherus Grotesque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Add Text or delete box</a:t>
            </a:r>
          </a:p>
        </p:txBody>
      </p:sp>
      <p:sp>
        <p:nvSpPr>
          <p:cNvPr id="10" name="TextBox 9"/>
          <p:cNvSpPr txBox="1"/>
          <p:nvPr userDrawn="1"/>
        </p:nvSpPr>
        <p:spPr>
          <a:xfrm>
            <a:off x="1363975" y="1318687"/>
            <a:ext cx="6603144" cy="269965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 hasCustomPrompt="1"/>
          </p:nvPr>
        </p:nvSpPr>
        <p:spPr>
          <a:xfrm>
            <a:off x="1363975" y="1317652"/>
            <a:ext cx="6603144" cy="2699656"/>
          </a:xfrm>
        </p:spPr>
        <p:txBody>
          <a:bodyPr/>
          <a:lstStyle/>
          <a:p>
            <a:r>
              <a:rPr lang="en-US" dirty="0"/>
              <a:t>Click to Title</a:t>
            </a:r>
          </a:p>
        </p:txBody>
      </p:sp>
      <p:sp>
        <p:nvSpPr>
          <p:cNvPr id="12" name="L-Shape 11"/>
          <p:cNvSpPr/>
          <p:nvPr userDrawn="1"/>
        </p:nvSpPr>
        <p:spPr>
          <a:xfrm rot="5400000">
            <a:off x="1201269" y="1076629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L-Shape 12"/>
          <p:cNvSpPr/>
          <p:nvPr userDrawn="1"/>
        </p:nvSpPr>
        <p:spPr>
          <a:xfrm rot="16200000">
            <a:off x="7726613" y="3776802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31837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with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843432" y="2113280"/>
            <a:ext cx="10170008" cy="36893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rtlCol="0" anchor="ctr"/>
          <a:lstStyle/>
          <a:p>
            <a:pPr algn="l">
              <a:lnSpc>
                <a:spcPct val="150000"/>
              </a:lnSpc>
            </a:pPr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 rotWithShape="1">
          <a:blip r:embed="rId2">
            <a:alphaModFix amt="37000"/>
          </a:blip>
          <a:srcRect l="48729" t="-2" r="-46172" b="32720"/>
          <a:stretch/>
        </p:blipFill>
        <p:spPr>
          <a:xfrm flipH="1">
            <a:off x="6406887" y="2823827"/>
            <a:ext cx="5858111" cy="4044719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853440" y="2194560"/>
            <a:ext cx="10005060" cy="46634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13853" y="2418814"/>
            <a:ext cx="9448803" cy="3393984"/>
          </a:xfrm>
          <a:noFill/>
          <a:ln w="12700">
            <a:noFill/>
          </a:ln>
        </p:spPr>
        <p:txBody>
          <a:bodyPr wrap="square" lIns="457200" tIns="182880" rIns="365760" bIns="182880">
            <a:noAutofit/>
          </a:bodyPr>
          <a:lstStyle>
            <a:lvl1pPr marL="0" indent="0" algn="l">
              <a:lnSpc>
                <a:spcPct val="150000"/>
              </a:lnSpc>
              <a:spcAft>
                <a:spcPts val="0"/>
              </a:spcAft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text</a:t>
            </a:r>
          </a:p>
        </p:txBody>
      </p:sp>
      <p:sp>
        <p:nvSpPr>
          <p:cNvPr id="7" name="L-Shape 6"/>
          <p:cNvSpPr/>
          <p:nvPr userDrawn="1"/>
        </p:nvSpPr>
        <p:spPr>
          <a:xfrm rot="16200000">
            <a:off x="10130479" y="120744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70548" y="6300510"/>
            <a:ext cx="903568" cy="373604"/>
          </a:xfrm>
          <a:prstGeom prst="rect">
            <a:avLst/>
          </a:prstGeom>
        </p:spPr>
      </p:pic>
      <p:cxnSp>
        <p:nvCxnSpPr>
          <p:cNvPr id="19" name="Straight Connector 18"/>
          <p:cNvCxnSpPr/>
          <p:nvPr userDrawn="1"/>
        </p:nvCxnSpPr>
        <p:spPr>
          <a:xfrm flipH="1">
            <a:off x="10695788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L-Shape 19"/>
          <p:cNvSpPr/>
          <p:nvPr userDrawn="1"/>
        </p:nvSpPr>
        <p:spPr>
          <a:xfrm rot="5400000">
            <a:off x="960763" y="660353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201269" y="790232"/>
            <a:ext cx="9213477" cy="763751"/>
          </a:xfrm>
        </p:spPr>
        <p:txBody>
          <a:bodyPr/>
          <a:lstStyle/>
          <a:p>
            <a:r>
              <a:rPr lang="en-US" dirty="0"/>
              <a:t>Click to edit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AF67EC3-376E-4CEC-9427-1DAF805352DC}"/>
              </a:ext>
            </a:extLst>
          </p:cNvPr>
          <p:cNvGrpSpPr/>
          <p:nvPr userDrawn="1"/>
        </p:nvGrpSpPr>
        <p:grpSpPr>
          <a:xfrm>
            <a:off x="1" y="19049"/>
            <a:ext cx="12191998" cy="460865"/>
            <a:chOff x="1" y="19049"/>
            <a:chExt cx="12191998" cy="460865"/>
          </a:xfrm>
        </p:grpSpPr>
        <p:sp>
          <p:nvSpPr>
            <p:cNvPr id="16" name="Rectangle 13">
              <a:extLst>
                <a:ext uri="{FF2B5EF4-FFF2-40B4-BE49-F238E27FC236}">
                  <a16:creationId xmlns:a16="http://schemas.microsoft.com/office/drawing/2014/main" id="{3043DFE0-63E9-413C-A6ED-8F013012F207}"/>
                </a:ext>
              </a:extLst>
            </p:cNvPr>
            <p:cNvSpPr/>
            <p:nvPr userDrawn="1"/>
          </p:nvSpPr>
          <p:spPr>
            <a:xfrm>
              <a:off x="1" y="209022"/>
              <a:ext cx="9224884" cy="211670"/>
            </a:xfrm>
            <a:custGeom>
              <a:avLst/>
              <a:gdLst>
                <a:gd name="connsiteX0" fmla="*/ 0 w 5074708"/>
                <a:gd name="connsiteY0" fmla="*/ 0 h 222250"/>
                <a:gd name="connsiteX1" fmla="*/ 5074708 w 5074708"/>
                <a:gd name="connsiteY1" fmla="*/ 0 h 222250"/>
                <a:gd name="connsiteX2" fmla="*/ 5074708 w 5074708"/>
                <a:gd name="connsiteY2" fmla="*/ 222250 h 222250"/>
                <a:gd name="connsiteX3" fmla="*/ 0 w 5074708"/>
                <a:gd name="connsiteY3" fmla="*/ 222250 h 222250"/>
                <a:gd name="connsiteX4" fmla="*/ 0 w 5074708"/>
                <a:gd name="connsiteY4" fmla="*/ 0 h 222250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0 w 5296958"/>
                <a:gd name="connsiteY3" fmla="*/ 222250 h 222250"/>
                <a:gd name="connsiteX4" fmla="*/ 0 w 5296958"/>
                <a:gd name="connsiteY4" fmla="*/ 0 h 222250"/>
                <a:gd name="connsiteX0" fmla="*/ 0 w 7779230"/>
                <a:gd name="connsiteY0" fmla="*/ 0 h 222250"/>
                <a:gd name="connsiteX1" fmla="*/ 7779230 w 7779230"/>
                <a:gd name="connsiteY1" fmla="*/ 0 h 222250"/>
                <a:gd name="connsiteX2" fmla="*/ 7556980 w 7779230"/>
                <a:gd name="connsiteY2" fmla="*/ 222250 h 222250"/>
                <a:gd name="connsiteX3" fmla="*/ 2482272 w 7779230"/>
                <a:gd name="connsiteY3" fmla="*/ 222250 h 222250"/>
                <a:gd name="connsiteX4" fmla="*/ 0 w 7779230"/>
                <a:gd name="connsiteY4" fmla="*/ 0 h 222250"/>
                <a:gd name="connsiteX0" fmla="*/ 5774 w 7785004"/>
                <a:gd name="connsiteY0" fmla="*/ 0 h 222250"/>
                <a:gd name="connsiteX1" fmla="*/ 7785004 w 7785004"/>
                <a:gd name="connsiteY1" fmla="*/ 0 h 222250"/>
                <a:gd name="connsiteX2" fmla="*/ 7562754 w 7785004"/>
                <a:gd name="connsiteY2" fmla="*/ 222250 h 222250"/>
                <a:gd name="connsiteX3" fmla="*/ 0 w 7785004"/>
                <a:gd name="connsiteY3" fmla="*/ 222250 h 222250"/>
                <a:gd name="connsiteX4" fmla="*/ 5774 w 7785004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85004" h="222250">
                  <a:moveTo>
                    <a:pt x="5774" y="0"/>
                  </a:moveTo>
                  <a:lnTo>
                    <a:pt x="7785004" y="0"/>
                  </a:lnTo>
                  <a:lnTo>
                    <a:pt x="7562754" y="222250"/>
                  </a:lnTo>
                  <a:lnTo>
                    <a:pt x="0" y="222250"/>
                  </a:lnTo>
                  <a:lnTo>
                    <a:pt x="5774" y="0"/>
                  </a:lnTo>
                  <a:close/>
                </a:path>
              </a:pathLst>
            </a:custGeom>
            <a:solidFill>
              <a:srgbClr val="861F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1" name="Rectangle 13">
              <a:extLst>
                <a:ext uri="{FF2B5EF4-FFF2-40B4-BE49-F238E27FC236}">
                  <a16:creationId xmlns:a16="http://schemas.microsoft.com/office/drawing/2014/main" id="{9C91F289-7A8E-4C24-B71E-8B0DBDFDE0B7}"/>
                </a:ext>
              </a:extLst>
            </p:cNvPr>
            <p:cNvSpPr/>
            <p:nvPr userDrawn="1"/>
          </p:nvSpPr>
          <p:spPr>
            <a:xfrm rot="10800000">
              <a:off x="7877174" y="201492"/>
              <a:ext cx="4314825" cy="219199"/>
            </a:xfrm>
            <a:custGeom>
              <a:avLst/>
              <a:gdLst>
                <a:gd name="connsiteX0" fmla="*/ 0 w 5074708"/>
                <a:gd name="connsiteY0" fmla="*/ 0 h 222250"/>
                <a:gd name="connsiteX1" fmla="*/ 5074708 w 5074708"/>
                <a:gd name="connsiteY1" fmla="*/ 0 h 222250"/>
                <a:gd name="connsiteX2" fmla="*/ 5074708 w 5074708"/>
                <a:gd name="connsiteY2" fmla="*/ 222250 h 222250"/>
                <a:gd name="connsiteX3" fmla="*/ 0 w 5074708"/>
                <a:gd name="connsiteY3" fmla="*/ 222250 h 222250"/>
                <a:gd name="connsiteX4" fmla="*/ 0 w 5074708"/>
                <a:gd name="connsiteY4" fmla="*/ 0 h 222250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0 w 5296958"/>
                <a:gd name="connsiteY3" fmla="*/ 222250 h 222250"/>
                <a:gd name="connsiteX4" fmla="*/ 0 w 5296958"/>
                <a:gd name="connsiteY4" fmla="*/ 0 h 222250"/>
                <a:gd name="connsiteX0" fmla="*/ 0 w 5296958"/>
                <a:gd name="connsiteY0" fmla="*/ 0 h 226347"/>
                <a:gd name="connsiteX1" fmla="*/ 5296958 w 5296958"/>
                <a:gd name="connsiteY1" fmla="*/ 0 h 226347"/>
                <a:gd name="connsiteX2" fmla="*/ 5074708 w 5296958"/>
                <a:gd name="connsiteY2" fmla="*/ 222250 h 226347"/>
                <a:gd name="connsiteX3" fmla="*/ 3752645 w 5296958"/>
                <a:gd name="connsiteY3" fmla="*/ 226347 h 226347"/>
                <a:gd name="connsiteX4" fmla="*/ 0 w 5296958"/>
                <a:gd name="connsiteY4" fmla="*/ 0 h 226347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3703484 w 5296958"/>
                <a:gd name="connsiteY3" fmla="*/ 222250 h 222250"/>
                <a:gd name="connsiteX4" fmla="*/ 0 w 5296958"/>
                <a:gd name="connsiteY4" fmla="*/ 0 h 222250"/>
                <a:gd name="connsiteX0" fmla="*/ 57355 w 1593474"/>
                <a:gd name="connsiteY0" fmla="*/ 4097 h 222250"/>
                <a:gd name="connsiteX1" fmla="*/ 1593474 w 1593474"/>
                <a:gd name="connsiteY1" fmla="*/ 0 h 222250"/>
                <a:gd name="connsiteX2" fmla="*/ 1371224 w 1593474"/>
                <a:gd name="connsiteY2" fmla="*/ 222250 h 222250"/>
                <a:gd name="connsiteX3" fmla="*/ 0 w 1593474"/>
                <a:gd name="connsiteY3" fmla="*/ 222250 h 222250"/>
                <a:gd name="connsiteX4" fmla="*/ 57355 w 1593474"/>
                <a:gd name="connsiteY4" fmla="*/ 4097 h 222250"/>
                <a:gd name="connsiteX0" fmla="*/ 45064 w 1593474"/>
                <a:gd name="connsiteY0" fmla="*/ 0 h 222250"/>
                <a:gd name="connsiteX1" fmla="*/ 1593474 w 1593474"/>
                <a:gd name="connsiteY1" fmla="*/ 0 h 222250"/>
                <a:gd name="connsiteX2" fmla="*/ 1371224 w 1593474"/>
                <a:gd name="connsiteY2" fmla="*/ 222250 h 222250"/>
                <a:gd name="connsiteX3" fmla="*/ 0 w 1593474"/>
                <a:gd name="connsiteY3" fmla="*/ 222250 h 222250"/>
                <a:gd name="connsiteX4" fmla="*/ 45064 w 1593474"/>
                <a:gd name="connsiteY4" fmla="*/ 0 h 222250"/>
                <a:gd name="connsiteX0" fmla="*/ 4096 w 1552506"/>
                <a:gd name="connsiteY0" fmla="*/ 0 h 222250"/>
                <a:gd name="connsiteX1" fmla="*/ 1552506 w 1552506"/>
                <a:gd name="connsiteY1" fmla="*/ 0 h 222250"/>
                <a:gd name="connsiteX2" fmla="*/ 1330256 w 1552506"/>
                <a:gd name="connsiteY2" fmla="*/ 222250 h 222250"/>
                <a:gd name="connsiteX3" fmla="*/ 0 w 1552506"/>
                <a:gd name="connsiteY3" fmla="*/ 222250 h 222250"/>
                <a:gd name="connsiteX4" fmla="*/ 4096 w 1552506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2506" h="222250">
                  <a:moveTo>
                    <a:pt x="4096" y="0"/>
                  </a:moveTo>
                  <a:lnTo>
                    <a:pt x="1552506" y="0"/>
                  </a:lnTo>
                  <a:lnTo>
                    <a:pt x="1330256" y="222250"/>
                  </a:lnTo>
                  <a:lnTo>
                    <a:pt x="0" y="222250"/>
                  </a:lnTo>
                  <a:cubicBezTo>
                    <a:pt x="1365" y="148167"/>
                    <a:pt x="2731" y="74083"/>
                    <a:pt x="4096" y="0"/>
                  </a:cubicBezTo>
                  <a:close/>
                </a:path>
              </a:pathLst>
            </a:custGeom>
            <a:solidFill>
              <a:srgbClr val="E877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E62E6003-1251-4497-803F-A1089061AFF6}"/>
                </a:ext>
              </a:extLst>
            </p:cNvPr>
            <p:cNvGrpSpPr/>
            <p:nvPr userDrawn="1"/>
          </p:nvGrpSpPr>
          <p:grpSpPr>
            <a:xfrm>
              <a:off x="9245744" y="19049"/>
              <a:ext cx="2543175" cy="460865"/>
              <a:chOff x="9372600" y="279139"/>
              <a:chExt cx="2543175" cy="490482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1363A67D-D8DF-4F9D-BBB0-07030ED72DD9}"/>
                  </a:ext>
                </a:extLst>
              </p:cNvPr>
              <p:cNvSpPr/>
              <p:nvPr userDrawn="1"/>
            </p:nvSpPr>
            <p:spPr>
              <a:xfrm>
                <a:off x="9372600" y="279139"/>
                <a:ext cx="2543175" cy="4904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53F055EE-8935-445E-9340-28F7745F7A7D}"/>
                  </a:ext>
                </a:extLst>
              </p:cNvPr>
              <p:cNvGrpSpPr/>
              <p:nvPr userDrawn="1"/>
            </p:nvGrpSpPr>
            <p:grpSpPr>
              <a:xfrm>
                <a:off x="9466358" y="360728"/>
                <a:ext cx="2358578" cy="408893"/>
                <a:chOff x="1070103" y="1592263"/>
                <a:chExt cx="9993248" cy="1608138"/>
              </a:xfrm>
            </p:grpSpPr>
            <p:pic>
              <p:nvPicPr>
                <p:cNvPr id="28" name="Picture 27">
                  <a:extLst>
                    <a:ext uri="{FF2B5EF4-FFF2-40B4-BE49-F238E27FC236}">
                      <a16:creationId xmlns:a16="http://schemas.microsoft.com/office/drawing/2014/main" id="{FB8EDE3D-C092-4E38-9BF5-A9511200570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4"/>
                <a:srcRect r="64839" b="37236"/>
                <a:stretch/>
              </p:blipFill>
              <p:spPr>
                <a:xfrm>
                  <a:off x="1070103" y="1592263"/>
                  <a:ext cx="3235197" cy="1608138"/>
                </a:xfrm>
                <a:prstGeom prst="rect">
                  <a:avLst/>
                </a:prstGeom>
              </p:spPr>
            </p:pic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7AF7F0E4-3FC7-47DD-AA07-EE5D3CB88928}"/>
                    </a:ext>
                  </a:extLst>
                </p:cNvPr>
                <p:cNvGrpSpPr/>
                <p:nvPr/>
              </p:nvGrpSpPr>
              <p:grpSpPr>
                <a:xfrm>
                  <a:off x="4305299" y="1603887"/>
                  <a:ext cx="6758052" cy="1441744"/>
                  <a:chOff x="4305299" y="1514987"/>
                  <a:chExt cx="6758052" cy="1441744"/>
                </a:xfrm>
              </p:grpSpPr>
              <p:pic>
                <p:nvPicPr>
                  <p:cNvPr id="30" name="Picture 29">
                    <a:extLst>
                      <a:ext uri="{FF2B5EF4-FFF2-40B4-BE49-F238E27FC236}">
                        <a16:creationId xmlns:a16="http://schemas.microsoft.com/office/drawing/2014/main" id="{8D4FF522-91F1-468C-BEB7-A84E265FB202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35248" r="32868" b="74506"/>
                  <a:stretch/>
                </p:blipFill>
                <p:spPr>
                  <a:xfrm>
                    <a:off x="4305300" y="1514987"/>
                    <a:ext cx="2933701" cy="653210"/>
                  </a:xfrm>
                  <a:prstGeom prst="rect">
                    <a:avLst/>
                  </a:prstGeom>
                </p:spPr>
              </p:pic>
              <p:pic>
                <p:nvPicPr>
                  <p:cNvPr id="31" name="Picture 30">
                    <a:extLst>
                      <a:ext uri="{FF2B5EF4-FFF2-40B4-BE49-F238E27FC236}">
                        <a16:creationId xmlns:a16="http://schemas.microsoft.com/office/drawing/2014/main" id="{8CA24FB8-1ABF-4E08-A0BE-F8D998FE8F9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35386" t="41831" r="37975" b="44642"/>
                  <a:stretch/>
                </p:blipFill>
                <p:spPr>
                  <a:xfrm>
                    <a:off x="4305299" y="2610144"/>
                    <a:ext cx="2451101" cy="346587"/>
                  </a:xfrm>
                  <a:prstGeom prst="rect">
                    <a:avLst/>
                  </a:prstGeom>
                </p:spPr>
              </p:pic>
              <p:pic>
                <p:nvPicPr>
                  <p:cNvPr id="32" name="Picture 31">
                    <a:extLst>
                      <a:ext uri="{FF2B5EF4-FFF2-40B4-BE49-F238E27FC236}">
                        <a16:creationId xmlns:a16="http://schemas.microsoft.com/office/drawing/2014/main" id="{728DDDF2-97B4-4F22-A495-250B3684EA59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4"/>
                  <a:srcRect l="26552" t="71726" b="8923"/>
                  <a:stretch/>
                </p:blipFill>
                <p:spPr>
                  <a:xfrm>
                    <a:off x="4305300" y="2147934"/>
                    <a:ext cx="6758051" cy="495815"/>
                  </a:xfrm>
                  <a:prstGeom prst="rect">
                    <a:avLst/>
                  </a:prstGeom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16862903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95399" y="751027"/>
            <a:ext cx="9213477" cy="958058"/>
          </a:xfrm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</p:spTree>
    <p:extLst>
      <p:ext uri="{BB962C8B-B14F-4D97-AF65-F5344CB8AC3E}">
        <p14:creationId xmlns:p14="http://schemas.microsoft.com/office/powerpoint/2010/main" val="18124591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75944" y="771536"/>
            <a:ext cx="9676670" cy="942519"/>
          </a:xfrm>
          <a:ln w="12700"/>
          <a:effectLst/>
        </p:spPr>
        <p:txBody>
          <a:bodyPr rIns="274320" anchor="ctr" anchorCtr="0"/>
          <a:lstStyle>
            <a:lvl1pPr>
              <a:defRPr sz="4000" baseline="0"/>
            </a:lvl1pPr>
          </a:lstStyle>
          <a:p>
            <a:r>
              <a:rPr lang="en-US" dirty="0"/>
              <a:t>Click to edit title style</a:t>
            </a:r>
          </a:p>
        </p:txBody>
      </p:sp>
      <p:sp>
        <p:nvSpPr>
          <p:cNvPr id="8" name="L-Shape 7"/>
          <p:cNvSpPr/>
          <p:nvPr userDrawn="1"/>
        </p:nvSpPr>
        <p:spPr>
          <a:xfrm rot="16200000">
            <a:off x="10498543" y="1390427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070548" y="6300510"/>
            <a:ext cx="903568" cy="373604"/>
          </a:xfrm>
          <a:prstGeom prst="rect">
            <a:avLst/>
          </a:prstGeom>
        </p:spPr>
      </p:pic>
      <p:cxnSp>
        <p:nvCxnSpPr>
          <p:cNvPr id="17" name="Straight Connector 16"/>
          <p:cNvCxnSpPr/>
          <p:nvPr userDrawn="1"/>
        </p:nvCxnSpPr>
        <p:spPr>
          <a:xfrm flipH="1">
            <a:off x="10695788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6976" y="2397286"/>
            <a:ext cx="9458811" cy="3854553"/>
          </a:xfrm>
          <a:ln w="12700">
            <a:noFill/>
          </a:ln>
        </p:spPr>
        <p:txBody>
          <a:bodyPr rIns="365760"/>
          <a:lstStyle>
            <a:lvl5pPr marL="2057400" indent="-452438">
              <a:tabLst>
                <a:tab pos="1828800" algn="l"/>
              </a:tabLst>
              <a:defRPr/>
            </a:lvl5pPr>
          </a:lstStyle>
          <a:p>
            <a:pPr lvl="0"/>
            <a:r>
              <a:rPr lang="en-US" dirty="0"/>
              <a:t>Click to edit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L-Shape 14"/>
          <p:cNvSpPr/>
          <p:nvPr userDrawn="1"/>
        </p:nvSpPr>
        <p:spPr>
          <a:xfrm rot="5400000">
            <a:off x="880212" y="599961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8C42E56-CE94-4491-B023-A85AA26F446D}"/>
              </a:ext>
            </a:extLst>
          </p:cNvPr>
          <p:cNvGrpSpPr/>
          <p:nvPr userDrawn="1"/>
        </p:nvGrpSpPr>
        <p:grpSpPr>
          <a:xfrm>
            <a:off x="1" y="19049"/>
            <a:ext cx="12191998" cy="460865"/>
            <a:chOff x="1" y="19049"/>
            <a:chExt cx="12191998" cy="460865"/>
          </a:xfrm>
        </p:grpSpPr>
        <p:sp>
          <p:nvSpPr>
            <p:cNvPr id="12" name="Rectangle 13">
              <a:extLst>
                <a:ext uri="{FF2B5EF4-FFF2-40B4-BE49-F238E27FC236}">
                  <a16:creationId xmlns:a16="http://schemas.microsoft.com/office/drawing/2014/main" id="{96A66935-9916-4861-A159-DE59DB5840D9}"/>
                </a:ext>
              </a:extLst>
            </p:cNvPr>
            <p:cNvSpPr/>
            <p:nvPr userDrawn="1"/>
          </p:nvSpPr>
          <p:spPr>
            <a:xfrm>
              <a:off x="1" y="209022"/>
              <a:ext cx="9224884" cy="211670"/>
            </a:xfrm>
            <a:custGeom>
              <a:avLst/>
              <a:gdLst>
                <a:gd name="connsiteX0" fmla="*/ 0 w 5074708"/>
                <a:gd name="connsiteY0" fmla="*/ 0 h 222250"/>
                <a:gd name="connsiteX1" fmla="*/ 5074708 w 5074708"/>
                <a:gd name="connsiteY1" fmla="*/ 0 h 222250"/>
                <a:gd name="connsiteX2" fmla="*/ 5074708 w 5074708"/>
                <a:gd name="connsiteY2" fmla="*/ 222250 h 222250"/>
                <a:gd name="connsiteX3" fmla="*/ 0 w 5074708"/>
                <a:gd name="connsiteY3" fmla="*/ 222250 h 222250"/>
                <a:gd name="connsiteX4" fmla="*/ 0 w 5074708"/>
                <a:gd name="connsiteY4" fmla="*/ 0 h 222250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0 w 5296958"/>
                <a:gd name="connsiteY3" fmla="*/ 222250 h 222250"/>
                <a:gd name="connsiteX4" fmla="*/ 0 w 5296958"/>
                <a:gd name="connsiteY4" fmla="*/ 0 h 222250"/>
                <a:gd name="connsiteX0" fmla="*/ 0 w 7779230"/>
                <a:gd name="connsiteY0" fmla="*/ 0 h 222250"/>
                <a:gd name="connsiteX1" fmla="*/ 7779230 w 7779230"/>
                <a:gd name="connsiteY1" fmla="*/ 0 h 222250"/>
                <a:gd name="connsiteX2" fmla="*/ 7556980 w 7779230"/>
                <a:gd name="connsiteY2" fmla="*/ 222250 h 222250"/>
                <a:gd name="connsiteX3" fmla="*/ 2482272 w 7779230"/>
                <a:gd name="connsiteY3" fmla="*/ 222250 h 222250"/>
                <a:gd name="connsiteX4" fmla="*/ 0 w 7779230"/>
                <a:gd name="connsiteY4" fmla="*/ 0 h 222250"/>
                <a:gd name="connsiteX0" fmla="*/ 5774 w 7785004"/>
                <a:gd name="connsiteY0" fmla="*/ 0 h 222250"/>
                <a:gd name="connsiteX1" fmla="*/ 7785004 w 7785004"/>
                <a:gd name="connsiteY1" fmla="*/ 0 h 222250"/>
                <a:gd name="connsiteX2" fmla="*/ 7562754 w 7785004"/>
                <a:gd name="connsiteY2" fmla="*/ 222250 h 222250"/>
                <a:gd name="connsiteX3" fmla="*/ 0 w 7785004"/>
                <a:gd name="connsiteY3" fmla="*/ 222250 h 222250"/>
                <a:gd name="connsiteX4" fmla="*/ 5774 w 7785004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85004" h="222250">
                  <a:moveTo>
                    <a:pt x="5774" y="0"/>
                  </a:moveTo>
                  <a:lnTo>
                    <a:pt x="7785004" y="0"/>
                  </a:lnTo>
                  <a:lnTo>
                    <a:pt x="7562754" y="222250"/>
                  </a:lnTo>
                  <a:lnTo>
                    <a:pt x="0" y="222250"/>
                  </a:lnTo>
                  <a:lnTo>
                    <a:pt x="5774" y="0"/>
                  </a:lnTo>
                  <a:close/>
                </a:path>
              </a:pathLst>
            </a:custGeom>
            <a:solidFill>
              <a:srgbClr val="861F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3">
              <a:extLst>
                <a:ext uri="{FF2B5EF4-FFF2-40B4-BE49-F238E27FC236}">
                  <a16:creationId xmlns:a16="http://schemas.microsoft.com/office/drawing/2014/main" id="{885FEA37-D9A3-4D72-B836-FB43FE66037A}"/>
                </a:ext>
              </a:extLst>
            </p:cNvPr>
            <p:cNvSpPr/>
            <p:nvPr userDrawn="1"/>
          </p:nvSpPr>
          <p:spPr>
            <a:xfrm rot="10800000">
              <a:off x="7877174" y="201492"/>
              <a:ext cx="4314825" cy="219199"/>
            </a:xfrm>
            <a:custGeom>
              <a:avLst/>
              <a:gdLst>
                <a:gd name="connsiteX0" fmla="*/ 0 w 5074708"/>
                <a:gd name="connsiteY0" fmla="*/ 0 h 222250"/>
                <a:gd name="connsiteX1" fmla="*/ 5074708 w 5074708"/>
                <a:gd name="connsiteY1" fmla="*/ 0 h 222250"/>
                <a:gd name="connsiteX2" fmla="*/ 5074708 w 5074708"/>
                <a:gd name="connsiteY2" fmla="*/ 222250 h 222250"/>
                <a:gd name="connsiteX3" fmla="*/ 0 w 5074708"/>
                <a:gd name="connsiteY3" fmla="*/ 222250 h 222250"/>
                <a:gd name="connsiteX4" fmla="*/ 0 w 5074708"/>
                <a:gd name="connsiteY4" fmla="*/ 0 h 222250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0 w 5296958"/>
                <a:gd name="connsiteY3" fmla="*/ 222250 h 222250"/>
                <a:gd name="connsiteX4" fmla="*/ 0 w 5296958"/>
                <a:gd name="connsiteY4" fmla="*/ 0 h 222250"/>
                <a:gd name="connsiteX0" fmla="*/ 0 w 5296958"/>
                <a:gd name="connsiteY0" fmla="*/ 0 h 226347"/>
                <a:gd name="connsiteX1" fmla="*/ 5296958 w 5296958"/>
                <a:gd name="connsiteY1" fmla="*/ 0 h 226347"/>
                <a:gd name="connsiteX2" fmla="*/ 5074708 w 5296958"/>
                <a:gd name="connsiteY2" fmla="*/ 222250 h 226347"/>
                <a:gd name="connsiteX3" fmla="*/ 3752645 w 5296958"/>
                <a:gd name="connsiteY3" fmla="*/ 226347 h 226347"/>
                <a:gd name="connsiteX4" fmla="*/ 0 w 5296958"/>
                <a:gd name="connsiteY4" fmla="*/ 0 h 226347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3703484 w 5296958"/>
                <a:gd name="connsiteY3" fmla="*/ 222250 h 222250"/>
                <a:gd name="connsiteX4" fmla="*/ 0 w 5296958"/>
                <a:gd name="connsiteY4" fmla="*/ 0 h 222250"/>
                <a:gd name="connsiteX0" fmla="*/ 57355 w 1593474"/>
                <a:gd name="connsiteY0" fmla="*/ 4097 h 222250"/>
                <a:gd name="connsiteX1" fmla="*/ 1593474 w 1593474"/>
                <a:gd name="connsiteY1" fmla="*/ 0 h 222250"/>
                <a:gd name="connsiteX2" fmla="*/ 1371224 w 1593474"/>
                <a:gd name="connsiteY2" fmla="*/ 222250 h 222250"/>
                <a:gd name="connsiteX3" fmla="*/ 0 w 1593474"/>
                <a:gd name="connsiteY3" fmla="*/ 222250 h 222250"/>
                <a:gd name="connsiteX4" fmla="*/ 57355 w 1593474"/>
                <a:gd name="connsiteY4" fmla="*/ 4097 h 222250"/>
                <a:gd name="connsiteX0" fmla="*/ 45064 w 1593474"/>
                <a:gd name="connsiteY0" fmla="*/ 0 h 222250"/>
                <a:gd name="connsiteX1" fmla="*/ 1593474 w 1593474"/>
                <a:gd name="connsiteY1" fmla="*/ 0 h 222250"/>
                <a:gd name="connsiteX2" fmla="*/ 1371224 w 1593474"/>
                <a:gd name="connsiteY2" fmla="*/ 222250 h 222250"/>
                <a:gd name="connsiteX3" fmla="*/ 0 w 1593474"/>
                <a:gd name="connsiteY3" fmla="*/ 222250 h 222250"/>
                <a:gd name="connsiteX4" fmla="*/ 45064 w 1593474"/>
                <a:gd name="connsiteY4" fmla="*/ 0 h 222250"/>
                <a:gd name="connsiteX0" fmla="*/ 4096 w 1552506"/>
                <a:gd name="connsiteY0" fmla="*/ 0 h 222250"/>
                <a:gd name="connsiteX1" fmla="*/ 1552506 w 1552506"/>
                <a:gd name="connsiteY1" fmla="*/ 0 h 222250"/>
                <a:gd name="connsiteX2" fmla="*/ 1330256 w 1552506"/>
                <a:gd name="connsiteY2" fmla="*/ 222250 h 222250"/>
                <a:gd name="connsiteX3" fmla="*/ 0 w 1552506"/>
                <a:gd name="connsiteY3" fmla="*/ 222250 h 222250"/>
                <a:gd name="connsiteX4" fmla="*/ 4096 w 1552506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2506" h="222250">
                  <a:moveTo>
                    <a:pt x="4096" y="0"/>
                  </a:moveTo>
                  <a:lnTo>
                    <a:pt x="1552506" y="0"/>
                  </a:lnTo>
                  <a:lnTo>
                    <a:pt x="1330256" y="222250"/>
                  </a:lnTo>
                  <a:lnTo>
                    <a:pt x="0" y="222250"/>
                  </a:lnTo>
                  <a:cubicBezTo>
                    <a:pt x="1365" y="148167"/>
                    <a:pt x="2731" y="74083"/>
                    <a:pt x="4096" y="0"/>
                  </a:cubicBezTo>
                  <a:close/>
                </a:path>
              </a:pathLst>
            </a:custGeom>
            <a:solidFill>
              <a:srgbClr val="E877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C6634AC2-6030-45FE-A1A0-898FEE17E63D}"/>
                </a:ext>
              </a:extLst>
            </p:cNvPr>
            <p:cNvGrpSpPr/>
            <p:nvPr userDrawn="1"/>
          </p:nvGrpSpPr>
          <p:grpSpPr>
            <a:xfrm>
              <a:off x="9245744" y="19049"/>
              <a:ext cx="2543175" cy="460865"/>
              <a:chOff x="9372600" y="279139"/>
              <a:chExt cx="2543175" cy="490482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B1414F18-0620-47CC-AE78-D49FF8296ED4}"/>
                  </a:ext>
                </a:extLst>
              </p:cNvPr>
              <p:cNvSpPr/>
              <p:nvPr userDrawn="1"/>
            </p:nvSpPr>
            <p:spPr>
              <a:xfrm>
                <a:off x="9372600" y="279139"/>
                <a:ext cx="2543175" cy="4904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7E1F2FF3-57A6-497B-B9DA-046A72BDC4F8}"/>
                  </a:ext>
                </a:extLst>
              </p:cNvPr>
              <p:cNvGrpSpPr/>
              <p:nvPr userDrawn="1"/>
            </p:nvGrpSpPr>
            <p:grpSpPr>
              <a:xfrm>
                <a:off x="9466358" y="360728"/>
                <a:ext cx="2358578" cy="408893"/>
                <a:chOff x="1070103" y="1592263"/>
                <a:chExt cx="9993248" cy="1608138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D2652CCE-8A55-47CC-B987-5D3226A9BC3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64839" b="37236"/>
                <a:stretch/>
              </p:blipFill>
              <p:spPr>
                <a:xfrm>
                  <a:off x="1070103" y="1592263"/>
                  <a:ext cx="3235197" cy="1608138"/>
                </a:xfrm>
                <a:prstGeom prst="rect">
                  <a:avLst/>
                </a:prstGeom>
              </p:spPr>
            </p:pic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721A7359-FF38-4680-9552-8D747244EDEE}"/>
                    </a:ext>
                  </a:extLst>
                </p:cNvPr>
                <p:cNvGrpSpPr/>
                <p:nvPr/>
              </p:nvGrpSpPr>
              <p:grpSpPr>
                <a:xfrm>
                  <a:off x="4305299" y="1603887"/>
                  <a:ext cx="6758052" cy="1441744"/>
                  <a:chOff x="4305299" y="1514987"/>
                  <a:chExt cx="6758052" cy="1441744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9487BEE3-2D2C-462E-AA7B-B21A4180ACE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35248" r="32868" b="74506"/>
                  <a:stretch/>
                </p:blipFill>
                <p:spPr>
                  <a:xfrm>
                    <a:off x="4305300" y="1514987"/>
                    <a:ext cx="2933701" cy="653210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7AC53A7D-54A8-40AE-A7D3-40F519C26B2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35386" t="41831" r="37975" b="44642"/>
                  <a:stretch/>
                </p:blipFill>
                <p:spPr>
                  <a:xfrm>
                    <a:off x="4305299" y="2610144"/>
                    <a:ext cx="2451101" cy="346587"/>
                  </a:xfrm>
                  <a:prstGeom prst="rect">
                    <a:avLst/>
                  </a:prstGeom>
                </p:spPr>
              </p:pic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3A22F2F2-41DC-41AA-80F9-821623D0867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26552" t="71726" b="8923"/>
                  <a:stretch/>
                </p:blipFill>
                <p:spPr>
                  <a:xfrm>
                    <a:off x="4305300" y="2147934"/>
                    <a:ext cx="6758051" cy="495815"/>
                  </a:xfrm>
                  <a:prstGeom prst="rect">
                    <a:avLst/>
                  </a:prstGeom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1139668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59971" y="816429"/>
            <a:ext cx="10261926" cy="816361"/>
          </a:xfrm>
          <a:noFill/>
          <a:ln w="12700"/>
        </p:spPr>
        <p:txBody>
          <a:bodyPr lIns="1280160"/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dirty="0"/>
              <a:t>Click to edit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L-Shape 7"/>
          <p:cNvSpPr/>
          <p:nvPr userDrawn="1"/>
        </p:nvSpPr>
        <p:spPr>
          <a:xfrm rot="10800000">
            <a:off x="10815856" y="575923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-Shape 8"/>
          <p:cNvSpPr/>
          <p:nvPr userDrawn="1"/>
        </p:nvSpPr>
        <p:spPr>
          <a:xfrm>
            <a:off x="704848" y="1316179"/>
            <a:ext cx="481012" cy="481012"/>
          </a:xfrm>
          <a:prstGeom prst="corner">
            <a:avLst>
              <a:gd name="adj1" fmla="val 11019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5239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94506" y="687510"/>
            <a:ext cx="11355388" cy="850794"/>
          </a:xfrm>
          <a:noFill/>
          <a:ln w="12700"/>
        </p:spPr>
        <p:txBody>
          <a:bodyPr rIns="548640" anchor="ctr" anchorCtr="0"/>
          <a:lstStyle>
            <a:lvl1pPr algn="l">
              <a:defRPr baseline="0"/>
            </a:lvl1pPr>
          </a:lstStyle>
          <a:p>
            <a:r>
              <a:rPr lang="en-US" dirty="0"/>
              <a:t>           Click to edit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254342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 dirty="0"/>
              <a:t>Click to </a:t>
            </a:r>
            <a:r>
              <a:rPr lang="en-US"/>
              <a:t>edit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solidFill>
            <a:schemeClr val="bg1"/>
          </a:solidFill>
        </p:spPr>
        <p:txBody>
          <a:bodyPr anchor="ctr" anchorCtr="0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254342"/>
          </a:xfrm>
          <a:solidFill>
            <a:schemeClr val="bg1"/>
          </a:solidFill>
        </p:spPr>
        <p:txBody>
          <a:bodyPr anchor="t" anchorCtr="0"/>
          <a:lstStyle/>
          <a:p>
            <a:pPr lvl="0"/>
            <a:r>
              <a:rPr lang="en-US" dirty="0"/>
              <a:t>Click to edit </a:t>
            </a:r>
          </a:p>
          <a:p>
            <a:pPr lvl="0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58674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lain Title &amp;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/>
          <a:srcRect l="48729" t="-2" r="-46172" b="32720"/>
          <a:stretch/>
        </p:blipFill>
        <p:spPr>
          <a:xfrm flipH="1">
            <a:off x="7100002" y="3302386"/>
            <a:ext cx="5164997" cy="3566160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>
            <a:off x="704848" y="2518615"/>
            <a:ext cx="4357009" cy="2725971"/>
          </a:xfrm>
          <a:prstGeom prst="rect">
            <a:avLst/>
          </a:prstGeom>
          <a:solidFill>
            <a:schemeClr val="bg1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199" y="1034107"/>
            <a:ext cx="9213477" cy="765268"/>
          </a:xfrm>
          <a:noFill/>
        </p:spPr>
        <p:txBody>
          <a:bodyPr/>
          <a:lstStyle/>
          <a:p>
            <a:r>
              <a:rPr lang="en-US" dirty="0"/>
              <a:t>Click to edit title</a:t>
            </a:r>
          </a:p>
        </p:txBody>
      </p:sp>
      <p:sp>
        <p:nvSpPr>
          <p:cNvPr id="6" name="L-Shape 5"/>
          <p:cNvSpPr/>
          <p:nvPr userDrawn="1"/>
        </p:nvSpPr>
        <p:spPr>
          <a:xfrm rot="10800000">
            <a:off x="9704015" y="860443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L-Shape 6"/>
          <p:cNvSpPr/>
          <p:nvPr userDrawn="1"/>
        </p:nvSpPr>
        <p:spPr>
          <a:xfrm rot="16200000" flipV="1">
            <a:off x="704848" y="1477478"/>
            <a:ext cx="481012" cy="481012"/>
          </a:xfrm>
          <a:prstGeom prst="corner">
            <a:avLst>
              <a:gd name="adj1" fmla="val 15545"/>
              <a:gd name="adj2" fmla="val 14740"/>
            </a:avLst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5351770" y="2844467"/>
            <a:ext cx="4833257" cy="9144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37410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20486"/>
            <a:ext cx="4772025" cy="1765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l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428" y="545313"/>
            <a:ext cx="4563597" cy="1743439"/>
          </a:xfrm>
          <a:noFill/>
        </p:spPr>
        <p:txBody>
          <a:bodyPr rIns="640080" anchor="b"/>
          <a:lstStyle>
            <a:lvl1pPr algn="r">
              <a:defRPr sz="3200"/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545313"/>
            <a:ext cx="6172200" cy="5315737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460810"/>
            <a:ext cx="3932237" cy="3408178"/>
          </a:xfrm>
          <a:solidFill>
            <a:schemeClr val="bg1"/>
          </a:solidFill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958080" y="426720"/>
            <a:ext cx="0" cy="5601637"/>
          </a:xfrm>
          <a:prstGeom prst="line">
            <a:avLst/>
          </a:prstGeom>
          <a:ln w="12700"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5654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199" y="1825625"/>
            <a:ext cx="9213477" cy="5032375"/>
          </a:xfrm>
          <a:prstGeom prst="rect">
            <a:avLst/>
          </a:prstGeom>
          <a:noFill/>
        </p:spPr>
        <p:txBody>
          <a:bodyPr vert="horz" lIns="274320" tIns="2743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199" y="598627"/>
            <a:ext cx="9213477" cy="958058"/>
          </a:xfrm>
          <a:prstGeom prst="rect">
            <a:avLst/>
          </a:prstGeom>
          <a:noFill/>
          <a:ln>
            <a:noFill/>
          </a:ln>
        </p:spPr>
        <p:txBody>
          <a:bodyPr vert="horz" wrap="square" lIns="1188720" tIns="274320" rIns="91440" bIns="2743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1070548" y="6300510"/>
            <a:ext cx="903568" cy="373604"/>
          </a:xfrm>
          <a:prstGeom prst="rect">
            <a:avLst/>
          </a:prstGeom>
        </p:spPr>
      </p:pic>
      <p:cxnSp>
        <p:nvCxnSpPr>
          <p:cNvPr id="11" name="Straight Connector 10"/>
          <p:cNvCxnSpPr/>
          <p:nvPr userDrawn="1"/>
        </p:nvCxnSpPr>
        <p:spPr>
          <a:xfrm flipH="1">
            <a:off x="10695788" y="6276977"/>
            <a:ext cx="297332" cy="405168"/>
          </a:xfrm>
          <a:prstGeom prst="line">
            <a:avLst/>
          </a:prstGeom>
          <a:ln>
            <a:solidFill>
              <a:srgbClr val="FF66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87E5D8C6-3277-44F3-A16F-78312C82CE30}"/>
              </a:ext>
            </a:extLst>
          </p:cNvPr>
          <p:cNvGrpSpPr/>
          <p:nvPr userDrawn="1"/>
        </p:nvGrpSpPr>
        <p:grpSpPr>
          <a:xfrm>
            <a:off x="1" y="19049"/>
            <a:ext cx="12191998" cy="460865"/>
            <a:chOff x="1" y="19049"/>
            <a:chExt cx="12191998" cy="460865"/>
          </a:xfrm>
        </p:grpSpPr>
        <p:sp>
          <p:nvSpPr>
            <p:cNvPr id="10" name="Rectangle 13"/>
            <p:cNvSpPr/>
            <p:nvPr userDrawn="1"/>
          </p:nvSpPr>
          <p:spPr>
            <a:xfrm>
              <a:off x="1" y="209022"/>
              <a:ext cx="9224884" cy="211670"/>
            </a:xfrm>
            <a:custGeom>
              <a:avLst/>
              <a:gdLst>
                <a:gd name="connsiteX0" fmla="*/ 0 w 5074708"/>
                <a:gd name="connsiteY0" fmla="*/ 0 h 222250"/>
                <a:gd name="connsiteX1" fmla="*/ 5074708 w 5074708"/>
                <a:gd name="connsiteY1" fmla="*/ 0 h 222250"/>
                <a:gd name="connsiteX2" fmla="*/ 5074708 w 5074708"/>
                <a:gd name="connsiteY2" fmla="*/ 222250 h 222250"/>
                <a:gd name="connsiteX3" fmla="*/ 0 w 5074708"/>
                <a:gd name="connsiteY3" fmla="*/ 222250 h 222250"/>
                <a:gd name="connsiteX4" fmla="*/ 0 w 5074708"/>
                <a:gd name="connsiteY4" fmla="*/ 0 h 222250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0 w 5296958"/>
                <a:gd name="connsiteY3" fmla="*/ 222250 h 222250"/>
                <a:gd name="connsiteX4" fmla="*/ 0 w 5296958"/>
                <a:gd name="connsiteY4" fmla="*/ 0 h 222250"/>
                <a:gd name="connsiteX0" fmla="*/ 0 w 7779230"/>
                <a:gd name="connsiteY0" fmla="*/ 0 h 222250"/>
                <a:gd name="connsiteX1" fmla="*/ 7779230 w 7779230"/>
                <a:gd name="connsiteY1" fmla="*/ 0 h 222250"/>
                <a:gd name="connsiteX2" fmla="*/ 7556980 w 7779230"/>
                <a:gd name="connsiteY2" fmla="*/ 222250 h 222250"/>
                <a:gd name="connsiteX3" fmla="*/ 2482272 w 7779230"/>
                <a:gd name="connsiteY3" fmla="*/ 222250 h 222250"/>
                <a:gd name="connsiteX4" fmla="*/ 0 w 7779230"/>
                <a:gd name="connsiteY4" fmla="*/ 0 h 222250"/>
                <a:gd name="connsiteX0" fmla="*/ 5774 w 7785004"/>
                <a:gd name="connsiteY0" fmla="*/ 0 h 222250"/>
                <a:gd name="connsiteX1" fmla="*/ 7785004 w 7785004"/>
                <a:gd name="connsiteY1" fmla="*/ 0 h 222250"/>
                <a:gd name="connsiteX2" fmla="*/ 7562754 w 7785004"/>
                <a:gd name="connsiteY2" fmla="*/ 222250 h 222250"/>
                <a:gd name="connsiteX3" fmla="*/ 0 w 7785004"/>
                <a:gd name="connsiteY3" fmla="*/ 222250 h 222250"/>
                <a:gd name="connsiteX4" fmla="*/ 5774 w 7785004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785004" h="222250">
                  <a:moveTo>
                    <a:pt x="5774" y="0"/>
                  </a:moveTo>
                  <a:lnTo>
                    <a:pt x="7785004" y="0"/>
                  </a:lnTo>
                  <a:lnTo>
                    <a:pt x="7562754" y="222250"/>
                  </a:lnTo>
                  <a:lnTo>
                    <a:pt x="0" y="222250"/>
                  </a:lnTo>
                  <a:lnTo>
                    <a:pt x="5774" y="0"/>
                  </a:lnTo>
                  <a:close/>
                </a:path>
              </a:pathLst>
            </a:custGeom>
            <a:solidFill>
              <a:srgbClr val="861F4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13"/>
            <p:cNvSpPr/>
            <p:nvPr userDrawn="1"/>
          </p:nvSpPr>
          <p:spPr>
            <a:xfrm rot="10800000">
              <a:off x="7877174" y="201492"/>
              <a:ext cx="4314825" cy="219199"/>
            </a:xfrm>
            <a:custGeom>
              <a:avLst/>
              <a:gdLst>
                <a:gd name="connsiteX0" fmla="*/ 0 w 5074708"/>
                <a:gd name="connsiteY0" fmla="*/ 0 h 222250"/>
                <a:gd name="connsiteX1" fmla="*/ 5074708 w 5074708"/>
                <a:gd name="connsiteY1" fmla="*/ 0 h 222250"/>
                <a:gd name="connsiteX2" fmla="*/ 5074708 w 5074708"/>
                <a:gd name="connsiteY2" fmla="*/ 222250 h 222250"/>
                <a:gd name="connsiteX3" fmla="*/ 0 w 5074708"/>
                <a:gd name="connsiteY3" fmla="*/ 222250 h 222250"/>
                <a:gd name="connsiteX4" fmla="*/ 0 w 5074708"/>
                <a:gd name="connsiteY4" fmla="*/ 0 h 222250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0 w 5296958"/>
                <a:gd name="connsiteY3" fmla="*/ 222250 h 222250"/>
                <a:gd name="connsiteX4" fmla="*/ 0 w 5296958"/>
                <a:gd name="connsiteY4" fmla="*/ 0 h 222250"/>
                <a:gd name="connsiteX0" fmla="*/ 0 w 5296958"/>
                <a:gd name="connsiteY0" fmla="*/ 0 h 226347"/>
                <a:gd name="connsiteX1" fmla="*/ 5296958 w 5296958"/>
                <a:gd name="connsiteY1" fmla="*/ 0 h 226347"/>
                <a:gd name="connsiteX2" fmla="*/ 5074708 w 5296958"/>
                <a:gd name="connsiteY2" fmla="*/ 222250 h 226347"/>
                <a:gd name="connsiteX3" fmla="*/ 3752645 w 5296958"/>
                <a:gd name="connsiteY3" fmla="*/ 226347 h 226347"/>
                <a:gd name="connsiteX4" fmla="*/ 0 w 5296958"/>
                <a:gd name="connsiteY4" fmla="*/ 0 h 226347"/>
                <a:gd name="connsiteX0" fmla="*/ 0 w 5296958"/>
                <a:gd name="connsiteY0" fmla="*/ 0 h 222250"/>
                <a:gd name="connsiteX1" fmla="*/ 5296958 w 5296958"/>
                <a:gd name="connsiteY1" fmla="*/ 0 h 222250"/>
                <a:gd name="connsiteX2" fmla="*/ 5074708 w 5296958"/>
                <a:gd name="connsiteY2" fmla="*/ 222250 h 222250"/>
                <a:gd name="connsiteX3" fmla="*/ 3703484 w 5296958"/>
                <a:gd name="connsiteY3" fmla="*/ 222250 h 222250"/>
                <a:gd name="connsiteX4" fmla="*/ 0 w 5296958"/>
                <a:gd name="connsiteY4" fmla="*/ 0 h 222250"/>
                <a:gd name="connsiteX0" fmla="*/ 57355 w 1593474"/>
                <a:gd name="connsiteY0" fmla="*/ 4097 h 222250"/>
                <a:gd name="connsiteX1" fmla="*/ 1593474 w 1593474"/>
                <a:gd name="connsiteY1" fmla="*/ 0 h 222250"/>
                <a:gd name="connsiteX2" fmla="*/ 1371224 w 1593474"/>
                <a:gd name="connsiteY2" fmla="*/ 222250 h 222250"/>
                <a:gd name="connsiteX3" fmla="*/ 0 w 1593474"/>
                <a:gd name="connsiteY3" fmla="*/ 222250 h 222250"/>
                <a:gd name="connsiteX4" fmla="*/ 57355 w 1593474"/>
                <a:gd name="connsiteY4" fmla="*/ 4097 h 222250"/>
                <a:gd name="connsiteX0" fmla="*/ 45064 w 1593474"/>
                <a:gd name="connsiteY0" fmla="*/ 0 h 222250"/>
                <a:gd name="connsiteX1" fmla="*/ 1593474 w 1593474"/>
                <a:gd name="connsiteY1" fmla="*/ 0 h 222250"/>
                <a:gd name="connsiteX2" fmla="*/ 1371224 w 1593474"/>
                <a:gd name="connsiteY2" fmla="*/ 222250 h 222250"/>
                <a:gd name="connsiteX3" fmla="*/ 0 w 1593474"/>
                <a:gd name="connsiteY3" fmla="*/ 222250 h 222250"/>
                <a:gd name="connsiteX4" fmla="*/ 45064 w 1593474"/>
                <a:gd name="connsiteY4" fmla="*/ 0 h 222250"/>
                <a:gd name="connsiteX0" fmla="*/ 4096 w 1552506"/>
                <a:gd name="connsiteY0" fmla="*/ 0 h 222250"/>
                <a:gd name="connsiteX1" fmla="*/ 1552506 w 1552506"/>
                <a:gd name="connsiteY1" fmla="*/ 0 h 222250"/>
                <a:gd name="connsiteX2" fmla="*/ 1330256 w 1552506"/>
                <a:gd name="connsiteY2" fmla="*/ 222250 h 222250"/>
                <a:gd name="connsiteX3" fmla="*/ 0 w 1552506"/>
                <a:gd name="connsiteY3" fmla="*/ 222250 h 222250"/>
                <a:gd name="connsiteX4" fmla="*/ 4096 w 1552506"/>
                <a:gd name="connsiteY4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52506" h="222250">
                  <a:moveTo>
                    <a:pt x="4096" y="0"/>
                  </a:moveTo>
                  <a:lnTo>
                    <a:pt x="1552506" y="0"/>
                  </a:lnTo>
                  <a:lnTo>
                    <a:pt x="1330256" y="222250"/>
                  </a:lnTo>
                  <a:lnTo>
                    <a:pt x="0" y="222250"/>
                  </a:lnTo>
                  <a:cubicBezTo>
                    <a:pt x="1365" y="148167"/>
                    <a:pt x="2731" y="74083"/>
                    <a:pt x="4096" y="0"/>
                  </a:cubicBezTo>
                  <a:close/>
                </a:path>
              </a:pathLst>
            </a:custGeom>
            <a:solidFill>
              <a:srgbClr val="E877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A1D51EB-8F59-405D-A809-2FBA2D67744D}"/>
                </a:ext>
              </a:extLst>
            </p:cNvPr>
            <p:cNvGrpSpPr/>
            <p:nvPr userDrawn="1"/>
          </p:nvGrpSpPr>
          <p:grpSpPr>
            <a:xfrm>
              <a:off x="9245744" y="19049"/>
              <a:ext cx="2543175" cy="460865"/>
              <a:chOff x="9372600" y="279139"/>
              <a:chExt cx="2543175" cy="490482"/>
            </a:xfrm>
          </p:grpSpPr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5EE47CB2-A994-48AD-B194-BD6A877E79A9}"/>
                  </a:ext>
                </a:extLst>
              </p:cNvPr>
              <p:cNvSpPr/>
              <p:nvPr userDrawn="1"/>
            </p:nvSpPr>
            <p:spPr>
              <a:xfrm>
                <a:off x="9372600" y="279139"/>
                <a:ext cx="2543175" cy="49048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15E462B4-01C6-4FCA-AAD9-71EB2DFDC95C}"/>
                  </a:ext>
                </a:extLst>
              </p:cNvPr>
              <p:cNvGrpSpPr/>
              <p:nvPr userDrawn="1"/>
            </p:nvGrpSpPr>
            <p:grpSpPr>
              <a:xfrm>
                <a:off x="9466358" y="360728"/>
                <a:ext cx="2358578" cy="408893"/>
                <a:chOff x="1070103" y="1592263"/>
                <a:chExt cx="9993248" cy="1608138"/>
              </a:xfrm>
            </p:grpSpPr>
            <p:pic>
              <p:nvPicPr>
                <p:cNvPr id="23" name="Picture 22">
                  <a:extLst>
                    <a:ext uri="{FF2B5EF4-FFF2-40B4-BE49-F238E27FC236}">
                      <a16:creationId xmlns:a16="http://schemas.microsoft.com/office/drawing/2014/main" id="{DA907D46-1120-4CBC-BF8C-6FC44B4FCA5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5"/>
                <a:srcRect r="64839" b="37236"/>
                <a:stretch/>
              </p:blipFill>
              <p:spPr>
                <a:xfrm>
                  <a:off x="1070103" y="1592263"/>
                  <a:ext cx="3235197" cy="1608138"/>
                </a:xfrm>
                <a:prstGeom prst="rect">
                  <a:avLst/>
                </a:prstGeom>
              </p:spPr>
            </p:pic>
            <p:grpSp>
              <p:nvGrpSpPr>
                <p:cNvPr id="24" name="Group 23">
                  <a:extLst>
                    <a:ext uri="{FF2B5EF4-FFF2-40B4-BE49-F238E27FC236}">
                      <a16:creationId xmlns:a16="http://schemas.microsoft.com/office/drawing/2014/main" id="{41058367-B922-4AFB-8233-D659D4513072}"/>
                    </a:ext>
                  </a:extLst>
                </p:cNvPr>
                <p:cNvGrpSpPr/>
                <p:nvPr/>
              </p:nvGrpSpPr>
              <p:grpSpPr>
                <a:xfrm>
                  <a:off x="4305299" y="1603887"/>
                  <a:ext cx="6758052" cy="1441744"/>
                  <a:chOff x="4305299" y="1514987"/>
                  <a:chExt cx="6758052" cy="1441744"/>
                </a:xfrm>
              </p:grpSpPr>
              <p:pic>
                <p:nvPicPr>
                  <p:cNvPr id="25" name="Picture 24">
                    <a:extLst>
                      <a:ext uri="{FF2B5EF4-FFF2-40B4-BE49-F238E27FC236}">
                        <a16:creationId xmlns:a16="http://schemas.microsoft.com/office/drawing/2014/main" id="{7F1F3A2C-F62B-48D9-BD93-50F74BE58ECB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5"/>
                  <a:srcRect l="35248" r="32868" b="74506"/>
                  <a:stretch/>
                </p:blipFill>
                <p:spPr>
                  <a:xfrm>
                    <a:off x="4305300" y="1514987"/>
                    <a:ext cx="2933701" cy="653210"/>
                  </a:xfrm>
                  <a:prstGeom prst="rect">
                    <a:avLst/>
                  </a:prstGeom>
                </p:spPr>
              </p:pic>
              <p:pic>
                <p:nvPicPr>
                  <p:cNvPr id="26" name="Picture 25">
                    <a:extLst>
                      <a:ext uri="{FF2B5EF4-FFF2-40B4-BE49-F238E27FC236}">
                        <a16:creationId xmlns:a16="http://schemas.microsoft.com/office/drawing/2014/main" id="{A08F995E-176E-4475-B7D1-7CAA529EA65C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5"/>
                  <a:srcRect l="35386" t="41831" r="37975" b="44642"/>
                  <a:stretch/>
                </p:blipFill>
                <p:spPr>
                  <a:xfrm>
                    <a:off x="4305299" y="2610144"/>
                    <a:ext cx="2451101" cy="346587"/>
                  </a:xfrm>
                  <a:prstGeom prst="rect">
                    <a:avLst/>
                  </a:prstGeom>
                </p:spPr>
              </p:pic>
              <p:pic>
                <p:nvPicPr>
                  <p:cNvPr id="27" name="Picture 26">
                    <a:extLst>
                      <a:ext uri="{FF2B5EF4-FFF2-40B4-BE49-F238E27FC236}">
                        <a16:creationId xmlns:a16="http://schemas.microsoft.com/office/drawing/2014/main" id="{6F19AE7D-20FE-4F03-ABF2-CFD94199F10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15"/>
                  <a:srcRect l="26552" t="71726" b="8923"/>
                  <a:stretch/>
                </p:blipFill>
                <p:spPr>
                  <a:xfrm>
                    <a:off x="4305300" y="2147934"/>
                    <a:ext cx="6758051" cy="495815"/>
                  </a:xfrm>
                  <a:prstGeom prst="rect">
                    <a:avLst/>
                  </a:prstGeom>
                </p:spPr>
              </p:pic>
            </p:grpSp>
          </p:grpSp>
        </p:grpSp>
      </p:grpSp>
    </p:spTree>
    <p:extLst>
      <p:ext uri="{BB962C8B-B14F-4D97-AF65-F5344CB8AC3E}">
        <p14:creationId xmlns:p14="http://schemas.microsoft.com/office/powerpoint/2010/main" val="13285579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5" r:id="rId2"/>
    <p:sldLayoutId id="2147483649" r:id="rId3"/>
    <p:sldLayoutId id="2147483658" r:id="rId4"/>
    <p:sldLayoutId id="2147483650" r:id="rId5"/>
    <p:sldLayoutId id="2147483652" r:id="rId6"/>
    <p:sldLayoutId id="2147483653" r:id="rId7"/>
    <p:sldLayoutId id="2147483654" r:id="rId8"/>
    <p:sldLayoutId id="2147483657" r:id="rId9"/>
    <p:sldLayoutId id="2147483656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1" kern="1200" baseline="0">
          <a:solidFill>
            <a:schemeClr val="tx1"/>
          </a:solidFill>
          <a:latin typeface="Acherus Grotesque" charset="0"/>
          <a:ea typeface="Acherus Grotesque" charset="0"/>
          <a:cs typeface="Acherus Grotesque" charset="0"/>
        </a:defRPr>
      </a:lvl1pPr>
    </p:titleStyle>
    <p:bodyStyle>
      <a:lvl1pPr marL="344488" indent="-344488" algn="l" defTabSz="914400" rtl="0" eaLnBrk="1" latinLnBrk="0" hangingPunct="1">
        <a:lnSpc>
          <a:spcPct val="90000"/>
        </a:lnSpc>
        <a:spcBef>
          <a:spcPts val="1000"/>
        </a:spcBef>
        <a:spcAft>
          <a:spcPts val="600"/>
        </a:spcAft>
        <a:buClr>
          <a:srgbClr val="FF6600"/>
        </a:buClr>
        <a:buFont typeface="Wingdings" charset="2"/>
        <a:buChar char="§"/>
        <a:tabLst/>
        <a:defRPr sz="2800" kern="1200" baseline="0">
          <a:solidFill>
            <a:schemeClr val="tx1"/>
          </a:solidFill>
          <a:latin typeface="Acherus Grotesque" charset="0"/>
          <a:ea typeface="Acherus Grotesque" charset="0"/>
          <a:cs typeface="Acherus Grotesque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400" kern="1200" baseline="0">
          <a:solidFill>
            <a:schemeClr val="tx1"/>
          </a:solidFill>
          <a:latin typeface="Acherus Grotesque" charset="0"/>
          <a:ea typeface="Acherus Grotesque" charset="0"/>
          <a:cs typeface="Acherus Grotesque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2000" kern="1200" baseline="0">
          <a:solidFill>
            <a:schemeClr val="tx1"/>
          </a:solidFill>
          <a:latin typeface="Acherus Grotesque" charset="0"/>
          <a:ea typeface="Acherus Grotesque" charset="0"/>
          <a:cs typeface="Acherus Grotesque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cherus Grotesque" charset="0"/>
          <a:ea typeface="Acherus Grotesque" charset="0"/>
          <a:cs typeface="Acherus Grotesque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600"/>
        </a:spcAft>
        <a:buClr>
          <a:srgbClr val="FF6600"/>
        </a:buClr>
        <a:buFont typeface="Wingdings" charset="2"/>
        <a:buChar char="§"/>
        <a:defRPr sz="1800" kern="1200" baseline="0">
          <a:solidFill>
            <a:schemeClr val="tx1"/>
          </a:solidFill>
          <a:latin typeface="Acherus Grotesque" charset="0"/>
          <a:ea typeface="Acherus Grotesque" charset="0"/>
          <a:cs typeface="Acherus Grotesque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png"/><Relationship Id="rId4" Type="http://schemas.openxmlformats.org/officeDocument/2006/relationships/image" Target="../media/image19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5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image" Target="../media/image7.png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>
          <a:xfrm>
            <a:off x="1" y="4903740"/>
            <a:ext cx="7804412" cy="1458861"/>
          </a:xfrm>
        </p:spPr>
        <p:txBody>
          <a:bodyPr/>
          <a:lstStyle/>
          <a:p>
            <a:r>
              <a:rPr lang="en-US" dirty="0" smtClean="0"/>
              <a:t>Tess Wynn-Thompson, </a:t>
            </a:r>
            <a:r>
              <a:rPr lang="en-US" dirty="0" smtClean="0">
                <a:solidFill>
                  <a:srgbClr val="F7901E"/>
                </a:solidFill>
              </a:rPr>
              <a:t>akinrotimi akinola, siavash Hoomehr, Waverly Garnand</a:t>
            </a:r>
            <a:r>
              <a:rPr lang="en-US" dirty="0" smtClean="0"/>
              <a:t>, Matt Eick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9FE6443-7F7D-41E6-9C08-1E40A186D8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Changes in Fluvial Erosion with Stream Chemistry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4285129" y="2498165"/>
            <a:ext cx="6777319" cy="1569660"/>
            <a:chOff x="4285129" y="2498165"/>
            <a:chExt cx="6777319" cy="1569660"/>
          </a:xfrm>
        </p:grpSpPr>
        <p:sp>
          <p:nvSpPr>
            <p:cNvPr id="3" name="TextBox 2"/>
            <p:cNvSpPr txBox="1"/>
            <p:nvPr/>
          </p:nvSpPr>
          <p:spPr>
            <a:xfrm>
              <a:off x="8624048" y="2498165"/>
              <a:ext cx="24384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i="1" dirty="0" smtClean="0"/>
                <a:t>of Cohesive Streambank Soils</a:t>
              </a:r>
              <a:endParaRPr lang="en-US" sz="3200" i="1" dirty="0"/>
            </a:p>
          </p:txBody>
        </p:sp>
        <p:sp>
          <p:nvSpPr>
            <p:cNvPr id="4" name="Freeform 3"/>
            <p:cNvSpPr/>
            <p:nvPr/>
          </p:nvSpPr>
          <p:spPr>
            <a:xfrm>
              <a:off x="4285129" y="3053976"/>
              <a:ext cx="4303059" cy="691058"/>
            </a:xfrm>
            <a:custGeom>
              <a:avLst/>
              <a:gdLst>
                <a:gd name="connsiteX0" fmla="*/ 4303059 w 4303059"/>
                <a:gd name="connsiteY0" fmla="*/ 245036 h 691058"/>
                <a:gd name="connsiteX1" fmla="*/ 2988236 w 4303059"/>
                <a:gd name="connsiteY1" fmla="*/ 663389 h 691058"/>
                <a:gd name="connsiteX2" fmla="*/ 1189318 w 4303059"/>
                <a:gd name="connsiteY2" fmla="*/ 579718 h 691058"/>
                <a:gd name="connsiteX3" fmla="*/ 0 w 4303059"/>
                <a:gd name="connsiteY3" fmla="*/ 0 h 691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303059" h="691058">
                  <a:moveTo>
                    <a:pt x="4303059" y="245036"/>
                  </a:moveTo>
                  <a:cubicBezTo>
                    <a:pt x="3905126" y="426322"/>
                    <a:pt x="3507193" y="607609"/>
                    <a:pt x="2988236" y="663389"/>
                  </a:cubicBezTo>
                  <a:cubicBezTo>
                    <a:pt x="2469279" y="719169"/>
                    <a:pt x="1687357" y="690283"/>
                    <a:pt x="1189318" y="579718"/>
                  </a:cubicBezTo>
                  <a:cubicBezTo>
                    <a:pt x="691279" y="469153"/>
                    <a:pt x="345639" y="234576"/>
                    <a:pt x="0" y="0"/>
                  </a:cubicBezTo>
                </a:path>
              </a:pathLst>
            </a:custGeom>
            <a:noFill/>
            <a:ln w="50800">
              <a:solidFill>
                <a:srgbClr val="C00000"/>
              </a:solidFill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579462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813389" y="875074"/>
            <a:ext cx="6188147" cy="95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type of clay in a soil plays a major role in erosion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2782" y="2423189"/>
            <a:ext cx="5271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lphaLcParenBoth"/>
            </a:pPr>
            <a:r>
              <a:rPr lang="en-US" dirty="0" smtClean="0"/>
              <a:t>Kaolinite</a:t>
            </a:r>
          </a:p>
          <a:p>
            <a:pPr marL="342900" indent="-342900">
              <a:buAutoNum type="alphaLcParenBoth"/>
            </a:pPr>
            <a:r>
              <a:rPr lang="en-US" dirty="0" smtClean="0"/>
              <a:t>Tubular crystals of halloysite</a:t>
            </a:r>
          </a:p>
          <a:p>
            <a:pPr marL="342900" indent="-342900">
              <a:buAutoNum type="alphaLcParenBoth"/>
            </a:pPr>
            <a:r>
              <a:rPr lang="en-US" dirty="0"/>
              <a:t>s</a:t>
            </a:r>
            <a:r>
              <a:rPr lang="en-US" dirty="0" smtClean="0"/>
              <a:t>pheroidal </a:t>
            </a:r>
            <a:r>
              <a:rPr lang="en-US" dirty="0"/>
              <a:t>crystals of </a:t>
            </a:r>
            <a:r>
              <a:rPr lang="en-US" dirty="0" smtClean="0"/>
              <a:t>halloysite</a:t>
            </a:r>
          </a:p>
          <a:p>
            <a:pPr marL="342900" indent="-342900">
              <a:buAutoNum type="alphaLcParenBoth"/>
            </a:pPr>
            <a:r>
              <a:rPr lang="en-US" dirty="0"/>
              <a:t>M</a:t>
            </a:r>
            <a:r>
              <a:rPr lang="en-US" dirty="0" smtClean="0"/>
              <a:t>ontmorillonite </a:t>
            </a:r>
            <a:endParaRPr lang="en-US" dirty="0" smtClean="0"/>
          </a:p>
          <a:p>
            <a:pPr marL="342900" indent="-342900">
              <a:buAutoNum type="alphaLcParenBoth"/>
            </a:pPr>
            <a:r>
              <a:rPr lang="en-US" dirty="0" smtClean="0"/>
              <a:t>Flaky illite</a:t>
            </a:r>
          </a:p>
          <a:p>
            <a:pPr marL="342900" indent="-342900">
              <a:buAutoNum type="alphaLcParenBoth"/>
            </a:pPr>
            <a:r>
              <a:rPr lang="en-US" dirty="0"/>
              <a:t>F</a:t>
            </a:r>
            <a:r>
              <a:rPr lang="en-US" dirty="0" smtClean="0"/>
              <a:t>ibrous </a:t>
            </a:r>
            <a:r>
              <a:rPr lang="en-US" dirty="0" smtClean="0"/>
              <a:t>illite </a:t>
            </a:r>
          </a:p>
          <a:p>
            <a:pPr marL="342900" indent="-342900">
              <a:buAutoNum type="alphaLcParenBoth"/>
            </a:pPr>
            <a:endParaRPr lang="en-US" dirty="0"/>
          </a:p>
          <a:p>
            <a:r>
              <a:rPr lang="en-US" dirty="0" smtClean="0"/>
              <a:t> </a:t>
            </a:r>
            <a:r>
              <a:rPr lang="en-US" dirty="0"/>
              <a:t> </a:t>
            </a:r>
          </a:p>
          <a:p>
            <a:r>
              <a:rPr lang="en-US" dirty="0"/>
              <a:t>                </a:t>
            </a:r>
          </a:p>
        </p:txBody>
      </p:sp>
      <p:sp>
        <p:nvSpPr>
          <p:cNvPr id="8" name="Rectangle 7"/>
          <p:cNvSpPr/>
          <p:nvPr/>
        </p:nvSpPr>
        <p:spPr>
          <a:xfrm>
            <a:off x="182526" y="5103279"/>
            <a:ext cx="51124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Industrial Clays - Scientific Figure on ResearchGate. Available from: https://www.researchgate.net/SEM-images-of-clay-minerals-a-pseudohexagonal-crystals-of-kaolinite-b-tubular_fig4_311583515 [accessed 30 May, 2018</a:t>
            </a:r>
            <a:r>
              <a:rPr lang="en-US" sz="1200" dirty="0" smtClean="0"/>
              <a:t>]</a:t>
            </a:r>
          </a:p>
          <a:p>
            <a:endParaRPr lang="en-US" sz="1200" dirty="0"/>
          </a:p>
          <a:p>
            <a:r>
              <a:rPr lang="en-US" sz="1200" dirty="0"/>
              <a:t>Images courtesy of The Clay Minerals Society and the Clay Minerals Group of the Mineralogical Society (Images of Clay Gallery, available at www.minersoc.org/pages/gallery/claypix/index.html).</a:t>
            </a:r>
            <a:endParaRPr lang="en-US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925" y="0"/>
            <a:ext cx="673907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95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866900" y="594359"/>
            <a:ext cx="2400300" cy="2286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552" y="2555368"/>
            <a:ext cx="11492042" cy="3078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-914400" y="1097477"/>
            <a:ext cx="12824318" cy="958058"/>
          </a:xfrm>
        </p:spPr>
        <p:txBody>
          <a:bodyPr>
            <a:noAutofit/>
          </a:bodyPr>
          <a:lstStyle/>
          <a:p>
            <a:r>
              <a:rPr lang="en-US" sz="3600" dirty="0" smtClean="0"/>
              <a:t>Remolded, 5-cm diameter cores of two natural soils were tested in an 8-m recirculating hydraulic flume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70415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2"/>
          <p:cNvSpPr>
            <a:spLocks noGrp="1"/>
          </p:cNvSpPr>
          <p:nvPr>
            <p:ph type="title"/>
          </p:nvPr>
        </p:nvSpPr>
        <p:spPr>
          <a:xfrm>
            <a:off x="203199" y="909652"/>
            <a:ext cx="10327341" cy="800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Water temperature, pH, and salt concentration were varied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369373" y="2085950"/>
                <a:ext cx="6450080" cy="4971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Water temperatures </a:t>
                </a:r>
                <a:r>
                  <a:rPr lang="en-US" sz="2400" dirty="0"/>
                  <a:t>of </a:t>
                </a:r>
                <a:r>
                  <a:rPr lang="en-US" sz="2400" dirty="0" smtClean="0"/>
                  <a:t>10, </a:t>
                </a:r>
                <a:r>
                  <a:rPr lang="en-US" sz="2400" dirty="0"/>
                  <a:t>20, and </a:t>
                </a:r>
                <a:r>
                  <a:rPr lang="en-US" sz="2400" dirty="0" smtClean="0"/>
                  <a:t>30˚C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pH of 6 and 8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NaCl concentrations of 0 and 5000 mg/l</a:t>
                </a:r>
                <a:endParaRPr lang="en-US" sz="2400" dirty="0"/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400" dirty="0"/>
                  <a:t>3 replicates for each </a:t>
                </a:r>
                <a:r>
                  <a:rPr lang="en-US" sz="2400" dirty="0" smtClean="0"/>
                  <a:t>soil-T-pH-salt </a:t>
                </a:r>
                <a:r>
                  <a:rPr lang="en-US" sz="2400" dirty="0"/>
                  <a:t>combination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endParaRPr lang="en-US" sz="2400" dirty="0" smtClean="0"/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Velocity profiles and distance to sample measured with a Vectrino II ADCP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Sample advanced after every 1 mm of erosion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Shear velocity determined using rough law of wall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  <m:sup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p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</m:t>
                    </m:r>
                    <m:rad>
                      <m:radPr>
                        <m:degHide m:val="on"/>
                        <m:ctrlPr>
                          <a:rPr lang="en-US" sz="2400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f>
                          <m:fPr>
                            <m:type m:val="skw"/>
                            <m:ctrlPr>
                              <a:rPr lang="en-US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num>
                          <m:den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 smtClean="0"/>
                  <a:t>)</a:t>
                </a:r>
                <a:endParaRPr lang="en-US" sz="2400" dirty="0"/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r>
                  <a:rPr lang="en-US" sz="2400" dirty="0" smtClean="0"/>
                  <a:t>Shear </a:t>
                </a:r>
                <a:r>
                  <a:rPr lang="en-US" sz="2400" dirty="0"/>
                  <a:t>stress ranged from </a:t>
                </a:r>
                <a:r>
                  <a:rPr lang="en-US" sz="2400" dirty="0" smtClean="0"/>
                  <a:t>0.2—6.5 Pa</a:t>
                </a:r>
              </a:p>
              <a:p>
                <a:pPr marL="457200" indent="-457200">
                  <a:buFont typeface="Wingdings" panose="05000000000000000000" pitchFamily="2" charset="2"/>
                  <a:buChar char="Ø"/>
                </a:pPr>
                <a:endParaRPr lang="en-US" sz="24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69373" y="2085950"/>
                <a:ext cx="6450080" cy="4971554"/>
              </a:xfrm>
              <a:prstGeom prst="rect">
                <a:avLst/>
              </a:prstGeom>
              <a:blipFill>
                <a:blip r:embed="rId4"/>
                <a:stretch>
                  <a:fillRect l="-1323" t="-9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2086" y="2261049"/>
            <a:ext cx="3698511" cy="423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528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99796" y="687510"/>
            <a:ext cx="12349690" cy="85079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Two natural soils were tested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Vermiculite-dominated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79349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40% </a:t>
            </a:r>
            <a:r>
              <a:rPr lang="en-US" dirty="0"/>
              <a:t>sand, </a:t>
            </a:r>
            <a:r>
              <a:rPr lang="en-US" dirty="0" smtClean="0"/>
              <a:t>40% silt, 20</a:t>
            </a:r>
            <a:r>
              <a:rPr lang="en-US" dirty="0"/>
              <a:t>% </a:t>
            </a:r>
            <a:r>
              <a:rPr lang="en-US" dirty="0" smtClean="0"/>
              <a:t>clay </a:t>
            </a:r>
          </a:p>
          <a:p>
            <a:pPr lvl="1"/>
            <a:r>
              <a:rPr lang="en-US" dirty="0"/>
              <a:t>35% hydroxyl interlayered </a:t>
            </a:r>
            <a:r>
              <a:rPr lang="en-US" dirty="0" smtClean="0"/>
              <a:t>vermiculite</a:t>
            </a:r>
          </a:p>
          <a:p>
            <a:pPr lvl="1"/>
            <a:r>
              <a:rPr lang="en-US" dirty="0" smtClean="0"/>
              <a:t>10</a:t>
            </a:r>
            <a:r>
              <a:rPr lang="en-US" dirty="0"/>
              <a:t>% </a:t>
            </a:r>
            <a:r>
              <a:rPr lang="en-US" dirty="0" smtClean="0"/>
              <a:t>vermiculite</a:t>
            </a:r>
          </a:p>
          <a:p>
            <a:pPr lvl="1"/>
            <a:r>
              <a:rPr lang="en-US" dirty="0" smtClean="0"/>
              <a:t>10</a:t>
            </a:r>
            <a:r>
              <a:rPr lang="en-US" dirty="0"/>
              <a:t>% </a:t>
            </a:r>
            <a:r>
              <a:rPr lang="en-US" dirty="0" smtClean="0"/>
              <a:t>mica</a:t>
            </a:r>
          </a:p>
          <a:p>
            <a:pPr lvl="1"/>
            <a:r>
              <a:rPr lang="en-US" dirty="0" smtClean="0"/>
              <a:t>15</a:t>
            </a:r>
            <a:r>
              <a:rPr lang="en-US" dirty="0"/>
              <a:t>% </a:t>
            </a:r>
            <a:r>
              <a:rPr lang="en-US" dirty="0" smtClean="0"/>
              <a:t>kaolinite</a:t>
            </a:r>
          </a:p>
          <a:p>
            <a:pPr lvl="1"/>
            <a:r>
              <a:rPr lang="en-US" dirty="0" smtClean="0"/>
              <a:t>13</a:t>
            </a:r>
            <a:r>
              <a:rPr lang="en-US" dirty="0"/>
              <a:t>% </a:t>
            </a:r>
            <a:r>
              <a:rPr lang="en-US" dirty="0" smtClean="0"/>
              <a:t>quartz</a:t>
            </a:r>
          </a:p>
          <a:p>
            <a:pPr lvl="1"/>
            <a:r>
              <a:rPr lang="en-US" dirty="0" smtClean="0"/>
              <a:t>10</a:t>
            </a:r>
            <a:r>
              <a:rPr lang="en-US" dirty="0"/>
              <a:t>% </a:t>
            </a:r>
            <a:r>
              <a:rPr lang="en-US" dirty="0" smtClean="0"/>
              <a:t>chlorite</a:t>
            </a:r>
          </a:p>
          <a:p>
            <a:pPr lvl="1"/>
            <a:r>
              <a:rPr lang="en-US" dirty="0" smtClean="0"/>
              <a:t>6</a:t>
            </a:r>
            <a:r>
              <a:rPr lang="en-US" dirty="0"/>
              <a:t>% smectite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Montmorillonite-dominated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47% sand, 42% silt, </a:t>
            </a:r>
            <a:r>
              <a:rPr lang="en-US" dirty="0" smtClean="0"/>
              <a:t>11</a:t>
            </a:r>
            <a:r>
              <a:rPr lang="en-US" dirty="0"/>
              <a:t>% </a:t>
            </a:r>
            <a:r>
              <a:rPr lang="en-US" dirty="0" smtClean="0"/>
              <a:t>clay</a:t>
            </a:r>
          </a:p>
          <a:p>
            <a:pPr lvl="1"/>
            <a:r>
              <a:rPr lang="en-US" dirty="0" smtClean="0"/>
              <a:t>35% kaolinite</a:t>
            </a:r>
          </a:p>
          <a:p>
            <a:pPr lvl="1"/>
            <a:r>
              <a:rPr lang="en-US" dirty="0" smtClean="0"/>
              <a:t>25% montmorillonite</a:t>
            </a:r>
          </a:p>
          <a:p>
            <a:pPr lvl="1"/>
            <a:r>
              <a:rPr lang="en-US" dirty="0" smtClean="0"/>
              <a:t>20% mica/illite</a:t>
            </a:r>
          </a:p>
          <a:p>
            <a:pPr lvl="1"/>
            <a:r>
              <a:rPr lang="en-US" dirty="0" smtClean="0"/>
              <a:t>15% hydroxyl-interlayered vermiculite</a:t>
            </a:r>
          </a:p>
          <a:p>
            <a:pPr lvl="1"/>
            <a:r>
              <a:rPr lang="en-US" dirty="0" smtClean="0"/>
              <a:t>3</a:t>
            </a:r>
            <a:r>
              <a:rPr lang="en-US" dirty="0"/>
              <a:t>% </a:t>
            </a:r>
            <a:r>
              <a:rPr lang="en-US" dirty="0" smtClean="0"/>
              <a:t>chlorite</a:t>
            </a:r>
          </a:p>
          <a:p>
            <a:pPr lvl="1"/>
            <a:r>
              <a:rPr lang="en-US" dirty="0" smtClean="0"/>
              <a:t>2</a:t>
            </a:r>
            <a:r>
              <a:rPr lang="en-US" dirty="0"/>
              <a:t>% quartz</a:t>
            </a:r>
          </a:p>
        </p:txBody>
      </p:sp>
    </p:spTree>
    <p:extLst>
      <p:ext uri="{BB962C8B-B14F-4D97-AF65-F5344CB8AC3E}">
        <p14:creationId xmlns:p14="http://schemas.microsoft.com/office/powerpoint/2010/main" val="1492525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8233" y="1810865"/>
            <a:ext cx="8036497" cy="4527769"/>
          </a:xfrm>
        </p:spPr>
        <p:txBody>
          <a:bodyPr>
            <a:noAutofit/>
          </a:bodyPr>
          <a:lstStyle/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Air-dried soils </a:t>
            </a:r>
            <a:r>
              <a:rPr lang="en-US" sz="2000" dirty="0" smtClean="0"/>
              <a:t>crushed </a:t>
            </a:r>
            <a:r>
              <a:rPr lang="en-US" sz="2000" dirty="0"/>
              <a:t>and sieved (2-mm)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Dionized water added to bring to test moisture content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/>
              <a:t>Compacted into 5-cm x 5 cm aluminum cylinders with a slide hammer</a:t>
            </a:r>
            <a:endParaRPr lang="en-US" sz="2000" dirty="0"/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Saturated overnight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Placed in a pressure plate chamber to bring samples to field capacity (-1/3 bar)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/>
              <a:t>Tested within 8 hours of removing from pressure chamber</a:t>
            </a:r>
          </a:p>
          <a:p>
            <a:pPr marL="514350" indent="-51435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-244219" y="816429"/>
            <a:ext cx="11366116" cy="81636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Soil sample preparation 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5861" y="5571592"/>
            <a:ext cx="10062453" cy="153408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55" r="2613"/>
          <a:stretch/>
        </p:blipFill>
        <p:spPr>
          <a:xfrm rot="16200000">
            <a:off x="9285828" y="3415180"/>
            <a:ext cx="2935184" cy="2428964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  <p:pic>
        <p:nvPicPr>
          <p:cNvPr id="7" name="Content Placeholder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45" t="9606" r="20681" b="5545"/>
          <a:stretch/>
        </p:blipFill>
        <p:spPr>
          <a:xfrm>
            <a:off x="8694730" y="1058604"/>
            <a:ext cx="2217717" cy="2329887"/>
          </a:xfrm>
          <a:prstGeom prst="rect">
            <a:avLst/>
          </a:prstGeom>
          <a:ln w="38100" cap="sq">
            <a:noFill/>
            <a:prstDash val="solid"/>
            <a:miter lim="800000"/>
          </a:ln>
          <a:effectLst/>
        </p:spPr>
      </p:pic>
    </p:spTree>
    <p:extLst>
      <p:ext uri="{BB962C8B-B14F-4D97-AF65-F5344CB8AC3E}">
        <p14:creationId xmlns:p14="http://schemas.microsoft.com/office/powerpoint/2010/main" val="808679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6529" y="488175"/>
            <a:ext cx="9898329" cy="608301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191473" y="1737928"/>
            <a:ext cx="1868557" cy="4276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8050695" y="1737928"/>
            <a:ext cx="1868557" cy="42766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2261862" y="1737928"/>
            <a:ext cx="1868557" cy="42766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121084" y="1737928"/>
            <a:ext cx="1868557" cy="4276666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348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913" y="905560"/>
            <a:ext cx="11084650" cy="7637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Actually, the heat exchange between the water and the soil affects erosion rates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903769" y="3018199"/>
            <a:ext cx="18234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New research by Akin Akinola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1775" y="1804303"/>
            <a:ext cx="4828450" cy="4828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932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3853" y="1876554"/>
            <a:ext cx="9448803" cy="3393984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dirty="0" smtClean="0">
                <a:latin typeface="Acherus Grotesque Regular" panose="02000505000000020004" pitchFamily="50" charset="0"/>
              </a:rPr>
              <a:t>Clay type and stream chemistry play a significant role in the fluvial erosion of cohesive streambanks</a:t>
            </a: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dirty="0" smtClean="0">
                <a:latin typeface="Acherus Grotesque Regular" panose="02000505000000020004" pitchFamily="50" charset="0"/>
              </a:rPr>
              <a:t>Stormwater regulations should require temperature control in addition to peak flow and volume control to maintain channel stability </a:t>
            </a:r>
            <a:endParaRPr lang="en-US" dirty="0" smtClean="0">
              <a:latin typeface="Acherus Grotesque Regular" panose="02000505000000020004" pitchFamily="50" charset="0"/>
            </a:endParaRPr>
          </a:p>
          <a:p>
            <a:pPr marL="457200" indent="-457200">
              <a:lnSpc>
                <a:spcPct val="100000"/>
              </a:lnSpc>
              <a:spcBef>
                <a:spcPts val="600"/>
              </a:spcBef>
              <a:buFont typeface="+mj-lt"/>
              <a:buAutoNum type="arabicPeriod"/>
            </a:pPr>
            <a:r>
              <a:rPr lang="en-US" dirty="0" smtClean="0">
                <a:latin typeface="Acherus Grotesque Regular" panose="02000505000000020004" pitchFamily="50" charset="0"/>
              </a:rPr>
              <a:t>The change in erosion rate with temperature is directly related to the change in enthalpy of the streambank soils</a:t>
            </a:r>
            <a:endParaRPr lang="en-US" dirty="0" smtClean="0">
              <a:latin typeface="Acherus Grotesque Regular" panose="02000505000000020004" pitchFamily="50" charset="0"/>
            </a:endParaRPr>
          </a:p>
          <a:p>
            <a:endParaRPr lang="en-US" dirty="0">
              <a:latin typeface="Acherus Grotesque Regular" panose="02000505000000020004" pitchFamily="50" charset="0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97713" y="790236"/>
            <a:ext cx="10117036" cy="7637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Wrapping it up…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57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1131" y="790236"/>
            <a:ext cx="10143618" cy="763751"/>
          </a:xfrm>
        </p:spPr>
        <p:txBody>
          <a:bodyPr>
            <a:noAutofit/>
          </a:bodyPr>
          <a:lstStyle/>
          <a:p>
            <a:r>
              <a:rPr lang="en-US" dirty="0" smtClean="0"/>
              <a:t>Questions??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97381" y="6550223"/>
            <a:ext cx="419294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/>
              <a:t>https://en.wikipedia.org/wiki/Carnac_the_Magnificent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2192" y="1771241"/>
            <a:ext cx="6730408" cy="456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24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799" y="751027"/>
            <a:ext cx="11803528" cy="958058"/>
          </a:xfrm>
        </p:spPr>
        <p:txBody>
          <a:bodyPr>
            <a:noAutofit/>
          </a:bodyPr>
          <a:lstStyle/>
          <a:p>
            <a:r>
              <a:rPr lang="en-US" dirty="0" smtClean="0"/>
              <a:t>How does bank retreat (typically) occur?</a:t>
            </a:r>
            <a:endParaRPr lang="en-US" dirty="0"/>
          </a:p>
        </p:txBody>
      </p:sp>
      <p:sp>
        <p:nvSpPr>
          <p:cNvPr id="3" name="AutoShape 11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058863" y="3929743"/>
            <a:ext cx="762000" cy="381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E87722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2400" dirty="0"/>
          </a:p>
        </p:txBody>
      </p:sp>
      <p:sp>
        <p:nvSpPr>
          <p:cNvPr id="4" name="AutoShape 11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564063" y="3929743"/>
            <a:ext cx="762000" cy="381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rgbClr val="E87722"/>
          </a:solidFill>
          <a:ln w="9525">
            <a:solidFill>
              <a:srgbClr val="C00000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/>
          <a:p>
            <a:endParaRPr lang="en-US" sz="2400" dirty="0"/>
          </a:p>
        </p:txBody>
      </p:sp>
      <p:sp>
        <p:nvSpPr>
          <p:cNvPr id="5" name="Text Box 114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828800" y="5606143"/>
            <a:ext cx="2649956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 dirty="0"/>
              <a:t>Freeze-thaw and wet-dry cycling weaken soil</a:t>
            </a:r>
          </a:p>
        </p:txBody>
      </p:sp>
      <p:sp>
        <p:nvSpPr>
          <p:cNvPr id="6" name="Text Box 11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01863" y="5606143"/>
            <a:ext cx="19812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 dirty="0"/>
              <a:t>Soil entrained during high flows</a:t>
            </a:r>
          </a:p>
        </p:txBody>
      </p:sp>
      <p:sp>
        <p:nvSpPr>
          <p:cNvPr id="7" name="Text Box 11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8478462" y="5606143"/>
            <a:ext cx="2244439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</a:pPr>
            <a:r>
              <a:rPr lang="en-US" sz="2000" dirty="0"/>
              <a:t>Mass failure from slope instability</a:t>
            </a:r>
          </a:p>
        </p:txBody>
      </p:sp>
      <p:pic>
        <p:nvPicPr>
          <p:cNvPr id="8" name="Picture 117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3863" y="2786743"/>
            <a:ext cx="21431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118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1863" y="2862943"/>
            <a:ext cx="2130425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11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8463" y="2862943"/>
            <a:ext cx="2030413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122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972093" y="2024742"/>
            <a:ext cx="25066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/>
              <a:t>Subaerial Processes</a:t>
            </a:r>
            <a:r>
              <a:rPr lang="en-US" sz="2000" dirty="0" smtClean="0"/>
              <a:t>/ Erosion</a:t>
            </a:r>
            <a:endParaRPr lang="en-US" sz="2000" dirty="0"/>
          </a:p>
        </p:txBody>
      </p:sp>
      <p:sp>
        <p:nvSpPr>
          <p:cNvPr id="12" name="Text Box 123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201863" y="2191431"/>
            <a:ext cx="25066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2000" dirty="0"/>
              <a:t>Fluvial Entrainment</a:t>
            </a:r>
          </a:p>
        </p:txBody>
      </p:sp>
      <p:sp>
        <p:nvSpPr>
          <p:cNvPr id="13" name="Text Box 124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8478463" y="2205202"/>
            <a:ext cx="2030413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US" sz="2000" dirty="0"/>
              <a:t>Bank Failure</a:t>
            </a:r>
          </a:p>
        </p:txBody>
      </p:sp>
    </p:spTree>
    <p:extLst>
      <p:ext uri="{BB962C8B-B14F-4D97-AF65-F5344CB8AC3E}">
        <p14:creationId xmlns:p14="http://schemas.microsoft.com/office/powerpoint/2010/main" val="153978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1113854" y="1833119"/>
            <a:ext cx="7928546" cy="3393984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Required for channel meandering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Critical part of evolution of incised channels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Net bank sediment yields constitute 70% of Piedmont watershed sediment yields in Chesapeake Bay watershed*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49015" y="790232"/>
            <a:ext cx="10065732" cy="763751"/>
          </a:xfrm>
        </p:spPr>
        <p:txBody>
          <a:bodyPr>
            <a:noAutofit/>
          </a:bodyPr>
          <a:lstStyle/>
          <a:p>
            <a:r>
              <a:rPr lang="en-US" dirty="0" smtClean="0"/>
              <a:t>Why is bank retreat important?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9014" y="6232737"/>
            <a:ext cx="85362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69863" indent="-169863"/>
            <a:r>
              <a:rPr lang="en-US" sz="1600" dirty="0" smtClean="0"/>
              <a:t>*	Donovan </a:t>
            </a:r>
            <a:r>
              <a:rPr lang="en-US" sz="1600" dirty="0"/>
              <a:t>M, A Miller, M Baker, A Gellis. 2015</a:t>
            </a:r>
            <a:r>
              <a:rPr lang="en-US" sz="1600" dirty="0" smtClean="0"/>
              <a:t>.  Sediment </a:t>
            </a:r>
            <a:r>
              <a:rPr lang="en-US" sz="1600" dirty="0"/>
              <a:t>contributions from floodplains and legacy sediments </a:t>
            </a:r>
            <a:r>
              <a:rPr lang="en-US" sz="1600" dirty="0" smtClean="0"/>
              <a:t>to Piedmont </a:t>
            </a:r>
            <a:r>
              <a:rPr lang="en-US" sz="1600" dirty="0"/>
              <a:t>streams of Baltimore County, </a:t>
            </a:r>
            <a:r>
              <a:rPr lang="en-US" sz="1600" dirty="0" smtClean="0"/>
              <a:t>Maryland.  Geomorphology 235:  88-105.    </a:t>
            </a:r>
            <a:endParaRPr lang="en-US" sz="1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2400" y="2006551"/>
            <a:ext cx="2857500" cy="35718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42400" y="5578426"/>
            <a:ext cx="28862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Chesapeake Bay, USA (NASA)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2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4949" y="909932"/>
            <a:ext cx="10289797" cy="763751"/>
          </a:xfrm>
        </p:spPr>
        <p:txBody>
          <a:bodyPr>
            <a:noAutofit/>
          </a:bodyPr>
          <a:lstStyle/>
          <a:p>
            <a:r>
              <a:rPr lang="en-US" sz="3600" dirty="0"/>
              <a:t>Eastern </a:t>
            </a:r>
            <a:r>
              <a:rPr lang="en-US" sz="3600" dirty="0" smtClean="0"/>
              <a:t>US streams </a:t>
            </a:r>
            <a:r>
              <a:rPr lang="en-US" sz="3600" dirty="0"/>
              <a:t>have a history of </a:t>
            </a:r>
            <a:r>
              <a:rPr lang="en-US" sz="3600" dirty="0" smtClean="0"/>
              <a:t>human </a:t>
            </a:r>
            <a:r>
              <a:rPr lang="en-US" sz="3600" dirty="0"/>
              <a:t>impacts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4894" y="6374399"/>
            <a:ext cx="58144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1600-early 1900s – Hillslopes denuded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874" y="2654903"/>
            <a:ext cx="4035702" cy="330795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329613" y="2767789"/>
            <a:ext cx="13036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Logging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/>
          <a:srcRect l="5000" t="9971" r="4647" b="8250"/>
          <a:stretch/>
        </p:blipFill>
        <p:spPr>
          <a:xfrm>
            <a:off x="5660182" y="2162584"/>
            <a:ext cx="4253226" cy="31566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40864" y="2162584"/>
            <a:ext cx="17989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Agriculture</a:t>
            </a:r>
          </a:p>
        </p:txBody>
      </p:sp>
    </p:spTree>
    <p:extLst>
      <p:ext uri="{BB962C8B-B14F-4D97-AF65-F5344CB8AC3E}">
        <p14:creationId xmlns:p14="http://schemas.microsoft.com/office/powerpoint/2010/main" val="134537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824" y="2049929"/>
            <a:ext cx="5765302" cy="4323977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800847" y="751027"/>
            <a:ext cx="12538635" cy="95805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These sediments are now stored in the floodplains of headwater streams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9090" y="1655481"/>
            <a:ext cx="5825067" cy="436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567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286000"/>
            <a:ext cx="12192000" cy="91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9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788" y="1172107"/>
            <a:ext cx="10411012" cy="763751"/>
          </a:xfrm>
        </p:spPr>
        <p:txBody>
          <a:bodyPr>
            <a:normAutofit fontScale="90000"/>
          </a:bodyPr>
          <a:lstStyle/>
          <a:p>
            <a:r>
              <a:rPr lang="en-US" dirty="0"/>
              <a:t>In eastern US streams, channel incision is frequently limited by bedrock and/or culverts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57421" y="6116281"/>
            <a:ext cx="56751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latin typeface="+mj-lt"/>
              </a:rPr>
              <a:t>…so channel </a:t>
            </a:r>
            <a:r>
              <a:rPr lang="en-US" sz="3200" i="1" dirty="0">
                <a:latin typeface="+mj-lt"/>
              </a:rPr>
              <a:t>widening is common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1311" y="1994009"/>
            <a:ext cx="5104640" cy="38270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0965" y="2599765"/>
            <a:ext cx="4805082" cy="3603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49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647" y="1278681"/>
            <a:ext cx="10638117" cy="76375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goal of this study was to quantify changes in fluvial erosion rates with changes in stream chemistry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71801" y="2800681"/>
            <a:ext cx="278839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60375" indent="-460375">
              <a:buFont typeface="Wingdings" panose="05000000000000000000" pitchFamily="2" charset="2"/>
              <a:buChar char="Ø"/>
            </a:pPr>
            <a:r>
              <a:rPr lang="en-US" sz="3200" dirty="0" smtClean="0"/>
              <a:t>Temperature</a:t>
            </a:r>
          </a:p>
          <a:p>
            <a:pPr marL="460375" indent="-460375">
              <a:buFont typeface="Wingdings" panose="05000000000000000000" pitchFamily="2" charset="2"/>
              <a:buChar char="Ø"/>
            </a:pPr>
            <a:r>
              <a:rPr lang="en-US" sz="3200" dirty="0" smtClean="0"/>
              <a:t>pH</a:t>
            </a:r>
          </a:p>
          <a:p>
            <a:pPr marL="460375" indent="-460375">
              <a:buFont typeface="Wingdings" panose="05000000000000000000" pitchFamily="2" charset="2"/>
              <a:buChar char="Ø"/>
            </a:pPr>
            <a:r>
              <a:rPr lang="en-US" sz="3200" dirty="0" smtClean="0"/>
              <a:t>Deicing salt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72764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itle 1"/>
          <p:cNvSpPr>
            <a:spLocks noGrp="1"/>
          </p:cNvSpPr>
          <p:nvPr>
            <p:ph type="title"/>
          </p:nvPr>
        </p:nvSpPr>
        <p:spPr>
          <a:xfrm>
            <a:off x="107577" y="1006769"/>
            <a:ext cx="9890760" cy="800074"/>
          </a:xfrm>
        </p:spPr>
        <p:txBody>
          <a:bodyPr>
            <a:noAutofit/>
          </a:bodyPr>
          <a:lstStyle/>
          <a:p>
            <a:r>
              <a:rPr lang="en-US" dirty="0"/>
              <a:t>Cohesive soils are dominated by inter-particle attraction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6356" y="2222038"/>
            <a:ext cx="8389620" cy="4091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74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Section Slid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4" id="{88916EC7-7FEC-AF43-BDB0-3DE6AE6A861F}" vid="{2559EE01-5818-5544-9433-FD3C9859E56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395</TotalTime>
  <Words>578</Words>
  <Application>Microsoft Office PowerPoint</Application>
  <PresentationFormat>Widescreen</PresentationFormat>
  <Paragraphs>90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Acherus Grotesque</vt:lpstr>
      <vt:lpstr>Acherus Grotesque Medium</vt:lpstr>
      <vt:lpstr>Acherus Grotesque Regular</vt:lpstr>
      <vt:lpstr>Arial</vt:lpstr>
      <vt:lpstr>Calibri</vt:lpstr>
      <vt:lpstr>Calibri Light</vt:lpstr>
      <vt:lpstr>Cambria Math</vt:lpstr>
      <vt:lpstr>Times New Roman</vt:lpstr>
      <vt:lpstr>Wingdings</vt:lpstr>
      <vt:lpstr>Section Slide</vt:lpstr>
      <vt:lpstr>Changes in Fluvial Erosion with Stream Chemistry</vt:lpstr>
      <vt:lpstr>How does bank retreat (typically) occur?</vt:lpstr>
      <vt:lpstr>Why is bank retreat important?</vt:lpstr>
      <vt:lpstr>Eastern US streams have a history of human impacts</vt:lpstr>
      <vt:lpstr>These sediments are now stored in the floodplains of headwater streams</vt:lpstr>
      <vt:lpstr>PowerPoint Presentation</vt:lpstr>
      <vt:lpstr>In eastern US streams, channel incision is frequently limited by bedrock and/or culverts</vt:lpstr>
      <vt:lpstr>The goal of this study was to quantify changes in fluvial erosion rates with changes in stream chemistry</vt:lpstr>
      <vt:lpstr>Cohesive soils are dominated by inter-particle attraction</vt:lpstr>
      <vt:lpstr>The type of clay in a soil plays a major role in erosion</vt:lpstr>
      <vt:lpstr>Remolded, 5-cm diameter cores of two natural soils were tested in an 8-m recirculating hydraulic flume</vt:lpstr>
      <vt:lpstr>Water temperature, pH, and salt concentration were varied</vt:lpstr>
      <vt:lpstr>Two natural soils were tested</vt:lpstr>
      <vt:lpstr>Soil sample preparation </vt:lpstr>
      <vt:lpstr>PowerPoint Presentation</vt:lpstr>
      <vt:lpstr>Actually, the heat exchange between the water and the soil affects erosion rates</vt:lpstr>
      <vt:lpstr>Wrapping it up…</vt:lpstr>
      <vt:lpstr>Questions??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slides are designed for three lines and the fonts will resize</dc:title>
  <dc:creator>Finney, Jack</dc:creator>
  <cp:lastModifiedBy>Thompson, Tess</cp:lastModifiedBy>
  <cp:revision>59</cp:revision>
  <dcterms:created xsi:type="dcterms:W3CDTF">2017-10-18T17:09:56Z</dcterms:created>
  <dcterms:modified xsi:type="dcterms:W3CDTF">2018-06-01T11:56:03Z</dcterms:modified>
</cp:coreProperties>
</file>