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354"/>
    <p:restoredTop sz="94599"/>
  </p:normalViewPr>
  <p:slideViewPr>
    <p:cSldViewPr snapToGrid="0" snapToObjects="1">
      <p:cViewPr varScale="1">
        <p:scale>
          <a:sx n="54" d="100"/>
          <a:sy n="54" d="100"/>
        </p:scale>
        <p:origin x="232" y="1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FA9DD-B953-7B4A-9813-88FD30D3D16B}" type="datetimeFigureOut">
              <a:rPr lang="en-US" smtClean="0"/>
              <a:t>9/14/18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38C46-A304-A64F-98FF-8983D7516D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788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f38a97707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758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3f38a97707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30722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EA4B1-37DC-2E46-A83C-EEE615025F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F12CAF-1371-444E-89D7-42D69EC9AA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E67BE-DAA0-344A-9362-9E16BFE21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3ADB-864D-7D40-AFC8-21991324D790}" type="datetimeFigureOut">
              <a:rPr lang="en-US" smtClean="0"/>
              <a:t>9/14/18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A0E1BC-B3EE-5044-A051-106DB1262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C8AEBF-C6DA-E347-ABAD-19C3CC99B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AF96-D10C-554A-B64F-789AA0E00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467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C0ABA-0F8E-5C4B-A98B-0838E00BB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816EBC-8BAD-3C4B-8DAE-FDB3744139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C6226F-9264-4F45-B34E-C35AD9403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3ADB-864D-7D40-AFC8-21991324D790}" type="datetimeFigureOut">
              <a:rPr lang="en-US" smtClean="0"/>
              <a:t>9/14/18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398EAA-E5FF-814A-B508-FDFD8F5B6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4654B3-A6E9-D24F-80B4-D635A3B53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AF96-D10C-554A-B64F-789AA0E00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101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44569C-A352-BC4C-9A30-B2E9011009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9D8058-1824-4F4C-905D-D37444E6AC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431101-69FE-5A48-B4E0-3522BB40D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3ADB-864D-7D40-AFC8-21991324D790}" type="datetimeFigureOut">
              <a:rPr lang="en-US" smtClean="0"/>
              <a:t>9/14/18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0B4FCE-55AB-4C4B-8D35-F117ACC90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16C4EA-5409-A545-BED1-09E32AE3B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AF96-D10C-554A-B64F-789AA0E00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1290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595" y="593368"/>
            <a:ext cx="11360666" cy="763577"/>
          </a:xfrm>
          <a:prstGeom prst="rect">
            <a:avLst/>
          </a:prstGeom>
        </p:spPr>
        <p:txBody>
          <a:bodyPr spcFirstLastPara="1" wrap="square" lIns="374550" tIns="374550" rIns="374550" bIns="374550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11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5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595" y="1536638"/>
            <a:ext cx="11360666" cy="4555189"/>
          </a:xfrm>
          <a:prstGeom prst="rect">
            <a:avLst/>
          </a:prstGeom>
        </p:spPr>
        <p:txBody>
          <a:bodyPr spcFirstLastPara="1" wrap="square" lIns="374550" tIns="374550" rIns="374550" bIns="374550" anchor="t" anchorCtr="0"/>
          <a:lstStyle>
            <a:lvl1pPr marL="148773" lvl="0" indent="-227292">
              <a:spcBef>
                <a:spcPts val="0"/>
              </a:spcBef>
              <a:spcAft>
                <a:spcPts val="0"/>
              </a:spcAft>
              <a:buSzPts val="7400"/>
              <a:buChar char="●"/>
              <a:defRPr/>
            </a:lvl1pPr>
            <a:lvl2pPr marL="297546" lvl="1" indent="-192165">
              <a:spcBef>
                <a:spcPts val="2148"/>
              </a:spcBef>
              <a:spcAft>
                <a:spcPts val="0"/>
              </a:spcAft>
              <a:buSzPts val="5700"/>
              <a:buChar char="○"/>
              <a:defRPr/>
            </a:lvl2pPr>
            <a:lvl3pPr marL="446319" lvl="2" indent="-192165">
              <a:spcBef>
                <a:spcPts val="2148"/>
              </a:spcBef>
              <a:spcAft>
                <a:spcPts val="0"/>
              </a:spcAft>
              <a:buSzPts val="5700"/>
              <a:buChar char="■"/>
              <a:defRPr/>
            </a:lvl3pPr>
            <a:lvl4pPr marL="595092" lvl="3" indent="-192165">
              <a:spcBef>
                <a:spcPts val="2148"/>
              </a:spcBef>
              <a:spcAft>
                <a:spcPts val="0"/>
              </a:spcAft>
              <a:buSzPts val="5700"/>
              <a:buChar char="●"/>
              <a:defRPr/>
            </a:lvl4pPr>
            <a:lvl5pPr marL="743864" lvl="4" indent="-192165">
              <a:spcBef>
                <a:spcPts val="2148"/>
              </a:spcBef>
              <a:spcAft>
                <a:spcPts val="0"/>
              </a:spcAft>
              <a:buSzPts val="5700"/>
              <a:buChar char="○"/>
              <a:defRPr/>
            </a:lvl5pPr>
            <a:lvl6pPr marL="892637" lvl="5" indent="-192165">
              <a:spcBef>
                <a:spcPts val="2148"/>
              </a:spcBef>
              <a:spcAft>
                <a:spcPts val="0"/>
              </a:spcAft>
              <a:buSzPts val="5700"/>
              <a:buChar char="■"/>
              <a:defRPr/>
            </a:lvl6pPr>
            <a:lvl7pPr marL="1041410" lvl="6" indent="-192165">
              <a:spcBef>
                <a:spcPts val="2148"/>
              </a:spcBef>
              <a:spcAft>
                <a:spcPts val="0"/>
              </a:spcAft>
              <a:buSzPts val="5700"/>
              <a:buChar char="●"/>
              <a:defRPr/>
            </a:lvl7pPr>
            <a:lvl8pPr marL="1190183" lvl="7" indent="-192165">
              <a:spcBef>
                <a:spcPts val="2148"/>
              </a:spcBef>
              <a:spcAft>
                <a:spcPts val="0"/>
              </a:spcAft>
              <a:buSzPts val="5700"/>
              <a:buChar char="○"/>
              <a:defRPr/>
            </a:lvl8pPr>
            <a:lvl9pPr marL="1338956" lvl="8" indent="-192165">
              <a:spcBef>
                <a:spcPts val="2148"/>
              </a:spcBef>
              <a:spcAft>
                <a:spcPts val="2148"/>
              </a:spcAft>
              <a:buSzPts val="57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478" y="6217641"/>
            <a:ext cx="731551" cy="524806"/>
          </a:xfrm>
          <a:prstGeom prst="rect">
            <a:avLst/>
          </a:prstGeom>
        </p:spPr>
        <p:txBody>
          <a:bodyPr spcFirstLastPara="1" wrap="square" lIns="374550" tIns="374550" rIns="374550" bIns="37455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146043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48C27-B0CB-6E48-9623-B6B86CC3D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C21271-CD07-974C-95AB-821E85C5CA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BE5BBA-D0AA-BA42-86B0-A6F563B30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3ADB-864D-7D40-AFC8-21991324D790}" type="datetimeFigureOut">
              <a:rPr lang="en-US" smtClean="0"/>
              <a:t>9/14/18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6CA727-41B3-C24E-901B-4D45FD03C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32BAA5-B03F-2F46-9CFC-BBDE363EE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AF96-D10C-554A-B64F-789AA0E00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294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55BDD-90CE-C647-A0FB-904020C73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3F8EC6-B6DB-6344-9184-D75C365CA6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2632B6-D74F-BE4E-B5B5-C720FBCDE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3ADB-864D-7D40-AFC8-21991324D790}" type="datetimeFigureOut">
              <a:rPr lang="en-US" smtClean="0"/>
              <a:t>9/14/18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E898E6-41AF-9A44-9668-F0079CFA4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0D3CD9-939F-BF49-AB05-E0249EBB4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AF96-D10C-554A-B64F-789AA0E00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76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1E053-C8E5-6C4E-AE3F-628F540F6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01298-56CF-CB43-A4C1-ABE8325483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0475F6-158C-E245-9987-2AB816DC9E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6620B2-BD36-4649-B784-D1111C9E6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3ADB-864D-7D40-AFC8-21991324D790}" type="datetimeFigureOut">
              <a:rPr lang="en-US" smtClean="0"/>
              <a:t>9/14/18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3A9A63-F5D1-974D-8015-1765789B4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9EE487-89FB-9145-B307-F4F9F6626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AF96-D10C-554A-B64F-789AA0E00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419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03C75-BEBA-E34D-832D-131420364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642923-6EE7-C94A-9629-81B8FD60C7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0952C6-8760-6349-87E4-847BFA5652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E88D11-B53F-9149-B5FF-4C456607BB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983D73-E838-294D-998A-6613351F2C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AB99854-14B5-6742-A361-509074F32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3ADB-864D-7D40-AFC8-21991324D790}" type="datetimeFigureOut">
              <a:rPr lang="en-US" smtClean="0"/>
              <a:t>9/14/18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674369-3CCD-CD43-A101-CE2E4C721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267EBB-A6E9-9C45-B4D5-90B1D112A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AF96-D10C-554A-B64F-789AA0E00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746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D6DA7-008D-2D44-8E0E-AFB85F4D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5AFD16-EA65-5A4B-80E8-F6291B736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3ADB-864D-7D40-AFC8-21991324D790}" type="datetimeFigureOut">
              <a:rPr lang="en-US" smtClean="0"/>
              <a:t>9/14/18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EE3785-5927-6344-A1EF-FFE7E881E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E85F72-DEC4-844D-87E8-FB8B14FB7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AF96-D10C-554A-B64F-789AA0E00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4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FBA78E-A7C5-6543-9FC3-D3C6D13E7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3ADB-864D-7D40-AFC8-21991324D790}" type="datetimeFigureOut">
              <a:rPr lang="en-US" smtClean="0"/>
              <a:t>9/14/18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F0B755-8D7B-7840-BB88-224901F53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5E083D-1AF8-8E4B-AE82-F8A80DB98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AF96-D10C-554A-B64F-789AA0E00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821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F1679-F27F-6945-92CB-FE457CC85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5BE54F-6D2F-7243-9632-8E2B074B14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B97CAC-39C9-CE49-849C-FC7E707343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000128-49A3-144F-AD58-DA38DD75A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3ADB-864D-7D40-AFC8-21991324D790}" type="datetimeFigureOut">
              <a:rPr lang="en-US" smtClean="0"/>
              <a:t>9/14/18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DED671-A2B6-DD4D-A13E-9F1DF987E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3C6507-3E08-654D-9205-269DA057F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AF96-D10C-554A-B64F-789AA0E00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565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A70A2-00DA-2846-8738-B8178AC3E9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6667D4-C6F6-CC48-B015-EC2BE4F886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80DF7D-1B91-4B4F-9B2F-970D82D409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907DE6-C471-C84B-B9CD-1D17E9253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3ADB-864D-7D40-AFC8-21991324D790}" type="datetimeFigureOut">
              <a:rPr lang="en-US" smtClean="0"/>
              <a:t>9/14/18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77173E-F316-5E4D-B99B-78D37E08D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7BD8C6-0644-AF47-B3EE-A5394D4B3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AF96-D10C-554A-B64F-789AA0E00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801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B28C01-73D1-504C-A3CF-33C4E2CC8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797B6B-02F2-E249-A0C6-60E4699CEA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073B91-10F1-6846-A889-A3BE28C31B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13ADB-864D-7D40-AFC8-21991324D790}" type="datetimeFigureOut">
              <a:rPr lang="en-US" smtClean="0"/>
              <a:t>9/14/18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AFC4AE-C2F4-F84F-9788-7E63E59A54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32CD54-C640-284B-9E60-7CF7C8611E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7AF96-D10C-554A-B64F-789AA0E00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282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jp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8"/>
          <p:cNvSpPr txBox="1">
            <a:spLocks noGrp="1"/>
          </p:cNvSpPr>
          <p:nvPr>
            <p:ph type="sldNum" idx="12"/>
          </p:nvPr>
        </p:nvSpPr>
        <p:spPr>
          <a:xfrm>
            <a:off x="11296479" y="6216919"/>
            <a:ext cx="731551" cy="524670"/>
          </a:xfrm>
          <a:prstGeom prst="rect">
            <a:avLst/>
          </a:prstGeom>
        </p:spPr>
        <p:txBody>
          <a:bodyPr spcFirstLastPara="1" vert="horz" wrap="square" lIns="121893" tIns="121893" rIns="121893" bIns="121893" rtlCol="0" anchor="ctr" anchorCtr="0">
            <a:noAutofit/>
          </a:bodyPr>
          <a:lstStyle/>
          <a:p>
            <a:fld id="{00000000-1234-1234-1234-123412341234}" type="slidenum">
              <a:rPr lang="en"/>
              <a:pPr/>
              <a:t>1</a:t>
            </a:fld>
            <a:endParaRPr/>
          </a:p>
        </p:txBody>
      </p:sp>
      <p:sp>
        <p:nvSpPr>
          <p:cNvPr id="159" name="Google Shape;159;p18"/>
          <p:cNvSpPr txBox="1"/>
          <p:nvPr/>
        </p:nvSpPr>
        <p:spPr>
          <a:xfrm>
            <a:off x="0" y="888"/>
            <a:ext cx="12191898" cy="1508696"/>
          </a:xfrm>
          <a:prstGeom prst="rect">
            <a:avLst/>
          </a:prstGeom>
          <a:solidFill>
            <a:srgbClr val="842444"/>
          </a:solidFill>
          <a:ln>
            <a:noFill/>
          </a:ln>
        </p:spPr>
        <p:txBody>
          <a:bodyPr spcFirstLastPara="1" wrap="square" lIns="29753" tIns="29753" rIns="29753" bIns="29753" anchor="t" anchorCtr="0">
            <a:noAutofit/>
          </a:bodyPr>
          <a:lstStyle/>
          <a:p>
            <a:pPr algn="ctr"/>
            <a:r>
              <a:rPr lang="en" sz="3124" dirty="0">
                <a:solidFill>
                  <a:srgbClr val="FFFFFF"/>
                </a:solidFill>
                <a:latin typeface="Garamond" panose="02020404030301010803" pitchFamily="18" charset="0"/>
                <a:ea typeface="EB Garamond"/>
                <a:cs typeface="EB Garamond"/>
                <a:sym typeface="EB Garamond"/>
              </a:rPr>
              <a:t>Middle-Where? </a:t>
            </a:r>
            <a:endParaRPr sz="3124" dirty="0">
              <a:solidFill>
                <a:srgbClr val="FFFFFF"/>
              </a:solidFill>
              <a:latin typeface="Garamond" panose="02020404030301010803" pitchFamily="18" charset="0"/>
              <a:ea typeface="EB Garamond"/>
              <a:cs typeface="EB Garamond"/>
              <a:sym typeface="EB Garamond"/>
            </a:endParaRPr>
          </a:p>
          <a:p>
            <a:pPr algn="ctr"/>
            <a:r>
              <a:rPr lang="en" sz="3124" dirty="0">
                <a:solidFill>
                  <a:srgbClr val="FFFFFF"/>
                </a:solidFill>
                <a:latin typeface="Garamond" panose="02020404030301010803" pitchFamily="18" charset="0"/>
                <a:ea typeface="EB Garamond"/>
                <a:cs typeface="EB Garamond"/>
                <a:sym typeface="EB Garamond"/>
              </a:rPr>
              <a:t>Preservation as Negotiation for Workflow Integration</a:t>
            </a:r>
            <a:endParaRPr sz="3124" dirty="0">
              <a:solidFill>
                <a:srgbClr val="FFFFFF"/>
              </a:solidFill>
              <a:latin typeface="Garamond" panose="02020404030301010803" pitchFamily="18" charset="0"/>
              <a:ea typeface="EB Garamond"/>
              <a:cs typeface="EB Garamond"/>
              <a:sym typeface="EB Garamond"/>
            </a:endParaRPr>
          </a:p>
          <a:p>
            <a:pPr algn="ctr"/>
            <a:r>
              <a:rPr lang="en" sz="1952" dirty="0">
                <a:solidFill>
                  <a:srgbClr val="FFFFFF"/>
                </a:solidFill>
                <a:latin typeface="Garamond" panose="02020404030301010803" pitchFamily="18" charset="0"/>
                <a:ea typeface="EB Garamond"/>
                <a:cs typeface="EB Garamond"/>
                <a:sym typeface="EB Garamond"/>
              </a:rPr>
              <a:t>Alex </a:t>
            </a:r>
            <a:r>
              <a:rPr lang="en" sz="1952" dirty="0" err="1">
                <a:solidFill>
                  <a:srgbClr val="FFFFFF"/>
                </a:solidFill>
                <a:latin typeface="Garamond" panose="02020404030301010803" pitchFamily="18" charset="0"/>
                <a:ea typeface="EB Garamond"/>
                <a:cs typeface="EB Garamond"/>
                <a:sym typeface="EB Garamond"/>
              </a:rPr>
              <a:t>Kinnaman</a:t>
            </a:r>
            <a:r>
              <a:rPr lang="en" sz="1952" dirty="0">
                <a:solidFill>
                  <a:srgbClr val="FFFFFF"/>
                </a:solidFill>
                <a:latin typeface="Garamond" panose="02020404030301010803" pitchFamily="18" charset="0"/>
                <a:ea typeface="EB Garamond"/>
                <a:cs typeface="EB Garamond"/>
                <a:sym typeface="EB Garamond"/>
              </a:rPr>
              <a:t> &amp; Luke Menzies, Virginia Tech</a:t>
            </a:r>
            <a:endParaRPr sz="1952" dirty="0">
              <a:solidFill>
                <a:srgbClr val="FFFFFF"/>
              </a:solidFill>
              <a:latin typeface="Garamond" panose="02020404030301010803" pitchFamily="18" charset="0"/>
              <a:ea typeface="EB Garamond"/>
              <a:cs typeface="EB Garamond"/>
              <a:sym typeface="EB Garamond"/>
            </a:endParaRPr>
          </a:p>
          <a:p>
            <a:endParaRPr sz="2343" dirty="0">
              <a:solidFill>
                <a:srgbClr val="FFFFFF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cxnSp>
        <p:nvCxnSpPr>
          <p:cNvPr id="160" name="Google Shape;160;p18"/>
          <p:cNvCxnSpPr/>
          <p:nvPr/>
        </p:nvCxnSpPr>
        <p:spPr>
          <a:xfrm>
            <a:off x="-20" y="1505142"/>
            <a:ext cx="12191898" cy="0"/>
          </a:xfrm>
          <a:prstGeom prst="straightConnector1">
            <a:avLst/>
          </a:prstGeom>
          <a:noFill/>
          <a:ln w="114300" cap="flat" cmpd="sng">
            <a:solidFill>
              <a:srgbClr val="A4445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1" name="Google Shape;161;p18"/>
          <p:cNvSpPr/>
          <p:nvPr/>
        </p:nvSpPr>
        <p:spPr>
          <a:xfrm>
            <a:off x="199453" y="1811232"/>
            <a:ext cx="3811329" cy="4846416"/>
          </a:xfrm>
          <a:prstGeom prst="roundRect">
            <a:avLst>
              <a:gd name="adj" fmla="val 16667"/>
            </a:avLst>
          </a:prstGeom>
          <a:solidFill>
            <a:srgbClr val="F3F3F3"/>
          </a:solidFill>
          <a:ln w="76200" cap="flat" cmpd="sng">
            <a:solidFill>
              <a:srgbClr val="84244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9753" tIns="29753" rIns="29753" bIns="29753" anchor="t" anchorCtr="0">
            <a:no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en" sz="1302" b="1">
                <a:solidFill>
                  <a:schemeClr val="dk1"/>
                </a:solidFill>
              </a:rPr>
              <a:t>Goal</a:t>
            </a:r>
            <a:r>
              <a:rPr lang="en" sz="1302">
                <a:solidFill>
                  <a:schemeClr val="dk1"/>
                </a:solidFill>
              </a:rPr>
              <a:t>: use digital preservation “middleware” as a method for integrating our University Libraries’ current workflows and create a model for others to use for combining local infrastructure with external tools</a:t>
            </a:r>
            <a:endParaRPr sz="1302">
              <a:solidFill>
                <a:schemeClr val="dk1"/>
              </a:solidFill>
            </a:endParaRPr>
          </a:p>
          <a:p>
            <a:pPr>
              <a:buClr>
                <a:schemeClr val="dk1"/>
              </a:buClr>
              <a:buSzPts val="1100"/>
            </a:pPr>
            <a:endParaRPr sz="1302">
              <a:solidFill>
                <a:schemeClr val="dk1"/>
              </a:solidFill>
            </a:endParaRPr>
          </a:p>
          <a:p>
            <a:r>
              <a:rPr lang="en" sz="1302" b="1">
                <a:solidFill>
                  <a:schemeClr val="dk1"/>
                </a:solidFill>
              </a:rPr>
              <a:t>Virginia Tech University Libraries:</a:t>
            </a:r>
            <a:endParaRPr sz="1302" b="1">
              <a:solidFill>
                <a:schemeClr val="dk1"/>
              </a:solidFill>
            </a:endParaRPr>
          </a:p>
          <a:p>
            <a:pPr marL="148773" indent="-157038">
              <a:buClr>
                <a:schemeClr val="dk1"/>
              </a:buClr>
              <a:buSzPts val="4000"/>
              <a:buChar char="●"/>
            </a:pPr>
            <a:r>
              <a:rPr lang="en" sz="1302">
                <a:solidFill>
                  <a:schemeClr val="dk1"/>
                </a:solidFill>
              </a:rPr>
              <a:t>Over 80,000 digital objects (and counting!)</a:t>
            </a:r>
            <a:endParaRPr sz="1302">
              <a:solidFill>
                <a:schemeClr val="dk1"/>
              </a:solidFill>
            </a:endParaRPr>
          </a:p>
          <a:p>
            <a:pPr marL="148773" indent="-157038">
              <a:buClr>
                <a:schemeClr val="dk1"/>
              </a:buClr>
              <a:buSzPts val="4000"/>
              <a:buChar char="●"/>
            </a:pPr>
            <a:r>
              <a:rPr lang="en" sz="1302">
                <a:solidFill>
                  <a:schemeClr val="dk1"/>
                </a:solidFill>
              </a:rPr>
              <a:t>5 distinct content repositories</a:t>
            </a:r>
            <a:endParaRPr sz="1302">
              <a:solidFill>
                <a:schemeClr val="dk1"/>
              </a:solidFill>
            </a:endParaRPr>
          </a:p>
          <a:p>
            <a:pPr marL="148773" indent="-157038">
              <a:buClr>
                <a:schemeClr val="dk1"/>
              </a:buClr>
              <a:buSzPts val="4000"/>
              <a:buChar char="●"/>
            </a:pPr>
            <a:r>
              <a:rPr lang="en" sz="1302">
                <a:solidFill>
                  <a:schemeClr val="dk1"/>
                </a:solidFill>
              </a:rPr>
              <a:t>2 external storage memberships (APTrust and MetaArchive)</a:t>
            </a:r>
            <a:endParaRPr sz="1302">
              <a:solidFill>
                <a:schemeClr val="dk1"/>
              </a:solidFill>
            </a:endParaRPr>
          </a:p>
          <a:p>
            <a:pPr marL="148773" indent="-157038">
              <a:buClr>
                <a:schemeClr val="dk1"/>
              </a:buClr>
              <a:buSzPts val="4000"/>
              <a:buChar char="●"/>
            </a:pPr>
            <a:r>
              <a:rPr lang="en" sz="1302">
                <a:solidFill>
                  <a:schemeClr val="dk1"/>
                </a:solidFill>
              </a:rPr>
              <a:t>2 faculty members hired for digital preservation </a:t>
            </a:r>
            <a:endParaRPr sz="1302">
              <a:solidFill>
                <a:schemeClr val="dk1"/>
              </a:solidFill>
            </a:endParaRPr>
          </a:p>
          <a:p>
            <a:pPr marL="148773" indent="-157038">
              <a:buClr>
                <a:schemeClr val="dk1"/>
              </a:buClr>
              <a:buSzPts val="4000"/>
              <a:buChar char="●"/>
            </a:pPr>
            <a:r>
              <a:rPr lang="en" sz="1302">
                <a:solidFill>
                  <a:schemeClr val="dk1"/>
                </a:solidFill>
              </a:rPr>
              <a:t>A mess of tools</a:t>
            </a:r>
            <a:endParaRPr sz="1302">
              <a:solidFill>
                <a:schemeClr val="dk1"/>
              </a:solidFill>
            </a:endParaRPr>
          </a:p>
          <a:p>
            <a:endParaRPr sz="1302">
              <a:solidFill>
                <a:schemeClr val="dk1"/>
              </a:solidFill>
            </a:endParaRPr>
          </a:p>
          <a:p>
            <a:r>
              <a:rPr lang="en" sz="1302" b="1">
                <a:solidFill>
                  <a:schemeClr val="dk1"/>
                </a:solidFill>
              </a:rPr>
              <a:t>Our Poster includes:</a:t>
            </a:r>
            <a:endParaRPr sz="1302" b="1">
              <a:solidFill>
                <a:schemeClr val="dk1"/>
              </a:solidFill>
            </a:endParaRPr>
          </a:p>
          <a:p>
            <a:pPr marL="148773" indent="-157038">
              <a:buClr>
                <a:schemeClr val="dk1"/>
              </a:buClr>
              <a:buSzPts val="4000"/>
              <a:buChar char="●"/>
            </a:pPr>
            <a:r>
              <a:rPr lang="en" sz="1302">
                <a:solidFill>
                  <a:schemeClr val="dk1"/>
                </a:solidFill>
              </a:rPr>
              <a:t>Timeline of our digital preservation decisions</a:t>
            </a:r>
            <a:endParaRPr sz="1302">
              <a:solidFill>
                <a:schemeClr val="dk1"/>
              </a:solidFill>
            </a:endParaRPr>
          </a:p>
          <a:p>
            <a:pPr marL="148773" indent="-157038">
              <a:buClr>
                <a:schemeClr val="dk1"/>
              </a:buClr>
              <a:buSzPts val="4000"/>
              <a:buChar char="●"/>
            </a:pPr>
            <a:r>
              <a:rPr lang="en" sz="1302">
                <a:solidFill>
                  <a:schemeClr val="dk1"/>
                </a:solidFill>
              </a:rPr>
              <a:t>Analysis of challenges and mediation techniques</a:t>
            </a:r>
            <a:endParaRPr sz="1302">
              <a:solidFill>
                <a:schemeClr val="dk1"/>
              </a:solidFill>
            </a:endParaRPr>
          </a:p>
          <a:p>
            <a:pPr marL="148773" indent="-157038">
              <a:buClr>
                <a:schemeClr val="dk1"/>
              </a:buClr>
              <a:buSzPts val="4000"/>
              <a:buChar char="●"/>
            </a:pPr>
            <a:r>
              <a:rPr lang="en" sz="1302">
                <a:solidFill>
                  <a:schemeClr val="dk1"/>
                </a:solidFill>
              </a:rPr>
              <a:t>Investigation of other universities’ initiatives</a:t>
            </a:r>
            <a:endParaRPr sz="1302">
              <a:solidFill>
                <a:schemeClr val="dk1"/>
              </a:solidFill>
            </a:endParaRPr>
          </a:p>
          <a:p>
            <a:pPr marL="148773" indent="-157038">
              <a:buClr>
                <a:schemeClr val="dk1"/>
              </a:buClr>
              <a:buSzPts val="4000"/>
              <a:buChar char="●"/>
            </a:pPr>
            <a:r>
              <a:rPr lang="en" sz="1302">
                <a:solidFill>
                  <a:schemeClr val="dk1"/>
                </a:solidFill>
              </a:rPr>
              <a:t>Next steps for VTUL</a:t>
            </a:r>
            <a:endParaRPr sz="1302">
              <a:solidFill>
                <a:schemeClr val="dk1"/>
              </a:solidFill>
            </a:endParaRPr>
          </a:p>
        </p:txBody>
      </p:sp>
      <p:sp>
        <p:nvSpPr>
          <p:cNvPr id="162" name="Google Shape;162;p18"/>
          <p:cNvSpPr txBox="1"/>
          <p:nvPr/>
        </p:nvSpPr>
        <p:spPr>
          <a:xfrm>
            <a:off x="261774" y="255371"/>
            <a:ext cx="1059397" cy="8002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753" tIns="29753" rIns="29753" bIns="29753" anchor="t" anchorCtr="0">
            <a:noAutofit/>
          </a:bodyPr>
          <a:lstStyle/>
          <a:p>
            <a:r>
              <a:rPr lang="en" sz="3124" dirty="0">
                <a:solidFill>
                  <a:srgbClr val="FFFFFF"/>
                </a:solidFill>
                <a:latin typeface="Garamond" panose="02020404030301010803" pitchFamily="18" charset="0"/>
                <a:ea typeface="EB Garamond"/>
                <a:cs typeface="EB Garamond"/>
                <a:sym typeface="EB Garamond"/>
              </a:rPr>
              <a:t>P20</a:t>
            </a:r>
            <a:endParaRPr sz="3124" dirty="0">
              <a:solidFill>
                <a:srgbClr val="FFFFFF"/>
              </a:solidFill>
              <a:latin typeface="Garamond" panose="02020404030301010803" pitchFamily="18" charset="0"/>
              <a:ea typeface="EB Garamond"/>
              <a:cs typeface="EB Garamond"/>
              <a:sym typeface="EB Garamond"/>
            </a:endParaRPr>
          </a:p>
        </p:txBody>
      </p:sp>
      <p:pic>
        <p:nvPicPr>
          <p:cNvPr id="163" name="Google Shape;163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55259" y="3303095"/>
            <a:ext cx="4472773" cy="3354586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71450" dir="774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164" name="Google Shape;164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58124" y="5625514"/>
            <a:ext cx="1059421" cy="3780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18956" y="4687678"/>
            <a:ext cx="1512276" cy="3780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281684" y="6179543"/>
            <a:ext cx="1497200" cy="322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525771" y="5343292"/>
            <a:ext cx="524662" cy="5085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1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218956" y="3147967"/>
            <a:ext cx="2436689" cy="1393199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18"/>
          <p:cNvSpPr/>
          <p:nvPr/>
        </p:nvSpPr>
        <p:spPr>
          <a:xfrm>
            <a:off x="6670627" y="3770641"/>
            <a:ext cx="731551" cy="37802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E87722"/>
          </a:solidFill>
          <a:ln w="9525" cap="flat" cmpd="sng">
            <a:solidFill>
              <a:srgbClr val="6A2C3E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1430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29753" tIns="29753" rIns="29753" bIns="29753" anchor="ctr" anchorCtr="0">
            <a:noAutofit/>
          </a:bodyPr>
          <a:lstStyle/>
          <a:p>
            <a:endParaRPr sz="586"/>
          </a:p>
        </p:txBody>
      </p:sp>
      <p:sp>
        <p:nvSpPr>
          <p:cNvPr id="170" name="Google Shape;170;p18"/>
          <p:cNvSpPr/>
          <p:nvPr/>
        </p:nvSpPr>
        <p:spPr>
          <a:xfrm>
            <a:off x="4634178" y="1811228"/>
            <a:ext cx="2225895" cy="1190223"/>
          </a:xfrm>
          <a:prstGeom prst="roundRect">
            <a:avLst>
              <a:gd name="adj" fmla="val 16667"/>
            </a:avLst>
          </a:prstGeom>
          <a:solidFill>
            <a:srgbClr val="E8772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85725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29753" tIns="29753" rIns="29753" bIns="29753" anchor="ctr" anchorCtr="0">
            <a:noAutofit/>
          </a:bodyPr>
          <a:lstStyle/>
          <a:p>
            <a:pPr algn="ctr"/>
            <a:r>
              <a:rPr lang="en" sz="1692" dirty="0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Take all of our tools, repositories, personnel, and workflows….</a:t>
            </a:r>
            <a:endParaRPr sz="1692" dirty="0">
              <a:solidFill>
                <a:srgbClr val="FFFFFF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171" name="Google Shape;171;p18"/>
          <p:cNvSpPr/>
          <p:nvPr/>
        </p:nvSpPr>
        <p:spPr>
          <a:xfrm>
            <a:off x="8678699" y="1811228"/>
            <a:ext cx="2225895" cy="1190223"/>
          </a:xfrm>
          <a:prstGeom prst="roundRect">
            <a:avLst>
              <a:gd name="adj" fmla="val 16667"/>
            </a:avLst>
          </a:prstGeom>
          <a:solidFill>
            <a:srgbClr val="E8772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85725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29753" tIns="29753" rIns="29753" bIns="29753" anchor="ctr" anchorCtr="0">
            <a:noAutofit/>
          </a:bodyPr>
          <a:lstStyle/>
          <a:p>
            <a:pPr algn="ctr"/>
            <a:r>
              <a:rPr lang="en" sz="1692">
                <a:solidFill>
                  <a:srgbClr val="FFFFFF"/>
                </a:solidFill>
                <a:latin typeface="EB Garamond"/>
                <a:ea typeface="EB Garamond"/>
                <a:cs typeface="EB Garamond"/>
                <a:sym typeface="EB Garamond"/>
              </a:rPr>
              <a:t>...and create a Unified Digital Curation System for the entire library</a:t>
            </a:r>
            <a:endParaRPr sz="1692">
              <a:solidFill>
                <a:srgbClr val="FFFFFF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172" name="Google Shape;172;p18"/>
          <p:cNvSpPr txBox="1"/>
          <p:nvPr/>
        </p:nvSpPr>
        <p:spPr>
          <a:xfrm>
            <a:off x="10882452" y="255371"/>
            <a:ext cx="1059397" cy="8002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753" tIns="29753" rIns="29753" bIns="29753" anchor="t" anchorCtr="0">
            <a:noAutofit/>
          </a:bodyPr>
          <a:lstStyle/>
          <a:p>
            <a:pPr algn="r"/>
            <a:r>
              <a:rPr lang="en" sz="3124" dirty="0">
                <a:solidFill>
                  <a:srgbClr val="FFFFFF"/>
                </a:solidFill>
                <a:latin typeface="Garamond" panose="02020404030301010803" pitchFamily="18" charset="0"/>
                <a:ea typeface="EB Garamond"/>
                <a:cs typeface="EB Garamond"/>
                <a:sym typeface="EB Garamond"/>
              </a:rPr>
              <a:t>P20</a:t>
            </a:r>
            <a:endParaRPr sz="3124" dirty="0">
              <a:solidFill>
                <a:srgbClr val="FFFFFF"/>
              </a:solidFill>
              <a:latin typeface="Garamond" panose="02020404030301010803" pitchFamily="18" charset="0"/>
              <a:ea typeface="EB Garamond"/>
              <a:cs typeface="EB Garamond"/>
              <a:sym typeface="EB Garamond"/>
            </a:endParaRPr>
          </a:p>
        </p:txBody>
      </p:sp>
      <p:sp>
        <p:nvSpPr>
          <p:cNvPr id="173" name="Google Shape;173;p18"/>
          <p:cNvSpPr/>
          <p:nvPr/>
        </p:nvSpPr>
        <p:spPr>
          <a:xfrm>
            <a:off x="6670627" y="5851839"/>
            <a:ext cx="731551" cy="37802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E87722"/>
          </a:solidFill>
          <a:ln w="9525" cap="flat" cmpd="sng">
            <a:solidFill>
              <a:srgbClr val="6A2C3E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1430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29753" tIns="29753" rIns="29753" bIns="29753" anchor="ctr" anchorCtr="0">
            <a:noAutofit/>
          </a:bodyPr>
          <a:lstStyle/>
          <a:p>
            <a:endParaRPr sz="586"/>
          </a:p>
        </p:txBody>
      </p:sp>
      <p:pic>
        <p:nvPicPr>
          <p:cNvPr id="174" name="Google Shape;174;p1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095929" y="4541161"/>
            <a:ext cx="524670" cy="524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18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5458125" y="5065745"/>
            <a:ext cx="433971" cy="4339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18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5778887" y="6262266"/>
            <a:ext cx="634080" cy="4339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0704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141</Words>
  <Application>Microsoft Macintosh PowerPoint</Application>
  <PresentationFormat>Widescreen</PresentationFormat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EB Garamond</vt:lpstr>
      <vt:lpstr>Garamond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Kinnaman, Alex</dc:creator>
  <cp:lastModifiedBy>Kinnaman, Alex</cp:lastModifiedBy>
  <cp:revision>1</cp:revision>
  <dcterms:created xsi:type="dcterms:W3CDTF">2018-09-14T19:25:19Z</dcterms:created>
  <dcterms:modified xsi:type="dcterms:W3CDTF">2018-09-14T19:27:40Z</dcterms:modified>
</cp:coreProperties>
</file>