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Helvetica Neue"/>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HelveticaNeue-regular.fntdata"/><Relationship Id="rId21" Type="http://schemas.openxmlformats.org/officeDocument/2006/relationships/slide" Target="slides/slide17.xml"/><Relationship Id="rId24" Type="http://schemas.openxmlformats.org/officeDocument/2006/relationships/font" Target="fonts/HelveticaNeue-italic.fntdata"/><Relationship Id="rId23" Type="http://schemas.openxmlformats.org/officeDocument/2006/relationships/font" Target="fonts/HelveticaNeue-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HelveticaNeue-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 name="Shape 16"/>
        <p:cNvGrpSpPr/>
        <p:nvPr/>
      </p:nvGrpSpPr>
      <p:grpSpPr>
        <a:xfrm>
          <a:off x="0" y="0"/>
          <a:ext cx="0" cy="0"/>
          <a:chOff x="0" y="0"/>
          <a:chExt cx="0" cy="0"/>
        </a:xfrm>
      </p:grpSpPr>
      <p:sp>
        <p:nvSpPr>
          <p:cNvPr id="17" name="Google Shape;17;g138e70bcd9_0_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 name="Google Shape;18;g138e70bcd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138e70bcd9_0_21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38e70bcd9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138e8aa312_0_2: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38e8aa312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800">
                <a:solidFill>
                  <a:srgbClr val="004065"/>
                </a:solidFill>
              </a:rPr>
              <a:t>Data Volume (# years): why did we choose this amount of data</a:t>
            </a:r>
            <a:endParaRPr sz="1800">
              <a:solidFill>
                <a:srgbClr val="004065"/>
              </a:solidFill>
            </a:endParaRPr>
          </a:p>
          <a:p>
            <a:pPr indent="0" lvl="0" marL="0" rtl="0" algn="l">
              <a:lnSpc>
                <a:spcPct val="115000"/>
              </a:lnSpc>
              <a:spcBef>
                <a:spcPts val="1600"/>
              </a:spcBef>
              <a:spcAft>
                <a:spcPts val="0"/>
              </a:spcAft>
              <a:buNone/>
            </a:pPr>
            <a:r>
              <a:rPr lang="en-US" sz="1800">
                <a:solidFill>
                  <a:srgbClr val="004065"/>
                </a:solidFill>
              </a:rPr>
              <a:t> -talk about the COUNTER data</a:t>
            </a:r>
            <a:endParaRPr sz="1800">
              <a:solidFill>
                <a:srgbClr val="004065"/>
              </a:solidFill>
            </a:endParaRPr>
          </a:p>
          <a:p>
            <a:pPr indent="0" lvl="0" marL="0" rtl="0" algn="l">
              <a:spcBef>
                <a:spcPts val="160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138e8aa312_0_13: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38e8aa31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800">
                <a:solidFill>
                  <a:srgbClr val="004065"/>
                </a:solidFill>
              </a:rPr>
              <a:t>Data Laundering </a:t>
            </a:r>
            <a:endParaRPr sz="1800">
              <a:solidFill>
                <a:srgbClr val="004065"/>
              </a:solidFill>
            </a:endParaRPr>
          </a:p>
          <a:p>
            <a:pPr indent="0" lvl="0" marL="0" rtl="0" algn="l">
              <a:lnSpc>
                <a:spcPct val="115000"/>
              </a:lnSpc>
              <a:spcBef>
                <a:spcPts val="1600"/>
              </a:spcBef>
              <a:spcAft>
                <a:spcPts val="0"/>
              </a:spcAft>
              <a:buNone/>
            </a:pPr>
            <a:r>
              <a:rPr lang="en-US" sz="1800">
                <a:solidFill>
                  <a:srgbClr val="004065"/>
                </a:solidFill>
              </a:rPr>
              <a:t>Diacritics</a:t>
            </a:r>
            <a:endParaRPr sz="1800">
              <a:solidFill>
                <a:srgbClr val="004065"/>
              </a:solidFill>
            </a:endParaRPr>
          </a:p>
          <a:p>
            <a:pPr indent="0" lvl="0" marL="0" rtl="0" algn="l">
              <a:lnSpc>
                <a:spcPct val="115000"/>
              </a:lnSpc>
              <a:spcBef>
                <a:spcPts val="1600"/>
              </a:spcBef>
              <a:spcAft>
                <a:spcPts val="0"/>
              </a:spcAft>
              <a:buNone/>
            </a:pPr>
            <a:r>
              <a:rPr lang="en-US" sz="1800">
                <a:solidFill>
                  <a:srgbClr val="004065"/>
                </a:solidFill>
              </a:rPr>
              <a:t>Data Cleanup (title standardization, etc.)</a:t>
            </a:r>
            <a:endParaRPr sz="1800">
              <a:solidFill>
                <a:srgbClr val="004065"/>
              </a:solidFill>
            </a:endParaRPr>
          </a:p>
          <a:p>
            <a:pPr indent="0" lvl="0" marL="0" rtl="0" algn="l">
              <a:lnSpc>
                <a:spcPct val="115000"/>
              </a:lnSpc>
              <a:spcBef>
                <a:spcPts val="1600"/>
              </a:spcBef>
              <a:spcAft>
                <a:spcPts val="0"/>
              </a:spcAft>
              <a:buNone/>
            </a:pPr>
            <a:r>
              <a:rPr lang="en-US" sz="1800">
                <a:solidFill>
                  <a:srgbClr val="004065"/>
                </a:solidFill>
              </a:rPr>
              <a:t>Scripts created </a:t>
            </a:r>
            <a:endParaRPr sz="1800">
              <a:solidFill>
                <a:srgbClr val="004065"/>
              </a:solidFill>
            </a:endParaRPr>
          </a:p>
          <a:p>
            <a:pPr indent="0" lvl="0" marL="0" rtl="0" algn="l">
              <a:spcBef>
                <a:spcPts val="160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138e8aa312_0_23: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38e8aa31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The purpose for cleaning and creating consistent formatting for all of this data is for both internal and external reporting of our journal usage over time. We also want to analyze our journal usage by platform, publisher, discipline, department, or college. And to provide multiple viewpoints of this data in reports to our liaisons and stakeholders in a clear, concise and visually formatted way that contributes to a deeper understanding of how these resources are being used.</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138e8aa312_0_28: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38e8aa312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a:solidFill>
                  <a:schemeClr val="dk1"/>
                </a:solidFill>
              </a:rPr>
              <a:t>This slide is a depiction of the way we are viewing our data today, creating cost per use charts and dashboards in excel. We have spent the majority of our time collecting, cleaning, and managing various COUNTER reports, but I see our role moving more into the service of regularly consulting specifically with our subject liaisons and providing them with valuable insights and actionable data.</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138e8aa312_0_67: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138e8aa31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You might ask why we’re building our own database instead of using an 3rd party solution. We have experience with several 3rd party products, so we didn’t decide to do this on a whim. We’ve tested SUSHI with our III MIllennium system, it either didn’t import or didn’t import correctly.</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An obvious reason is budget--we want to preserve as much of our collections budget as possible for content for our users, or products that add value to our collections that we cannot easily develop ourselves.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There are many free or low cost products available now that weren’t available to us when we created our previous databases. Many of our staff have acquired skills in scripting and writing queries that we used to have to rely on our IT staff for. We have more file storage space available to us than we did 10 years ago.</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Another reason is to have more control over our data. We receive so many non-standard reports, even reports that claim to be up to the latest COUNTER standard don’t always conform.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When COUNTER standard changes we can adapt to normalize the data as we need to.</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Our database can grow to accommodate a variety of queries for different purchasing models. We can create “what if” scenarios for journal package by comparing list prices to discounted prices. We can incorporate cost sharing with our consortia and buying groups.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Another factor that’s important to us is decentralizing the workload for our journal review database.  This would be a concern with both the in-house solution or hosted solution. We have many staff involved in collecting and compiling use reports, and learning SQL. We think this solution is scalable and relatively easy to support. The data is backed up by our university IT unit.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138e8aa312_0_73: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38e8aa312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Our next steps are to expand the number of datapoints we include in the database.  We have numerous questions we want to answer. As I mentioned just now, there’s an increasing need to evaluate package scenarios.  Big Deals don’t seem to be going away.  We are also seeing evidence based or usage based package offers.  It’s important to know what titles in the package are being used, what’s the use of front file vs backfile articles, and calculate the inflation costs for different scenarios.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If SUSHI downloads can be incorporated into the data gathering process, that would be fantastic. but if it can’t, we need to find other ways to streamline that process.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We’re being asked, as many of you probably are, how our library collections and services add value to the university.  Virginia Tech is introducing performance based budgeting in the near future, and we’ve been asked to come up with metrics to demonstrate our success and value.  We need to develop skills with data visualization tools to help us present the information in meaningful ways and tell our stories.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138e8aa312_0_7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38e8aa312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g138e70bcd9_0_17: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 name="Google Shape;25;g138e70bcd9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t>LESLIE</a:t>
            </a:r>
            <a:endParaRPr/>
          </a:p>
          <a:p>
            <a:pPr indent="0" lvl="0" marL="0" rtl="0" algn="l">
              <a:spcBef>
                <a:spcPts val="0"/>
              </a:spcBef>
              <a:spcAft>
                <a:spcPts val="0"/>
              </a:spcAft>
              <a:buClr>
                <a:schemeClr val="dk1"/>
              </a:buClr>
              <a:buSzPts val="1100"/>
              <a:buFont typeface="Arial"/>
              <a:buNone/>
            </a:pPr>
            <a:r>
              <a:rPr lang="en-US"/>
              <a:t>Since 2002 (the inception of Project Counter) we’ve had at least 4 different methods of compiling and evaluating electronic resources usage data.  We’ve used vendor products, spreadsheets, and MS Access databases.  Today we will talk about our most recent initiative: a database to pull together journal usage data and cost data in a central environment where the data can then be queried to use in return on investment analysis. This project is a collaboration between Tracy Gilmore, assessment librarian, Annette Bailey, assistant director for electronic resources and emerging technologies, and Anthony Wright de Hernandez, a resident librarian at Virginia Tech who did a rotation in Collections and Technical Services in 2015.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solidFill>
                  <a:schemeClr val="dk1"/>
                </a:solidFill>
              </a:rPr>
              <a:t>ADVANCE TO NEXT SLIDE TO SHOW BUD</a:t>
            </a:r>
            <a:endParaRPr/>
          </a:p>
          <a:p>
            <a:pPr indent="0" lvl="0" marL="0" rtl="0" algn="l">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lt1"/>
              </a:buClr>
              <a:buSzPts val="1100"/>
              <a:buFont typeface="Arial"/>
              <a:buNone/>
            </a:pPr>
            <a:r>
              <a:t/>
            </a:r>
            <a:endParaRPr/>
          </a:p>
          <a:p>
            <a:pPr indent="0" lvl="0" marL="0" rtl="0" algn="l">
              <a:spcBef>
                <a:spcPts val="16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 name="Shape 29"/>
        <p:cNvGrpSpPr/>
        <p:nvPr/>
      </p:nvGrpSpPr>
      <p:grpSpPr>
        <a:xfrm>
          <a:off x="0" y="0"/>
          <a:ext cx="0" cy="0"/>
          <a:chOff x="0" y="0"/>
          <a:chExt cx="0" cy="0"/>
        </a:xfrm>
      </p:grpSpPr>
      <p:sp>
        <p:nvSpPr>
          <p:cNvPr id="30" name="Google Shape;30;g138e70bcd9_0_155: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 name="Google Shape;31;g138e70bcd9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From 2002 to 2006 we kept track of usage data on a spreadsheet which was called the Big Ugly Database, or BUD for short.</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This approach worked pretty well for tracking usage at the package level, but doesn’t allow for analysis at the individual journal.  It doesn’t have any cost data, so cost per use and cost trends have to be calculated separately.  You can see that different metrics are combined into one spreadsheet.  There are warning messages reminding the collections staff about anomalies or special calculation instructions.  And it contained fewer than 200 lines of data. By 2008 we were collecting over 150 different COUNTER reports with over 40,000 lines of data.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g138e70bcd9_0_27: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138e70bcd9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t>We made some attempts to use SUSHI import into our Innovative electronic resources management module, but there were problems with that. We briefly used 3rd party solutions.  With those products we had issues with non-normalized data that caused journal titles to either be duplicated in reports, or omitted entirely from reports.  We also had to do a lot of work to supply cost data to those products in order to do cost per use analysis. The subscription costs for those solutions came out of the collections budget, which in the late 2000s was not very stable.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A former staff member designed a Microsoft Excel database which he called Foster, in honor of the original database, BUD. This will only make sense if you are a Virginia Tech football fan.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At that point we had a functional Access database that used COUNTER reports in combination with bibliographic data from our catalog. We could analyze a journal’s use across multiple platforms, cost per use by subject, cost per title by subject.  We had control over our raw data, and we could create complex queries and data relationships. </a:t>
            </a:r>
            <a:endParaRPr/>
          </a:p>
          <a:p>
            <a:pPr indent="0" lvl="0" marL="0" rtl="0" algn="l">
              <a:spcBef>
                <a:spcPts val="0"/>
              </a:spcBef>
              <a:spcAft>
                <a:spcPts val="0"/>
              </a:spcAft>
              <a:buClr>
                <a:schemeClr val="lt1"/>
              </a:buClr>
              <a:buSzPts val="1100"/>
              <a:buFont typeface="Arial"/>
              <a:buNone/>
            </a:pPr>
            <a:r>
              <a:t/>
            </a:r>
            <a:endParaRPr/>
          </a:p>
          <a:p>
            <a:pPr indent="0" lvl="0" marL="0" rtl="0" algn="l">
              <a:spcBef>
                <a:spcPts val="0"/>
              </a:spcBef>
              <a:spcAft>
                <a:spcPts val="0"/>
              </a:spcAft>
              <a:buClr>
                <a:schemeClr val="lt1"/>
              </a:buClr>
              <a:buSzPts val="1100"/>
              <a:buFont typeface="Arial"/>
              <a:buNone/>
            </a:pPr>
            <a:r>
              <a:rPr lang="en-US"/>
              <a:t>For various technical and administrative reasons, we discontinued the MS Access database after a few years and we’ve been watching out for a new solution. We’ve thought about business intelligence systems licensed by our university, and new products like Springshare’s LibInsight. After careful consideration, it seemed like a locally developed relational database was the best solution for us to manage the rising sea of electronic resources data.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Anthony is going to talk about this approach.</a:t>
            </a:r>
            <a:endParaRPr/>
          </a:p>
          <a:p>
            <a:pPr indent="0" lvl="0" marL="0" rtl="0" algn="l">
              <a:lnSpc>
                <a:spcPct val="115000"/>
              </a:lnSpc>
              <a:spcBef>
                <a:spcPts val="0"/>
              </a:spcBef>
              <a:spcAft>
                <a:spcPts val="0"/>
              </a:spcAft>
              <a:buClr>
                <a:schemeClr val="lt1"/>
              </a:buClr>
              <a:buSzPts val="1100"/>
              <a:buFont typeface="Arial"/>
              <a:buNone/>
            </a:pPr>
            <a:r>
              <a:t/>
            </a:r>
            <a:endParaRPr/>
          </a:p>
          <a:p>
            <a:pPr indent="0" lvl="0" marL="0" rtl="0" algn="l">
              <a:spcBef>
                <a:spcPts val="16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g138e70bcd9_0_166: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38e70bcd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Our first step in creating this new database was consideration of the data we wanted to be able to analyze and the tools we wanted to use to do that analysis.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I started with reviewing the data points and worked on developing an Entity Relationship Diagram (ERD) to reflect how the data are all related. Our main concern for this database is electronic journals, so much of the focus was on how everything ultimately connects back to the Journal and how we uniquely identify each journal over time through name and publisher changes or when more than one platform offers access. The main data points include information about the Journal, Package, Publisher, Platform, and Order.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Some challenges with the data were:</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Rebranding - Journals, Publishers, and Platforms all have variabley names making it difficult to track usage over time. We chose to use the Digital Object Identifier (DOI) as a static identifier for each journal because it is the only data point that once assigned should never change. It is also required in the current COUNTER standard.</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Reflecting Individual purchase vs. purchase as part of a package was another challenge. In the database, this is a decision point with subtables to enter the relevant data. Calculating costs is more complicated because we don’t always have a neat individual price paid for each journal. Because of this problem, we had to incorporate the vendor’s published list prices to use as part of the cost analysis.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SLIDE: Visual Paradigm vs. LucidChart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138e70bcd9_0_175: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138e70bcd9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t>Our initial ERD development was made easier by using a paid software: Visual Paradigm. This software helped get our ERD development off the ground. It’s easy to use and provides some support for new designers such as drop-down lists for data types and help with crow’s-feet notation and assigning primary and secondary keys. Another key plus is that it isn’t limited to Windows only. For someone who hasn’t done a lot of ERD design, it was a good tool. We used it during the heavy development phase.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After the initial ERD was created, we migrated to LucidChart which allows collaborative editing of diagrams at no charge for education, so it’s free for us. Since the ERD will be undergoing less frequent edits, a free option made more sense going forward. It’s cross-platform since it’s web based and integrates with Google Drive. It wouldn’t have been a great choice for our initial development since there aren’t any drop-downs or helps built in. You have to know what you’re doing to use this tool for ERD design.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NEXT SLIDE: Gathering the data</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138e70bcd9_0_185: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38e70bcd9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US"/>
              <a:t>Now, just a few words on how we gathered our cost data.</a:t>
            </a:r>
            <a:endParaRPr/>
          </a:p>
          <a:p>
            <a:pPr indent="0" lvl="0" marL="0" rtl="0" algn="l">
              <a:spcBef>
                <a:spcPts val="0"/>
              </a:spcBef>
              <a:spcAft>
                <a:spcPts val="0"/>
              </a:spcAft>
              <a:buClr>
                <a:schemeClr val="lt1"/>
              </a:buClr>
              <a:buSzPts val="1100"/>
              <a:buFont typeface="Arial"/>
              <a:buNone/>
            </a:pPr>
            <a:r>
              <a:t/>
            </a:r>
            <a:endParaRPr/>
          </a:p>
          <a:p>
            <a:pPr indent="0" lvl="0" marL="0" rtl="0" algn="l">
              <a:spcBef>
                <a:spcPts val="0"/>
              </a:spcBef>
              <a:spcAft>
                <a:spcPts val="0"/>
              </a:spcAft>
              <a:buClr>
                <a:schemeClr val="lt1"/>
              </a:buClr>
              <a:buSzPts val="1100"/>
              <a:buFont typeface="Arial"/>
              <a:buNone/>
            </a:pPr>
            <a:r>
              <a:rPr lang="en-US"/>
              <a:t>List Price information was obtained from published lists put out by vendors. Tracy’s team gathered this information from the various sources they have.</a:t>
            </a:r>
            <a:endParaRPr/>
          </a:p>
          <a:p>
            <a:pPr indent="0" lvl="0" marL="0" rtl="0" algn="l">
              <a:spcBef>
                <a:spcPts val="0"/>
              </a:spcBef>
              <a:spcAft>
                <a:spcPts val="0"/>
              </a:spcAft>
              <a:buClr>
                <a:schemeClr val="lt1"/>
              </a:buClr>
              <a:buSzPts val="1100"/>
              <a:buFont typeface="Arial"/>
              <a:buNone/>
            </a:pPr>
            <a:r>
              <a:t/>
            </a:r>
            <a:endParaRPr/>
          </a:p>
          <a:p>
            <a:pPr indent="0" lvl="0" marL="0" rtl="0" algn="l">
              <a:spcBef>
                <a:spcPts val="0"/>
              </a:spcBef>
              <a:spcAft>
                <a:spcPts val="0"/>
              </a:spcAft>
              <a:buClr>
                <a:schemeClr val="lt1"/>
              </a:buClr>
              <a:buSzPts val="1100"/>
              <a:buFont typeface="Arial"/>
              <a:buNone/>
            </a:pPr>
            <a:r>
              <a:rPr lang="en-US"/>
              <a:t>I worked on getting the actual cost data using SierraDNA.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In SierraDNA, I wrote queries to pull the price paid for each journal. This is complex because each order can have multiple invoices. </a:t>
            </a:r>
            <a:r>
              <a:rPr lang="en-US">
                <a:solidFill>
                  <a:schemeClr val="dk1"/>
                </a:solidFill>
              </a:rPr>
              <a:t>The images here show glimpses of the queries I wrote and a view of the invoice_record table in Sierra. </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I had to locate a path through the tables that would connect the journal to the invoice that paid for it and the invoice item that reflected its cost. </a:t>
            </a:r>
            <a:r>
              <a:rPr lang="en-US">
                <a:solidFill>
                  <a:schemeClr val="dk1"/>
                </a:solidFill>
              </a:rPr>
              <a:t>For anyone familiar with SQL, this isn’t a terribly difficult task except that Sierra was clearly never designed for users to interact with in this way. Sierra stores data broken out into widely separated tables and figuring out how to connect two data points within Sierra can be a challenge. </a:t>
            </a:r>
            <a:r>
              <a:rPr lang="en-US"/>
              <a:t>I ultimately found the path and was able to pull the reports we needed by using joins to connect 6 tables together to get the related data points we needed.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My initial query pulled a total of 2,389 order rows and 13,705 invoice rows to be imported into Albatross for use in our analysis. These orders and invoices represent the paid and discounted prices for the journals we have obtained. By including them in the database, we can compare these prices to the list prices published by the vendors.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Tracy will talk to you about gathering our other data points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138e70bcd9_0_19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38e70bcd9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Cleaning up the JR1 reports required touching every single report from 2010 through 2015 to ensure that each report was consistently formatted. This meant moving year-to-date column totals on COUNTER 3 release reports from right to left, re-formatting non-COUNTER reports to look like COUNTER,  and adding DOIs to all JR1. Consistent, Comparable, Credible, Clean</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138e70bcd9_0_206: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38e70bcd9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US"/>
              <a:t>70% of our records did not have DOI and these were needed in order to identify journals. To compensate for journals that lacked DOIs we created our own DOI schema to act as a temporary identifier associated with each journal title. As registered DOIs become available on current and future JR1s we will updated the previous years using vlookup.</a:t>
            </a:r>
            <a:endParaRPr/>
          </a:p>
          <a:p>
            <a:pPr indent="0" lvl="0" marL="0" rtl="0" algn="l">
              <a:spcBef>
                <a:spcPts val="0"/>
              </a:spcBef>
              <a:spcAft>
                <a:spcPts val="0"/>
              </a:spcAft>
              <a:buClr>
                <a:schemeClr val="lt1"/>
              </a:buClr>
              <a:buSzPts val="1100"/>
              <a:buFont typeface="Arial"/>
              <a:buNone/>
            </a:pPr>
            <a:r>
              <a:rPr lang="en-US"/>
              <a:t>In addition to adding DOIs to individual Journal titles we had to create a table that identified every title associated with a journal package or collection and give them specific identifiers and consistent DOIs and provide the associated list price these journals, because the cost data we had was associated with the package or collection and not at the journal title level which is what we needed for cost per use analysis.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12" name="Shape 12"/>
        <p:cNvGrpSpPr/>
        <p:nvPr/>
      </p:nvGrpSpPr>
      <p:grpSpPr>
        <a:xfrm>
          <a:off x="0" y="0"/>
          <a:ext cx="0" cy="0"/>
          <a:chOff x="0" y="0"/>
          <a:chExt cx="0" cy="0"/>
        </a:xfrm>
      </p:grpSpPr>
      <p:sp>
        <p:nvSpPr>
          <p:cNvPr id="13" name="Google Shape;13;p2"/>
          <p:cNvSpPr/>
          <p:nvPr/>
        </p:nvSpPr>
        <p:spPr>
          <a:xfrm>
            <a:off x="924444" y="2980800"/>
            <a:ext cx="7577100" cy="13608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14" name="Shape 14"/>
        <p:cNvGrpSpPr/>
        <p:nvPr/>
      </p:nvGrpSpPr>
      <p:grpSpPr>
        <a:xfrm>
          <a:off x="0" y="0"/>
          <a:ext cx="0" cy="0"/>
          <a:chOff x="0" y="0"/>
          <a:chExt cx="0" cy="0"/>
        </a:xfrm>
      </p:grpSpPr>
      <p:sp>
        <p:nvSpPr>
          <p:cNvPr id="15" name="Google Shape;15;p3"/>
          <p:cNvSpPr/>
          <p:nvPr/>
        </p:nvSpPr>
        <p:spPr>
          <a:xfrm>
            <a:off x="-25400" y="0"/>
            <a:ext cx="9188400" cy="243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0" l="0" r="0" t="0"/>
          <a:stretch/>
        </p:blipFill>
        <p:spPr>
          <a:xfrm>
            <a:off x="7003948" y="4679283"/>
            <a:ext cx="1625700" cy="257100"/>
          </a:xfrm>
          <a:prstGeom prst="rect">
            <a:avLst/>
          </a:prstGeom>
          <a:noFill/>
          <a:ln>
            <a:noFill/>
          </a:ln>
        </p:spPr>
      </p:pic>
      <p:sp>
        <p:nvSpPr>
          <p:cNvPr id="7" name="Google Shape;7;p1"/>
          <p:cNvSpPr/>
          <p:nvPr/>
        </p:nvSpPr>
        <p:spPr>
          <a:xfrm>
            <a:off x="-6350" y="4572000"/>
            <a:ext cx="9150300" cy="442800"/>
          </a:xfrm>
          <a:prstGeom prst="rect">
            <a:avLst/>
          </a:prstGeom>
          <a:solidFill>
            <a:srgbClr val="7F234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 name="Google Shape;8;p1"/>
          <p:cNvSpPr/>
          <p:nvPr/>
        </p:nvSpPr>
        <p:spPr>
          <a:xfrm>
            <a:off x="-6350" y="5014912"/>
            <a:ext cx="9150300" cy="50400"/>
          </a:xfrm>
          <a:prstGeom prst="rect">
            <a:avLst/>
          </a:prstGeom>
          <a:solidFill>
            <a:srgbClr val="EE68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 name="Google Shape;9;p1"/>
          <p:cNvSpPr/>
          <p:nvPr/>
        </p:nvSpPr>
        <p:spPr>
          <a:xfrm>
            <a:off x="-6350" y="74467"/>
            <a:ext cx="9150300" cy="131100"/>
          </a:xfrm>
          <a:prstGeom prst="rect">
            <a:avLst/>
          </a:prstGeom>
          <a:solidFill>
            <a:srgbClr val="7F234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VT_white_cmyk_invt®.png" id="10" name="Google Shape;10;p1"/>
          <p:cNvPicPr preferRelativeResize="0"/>
          <p:nvPr/>
        </p:nvPicPr>
        <p:blipFill>
          <a:blip r:embed="rId2">
            <a:alphaModFix/>
          </a:blip>
          <a:stretch>
            <a:fillRect/>
          </a:stretch>
        </p:blipFill>
        <p:spPr>
          <a:xfrm>
            <a:off x="7485825" y="4631725"/>
            <a:ext cx="1441151" cy="303325"/>
          </a:xfrm>
          <a:prstGeom prst="rect">
            <a:avLst/>
          </a:prstGeom>
          <a:noFill/>
          <a:ln>
            <a:noFill/>
          </a:ln>
        </p:spPr>
      </p:pic>
      <p:sp>
        <p:nvSpPr>
          <p:cNvPr id="11" name="Google Shape;11;p1"/>
          <p:cNvSpPr txBox="1"/>
          <p:nvPr/>
        </p:nvSpPr>
        <p:spPr>
          <a:xfrm>
            <a:off x="91100" y="4621700"/>
            <a:ext cx="2277600" cy="323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solidFill>
                  <a:srgbClr val="FFFFFF"/>
                </a:solidFill>
                <a:latin typeface="Helvetica Neue"/>
                <a:ea typeface="Helvetica Neue"/>
                <a:cs typeface="Helvetica Neue"/>
                <a:sym typeface="Helvetica Neue"/>
              </a:rPr>
              <a:t>UNIVERSITY LIBRARIES</a:t>
            </a:r>
            <a:endParaRPr>
              <a:solidFill>
                <a:srgbClr val="FFFFFF"/>
              </a:solidFill>
              <a:latin typeface="Helvetica Neue"/>
              <a:ea typeface="Helvetica Neue"/>
              <a:cs typeface="Helvetica Neue"/>
              <a:sym typeface="Helvetica Neue"/>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1.png"/><Relationship Id="rId4" Type="http://schemas.openxmlformats.org/officeDocument/2006/relationships/image" Target="../media/image19.png"/><Relationship Id="rId5"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5.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3.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7.png"/><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 name="Shape 19"/>
        <p:cNvGrpSpPr/>
        <p:nvPr/>
      </p:nvGrpSpPr>
      <p:grpSpPr>
        <a:xfrm>
          <a:off x="0" y="0"/>
          <a:ext cx="0" cy="0"/>
          <a:chOff x="0" y="0"/>
          <a:chExt cx="0" cy="0"/>
        </a:xfrm>
      </p:grpSpPr>
      <p:sp>
        <p:nvSpPr>
          <p:cNvPr id="20" name="Google Shape;20;p4"/>
          <p:cNvSpPr txBox="1"/>
          <p:nvPr/>
        </p:nvSpPr>
        <p:spPr>
          <a:xfrm>
            <a:off x="6305075" y="3015250"/>
            <a:ext cx="2590500" cy="1288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Helvetica Neue"/>
                <a:ea typeface="Helvetica Neue"/>
                <a:cs typeface="Helvetica Neue"/>
                <a:sym typeface="Helvetica Neue"/>
              </a:rPr>
              <a:t>Annette Bailey</a:t>
            </a:r>
            <a:endParaRPr>
              <a:latin typeface="Helvetica Neue"/>
              <a:ea typeface="Helvetica Neue"/>
              <a:cs typeface="Helvetica Neue"/>
              <a:sym typeface="Helvetica Neue"/>
            </a:endParaRPr>
          </a:p>
          <a:p>
            <a:pPr indent="0" lvl="0" marL="0" rtl="0" algn="l">
              <a:spcBef>
                <a:spcPts val="0"/>
              </a:spcBef>
              <a:spcAft>
                <a:spcPts val="0"/>
              </a:spcAft>
              <a:buNone/>
            </a:pPr>
            <a:r>
              <a:rPr lang="en-US">
                <a:latin typeface="Helvetica Neue"/>
                <a:ea typeface="Helvetica Neue"/>
                <a:cs typeface="Helvetica Neue"/>
                <a:sym typeface="Helvetica Neue"/>
              </a:rPr>
              <a:t>Tracy Gilmore</a:t>
            </a:r>
            <a:endParaRPr>
              <a:latin typeface="Helvetica Neue"/>
              <a:ea typeface="Helvetica Neue"/>
              <a:cs typeface="Helvetica Neue"/>
              <a:sym typeface="Helvetica Neue"/>
            </a:endParaRPr>
          </a:p>
          <a:p>
            <a:pPr indent="0" lvl="0" marL="0" rtl="0" algn="l">
              <a:spcBef>
                <a:spcPts val="0"/>
              </a:spcBef>
              <a:spcAft>
                <a:spcPts val="0"/>
              </a:spcAft>
              <a:buNone/>
            </a:pPr>
            <a:r>
              <a:rPr lang="en-US">
                <a:latin typeface="Helvetica Neue"/>
                <a:ea typeface="Helvetica Neue"/>
                <a:cs typeface="Helvetica Neue"/>
                <a:sym typeface="Helvetica Neue"/>
              </a:rPr>
              <a:t>Leslie O’Brien</a:t>
            </a:r>
            <a:endParaRPr>
              <a:latin typeface="Helvetica Neue"/>
              <a:ea typeface="Helvetica Neue"/>
              <a:cs typeface="Helvetica Neue"/>
              <a:sym typeface="Helvetica Neue"/>
            </a:endParaRPr>
          </a:p>
          <a:p>
            <a:pPr indent="0" lvl="0" marL="0" rtl="0" algn="l">
              <a:spcBef>
                <a:spcPts val="0"/>
              </a:spcBef>
              <a:spcAft>
                <a:spcPts val="0"/>
              </a:spcAft>
              <a:buNone/>
            </a:pPr>
            <a:r>
              <a:rPr lang="en-US">
                <a:latin typeface="Helvetica Neue"/>
                <a:ea typeface="Helvetica Neue"/>
                <a:cs typeface="Helvetica Neue"/>
                <a:sym typeface="Helvetica Neue"/>
              </a:rPr>
              <a:t>Anthony Wright de Hernandez</a:t>
            </a:r>
            <a:endParaRPr b="1" sz="3000">
              <a:latin typeface="Helvetica Neue"/>
              <a:ea typeface="Helvetica Neue"/>
              <a:cs typeface="Helvetica Neue"/>
              <a:sym typeface="Helvetica Neue"/>
            </a:endParaRPr>
          </a:p>
        </p:txBody>
      </p:sp>
      <p:pic>
        <p:nvPicPr>
          <p:cNvPr descr="albatross_image1.jpg" id="21" name="Google Shape;21;p4"/>
          <p:cNvPicPr preferRelativeResize="0"/>
          <p:nvPr/>
        </p:nvPicPr>
        <p:blipFill>
          <a:blip r:embed="rId3">
            <a:alphaModFix/>
          </a:blip>
          <a:stretch>
            <a:fillRect/>
          </a:stretch>
        </p:blipFill>
        <p:spPr>
          <a:xfrm>
            <a:off x="255100" y="289482"/>
            <a:ext cx="5704100" cy="4180100"/>
          </a:xfrm>
          <a:prstGeom prst="rect">
            <a:avLst/>
          </a:prstGeom>
          <a:noFill/>
          <a:ln cap="flat" cmpd="sng" w="38100">
            <a:solidFill>
              <a:schemeClr val="accent6"/>
            </a:solidFill>
            <a:prstDash val="solid"/>
            <a:round/>
            <a:headEnd len="sm" w="sm" type="none"/>
            <a:tailEnd len="sm" w="sm" type="none"/>
          </a:ln>
        </p:spPr>
      </p:pic>
      <p:sp>
        <p:nvSpPr>
          <p:cNvPr id="22" name="Google Shape;22;p4"/>
          <p:cNvSpPr txBox="1"/>
          <p:nvPr/>
        </p:nvSpPr>
        <p:spPr>
          <a:xfrm>
            <a:off x="6305075" y="777952"/>
            <a:ext cx="2590500" cy="205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latin typeface="Helvetica Neue"/>
                <a:ea typeface="Helvetica Neue"/>
                <a:cs typeface="Helvetica Neue"/>
                <a:sym typeface="Helvetica Neue"/>
              </a:rPr>
              <a:t>Albatross: rolling on a sea of data </a:t>
            </a:r>
            <a:endParaRPr>
              <a:latin typeface="Helvetica Neue"/>
              <a:ea typeface="Helvetica Neue"/>
              <a:cs typeface="Helvetica Neue"/>
              <a:sym typeface="Helvetica Neue"/>
            </a:endParaRPr>
          </a:p>
          <a:p>
            <a:pPr indent="0" lvl="0" marL="0" rtl="0" algn="l">
              <a:spcBef>
                <a:spcPts val="0"/>
              </a:spcBef>
              <a:spcAft>
                <a:spcPts val="0"/>
              </a:spcAft>
              <a:buNone/>
            </a:pPr>
            <a:r>
              <a:t/>
            </a:r>
            <a:endParaRPr b="1" sz="3000">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3"/>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Helvetica Neue"/>
                <a:ea typeface="Helvetica Neue"/>
                <a:cs typeface="Helvetica Neue"/>
                <a:sym typeface="Helvetica Neue"/>
              </a:rPr>
              <a:t>Data from vendors - not following the standard closely - i.e. lack of Journal DOIs</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COUNTER JR1 reports - no longer in standard format</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We wrote scripts so that we can work across the cumulative data set. These scripts generate reports.</a:t>
            </a:r>
            <a:endParaRPr sz="2400">
              <a:latin typeface="Helvetica Neue"/>
              <a:ea typeface="Helvetica Neue"/>
              <a:cs typeface="Helvetica Neue"/>
              <a:sym typeface="Helvetica Neue"/>
            </a:endParaRPr>
          </a:p>
        </p:txBody>
      </p:sp>
      <p:sp>
        <p:nvSpPr>
          <p:cNvPr id="88" name="Google Shape;88;p13"/>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Not so standard data</a:t>
            </a:r>
            <a:endParaRPr b="1" sz="2400">
              <a:solidFill>
                <a:schemeClr val="accent6"/>
              </a:solidFill>
              <a:latin typeface="Helvetica Neue"/>
              <a:ea typeface="Helvetica Neue"/>
              <a:cs typeface="Helvetica Neue"/>
              <a:sym typeface="Helvetica Neue"/>
            </a:endParaRPr>
          </a:p>
        </p:txBody>
      </p:sp>
      <p:grpSp>
        <p:nvGrpSpPr>
          <p:cNvPr id="89" name="Google Shape;89;p13"/>
          <p:cNvGrpSpPr/>
          <p:nvPr/>
        </p:nvGrpSpPr>
        <p:grpSpPr>
          <a:xfrm>
            <a:off x="3226200" y="2527075"/>
            <a:ext cx="2896250" cy="781200"/>
            <a:chOff x="3226200" y="2527075"/>
            <a:chExt cx="2896250" cy="781200"/>
          </a:xfrm>
        </p:grpSpPr>
        <p:sp>
          <p:nvSpPr>
            <p:cNvPr id="90" name="Google Shape;90;p13"/>
            <p:cNvSpPr/>
            <p:nvPr/>
          </p:nvSpPr>
          <p:spPr>
            <a:xfrm>
              <a:off x="3226200" y="2527075"/>
              <a:ext cx="2691600" cy="781200"/>
            </a:xfrm>
            <a:prstGeom prst="rect">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1" name="Google Shape;91;p13"/>
            <p:cNvPicPr preferRelativeResize="0"/>
            <p:nvPr/>
          </p:nvPicPr>
          <p:blipFill>
            <a:blip r:embed="rId3">
              <a:alphaModFix/>
            </a:blip>
            <a:stretch>
              <a:fillRect/>
            </a:stretch>
          </p:blipFill>
          <p:spPr>
            <a:xfrm>
              <a:off x="3360200" y="2527150"/>
              <a:ext cx="2762250" cy="781050"/>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4"/>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Publisher Data</a:t>
            </a:r>
            <a:endParaRPr b="1" sz="2400">
              <a:solidFill>
                <a:schemeClr val="accent6"/>
              </a:solidFill>
              <a:latin typeface="Helvetica Neue"/>
              <a:ea typeface="Helvetica Neue"/>
              <a:cs typeface="Helvetica Neue"/>
              <a:sym typeface="Helvetica Neue"/>
            </a:endParaRPr>
          </a:p>
        </p:txBody>
      </p:sp>
      <p:pic>
        <p:nvPicPr>
          <p:cNvPr descr="publisher-data.png" id="97" name="Google Shape;97;p14"/>
          <p:cNvPicPr preferRelativeResize="0"/>
          <p:nvPr/>
        </p:nvPicPr>
        <p:blipFill>
          <a:blip r:embed="rId3">
            <a:alphaModFix/>
          </a:blip>
          <a:stretch>
            <a:fillRect/>
          </a:stretch>
        </p:blipFill>
        <p:spPr>
          <a:xfrm>
            <a:off x="0" y="1017714"/>
            <a:ext cx="9144000" cy="3269673"/>
          </a:xfrm>
          <a:prstGeom prst="rect">
            <a:avLst/>
          </a:prstGeom>
          <a:noFill/>
          <a:ln>
            <a:noFill/>
          </a:ln>
        </p:spPr>
      </p:pic>
      <p:pic>
        <p:nvPicPr>
          <p:cNvPr descr="publisher-data-firstexample.png" id="98" name="Google Shape;98;p14"/>
          <p:cNvPicPr preferRelativeResize="0"/>
          <p:nvPr/>
        </p:nvPicPr>
        <p:blipFill>
          <a:blip r:embed="rId4">
            <a:alphaModFix/>
          </a:blip>
          <a:stretch>
            <a:fillRect/>
          </a:stretch>
        </p:blipFill>
        <p:spPr>
          <a:xfrm>
            <a:off x="1668125" y="1489563"/>
            <a:ext cx="5753100" cy="238125"/>
          </a:xfrm>
          <a:prstGeom prst="rect">
            <a:avLst/>
          </a:prstGeom>
          <a:noFill/>
          <a:ln>
            <a:noFill/>
          </a:ln>
        </p:spPr>
      </p:pic>
      <p:pic>
        <p:nvPicPr>
          <p:cNvPr descr="publisher-data-second-example.png" id="99" name="Google Shape;99;p14"/>
          <p:cNvPicPr preferRelativeResize="0"/>
          <p:nvPr/>
        </p:nvPicPr>
        <p:blipFill>
          <a:blip r:embed="rId5">
            <a:alphaModFix/>
          </a:blip>
          <a:stretch>
            <a:fillRect/>
          </a:stretch>
        </p:blipFill>
        <p:spPr>
          <a:xfrm>
            <a:off x="0" y="2468233"/>
            <a:ext cx="9144000" cy="20703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97"/>
                                        </p:tgtEl>
                                      </p:cBhvr>
                                    </p:animEffect>
                                    <p:set>
                                      <p:cBhvr>
                                        <p:cTn dur="1" fill="hold">
                                          <p:stCondLst>
                                            <p:cond delay="1000"/>
                                          </p:stCondLst>
                                        </p:cTn>
                                        <p:tgtEl>
                                          <p:spTgt spid="9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5"/>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Journal Title Data</a:t>
            </a:r>
            <a:endParaRPr b="1" sz="2400">
              <a:solidFill>
                <a:schemeClr val="accent6"/>
              </a:solidFill>
              <a:latin typeface="Helvetica Neue"/>
              <a:ea typeface="Helvetica Neue"/>
              <a:cs typeface="Helvetica Neue"/>
              <a:sym typeface="Helvetica Neue"/>
            </a:endParaRPr>
          </a:p>
        </p:txBody>
      </p:sp>
      <p:pic>
        <p:nvPicPr>
          <p:cNvPr descr="journal-title-mismatch.png" id="105" name="Google Shape;105;p15"/>
          <p:cNvPicPr preferRelativeResize="0"/>
          <p:nvPr/>
        </p:nvPicPr>
        <p:blipFill>
          <a:blip r:embed="rId3">
            <a:alphaModFix/>
          </a:blip>
          <a:stretch>
            <a:fillRect/>
          </a:stretch>
        </p:blipFill>
        <p:spPr>
          <a:xfrm>
            <a:off x="-13662" y="795022"/>
            <a:ext cx="9144000" cy="3711174"/>
          </a:xfrm>
          <a:prstGeom prst="rect">
            <a:avLst/>
          </a:prstGeom>
          <a:noFill/>
          <a:ln>
            <a:noFill/>
          </a:ln>
        </p:spPr>
      </p:pic>
      <p:pic>
        <p:nvPicPr>
          <p:cNvPr descr="journal-title-mismatch-firstexample.png" id="106" name="Google Shape;106;p15"/>
          <p:cNvPicPr preferRelativeResize="0"/>
          <p:nvPr/>
        </p:nvPicPr>
        <p:blipFill>
          <a:blip r:embed="rId4">
            <a:alphaModFix/>
          </a:blip>
          <a:stretch>
            <a:fillRect/>
          </a:stretch>
        </p:blipFill>
        <p:spPr>
          <a:xfrm>
            <a:off x="13663" y="829098"/>
            <a:ext cx="9144000" cy="557654"/>
          </a:xfrm>
          <a:prstGeom prst="rect">
            <a:avLst/>
          </a:prstGeom>
          <a:noFill/>
          <a:ln>
            <a:noFill/>
          </a:ln>
        </p:spPr>
      </p:pic>
      <p:pic>
        <p:nvPicPr>
          <p:cNvPr descr="journal-title-mismatch-secondexample.png" id="107" name="Google Shape;107;p15"/>
          <p:cNvPicPr preferRelativeResize="0"/>
          <p:nvPr/>
        </p:nvPicPr>
        <p:blipFill>
          <a:blip r:embed="rId5">
            <a:alphaModFix/>
          </a:blip>
          <a:stretch>
            <a:fillRect/>
          </a:stretch>
        </p:blipFill>
        <p:spPr>
          <a:xfrm>
            <a:off x="-13662" y="1896484"/>
            <a:ext cx="9143999" cy="49943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105"/>
                                        </p:tgtEl>
                                      </p:cBhvr>
                                    </p:animEffect>
                                    <p:set>
                                      <p:cBhvr>
                                        <p:cTn dur="1" fill="hold">
                                          <p:stCondLst>
                                            <p:cond delay="1000"/>
                                          </p:stCondLst>
                                        </p:cTn>
                                        <p:tgtEl>
                                          <p:spTgt spid="10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16"/>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Helvetica Neue"/>
                <a:ea typeface="Helvetica Neue"/>
                <a:cs typeface="Helvetica Neue"/>
                <a:sym typeface="Helvetica Neue"/>
              </a:rPr>
              <a:t> New skills and new tools were required to work with and visualize our data. </a:t>
            </a:r>
            <a:endParaRPr sz="1800">
              <a:latin typeface="Helvetica Neue"/>
              <a:ea typeface="Helvetica Neue"/>
              <a:cs typeface="Helvetica Neue"/>
              <a:sym typeface="Helvetica Neue"/>
            </a:endParaRPr>
          </a:p>
          <a:p>
            <a:pPr indent="0" lvl="0" marL="0" rtl="0" algn="l">
              <a:spcBef>
                <a:spcPts val="0"/>
              </a:spcBef>
              <a:spcAft>
                <a:spcPts val="0"/>
              </a:spcAft>
              <a:buNone/>
            </a:pPr>
            <a:r>
              <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SQL for querying the database</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VLookup for updating DOIs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Pivot tables and Pivot charts </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Excel Dashboards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Google Dashboards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Tableau </a:t>
            </a:r>
            <a:endParaRPr sz="1800">
              <a:latin typeface="Helvetica Neue"/>
              <a:ea typeface="Helvetica Neue"/>
              <a:cs typeface="Helvetica Neue"/>
              <a:sym typeface="Helvetica Neue"/>
            </a:endParaRPr>
          </a:p>
          <a:p>
            <a:pPr indent="0" lvl="0" marL="0" rtl="0" algn="l">
              <a:spcBef>
                <a:spcPts val="0"/>
              </a:spcBef>
              <a:spcAft>
                <a:spcPts val="0"/>
              </a:spcAft>
              <a:buNone/>
            </a:pPr>
            <a:r>
              <a:t/>
            </a:r>
            <a:endParaRPr sz="1800">
              <a:latin typeface="Helvetica Neue"/>
              <a:ea typeface="Helvetica Neue"/>
              <a:cs typeface="Helvetica Neue"/>
              <a:sym typeface="Helvetica Neue"/>
            </a:endParaRPr>
          </a:p>
          <a:p>
            <a:pPr indent="0" lvl="0" marL="0" rtl="0" algn="l">
              <a:spcBef>
                <a:spcPts val="0"/>
              </a:spcBef>
              <a:spcAft>
                <a:spcPts val="0"/>
              </a:spcAft>
              <a:buNone/>
            </a:pPr>
            <a:r>
              <a:rPr lang="en-US" sz="1800">
                <a:latin typeface="Helvetica Neue"/>
                <a:ea typeface="Helvetica Neue"/>
                <a:cs typeface="Helvetica Neue"/>
                <a:sym typeface="Helvetica Neue"/>
              </a:rPr>
              <a:t>The purpose is to provide a more public and robust picture of our usage.</a:t>
            </a:r>
            <a:endParaRPr sz="1800">
              <a:latin typeface="Helvetica Neue"/>
              <a:ea typeface="Helvetica Neue"/>
              <a:cs typeface="Helvetica Neue"/>
              <a:sym typeface="Helvetica Neue"/>
            </a:endParaRPr>
          </a:p>
          <a:p>
            <a:pPr indent="0" lvl="0" marL="0" rtl="0" algn="l">
              <a:spcBef>
                <a:spcPts val="0"/>
              </a:spcBef>
              <a:spcAft>
                <a:spcPts val="0"/>
              </a:spcAft>
              <a:buNone/>
            </a:pPr>
            <a:r>
              <a:t/>
            </a:r>
            <a:endParaRPr sz="1800">
              <a:latin typeface="Helvetica Neue"/>
              <a:ea typeface="Helvetica Neue"/>
              <a:cs typeface="Helvetica Neue"/>
              <a:sym typeface="Helvetica Neue"/>
            </a:endParaRPr>
          </a:p>
        </p:txBody>
      </p:sp>
      <p:sp>
        <p:nvSpPr>
          <p:cNvPr id="113" name="Google Shape;113;p16"/>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Using the Database: Workflows</a:t>
            </a:r>
            <a:endParaRPr b="1" sz="2400">
              <a:solidFill>
                <a:schemeClr val="accent6"/>
              </a:solidFill>
              <a:latin typeface="Helvetica Neue"/>
              <a:ea typeface="Helvetica Neue"/>
              <a:cs typeface="Helvetica Neue"/>
              <a:sym typeface="Helvetica Neue"/>
            </a:endParaRPr>
          </a:p>
        </p:txBody>
      </p:sp>
      <p:pic>
        <p:nvPicPr>
          <p:cNvPr descr="software_tools.png" id="114" name="Google Shape;114;p16"/>
          <p:cNvPicPr preferRelativeResize="0"/>
          <p:nvPr/>
        </p:nvPicPr>
        <p:blipFill>
          <a:blip r:embed="rId3">
            <a:alphaModFix/>
          </a:blip>
          <a:stretch>
            <a:fillRect/>
          </a:stretch>
        </p:blipFill>
        <p:spPr>
          <a:xfrm>
            <a:off x="4730325" y="1336275"/>
            <a:ext cx="2100100" cy="19950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7"/>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Using the Database: Reports</a:t>
            </a:r>
            <a:endParaRPr b="1" sz="2400">
              <a:solidFill>
                <a:schemeClr val="accent6"/>
              </a:solidFill>
              <a:latin typeface="Helvetica Neue"/>
              <a:ea typeface="Helvetica Neue"/>
              <a:cs typeface="Helvetica Neue"/>
              <a:sym typeface="Helvetica Neue"/>
            </a:endParaRPr>
          </a:p>
        </p:txBody>
      </p:sp>
      <p:grpSp>
        <p:nvGrpSpPr>
          <p:cNvPr id="120" name="Google Shape;120;p17"/>
          <p:cNvGrpSpPr/>
          <p:nvPr/>
        </p:nvGrpSpPr>
        <p:grpSpPr>
          <a:xfrm>
            <a:off x="811076" y="2649115"/>
            <a:ext cx="3675175" cy="1855400"/>
            <a:chOff x="360900" y="2649250"/>
            <a:chExt cx="3297600" cy="1855400"/>
          </a:xfrm>
        </p:grpSpPr>
        <p:pic>
          <p:nvPicPr>
            <p:cNvPr id="121" name="Google Shape;121;p17"/>
            <p:cNvPicPr preferRelativeResize="0"/>
            <p:nvPr/>
          </p:nvPicPr>
          <p:blipFill>
            <a:blip r:embed="rId3">
              <a:alphaModFix/>
            </a:blip>
            <a:stretch>
              <a:fillRect/>
            </a:stretch>
          </p:blipFill>
          <p:spPr>
            <a:xfrm>
              <a:off x="360900" y="2649250"/>
              <a:ext cx="3297600" cy="1855400"/>
            </a:xfrm>
            <a:prstGeom prst="rect">
              <a:avLst/>
            </a:prstGeom>
            <a:noFill/>
            <a:ln cap="flat" cmpd="sng" w="9525">
              <a:solidFill>
                <a:srgbClr val="000000"/>
              </a:solidFill>
              <a:prstDash val="solid"/>
              <a:round/>
              <a:headEnd len="sm" w="sm" type="none"/>
              <a:tailEnd len="sm" w="sm" type="none"/>
            </a:ln>
          </p:spPr>
        </p:pic>
        <p:sp>
          <p:nvSpPr>
            <p:cNvPr id="122" name="Google Shape;122;p17"/>
            <p:cNvSpPr/>
            <p:nvPr/>
          </p:nvSpPr>
          <p:spPr>
            <a:xfrm>
              <a:off x="1015650" y="4164600"/>
              <a:ext cx="2288100" cy="88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 name="Google Shape;123;p17"/>
          <p:cNvGrpSpPr/>
          <p:nvPr/>
        </p:nvGrpSpPr>
        <p:grpSpPr>
          <a:xfrm>
            <a:off x="4486281" y="836430"/>
            <a:ext cx="3838799" cy="1810837"/>
            <a:chOff x="4498595" y="836482"/>
            <a:chExt cx="3444414" cy="1810837"/>
          </a:xfrm>
        </p:grpSpPr>
        <p:pic>
          <p:nvPicPr>
            <p:cNvPr id="124" name="Google Shape;124;p17"/>
            <p:cNvPicPr preferRelativeResize="0"/>
            <p:nvPr/>
          </p:nvPicPr>
          <p:blipFill>
            <a:blip r:embed="rId4">
              <a:alphaModFix/>
            </a:blip>
            <a:stretch>
              <a:fillRect/>
            </a:stretch>
          </p:blipFill>
          <p:spPr>
            <a:xfrm>
              <a:off x="4498595" y="836482"/>
              <a:ext cx="3444414" cy="1810837"/>
            </a:xfrm>
            <a:prstGeom prst="rect">
              <a:avLst/>
            </a:prstGeom>
            <a:noFill/>
            <a:ln cap="flat" cmpd="sng" w="9525">
              <a:solidFill>
                <a:srgbClr val="000000"/>
              </a:solidFill>
              <a:prstDash val="solid"/>
              <a:round/>
              <a:headEnd len="sm" w="sm" type="none"/>
              <a:tailEnd len="sm" w="sm" type="none"/>
            </a:ln>
          </p:spPr>
        </p:pic>
        <p:sp>
          <p:nvSpPr>
            <p:cNvPr id="125" name="Google Shape;125;p17"/>
            <p:cNvSpPr/>
            <p:nvPr/>
          </p:nvSpPr>
          <p:spPr>
            <a:xfrm>
              <a:off x="5160465" y="2316848"/>
              <a:ext cx="2378700" cy="71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 name="Google Shape;126;p17"/>
          <p:cNvGrpSpPr/>
          <p:nvPr/>
        </p:nvGrpSpPr>
        <p:grpSpPr>
          <a:xfrm>
            <a:off x="811077" y="834541"/>
            <a:ext cx="3675175" cy="1810889"/>
            <a:chOff x="356500" y="834550"/>
            <a:chExt cx="3297600" cy="1814700"/>
          </a:xfrm>
        </p:grpSpPr>
        <p:pic>
          <p:nvPicPr>
            <p:cNvPr id="127" name="Google Shape;127;p17"/>
            <p:cNvPicPr preferRelativeResize="0"/>
            <p:nvPr/>
          </p:nvPicPr>
          <p:blipFill>
            <a:blip r:embed="rId5">
              <a:alphaModFix/>
            </a:blip>
            <a:stretch>
              <a:fillRect/>
            </a:stretch>
          </p:blipFill>
          <p:spPr>
            <a:xfrm>
              <a:off x="356500" y="834550"/>
              <a:ext cx="3297600" cy="1814700"/>
            </a:xfrm>
            <a:prstGeom prst="rect">
              <a:avLst/>
            </a:prstGeom>
            <a:noFill/>
            <a:ln cap="flat" cmpd="sng" w="9525">
              <a:solidFill>
                <a:srgbClr val="000000"/>
              </a:solidFill>
              <a:prstDash val="solid"/>
              <a:round/>
              <a:headEnd len="sm" w="sm" type="none"/>
              <a:tailEnd len="sm" w="sm" type="none"/>
            </a:ln>
          </p:spPr>
        </p:pic>
        <p:sp>
          <p:nvSpPr>
            <p:cNvPr id="128" name="Google Shape;128;p17"/>
            <p:cNvSpPr/>
            <p:nvPr/>
          </p:nvSpPr>
          <p:spPr>
            <a:xfrm>
              <a:off x="1020050" y="2325425"/>
              <a:ext cx="2288100" cy="88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 name="Google Shape;129;p17"/>
          <p:cNvGrpSpPr/>
          <p:nvPr/>
        </p:nvGrpSpPr>
        <p:grpSpPr>
          <a:xfrm>
            <a:off x="4494196" y="2648930"/>
            <a:ext cx="3830184" cy="1855586"/>
            <a:chOff x="3658385" y="2649336"/>
            <a:chExt cx="3444410" cy="1855586"/>
          </a:xfrm>
        </p:grpSpPr>
        <p:pic>
          <p:nvPicPr>
            <p:cNvPr id="130" name="Google Shape;130;p17"/>
            <p:cNvPicPr preferRelativeResize="0"/>
            <p:nvPr/>
          </p:nvPicPr>
          <p:blipFill>
            <a:blip r:embed="rId6">
              <a:alphaModFix/>
            </a:blip>
            <a:stretch>
              <a:fillRect/>
            </a:stretch>
          </p:blipFill>
          <p:spPr>
            <a:xfrm>
              <a:off x="3658385" y="2649336"/>
              <a:ext cx="3444410" cy="1855586"/>
            </a:xfrm>
            <a:prstGeom prst="rect">
              <a:avLst/>
            </a:prstGeom>
            <a:noFill/>
            <a:ln cap="flat" cmpd="sng" w="9525">
              <a:solidFill>
                <a:srgbClr val="000000"/>
              </a:solidFill>
              <a:prstDash val="solid"/>
              <a:round/>
              <a:headEnd len="sm" w="sm" type="none"/>
              <a:tailEnd len="sm" w="sm" type="none"/>
            </a:ln>
          </p:spPr>
        </p:pic>
        <p:sp>
          <p:nvSpPr>
            <p:cNvPr id="131" name="Google Shape;131;p17"/>
            <p:cNvSpPr/>
            <p:nvPr/>
          </p:nvSpPr>
          <p:spPr>
            <a:xfrm>
              <a:off x="4296893" y="4180613"/>
              <a:ext cx="2385000" cy="72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18"/>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Budget</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Control over the data</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Allows for robust reporting</a:t>
            </a:r>
            <a:endParaRPr sz="2200">
              <a:latin typeface="Helvetica Neue"/>
              <a:ea typeface="Helvetica Neue"/>
              <a:cs typeface="Helvetica Neue"/>
              <a:sym typeface="Helvetica Neue"/>
            </a:endParaRPr>
          </a:p>
          <a:p>
            <a:pPr indent="-368300" lvl="1" marL="9144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Review of journal packages</a:t>
            </a:r>
            <a:endParaRPr sz="2200">
              <a:latin typeface="Helvetica Neue"/>
              <a:ea typeface="Helvetica Neue"/>
              <a:cs typeface="Helvetica Neue"/>
              <a:sym typeface="Helvetica Neue"/>
            </a:endParaRPr>
          </a:p>
          <a:p>
            <a:pPr indent="-368300" lvl="1" marL="9144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Accommodates changes to COUNTER</a:t>
            </a:r>
            <a:endParaRPr sz="2200">
              <a:latin typeface="Helvetica Neue"/>
              <a:ea typeface="Helvetica Neue"/>
              <a:cs typeface="Helvetica Neue"/>
              <a:sym typeface="Helvetica Neue"/>
            </a:endParaRPr>
          </a:p>
          <a:p>
            <a:pPr indent="-368300" lvl="0" marL="457200" rtl="0" algn="l">
              <a:spcBef>
                <a:spcPts val="0"/>
              </a:spcBef>
              <a:spcAft>
                <a:spcPts val="0"/>
              </a:spcAft>
              <a:buClr>
                <a:schemeClr val="dk1"/>
              </a:buClr>
              <a:buSzPts val="2200"/>
              <a:buFont typeface="Helvetica Neue"/>
              <a:buChar char="●"/>
            </a:pPr>
            <a:r>
              <a:rPr lang="en-US" sz="2200">
                <a:solidFill>
                  <a:schemeClr val="dk1"/>
                </a:solidFill>
                <a:latin typeface="Helvetica Neue"/>
                <a:ea typeface="Helvetica Neue"/>
                <a:cs typeface="Helvetica Neue"/>
                <a:sym typeface="Helvetica Neue"/>
              </a:rPr>
              <a:t>Flexibility and long-term sustainability</a:t>
            </a:r>
            <a:endParaRPr sz="2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2200">
              <a:latin typeface="Helvetica Neue"/>
              <a:ea typeface="Helvetica Neue"/>
              <a:cs typeface="Helvetica Neue"/>
              <a:sym typeface="Helvetica Neue"/>
            </a:endParaRPr>
          </a:p>
        </p:txBody>
      </p:sp>
      <p:sp>
        <p:nvSpPr>
          <p:cNvPr id="137" name="Google Shape;137;p18"/>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Why design our own database?</a:t>
            </a:r>
            <a:endParaRPr b="1" sz="2400">
              <a:solidFill>
                <a:schemeClr val="accent6"/>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19"/>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Expanding the data points</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Demonstrating the value to the university</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Evaluating package and big deals</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solidFill>
                  <a:schemeClr val="dk1"/>
                </a:solidFill>
                <a:latin typeface="Helvetica Neue"/>
                <a:ea typeface="Helvetica Neue"/>
                <a:cs typeface="Helvetica Neue"/>
                <a:sym typeface="Helvetica Neue"/>
              </a:rPr>
              <a:t>Automated download of COUNTER reports for maximum flexibility and less manual work</a:t>
            </a:r>
            <a:endParaRPr sz="2200">
              <a:latin typeface="Helvetica Neue"/>
              <a:ea typeface="Helvetica Neue"/>
              <a:cs typeface="Helvetica Neue"/>
              <a:sym typeface="Helvetica Neue"/>
            </a:endParaRPr>
          </a:p>
          <a:p>
            <a:pPr indent="-368300" lvl="0" marL="4572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Investigating data warehousing solutions and data visualization tools (in process):</a:t>
            </a:r>
            <a:endParaRPr sz="2200">
              <a:latin typeface="Helvetica Neue"/>
              <a:ea typeface="Helvetica Neue"/>
              <a:cs typeface="Helvetica Neue"/>
              <a:sym typeface="Helvetica Neue"/>
            </a:endParaRPr>
          </a:p>
          <a:p>
            <a:pPr indent="-368300" lvl="1" marL="9144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Amazon Web Services</a:t>
            </a:r>
            <a:endParaRPr sz="2200">
              <a:latin typeface="Helvetica Neue"/>
              <a:ea typeface="Helvetica Neue"/>
              <a:cs typeface="Helvetica Neue"/>
              <a:sym typeface="Helvetica Neue"/>
            </a:endParaRPr>
          </a:p>
          <a:p>
            <a:pPr indent="-368300" lvl="1" marL="9144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Google Drive</a:t>
            </a:r>
            <a:endParaRPr sz="2200">
              <a:latin typeface="Helvetica Neue"/>
              <a:ea typeface="Helvetica Neue"/>
              <a:cs typeface="Helvetica Neue"/>
              <a:sym typeface="Helvetica Neue"/>
            </a:endParaRPr>
          </a:p>
          <a:p>
            <a:pPr indent="-368300" lvl="1" marL="914400" rtl="0" algn="l">
              <a:spcBef>
                <a:spcPts val="0"/>
              </a:spcBef>
              <a:spcAft>
                <a:spcPts val="0"/>
              </a:spcAft>
              <a:buSzPts val="2200"/>
              <a:buFont typeface="Helvetica Neue"/>
              <a:buChar char="○"/>
            </a:pPr>
            <a:r>
              <a:rPr lang="en-US" sz="2200">
                <a:latin typeface="Helvetica Neue"/>
                <a:ea typeface="Helvetica Neue"/>
                <a:cs typeface="Helvetica Neue"/>
                <a:sym typeface="Helvetica Neue"/>
              </a:rPr>
              <a:t>Hiring data visualization specialists</a:t>
            </a:r>
            <a:endParaRPr sz="2200">
              <a:latin typeface="Helvetica Neue"/>
              <a:ea typeface="Helvetica Neue"/>
              <a:cs typeface="Helvetica Neue"/>
              <a:sym typeface="Helvetica Neue"/>
            </a:endParaRPr>
          </a:p>
        </p:txBody>
      </p:sp>
      <p:sp>
        <p:nvSpPr>
          <p:cNvPr id="143" name="Google Shape;143;p19"/>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Evaluating the Database: Future Plans</a:t>
            </a:r>
            <a:endParaRPr b="1" sz="2400">
              <a:solidFill>
                <a:schemeClr val="accent6"/>
              </a:solidFill>
              <a:latin typeface="Helvetica Neue"/>
              <a:ea typeface="Helvetica Neue"/>
              <a:cs typeface="Helvetica Neue"/>
              <a:sym typeface="Helvetica Neu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0"/>
          <p:cNvSpPr txBox="1"/>
          <p:nvPr/>
        </p:nvSpPr>
        <p:spPr>
          <a:xfrm>
            <a:off x="204975" y="3600550"/>
            <a:ext cx="4170900" cy="909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Helvetica Neue"/>
                <a:ea typeface="Helvetica Neue"/>
                <a:cs typeface="Helvetica Neue"/>
                <a:sym typeface="Helvetica Neue"/>
              </a:rPr>
              <a:t>Annette Bailey: afbailey@vt.edu</a:t>
            </a:r>
            <a:endParaRPr>
              <a:latin typeface="Helvetica Neue"/>
              <a:ea typeface="Helvetica Neue"/>
              <a:cs typeface="Helvetica Neue"/>
              <a:sym typeface="Helvetica Neue"/>
            </a:endParaRPr>
          </a:p>
          <a:p>
            <a:pPr indent="0" lvl="0" marL="0" rtl="0" algn="l">
              <a:spcBef>
                <a:spcPts val="0"/>
              </a:spcBef>
              <a:spcAft>
                <a:spcPts val="0"/>
              </a:spcAft>
              <a:buNone/>
            </a:pPr>
            <a:r>
              <a:rPr lang="en-US">
                <a:solidFill>
                  <a:schemeClr val="dk1"/>
                </a:solidFill>
                <a:latin typeface="Helvetica Neue"/>
                <a:ea typeface="Helvetica Neue"/>
                <a:cs typeface="Helvetica Neue"/>
                <a:sym typeface="Helvetica Neue"/>
              </a:rPr>
              <a:t>Tracy Gilmore: tgilmore@vt.edu</a:t>
            </a:r>
            <a:r>
              <a:rPr lang="en-US">
                <a:latin typeface="Helvetica Neue"/>
                <a:ea typeface="Helvetica Neue"/>
                <a:cs typeface="Helvetica Neue"/>
                <a:sym typeface="Helvetica Neue"/>
              </a:rPr>
              <a:t> </a:t>
            </a:r>
            <a:endParaRPr>
              <a:latin typeface="Helvetica Neue"/>
              <a:ea typeface="Helvetica Neue"/>
              <a:cs typeface="Helvetica Neue"/>
              <a:sym typeface="Helvetica Neue"/>
            </a:endParaRPr>
          </a:p>
          <a:p>
            <a:pPr indent="0" lvl="0" marL="0" rtl="0" algn="l">
              <a:spcBef>
                <a:spcPts val="0"/>
              </a:spcBef>
              <a:spcAft>
                <a:spcPts val="0"/>
              </a:spcAft>
              <a:buNone/>
            </a:pPr>
            <a:r>
              <a:rPr lang="en-US">
                <a:latin typeface="Helvetica Neue"/>
                <a:ea typeface="Helvetica Neue"/>
                <a:cs typeface="Helvetica Neue"/>
                <a:sym typeface="Helvetica Neue"/>
              </a:rPr>
              <a:t>Leslie O’Brien: lobrien@vt.edu</a:t>
            </a:r>
            <a:endParaRPr>
              <a:latin typeface="Helvetica Neue"/>
              <a:ea typeface="Helvetica Neue"/>
              <a:cs typeface="Helvetica Neue"/>
              <a:sym typeface="Helvetica Neue"/>
            </a:endParaRPr>
          </a:p>
          <a:p>
            <a:pPr indent="0" lvl="0" marL="0" rtl="0" algn="l">
              <a:spcBef>
                <a:spcPts val="0"/>
              </a:spcBef>
              <a:spcAft>
                <a:spcPts val="0"/>
              </a:spcAft>
              <a:buNone/>
            </a:pPr>
            <a:r>
              <a:rPr lang="en-US">
                <a:solidFill>
                  <a:schemeClr val="dk1"/>
                </a:solidFill>
                <a:latin typeface="Helvetica Neue"/>
                <a:ea typeface="Helvetica Neue"/>
                <a:cs typeface="Helvetica Neue"/>
                <a:sym typeface="Helvetica Neue"/>
              </a:rPr>
              <a:t>Anthony Wright de Hernandez: antwri@vt.edu</a:t>
            </a:r>
            <a:r>
              <a:rPr lang="en-US">
                <a:latin typeface="Helvetica Neue"/>
                <a:ea typeface="Helvetica Neue"/>
                <a:cs typeface="Helvetica Neue"/>
                <a:sym typeface="Helvetica Neue"/>
              </a:rPr>
              <a:t> </a:t>
            </a:r>
            <a:endParaRPr b="1" sz="3000">
              <a:latin typeface="Helvetica Neue"/>
              <a:ea typeface="Helvetica Neue"/>
              <a:cs typeface="Helvetica Neue"/>
              <a:sym typeface="Helvetica Neue"/>
            </a:endParaRPr>
          </a:p>
        </p:txBody>
      </p:sp>
      <p:sp>
        <p:nvSpPr>
          <p:cNvPr id="149" name="Google Shape;149;p20"/>
          <p:cNvSpPr txBox="1"/>
          <p:nvPr/>
        </p:nvSpPr>
        <p:spPr>
          <a:xfrm>
            <a:off x="204975" y="809002"/>
            <a:ext cx="2590500" cy="205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latin typeface="Helvetica Neue"/>
                <a:ea typeface="Helvetica Neue"/>
                <a:cs typeface="Helvetica Neue"/>
                <a:sym typeface="Helvetica Neue"/>
              </a:rPr>
              <a:t>Questions?</a:t>
            </a:r>
            <a:r>
              <a:rPr lang="en-US" sz="3000">
                <a:latin typeface="Helvetica Neue"/>
                <a:ea typeface="Helvetica Neue"/>
                <a:cs typeface="Helvetica Neue"/>
                <a:sym typeface="Helvetica Neue"/>
              </a:rPr>
              <a:t> </a:t>
            </a:r>
            <a:endParaRPr>
              <a:latin typeface="Helvetica Neue"/>
              <a:ea typeface="Helvetica Neue"/>
              <a:cs typeface="Helvetica Neue"/>
              <a:sym typeface="Helvetica Neue"/>
            </a:endParaRPr>
          </a:p>
          <a:p>
            <a:pPr indent="0" lvl="0" marL="0" rtl="0" algn="l">
              <a:spcBef>
                <a:spcPts val="0"/>
              </a:spcBef>
              <a:spcAft>
                <a:spcPts val="0"/>
              </a:spcAft>
              <a:buNone/>
            </a:pPr>
            <a:r>
              <a:t/>
            </a:r>
            <a:endParaRPr b="1" sz="3000">
              <a:latin typeface="Helvetica Neue"/>
              <a:ea typeface="Helvetica Neue"/>
              <a:cs typeface="Helvetica Neue"/>
              <a:sym typeface="Helvetica Neue"/>
            </a:endParaRPr>
          </a:p>
        </p:txBody>
      </p:sp>
      <p:pic>
        <p:nvPicPr>
          <p:cNvPr id="150" name="Google Shape;150;p20"/>
          <p:cNvPicPr preferRelativeResize="0"/>
          <p:nvPr/>
        </p:nvPicPr>
        <p:blipFill>
          <a:blip r:embed="rId3">
            <a:alphaModFix/>
          </a:blip>
          <a:stretch>
            <a:fillRect/>
          </a:stretch>
        </p:blipFill>
        <p:spPr>
          <a:xfrm>
            <a:off x="3036850" y="383250"/>
            <a:ext cx="5708325" cy="3805525"/>
          </a:xfrm>
          <a:prstGeom prst="rect">
            <a:avLst/>
          </a:prstGeom>
          <a:noFill/>
          <a:ln cap="flat" cmpd="sng" w="38100">
            <a:solidFill>
              <a:schemeClr val="accent6"/>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 name="Shape 26"/>
        <p:cNvGrpSpPr/>
        <p:nvPr/>
      </p:nvGrpSpPr>
      <p:grpSpPr>
        <a:xfrm>
          <a:off x="0" y="0"/>
          <a:ext cx="0" cy="0"/>
          <a:chOff x="0" y="0"/>
          <a:chExt cx="0" cy="0"/>
        </a:xfrm>
      </p:grpSpPr>
      <p:sp>
        <p:nvSpPr>
          <p:cNvPr id="27" name="Google Shape;27;p5"/>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Helvetica Neue"/>
                <a:ea typeface="Helvetica Neue"/>
                <a:cs typeface="Helvetica Neue"/>
                <a:sym typeface="Helvetica Neue"/>
              </a:rPr>
              <a:t>Evolution of usage stats management:</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BUD, SUSHI, Scholarly Stats, 360 COUNTER, Foster</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Considerations:</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Normalizing data</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Subscription costs vs personnel costs</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Flexibility of reporting</a:t>
            </a:r>
            <a:endParaRPr sz="2400">
              <a:latin typeface="Helvetica Neue"/>
              <a:ea typeface="Helvetica Neue"/>
              <a:cs typeface="Helvetica Neue"/>
              <a:sym typeface="Helvetica Neue"/>
            </a:endParaRPr>
          </a:p>
        </p:txBody>
      </p:sp>
      <p:sp>
        <p:nvSpPr>
          <p:cNvPr id="28" name="Google Shape;28;p5"/>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Background</a:t>
            </a:r>
            <a:endParaRPr b="1" sz="2400">
              <a:solidFill>
                <a:schemeClr val="accent6"/>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 name="Shape 32"/>
        <p:cNvGrpSpPr/>
        <p:nvPr/>
      </p:nvGrpSpPr>
      <p:grpSpPr>
        <a:xfrm>
          <a:off x="0" y="0"/>
          <a:ext cx="0" cy="0"/>
          <a:chOff x="0" y="0"/>
          <a:chExt cx="0" cy="0"/>
        </a:xfrm>
      </p:grpSpPr>
      <p:sp>
        <p:nvSpPr>
          <p:cNvPr id="33" name="Google Shape;33;p6"/>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Big Ugly Database</a:t>
            </a:r>
            <a:endParaRPr b="1" sz="2400">
              <a:solidFill>
                <a:schemeClr val="accent6"/>
              </a:solidFill>
              <a:latin typeface="Helvetica Neue"/>
              <a:ea typeface="Helvetica Neue"/>
              <a:cs typeface="Helvetica Neue"/>
              <a:sym typeface="Helvetica Neue"/>
            </a:endParaRPr>
          </a:p>
        </p:txBody>
      </p:sp>
      <p:pic>
        <p:nvPicPr>
          <p:cNvPr id="34" name="Google Shape;34;p6"/>
          <p:cNvPicPr preferRelativeResize="0"/>
          <p:nvPr/>
        </p:nvPicPr>
        <p:blipFill>
          <a:blip r:embed="rId3">
            <a:alphaModFix/>
          </a:blip>
          <a:stretch>
            <a:fillRect/>
          </a:stretch>
        </p:blipFill>
        <p:spPr>
          <a:xfrm>
            <a:off x="1542268" y="834550"/>
            <a:ext cx="6059463" cy="36649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 name="Shape 38"/>
        <p:cNvGrpSpPr/>
        <p:nvPr/>
      </p:nvGrpSpPr>
      <p:grpSpPr>
        <a:xfrm>
          <a:off x="0" y="0"/>
          <a:ext cx="0" cy="0"/>
          <a:chOff x="0" y="0"/>
          <a:chExt cx="0" cy="0"/>
        </a:xfrm>
      </p:grpSpPr>
      <p:sp>
        <p:nvSpPr>
          <p:cNvPr id="39" name="Google Shape;39;p7"/>
          <p:cNvSpPr txBox="1"/>
          <p:nvPr/>
        </p:nvSpPr>
        <p:spPr>
          <a:xfrm>
            <a:off x="110475" y="834550"/>
            <a:ext cx="8910900" cy="36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Helvetica Neue"/>
                <a:ea typeface="Helvetica Neue"/>
                <a:cs typeface="Helvetica Neue"/>
                <a:sym typeface="Helvetica Neue"/>
              </a:rPr>
              <a:t>Evolution of usage stats management:</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BUD, SUSHI, Scholarly Stats, 360 COUNTER, Foster</a:t>
            </a:r>
            <a:endParaRPr sz="2400">
              <a:latin typeface="Helvetica Neue"/>
              <a:ea typeface="Helvetica Neue"/>
              <a:cs typeface="Helvetica Neue"/>
              <a:sym typeface="Helvetica Neue"/>
            </a:endParaRPr>
          </a:p>
          <a:p>
            <a:pPr indent="0" lvl="0" marL="0" rtl="0" algn="l">
              <a:spcBef>
                <a:spcPts val="0"/>
              </a:spcBef>
              <a:spcAft>
                <a:spcPts val="0"/>
              </a:spcAft>
              <a:buNone/>
            </a:pPr>
            <a:r>
              <a:t/>
            </a:r>
            <a:endParaRPr sz="2400">
              <a:latin typeface="Helvetica Neue"/>
              <a:ea typeface="Helvetica Neue"/>
              <a:cs typeface="Helvetica Neue"/>
              <a:sym typeface="Helvetica Neue"/>
            </a:endParaRPr>
          </a:p>
          <a:p>
            <a:pPr indent="0" lvl="0" marL="0" rtl="0" algn="l">
              <a:spcBef>
                <a:spcPts val="0"/>
              </a:spcBef>
              <a:spcAft>
                <a:spcPts val="0"/>
              </a:spcAft>
              <a:buNone/>
            </a:pPr>
            <a:r>
              <a:rPr lang="en-US" sz="2400">
                <a:latin typeface="Helvetica Neue"/>
                <a:ea typeface="Helvetica Neue"/>
                <a:cs typeface="Helvetica Neue"/>
                <a:sym typeface="Helvetica Neue"/>
              </a:rPr>
              <a:t>Considerations:</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Normalizing data</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Subscription costs vs personnel costs</a:t>
            </a:r>
            <a:endParaRPr sz="2400">
              <a:latin typeface="Helvetica Neue"/>
              <a:ea typeface="Helvetica Neue"/>
              <a:cs typeface="Helvetica Neue"/>
              <a:sym typeface="Helvetica Neue"/>
            </a:endParaRPr>
          </a:p>
          <a:p>
            <a:pPr indent="-381000" lvl="0" marL="457200" rtl="0" algn="l">
              <a:spcBef>
                <a:spcPts val="0"/>
              </a:spcBef>
              <a:spcAft>
                <a:spcPts val="0"/>
              </a:spcAft>
              <a:buSzPts val="2400"/>
              <a:buFont typeface="Helvetica Neue"/>
              <a:buChar char="●"/>
            </a:pPr>
            <a:r>
              <a:rPr lang="en-US" sz="2400">
                <a:latin typeface="Helvetica Neue"/>
                <a:ea typeface="Helvetica Neue"/>
                <a:cs typeface="Helvetica Neue"/>
                <a:sym typeface="Helvetica Neue"/>
              </a:rPr>
              <a:t>Flexibility of reporting</a:t>
            </a:r>
            <a:endParaRPr sz="2400">
              <a:latin typeface="Helvetica Neue"/>
              <a:ea typeface="Helvetica Neue"/>
              <a:cs typeface="Helvetica Neue"/>
              <a:sym typeface="Helvetica Neue"/>
            </a:endParaRPr>
          </a:p>
        </p:txBody>
      </p:sp>
      <p:sp>
        <p:nvSpPr>
          <p:cNvPr id="40" name="Google Shape;40;p7"/>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Background</a:t>
            </a:r>
            <a:endParaRPr b="1" sz="2400">
              <a:solidFill>
                <a:schemeClr val="accent6"/>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 name="Shape 44"/>
        <p:cNvGrpSpPr/>
        <p:nvPr/>
      </p:nvGrpSpPr>
      <p:grpSpPr>
        <a:xfrm>
          <a:off x="0" y="0"/>
          <a:ext cx="0" cy="0"/>
          <a:chOff x="0" y="0"/>
          <a:chExt cx="0" cy="0"/>
        </a:xfrm>
      </p:grpSpPr>
      <p:sp>
        <p:nvSpPr>
          <p:cNvPr id="45" name="Google Shape;45;p8"/>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Navigating the Data: Entity Relationship Diagram</a:t>
            </a:r>
            <a:endParaRPr b="1" sz="2400">
              <a:solidFill>
                <a:schemeClr val="accent6"/>
              </a:solidFill>
              <a:latin typeface="Helvetica Neue"/>
              <a:ea typeface="Helvetica Neue"/>
              <a:cs typeface="Helvetica Neue"/>
              <a:sym typeface="Helvetica Neue"/>
            </a:endParaRPr>
          </a:p>
        </p:txBody>
      </p:sp>
      <p:pic>
        <p:nvPicPr>
          <p:cNvPr id="46" name="Google Shape;46;p8"/>
          <p:cNvPicPr preferRelativeResize="0"/>
          <p:nvPr/>
        </p:nvPicPr>
        <p:blipFill>
          <a:blip r:embed="rId3">
            <a:alphaModFix/>
          </a:blip>
          <a:stretch>
            <a:fillRect/>
          </a:stretch>
        </p:blipFill>
        <p:spPr>
          <a:xfrm>
            <a:off x="1653889" y="834550"/>
            <a:ext cx="5836223" cy="36712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9"/>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Navigating the Data: Entity Relationship Diagram</a:t>
            </a:r>
            <a:endParaRPr b="1" sz="2400">
              <a:solidFill>
                <a:schemeClr val="accent6"/>
              </a:solidFill>
              <a:latin typeface="Helvetica Neue"/>
              <a:ea typeface="Helvetica Neue"/>
              <a:cs typeface="Helvetica Neue"/>
              <a:sym typeface="Helvetica Neue"/>
            </a:endParaRPr>
          </a:p>
        </p:txBody>
      </p:sp>
      <p:pic>
        <p:nvPicPr>
          <p:cNvPr id="52" name="Google Shape;52;p9"/>
          <p:cNvPicPr preferRelativeResize="0"/>
          <p:nvPr/>
        </p:nvPicPr>
        <p:blipFill>
          <a:blip r:embed="rId3">
            <a:alphaModFix/>
          </a:blip>
          <a:stretch>
            <a:fillRect/>
          </a:stretch>
        </p:blipFill>
        <p:spPr>
          <a:xfrm>
            <a:off x="763700" y="991636"/>
            <a:ext cx="3410160" cy="799901"/>
          </a:xfrm>
          <a:prstGeom prst="rect">
            <a:avLst/>
          </a:prstGeom>
          <a:noFill/>
          <a:ln>
            <a:noFill/>
          </a:ln>
        </p:spPr>
      </p:pic>
      <p:pic>
        <p:nvPicPr>
          <p:cNvPr id="53" name="Google Shape;53;p9"/>
          <p:cNvPicPr preferRelativeResize="0"/>
          <p:nvPr/>
        </p:nvPicPr>
        <p:blipFill>
          <a:blip r:embed="rId4">
            <a:alphaModFix/>
          </a:blip>
          <a:stretch>
            <a:fillRect/>
          </a:stretch>
        </p:blipFill>
        <p:spPr>
          <a:xfrm>
            <a:off x="6169069" y="906413"/>
            <a:ext cx="1012297" cy="970330"/>
          </a:xfrm>
          <a:prstGeom prst="rect">
            <a:avLst/>
          </a:prstGeom>
          <a:noFill/>
          <a:ln>
            <a:noFill/>
          </a:ln>
        </p:spPr>
      </p:pic>
      <p:sp>
        <p:nvSpPr>
          <p:cNvPr id="54" name="Google Shape;54;p9"/>
          <p:cNvSpPr txBox="1"/>
          <p:nvPr/>
        </p:nvSpPr>
        <p:spPr>
          <a:xfrm>
            <a:off x="638175" y="1791538"/>
            <a:ext cx="3661200" cy="267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Helvetica Neue"/>
                <a:ea typeface="Helvetica Neue"/>
                <a:cs typeface="Helvetica Neue"/>
                <a:sym typeface="Helvetica Neue"/>
              </a:rPr>
              <a:t>Positives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Great automation</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Helpful for beginners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Multiple platforms</a:t>
            </a:r>
            <a:endParaRPr sz="1800">
              <a:latin typeface="Helvetica Neue"/>
              <a:ea typeface="Helvetica Neue"/>
              <a:cs typeface="Helvetica Neue"/>
              <a:sym typeface="Helvetica Neue"/>
            </a:endParaRPr>
          </a:p>
          <a:p>
            <a:pPr indent="0" lvl="0" marL="0" rtl="0" algn="l">
              <a:spcBef>
                <a:spcPts val="0"/>
              </a:spcBef>
              <a:spcAft>
                <a:spcPts val="0"/>
              </a:spcAft>
              <a:buNone/>
            </a:pPr>
            <a:r>
              <a:t/>
            </a:r>
            <a:endParaRPr sz="1800">
              <a:latin typeface="Helvetica Neue"/>
              <a:ea typeface="Helvetica Neue"/>
              <a:cs typeface="Helvetica Neue"/>
              <a:sym typeface="Helvetica Neue"/>
            </a:endParaRPr>
          </a:p>
          <a:p>
            <a:pPr indent="0" lvl="0" marL="0" rtl="0" algn="l">
              <a:spcBef>
                <a:spcPts val="0"/>
              </a:spcBef>
              <a:spcAft>
                <a:spcPts val="0"/>
              </a:spcAft>
              <a:buNone/>
            </a:pPr>
            <a:r>
              <a:rPr lang="en-US" sz="1800">
                <a:latin typeface="Helvetica Neue"/>
                <a:ea typeface="Helvetica Neue"/>
                <a:cs typeface="Helvetica Neue"/>
                <a:sym typeface="Helvetica Neue"/>
              </a:rPr>
              <a:t>Negatives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User helps aren’t that great</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Desktop software only</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License fees </a:t>
            </a:r>
            <a:r>
              <a:rPr lang="en-US" sz="1800">
                <a:solidFill>
                  <a:srgbClr val="222222"/>
                </a:solidFill>
                <a:highlight>
                  <a:srgbClr val="FFFFFF"/>
                </a:highlight>
                <a:latin typeface="Helvetica Neue"/>
                <a:ea typeface="Helvetica Neue"/>
                <a:cs typeface="Helvetica Neue"/>
                <a:sym typeface="Helvetica Neue"/>
              </a:rPr>
              <a:t>≈ $100 / 3 mos.</a:t>
            </a:r>
            <a:endParaRPr sz="1800">
              <a:latin typeface="Helvetica Neue"/>
              <a:ea typeface="Helvetica Neue"/>
              <a:cs typeface="Helvetica Neue"/>
              <a:sym typeface="Helvetica Neue"/>
            </a:endParaRPr>
          </a:p>
        </p:txBody>
      </p:sp>
      <p:sp>
        <p:nvSpPr>
          <p:cNvPr id="55" name="Google Shape;55;p9"/>
          <p:cNvSpPr txBox="1"/>
          <p:nvPr/>
        </p:nvSpPr>
        <p:spPr>
          <a:xfrm>
            <a:off x="4844637" y="1791538"/>
            <a:ext cx="3661200" cy="267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Helvetica Neue"/>
                <a:ea typeface="Helvetica Neue"/>
                <a:cs typeface="Helvetica Neue"/>
                <a:sym typeface="Helvetica Neue"/>
              </a:rPr>
              <a:t>Positives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Free for Education</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Google Drive integration</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Web based</a:t>
            </a:r>
            <a:endParaRPr sz="1800">
              <a:latin typeface="Helvetica Neue"/>
              <a:ea typeface="Helvetica Neue"/>
              <a:cs typeface="Helvetica Neue"/>
              <a:sym typeface="Helvetica Neue"/>
            </a:endParaRPr>
          </a:p>
          <a:p>
            <a:pPr indent="0" lvl="0" marL="0" rtl="0" algn="l">
              <a:spcBef>
                <a:spcPts val="0"/>
              </a:spcBef>
              <a:spcAft>
                <a:spcPts val="0"/>
              </a:spcAft>
              <a:buNone/>
            </a:pPr>
            <a:r>
              <a:t/>
            </a:r>
            <a:endParaRPr sz="1800">
              <a:latin typeface="Helvetica Neue"/>
              <a:ea typeface="Helvetica Neue"/>
              <a:cs typeface="Helvetica Neue"/>
              <a:sym typeface="Helvetica Neue"/>
            </a:endParaRPr>
          </a:p>
          <a:p>
            <a:pPr indent="0" lvl="0" marL="0" rtl="0" algn="l">
              <a:spcBef>
                <a:spcPts val="0"/>
              </a:spcBef>
              <a:spcAft>
                <a:spcPts val="0"/>
              </a:spcAft>
              <a:buNone/>
            </a:pPr>
            <a:r>
              <a:rPr lang="en-US" sz="1800">
                <a:latin typeface="Helvetica Neue"/>
                <a:ea typeface="Helvetica Neue"/>
                <a:cs typeface="Helvetica Neue"/>
                <a:sym typeface="Helvetica Neue"/>
              </a:rPr>
              <a:t>Negatives</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No automation</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Requires experience</a:t>
            </a:r>
            <a:endParaRPr sz="1800">
              <a:latin typeface="Helvetica Neue"/>
              <a:ea typeface="Helvetica Neue"/>
              <a:cs typeface="Helvetica Neue"/>
              <a:sym typeface="Helvetica Neue"/>
            </a:endParaRPr>
          </a:p>
          <a:p>
            <a:pPr indent="-342900" lvl="0" marL="457200" rtl="0" algn="l">
              <a:spcBef>
                <a:spcPts val="0"/>
              </a:spcBef>
              <a:spcAft>
                <a:spcPts val="0"/>
              </a:spcAft>
              <a:buSzPts val="1800"/>
              <a:buFont typeface="Helvetica Neue"/>
              <a:buChar char="●"/>
            </a:pPr>
            <a:r>
              <a:rPr lang="en-US" sz="1800">
                <a:latin typeface="Helvetica Neue"/>
                <a:ea typeface="Helvetica Neue"/>
                <a:cs typeface="Helvetica Neue"/>
                <a:sym typeface="Helvetica Neue"/>
              </a:rPr>
              <a:t>Requires Internet connection</a:t>
            </a:r>
            <a:endParaRPr sz="1800">
              <a:latin typeface="Helvetica Neue"/>
              <a:ea typeface="Helvetica Neue"/>
              <a:cs typeface="Helvetica Neue"/>
              <a:sym typeface="Helvetica Neue"/>
            </a:endParaRPr>
          </a:p>
        </p:txBody>
      </p:sp>
      <p:cxnSp>
        <p:nvCxnSpPr>
          <p:cNvPr id="56" name="Google Shape;56;p9"/>
          <p:cNvCxnSpPr/>
          <p:nvPr/>
        </p:nvCxnSpPr>
        <p:spPr>
          <a:xfrm>
            <a:off x="4565875" y="1055550"/>
            <a:ext cx="0" cy="3424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0"/>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Gathering Cost Data</a:t>
            </a:r>
            <a:endParaRPr b="1" sz="2400">
              <a:solidFill>
                <a:schemeClr val="accent6"/>
              </a:solidFill>
              <a:latin typeface="Helvetica Neue"/>
              <a:ea typeface="Helvetica Neue"/>
              <a:cs typeface="Helvetica Neue"/>
              <a:sym typeface="Helvetica Neue"/>
            </a:endParaRPr>
          </a:p>
        </p:txBody>
      </p:sp>
      <p:pic>
        <p:nvPicPr>
          <p:cNvPr id="62" name="Google Shape;62;p10"/>
          <p:cNvPicPr preferRelativeResize="0"/>
          <p:nvPr/>
        </p:nvPicPr>
        <p:blipFill rotWithShape="1">
          <a:blip r:embed="rId3">
            <a:alphaModFix/>
          </a:blip>
          <a:srcRect b="0" l="0" r="48498" t="0"/>
          <a:stretch/>
        </p:blipFill>
        <p:spPr>
          <a:xfrm>
            <a:off x="3496600" y="879925"/>
            <a:ext cx="2772900" cy="1160125"/>
          </a:xfrm>
          <a:prstGeom prst="rect">
            <a:avLst/>
          </a:prstGeom>
          <a:noFill/>
          <a:ln>
            <a:noFill/>
          </a:ln>
        </p:spPr>
      </p:pic>
      <p:pic>
        <p:nvPicPr>
          <p:cNvPr id="63" name="Google Shape;63;p10"/>
          <p:cNvPicPr preferRelativeResize="0"/>
          <p:nvPr/>
        </p:nvPicPr>
        <p:blipFill rotWithShape="1">
          <a:blip r:embed="rId4">
            <a:alphaModFix/>
          </a:blip>
          <a:srcRect b="64193" l="0" r="0" t="0"/>
          <a:stretch/>
        </p:blipFill>
        <p:spPr>
          <a:xfrm>
            <a:off x="6269625" y="879925"/>
            <a:ext cx="2673325" cy="2574101"/>
          </a:xfrm>
          <a:prstGeom prst="rect">
            <a:avLst/>
          </a:prstGeom>
          <a:noFill/>
          <a:ln cap="flat" cmpd="sng" w="9525">
            <a:solidFill>
              <a:srgbClr val="000000"/>
            </a:solidFill>
            <a:prstDash val="solid"/>
            <a:round/>
            <a:headEnd len="sm" w="sm" type="none"/>
            <a:tailEnd len="sm" w="sm" type="none"/>
          </a:ln>
        </p:spPr>
      </p:pic>
      <p:pic>
        <p:nvPicPr>
          <p:cNvPr id="64" name="Google Shape;64;p10"/>
          <p:cNvPicPr preferRelativeResize="0"/>
          <p:nvPr/>
        </p:nvPicPr>
        <p:blipFill>
          <a:blip r:embed="rId5">
            <a:alphaModFix/>
          </a:blip>
          <a:stretch>
            <a:fillRect/>
          </a:stretch>
        </p:blipFill>
        <p:spPr>
          <a:xfrm>
            <a:off x="3496600" y="3454025"/>
            <a:ext cx="5446350" cy="1022422"/>
          </a:xfrm>
          <a:prstGeom prst="rect">
            <a:avLst/>
          </a:prstGeom>
          <a:noFill/>
          <a:ln>
            <a:noFill/>
          </a:ln>
        </p:spPr>
      </p:pic>
      <p:sp>
        <p:nvSpPr>
          <p:cNvPr id="65" name="Google Shape;65;p10"/>
          <p:cNvSpPr txBox="1"/>
          <p:nvPr/>
        </p:nvSpPr>
        <p:spPr>
          <a:xfrm>
            <a:off x="220925" y="727525"/>
            <a:ext cx="3275700" cy="3748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US" sz="1800">
                <a:latin typeface="Helvetica Neue"/>
                <a:ea typeface="Helvetica Neue"/>
                <a:cs typeface="Helvetica Neue"/>
                <a:sym typeface="Helvetica Neue"/>
              </a:rPr>
              <a:t>Two types of cost data:</a:t>
            </a:r>
            <a:endParaRPr sz="1800">
              <a:latin typeface="Helvetica Neue"/>
              <a:ea typeface="Helvetica Neue"/>
              <a:cs typeface="Helvetica Neue"/>
              <a:sym typeface="Helvetica Neue"/>
            </a:endParaRPr>
          </a:p>
          <a:p>
            <a:pPr indent="-317500" lvl="0" marL="457200" rtl="0" algn="l">
              <a:lnSpc>
                <a:spcPct val="100000"/>
              </a:lnSpc>
              <a:spcBef>
                <a:spcPts val="0"/>
              </a:spcBef>
              <a:spcAft>
                <a:spcPts val="0"/>
              </a:spcAft>
              <a:buSzPts val="1400"/>
              <a:buFont typeface="Helvetica Neue"/>
              <a:buChar char="●"/>
            </a:pPr>
            <a:r>
              <a:rPr lang="en-US">
                <a:latin typeface="Helvetica Neue"/>
                <a:ea typeface="Helvetica Neue"/>
                <a:cs typeface="Helvetica Neue"/>
                <a:sym typeface="Helvetica Neue"/>
              </a:rPr>
              <a:t>List Price</a:t>
            </a:r>
            <a:endParaRPr>
              <a:latin typeface="Helvetica Neue"/>
              <a:ea typeface="Helvetica Neue"/>
              <a:cs typeface="Helvetica Neue"/>
              <a:sym typeface="Helvetica Neue"/>
            </a:endParaRPr>
          </a:p>
          <a:p>
            <a:pPr indent="-317500" lvl="1" marL="914400" rtl="0" algn="l">
              <a:lnSpc>
                <a:spcPct val="100000"/>
              </a:lnSpc>
              <a:spcBef>
                <a:spcPts val="0"/>
              </a:spcBef>
              <a:spcAft>
                <a:spcPts val="0"/>
              </a:spcAft>
              <a:buSzPts val="1400"/>
              <a:buFont typeface="Helvetica Neue"/>
              <a:buChar char="○"/>
            </a:pPr>
            <a:r>
              <a:rPr lang="en-US">
                <a:latin typeface="Helvetica Neue"/>
                <a:ea typeface="Helvetica Neue"/>
                <a:cs typeface="Helvetica Neue"/>
                <a:sym typeface="Helvetica Neue"/>
              </a:rPr>
              <a:t>Obtained from vendor lists</a:t>
            </a:r>
            <a:endParaRPr>
              <a:latin typeface="Helvetica Neue"/>
              <a:ea typeface="Helvetica Neue"/>
              <a:cs typeface="Helvetica Neue"/>
              <a:sym typeface="Helvetica Neue"/>
            </a:endParaRPr>
          </a:p>
          <a:p>
            <a:pPr indent="-317500" lvl="0" marL="457200" rtl="0" algn="l">
              <a:lnSpc>
                <a:spcPct val="100000"/>
              </a:lnSpc>
              <a:spcBef>
                <a:spcPts val="0"/>
              </a:spcBef>
              <a:spcAft>
                <a:spcPts val="0"/>
              </a:spcAft>
              <a:buSzPts val="1400"/>
              <a:buFont typeface="Helvetica Neue"/>
              <a:buChar char="●"/>
            </a:pPr>
            <a:r>
              <a:rPr lang="en-US">
                <a:latin typeface="Helvetica Neue"/>
                <a:ea typeface="Helvetica Neue"/>
                <a:cs typeface="Helvetica Neue"/>
                <a:sym typeface="Helvetica Neue"/>
              </a:rPr>
              <a:t>Actual Cost</a:t>
            </a:r>
            <a:endParaRPr>
              <a:latin typeface="Helvetica Neue"/>
              <a:ea typeface="Helvetica Neue"/>
              <a:cs typeface="Helvetica Neue"/>
              <a:sym typeface="Helvetica Neue"/>
            </a:endParaRPr>
          </a:p>
          <a:p>
            <a:pPr indent="-317500" lvl="1" marL="914400" rtl="0" algn="l">
              <a:lnSpc>
                <a:spcPct val="100000"/>
              </a:lnSpc>
              <a:spcBef>
                <a:spcPts val="0"/>
              </a:spcBef>
              <a:spcAft>
                <a:spcPts val="0"/>
              </a:spcAft>
              <a:buSzPts val="1400"/>
              <a:buFont typeface="Helvetica Neue"/>
              <a:buChar char="○"/>
            </a:pPr>
            <a:r>
              <a:rPr lang="en-US">
                <a:latin typeface="Helvetica Neue"/>
                <a:ea typeface="Helvetica Neue"/>
                <a:cs typeface="Helvetica Neue"/>
                <a:sym typeface="Helvetica Neue"/>
              </a:rPr>
              <a:t>Obtained from the Sierra Database Navigator tool (SierraDNA).</a:t>
            </a:r>
            <a:endParaRPr>
              <a:latin typeface="Helvetica Neue"/>
              <a:ea typeface="Helvetica Neue"/>
              <a:cs typeface="Helvetica Neue"/>
              <a:sym typeface="Helvetica Neue"/>
            </a:endParaRPr>
          </a:p>
          <a:p>
            <a:pPr indent="0" lvl="0" marL="0" rtl="0" algn="l">
              <a:lnSpc>
                <a:spcPct val="100000"/>
              </a:lnSpc>
              <a:spcBef>
                <a:spcPts val="0"/>
              </a:spcBef>
              <a:spcAft>
                <a:spcPts val="0"/>
              </a:spcAft>
              <a:buNone/>
            </a:pPr>
            <a:r>
              <a:t/>
            </a:r>
            <a:endParaRPr>
              <a:latin typeface="Helvetica Neue"/>
              <a:ea typeface="Helvetica Neue"/>
              <a:cs typeface="Helvetica Neue"/>
              <a:sym typeface="Helvetica Neue"/>
            </a:endParaRPr>
          </a:p>
          <a:p>
            <a:pPr indent="0" lvl="0" marL="0" rtl="0" algn="l">
              <a:lnSpc>
                <a:spcPct val="100000"/>
              </a:lnSpc>
              <a:spcBef>
                <a:spcPts val="0"/>
              </a:spcBef>
              <a:spcAft>
                <a:spcPts val="0"/>
              </a:spcAft>
              <a:buNone/>
            </a:pPr>
            <a:r>
              <a:rPr lang="en-US" sz="1800">
                <a:latin typeface="Helvetica Neue"/>
                <a:ea typeface="Helvetica Neue"/>
                <a:cs typeface="Helvetica Neue"/>
                <a:sym typeface="Helvetica Neue"/>
              </a:rPr>
              <a:t>Data Gathered</a:t>
            </a:r>
            <a:endParaRPr sz="1800">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US">
                <a:latin typeface="Helvetica Neue"/>
                <a:ea typeface="Helvetica Neue"/>
                <a:cs typeface="Helvetica Neue"/>
                <a:sym typeface="Helvetica Neue"/>
              </a:rPr>
              <a:t>2,389 order rows</a:t>
            </a:r>
            <a:endParaRPr>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US">
                <a:latin typeface="Helvetica Neue"/>
                <a:ea typeface="Helvetica Neue"/>
                <a:cs typeface="Helvetica Neue"/>
                <a:sym typeface="Helvetica Neue"/>
              </a:rPr>
              <a:t>13,705 invoice rows</a:t>
            </a:r>
            <a:endParaRPr>
              <a:latin typeface="Helvetica Neue"/>
              <a:ea typeface="Helvetica Neue"/>
              <a:cs typeface="Helvetica Neue"/>
              <a:sym typeface="Helvetica Neue"/>
            </a:endParaRPr>
          </a:p>
          <a:p>
            <a:pPr indent="0" lvl="0" marL="0" rtl="0" algn="l">
              <a:lnSpc>
                <a:spcPct val="100000"/>
              </a:lnSpc>
              <a:spcBef>
                <a:spcPts val="0"/>
              </a:spcBef>
              <a:spcAft>
                <a:spcPts val="0"/>
              </a:spcAft>
              <a:buNone/>
            </a:pPr>
            <a:r>
              <a:t/>
            </a:r>
            <a:endParaRPr>
              <a:latin typeface="Helvetica Neue"/>
              <a:ea typeface="Helvetica Neue"/>
              <a:cs typeface="Helvetica Neue"/>
              <a:sym typeface="Helvetica Neue"/>
            </a:endParaRPr>
          </a:p>
          <a:p>
            <a:pPr indent="0" lvl="0" marL="0" rtl="0" algn="l">
              <a:lnSpc>
                <a:spcPct val="100000"/>
              </a:lnSpc>
              <a:spcBef>
                <a:spcPts val="0"/>
              </a:spcBef>
              <a:spcAft>
                <a:spcPts val="0"/>
              </a:spcAft>
              <a:buNone/>
            </a:pPr>
            <a:r>
              <a:rPr lang="en-US" sz="1800">
                <a:latin typeface="Helvetica Neue"/>
                <a:ea typeface="Helvetica Neue"/>
                <a:cs typeface="Helvetica Neue"/>
                <a:sym typeface="Helvetica Neue"/>
              </a:rPr>
              <a:t>Allows comparison of</a:t>
            </a:r>
            <a:endParaRPr sz="1800">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US">
                <a:latin typeface="Helvetica Neue"/>
                <a:ea typeface="Helvetica Neue"/>
                <a:cs typeface="Helvetica Neue"/>
                <a:sym typeface="Helvetica Neue"/>
              </a:rPr>
              <a:t>paid price</a:t>
            </a:r>
            <a:endParaRPr>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US">
                <a:latin typeface="Helvetica Neue"/>
                <a:ea typeface="Helvetica Neue"/>
                <a:cs typeface="Helvetica Neue"/>
                <a:sym typeface="Helvetica Neue"/>
              </a:rPr>
              <a:t>discounted (package) price</a:t>
            </a:r>
            <a:endParaRPr>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US">
                <a:latin typeface="Helvetica Neue"/>
                <a:ea typeface="Helvetica Neue"/>
                <a:cs typeface="Helvetica Neue"/>
                <a:sym typeface="Helvetica Neue"/>
              </a:rPr>
              <a:t>list price</a:t>
            </a:r>
            <a:endParaRPr>
              <a:latin typeface="Helvetica Neue"/>
              <a:ea typeface="Helvetica Neue"/>
              <a:cs typeface="Helvetica Neue"/>
              <a:sym typeface="Helvetica Neue"/>
            </a:endParaRPr>
          </a:p>
        </p:txBody>
      </p:sp>
      <p:sp>
        <p:nvSpPr>
          <p:cNvPr id="66" name="Google Shape;66;p10"/>
          <p:cNvSpPr txBox="1"/>
          <p:nvPr/>
        </p:nvSpPr>
        <p:spPr>
          <a:xfrm>
            <a:off x="3496600" y="2040050"/>
            <a:ext cx="2772900" cy="1413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i="1" lang="en-US" sz="1000">
                <a:solidFill>
                  <a:srgbClr val="434343"/>
                </a:solidFill>
                <a:latin typeface="Helvetica Neue"/>
                <a:ea typeface="Helvetica Neue"/>
                <a:cs typeface="Helvetica Neue"/>
                <a:sym typeface="Helvetica Neue"/>
              </a:rPr>
              <a:t>Costs pulled from invoice and order records required joining 6 tables to connect the DOI to the cost for each journal.</a:t>
            </a:r>
            <a:br>
              <a:rPr i="1" lang="en-US" sz="1000">
                <a:solidFill>
                  <a:srgbClr val="434343"/>
                </a:solidFill>
                <a:latin typeface="Helvetica Neue"/>
                <a:ea typeface="Helvetica Neue"/>
                <a:cs typeface="Helvetica Neue"/>
                <a:sym typeface="Helvetica Neue"/>
              </a:rPr>
            </a:br>
            <a:br>
              <a:rPr i="1" lang="en-US" sz="1000">
                <a:solidFill>
                  <a:srgbClr val="434343"/>
                </a:solidFill>
                <a:latin typeface="Helvetica Neue"/>
                <a:ea typeface="Helvetica Neue"/>
                <a:cs typeface="Helvetica Neue"/>
                <a:sym typeface="Helvetica Neue"/>
              </a:rPr>
            </a:br>
            <a:r>
              <a:rPr i="1" lang="en-US" sz="1000">
                <a:solidFill>
                  <a:srgbClr val="434343"/>
                </a:solidFill>
                <a:latin typeface="Helvetica Neue"/>
                <a:ea typeface="Helvetica Neue"/>
                <a:cs typeface="Helvetica Neue"/>
                <a:sym typeface="Helvetica Neue"/>
              </a:rPr>
              <a:t>Not a lot - but it was challenging to identify the table connections in SierraDNA.</a:t>
            </a:r>
            <a:endParaRPr i="1" sz="1000">
              <a:solidFill>
                <a:srgbClr val="434343"/>
              </a:solidFill>
              <a:latin typeface="Helvetica Neue"/>
              <a:ea typeface="Helvetica Neue"/>
              <a:cs typeface="Helvetica Neue"/>
              <a:sym typeface="Helvetica Neu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1"/>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Cleaning up JR1 COUNTER reports</a:t>
            </a:r>
            <a:endParaRPr b="1" sz="2400">
              <a:solidFill>
                <a:schemeClr val="accent6"/>
              </a:solidFill>
              <a:latin typeface="Helvetica Neue"/>
              <a:ea typeface="Helvetica Neue"/>
              <a:cs typeface="Helvetica Neue"/>
              <a:sym typeface="Helvetica Neue"/>
            </a:endParaRPr>
          </a:p>
        </p:txBody>
      </p:sp>
      <p:sp>
        <p:nvSpPr>
          <p:cNvPr id="72" name="Google Shape;72;p11"/>
          <p:cNvSpPr txBox="1"/>
          <p:nvPr/>
        </p:nvSpPr>
        <p:spPr>
          <a:xfrm>
            <a:off x="110475" y="8345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Helvetica Neue"/>
                <a:ea typeface="Helvetica Neue"/>
                <a:cs typeface="Helvetica Neue"/>
                <a:sym typeface="Helvetica Neue"/>
              </a:rPr>
              <a:t>Challenges working with 5 years of usage reports:</a:t>
            </a:r>
            <a:endParaRPr sz="2400">
              <a:latin typeface="Helvetica Neue"/>
              <a:ea typeface="Helvetica Neue"/>
              <a:cs typeface="Helvetica Neue"/>
              <a:sym typeface="Helvetica Neue"/>
            </a:endParaRPr>
          </a:p>
        </p:txBody>
      </p:sp>
      <p:pic>
        <p:nvPicPr>
          <p:cNvPr descr="usage-statistics-in-the-real-world-two-perspectives-17-638 (1).jpg" id="73" name="Google Shape;73;p11"/>
          <p:cNvPicPr preferRelativeResize="0"/>
          <p:nvPr/>
        </p:nvPicPr>
        <p:blipFill>
          <a:blip r:embed="rId3">
            <a:alphaModFix/>
          </a:blip>
          <a:stretch>
            <a:fillRect/>
          </a:stretch>
        </p:blipFill>
        <p:spPr>
          <a:xfrm>
            <a:off x="4869175" y="1350125"/>
            <a:ext cx="4152200" cy="3117425"/>
          </a:xfrm>
          <a:prstGeom prst="rect">
            <a:avLst/>
          </a:prstGeom>
          <a:noFill/>
          <a:ln>
            <a:noFill/>
          </a:ln>
        </p:spPr>
      </p:pic>
      <p:sp>
        <p:nvSpPr>
          <p:cNvPr id="74" name="Google Shape;74;p11"/>
          <p:cNvSpPr txBox="1"/>
          <p:nvPr/>
        </p:nvSpPr>
        <p:spPr>
          <a:xfrm>
            <a:off x="171825" y="1350150"/>
            <a:ext cx="4697400" cy="31173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Clr>
                <a:schemeClr val="dk1"/>
              </a:buClr>
              <a:buSzPts val="2000"/>
              <a:buFont typeface="Helvetica Neue"/>
              <a:buChar char="●"/>
            </a:pPr>
            <a:r>
              <a:rPr lang="en-US" sz="2000">
                <a:solidFill>
                  <a:schemeClr val="dk1"/>
                </a:solidFill>
                <a:latin typeface="Helvetica Neue"/>
                <a:ea typeface="Helvetica Neue"/>
                <a:cs typeface="Helvetica Neue"/>
                <a:sym typeface="Helvetica Neue"/>
              </a:rPr>
              <a:t>Reports varied in structure and content</a:t>
            </a:r>
            <a:endParaRPr sz="2000">
              <a:solidFill>
                <a:schemeClr val="dk1"/>
              </a:solidFill>
              <a:latin typeface="Helvetica Neue"/>
              <a:ea typeface="Helvetica Neue"/>
              <a:cs typeface="Helvetica Neue"/>
              <a:sym typeface="Helvetica Neue"/>
            </a:endParaRPr>
          </a:p>
          <a:p>
            <a:pPr indent="-355600" lvl="0" marL="457200" rtl="0" algn="l">
              <a:spcBef>
                <a:spcPts val="0"/>
              </a:spcBef>
              <a:spcAft>
                <a:spcPts val="0"/>
              </a:spcAft>
              <a:buClr>
                <a:schemeClr val="dk1"/>
              </a:buClr>
              <a:buSzPts val="2000"/>
              <a:buFont typeface="Helvetica Neue"/>
              <a:buChar char="●"/>
            </a:pPr>
            <a:r>
              <a:rPr lang="en-US" sz="2000">
                <a:solidFill>
                  <a:schemeClr val="dk1"/>
                </a:solidFill>
                <a:latin typeface="Helvetica Neue"/>
                <a:ea typeface="Helvetica Neue"/>
                <a:cs typeface="Helvetica Neue"/>
                <a:sym typeface="Helvetica Neue"/>
              </a:rPr>
              <a:t>Most reports were COUNTER release 3 or 4</a:t>
            </a:r>
            <a:endParaRPr sz="2000">
              <a:solidFill>
                <a:schemeClr val="dk1"/>
              </a:solidFill>
              <a:latin typeface="Helvetica Neue"/>
              <a:ea typeface="Helvetica Neue"/>
              <a:cs typeface="Helvetica Neue"/>
              <a:sym typeface="Helvetica Neue"/>
            </a:endParaRPr>
          </a:p>
          <a:p>
            <a:pPr indent="-355600" lvl="0" marL="457200" rtl="0" algn="l">
              <a:spcBef>
                <a:spcPts val="0"/>
              </a:spcBef>
              <a:spcAft>
                <a:spcPts val="0"/>
              </a:spcAft>
              <a:buClr>
                <a:schemeClr val="dk1"/>
              </a:buClr>
              <a:buSzPts val="2000"/>
              <a:buFont typeface="Helvetica Neue"/>
              <a:buChar char="●"/>
            </a:pPr>
            <a:r>
              <a:rPr lang="en-US" sz="2000">
                <a:solidFill>
                  <a:schemeClr val="dk1"/>
                </a:solidFill>
                <a:latin typeface="Helvetica Neue"/>
                <a:ea typeface="Helvetica Neue"/>
                <a:cs typeface="Helvetica Neue"/>
                <a:sym typeface="Helvetica Neue"/>
              </a:rPr>
              <a:t>Many reports were non-COUNTER</a:t>
            </a:r>
            <a:endParaRPr sz="2000">
              <a:solidFill>
                <a:schemeClr val="dk1"/>
              </a:solidFill>
              <a:latin typeface="Helvetica Neue"/>
              <a:ea typeface="Helvetica Neue"/>
              <a:cs typeface="Helvetica Neue"/>
              <a:sym typeface="Helvetica Neue"/>
            </a:endParaRPr>
          </a:p>
          <a:p>
            <a:pPr indent="-355600" lvl="0" marL="457200" rtl="0" algn="l">
              <a:spcBef>
                <a:spcPts val="0"/>
              </a:spcBef>
              <a:spcAft>
                <a:spcPts val="0"/>
              </a:spcAft>
              <a:buClr>
                <a:schemeClr val="dk1"/>
              </a:buClr>
              <a:buSzPts val="2000"/>
              <a:buFont typeface="Helvetica Neue"/>
              <a:buChar char="●"/>
            </a:pPr>
            <a:r>
              <a:rPr lang="en-US" sz="2000">
                <a:solidFill>
                  <a:schemeClr val="dk1"/>
                </a:solidFill>
                <a:latin typeface="Helvetica Neue"/>
                <a:ea typeface="Helvetica Neue"/>
                <a:cs typeface="Helvetica Neue"/>
                <a:sym typeface="Helvetica Neue"/>
              </a:rPr>
              <a:t>All reports required some manipulation</a:t>
            </a:r>
            <a:endParaRPr sz="2000">
              <a:solidFill>
                <a:schemeClr val="dk1"/>
              </a:solidFill>
              <a:latin typeface="Helvetica Neue"/>
              <a:ea typeface="Helvetica Neue"/>
              <a:cs typeface="Helvetica Neue"/>
              <a:sym typeface="Helvetica Neue"/>
            </a:endParaRPr>
          </a:p>
          <a:p>
            <a:pPr indent="-355600" lvl="0" marL="457200" rtl="0" algn="l">
              <a:spcBef>
                <a:spcPts val="0"/>
              </a:spcBef>
              <a:spcAft>
                <a:spcPts val="0"/>
              </a:spcAft>
              <a:buClr>
                <a:schemeClr val="dk1"/>
              </a:buClr>
              <a:buSzPts val="2000"/>
              <a:buFont typeface="Helvetica Neue"/>
              <a:buChar char="●"/>
            </a:pPr>
            <a:r>
              <a:rPr lang="en-US" sz="2000">
                <a:solidFill>
                  <a:schemeClr val="dk1"/>
                </a:solidFill>
                <a:latin typeface="Helvetica Neue"/>
                <a:ea typeface="Helvetica Neue"/>
                <a:cs typeface="Helvetica Neue"/>
                <a:sym typeface="Helvetica Neue"/>
              </a:rPr>
              <a:t>70% of reports both COUNTER and non-COUNTER required DOI’s</a:t>
            </a:r>
            <a:endParaRPr sz="2000">
              <a:solidFill>
                <a:schemeClr val="dk1"/>
              </a:solidFill>
              <a:latin typeface="Helvetica Neue"/>
              <a:ea typeface="Helvetica Neue"/>
              <a:cs typeface="Helvetica Neue"/>
              <a:sym typeface="Helvetica Neu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2"/>
          <p:cNvSpPr txBox="1"/>
          <p:nvPr/>
        </p:nvSpPr>
        <p:spPr>
          <a:xfrm>
            <a:off x="110475" y="3068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accent6"/>
                </a:solidFill>
                <a:latin typeface="Helvetica Neue"/>
                <a:ea typeface="Helvetica Neue"/>
                <a:cs typeface="Helvetica Neue"/>
                <a:sym typeface="Helvetica Neue"/>
              </a:rPr>
              <a:t>Building the Database: Digital Object IDs</a:t>
            </a:r>
            <a:endParaRPr b="1" sz="2400">
              <a:solidFill>
                <a:schemeClr val="accent6"/>
              </a:solidFill>
              <a:latin typeface="Helvetica Neue"/>
              <a:ea typeface="Helvetica Neue"/>
              <a:cs typeface="Helvetica Neue"/>
              <a:sym typeface="Helvetica Neue"/>
            </a:endParaRPr>
          </a:p>
        </p:txBody>
      </p:sp>
      <p:sp>
        <p:nvSpPr>
          <p:cNvPr id="80" name="Google Shape;80;p12"/>
          <p:cNvSpPr txBox="1"/>
          <p:nvPr/>
        </p:nvSpPr>
        <p:spPr>
          <a:xfrm>
            <a:off x="110475" y="834550"/>
            <a:ext cx="89109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Helvetica Neue"/>
                <a:ea typeface="Helvetica Neue"/>
                <a:cs typeface="Helvetica Neue"/>
                <a:sym typeface="Helvetica Neue"/>
              </a:rPr>
              <a:t>The majority of journal titles did not have DOIs</a:t>
            </a:r>
            <a:endParaRPr sz="2400">
              <a:latin typeface="Helvetica Neue"/>
              <a:ea typeface="Helvetica Neue"/>
              <a:cs typeface="Helvetica Neue"/>
              <a:sym typeface="Helvetica Neue"/>
            </a:endParaRPr>
          </a:p>
        </p:txBody>
      </p:sp>
      <p:sp>
        <p:nvSpPr>
          <p:cNvPr id="81" name="Google Shape;81;p12"/>
          <p:cNvSpPr txBox="1"/>
          <p:nvPr/>
        </p:nvSpPr>
        <p:spPr>
          <a:xfrm>
            <a:off x="171825" y="1350150"/>
            <a:ext cx="6443400" cy="3117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Used CrossRef to find and add DOIs where available</a:t>
            </a:r>
            <a:endParaRPr sz="18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800">
              <a:solidFill>
                <a:schemeClr val="dk1"/>
              </a:solidFill>
              <a:latin typeface="Helvetica Neue"/>
              <a:ea typeface="Helvetica Neue"/>
              <a:cs typeface="Helvetica Neue"/>
              <a:sym typeface="Helvetica Neue"/>
            </a:endParaRPr>
          </a:p>
          <a:p>
            <a:pPr indent="-342900" lvl="0" marL="4572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Created our own schema based on:</a:t>
            </a:r>
            <a:endParaRPr sz="1800">
              <a:solidFill>
                <a:schemeClr val="dk1"/>
              </a:solidFill>
              <a:latin typeface="Helvetica Neue"/>
              <a:ea typeface="Helvetica Neue"/>
              <a:cs typeface="Helvetica Neue"/>
              <a:sym typeface="Helvetica Neue"/>
            </a:endParaRPr>
          </a:p>
          <a:p>
            <a:pPr indent="-342900" lvl="1" marL="9144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Journal Title initials</a:t>
            </a:r>
            <a:endParaRPr sz="1800">
              <a:solidFill>
                <a:schemeClr val="dk1"/>
              </a:solidFill>
              <a:latin typeface="Helvetica Neue"/>
              <a:ea typeface="Helvetica Neue"/>
              <a:cs typeface="Helvetica Neue"/>
              <a:sym typeface="Helvetica Neue"/>
            </a:endParaRPr>
          </a:p>
          <a:p>
            <a:pPr indent="-342900" lvl="1" marL="9144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ISSN</a:t>
            </a:r>
            <a:endParaRPr sz="1800">
              <a:solidFill>
                <a:schemeClr val="dk1"/>
              </a:solidFill>
              <a:latin typeface="Helvetica Neue"/>
              <a:ea typeface="Helvetica Neue"/>
              <a:cs typeface="Helvetica Neue"/>
              <a:sym typeface="Helvetica Neue"/>
            </a:endParaRPr>
          </a:p>
          <a:p>
            <a:pPr indent="-342900" lvl="1" marL="9144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10.9999/ISSN or 10.9999/journal initials</a:t>
            </a:r>
            <a:endParaRPr sz="1800">
              <a:solidFill>
                <a:schemeClr val="dk1"/>
              </a:solidFill>
              <a:latin typeface="Helvetica Neue"/>
              <a:ea typeface="Helvetica Neue"/>
              <a:cs typeface="Helvetica Neue"/>
              <a:sym typeface="Helvetica Neue"/>
            </a:endParaRPr>
          </a:p>
          <a:p>
            <a:pPr indent="0" lvl="0" marL="457200" rtl="0" algn="l">
              <a:spcBef>
                <a:spcPts val="0"/>
              </a:spcBef>
              <a:spcAft>
                <a:spcPts val="0"/>
              </a:spcAft>
              <a:buNone/>
            </a:pPr>
            <a:r>
              <a:t/>
            </a:r>
            <a:endParaRPr sz="1800">
              <a:solidFill>
                <a:schemeClr val="dk1"/>
              </a:solidFill>
              <a:latin typeface="Helvetica Neue"/>
              <a:ea typeface="Helvetica Neue"/>
              <a:cs typeface="Helvetica Neue"/>
              <a:sym typeface="Helvetica Neue"/>
            </a:endParaRPr>
          </a:p>
          <a:p>
            <a:pPr indent="-342900" lvl="0" marL="457200" rtl="0" algn="l">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Identified over 100 journal packages and collections</a:t>
            </a:r>
            <a:endParaRPr sz="1800">
              <a:solidFill>
                <a:schemeClr val="dk1"/>
              </a:solidFill>
              <a:latin typeface="Helvetica Neue"/>
              <a:ea typeface="Helvetica Neue"/>
              <a:cs typeface="Helvetica Neue"/>
              <a:sym typeface="Helvetica Neue"/>
            </a:endParaRPr>
          </a:p>
          <a:p>
            <a:pPr indent="-342900" lvl="1" marL="914400" marR="0" rtl="0" algn="l">
              <a:lnSpc>
                <a:spcPct val="100000"/>
              </a:lnSpc>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Adding DOIs to titles</a:t>
            </a:r>
            <a:endParaRPr sz="1800">
              <a:solidFill>
                <a:schemeClr val="dk1"/>
              </a:solidFill>
              <a:latin typeface="Helvetica Neue"/>
              <a:ea typeface="Helvetica Neue"/>
              <a:cs typeface="Helvetica Neue"/>
              <a:sym typeface="Helvetica Neue"/>
            </a:endParaRPr>
          </a:p>
          <a:p>
            <a:pPr indent="-342900" lvl="1" marL="914400" marR="0" rtl="0" algn="l">
              <a:lnSpc>
                <a:spcPct val="100000"/>
              </a:lnSpc>
              <a:spcBef>
                <a:spcPts val="0"/>
              </a:spcBef>
              <a:spcAft>
                <a:spcPts val="0"/>
              </a:spcAft>
              <a:buClr>
                <a:schemeClr val="dk1"/>
              </a:buClr>
              <a:buSzPts val="1800"/>
              <a:buFont typeface="Helvetica Neue"/>
              <a:buChar char="○"/>
            </a:pPr>
            <a:r>
              <a:rPr lang="en-US" sz="1800">
                <a:solidFill>
                  <a:schemeClr val="dk1"/>
                </a:solidFill>
                <a:latin typeface="Helvetica Neue"/>
                <a:ea typeface="Helvetica Neue"/>
                <a:cs typeface="Helvetica Neue"/>
                <a:sym typeface="Helvetica Neue"/>
              </a:rPr>
              <a:t>Identifying the list price</a:t>
            </a:r>
            <a:endParaRPr sz="1800">
              <a:solidFill>
                <a:schemeClr val="dk1"/>
              </a:solidFill>
              <a:latin typeface="Helvetica Neue"/>
              <a:ea typeface="Helvetica Neue"/>
              <a:cs typeface="Helvetica Neue"/>
              <a:sym typeface="Helvetica Neue"/>
            </a:endParaRPr>
          </a:p>
        </p:txBody>
      </p:sp>
      <p:pic>
        <p:nvPicPr>
          <p:cNvPr descr="DOI-thumb-234x214-56.jpg" id="82" name="Google Shape;82;p12"/>
          <p:cNvPicPr preferRelativeResize="0"/>
          <p:nvPr/>
        </p:nvPicPr>
        <p:blipFill>
          <a:blip r:embed="rId3">
            <a:alphaModFix/>
          </a:blip>
          <a:stretch>
            <a:fillRect/>
          </a:stretch>
        </p:blipFill>
        <p:spPr>
          <a:xfrm>
            <a:off x="6112725" y="1362238"/>
            <a:ext cx="2813000" cy="2572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