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png" ContentType="image/png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12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4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51435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slides/slide12.xml" Type="http://schemas.openxmlformats.org/officeDocument/2006/relationships/slide" Id="rId17"/><Relationship Target="slides/slide11.xml" Type="http://schemas.openxmlformats.org/officeDocument/2006/relationships/slide" Id="rId16"/><Relationship Target="slides/slide10.xml" Type="http://schemas.openxmlformats.org/officeDocument/2006/relationships/slide" Id="rId15"/><Relationship Target="slides/slide9.xml" Type="http://schemas.openxmlformats.org/officeDocument/2006/relationships/slide" Id="rId14"/><Relationship Target="presProps.xml" Type="http://schemas.openxmlformats.org/officeDocument/2006/relationships/presProps" Id="rId2"/><Relationship Target="slides/slide7.xml" Type="http://schemas.openxmlformats.org/officeDocument/2006/relationships/slide" Id="rId12"/><Relationship Target="theme/theme1.xml" Type="http://schemas.openxmlformats.org/officeDocument/2006/relationships/theme" Id="rId1"/><Relationship Target="slides/slide8.xml" Type="http://schemas.openxmlformats.org/officeDocument/2006/relationships/slide" Id="rId13"/><Relationship Target="slideMasters/slideMaster1.xml" Type="http://schemas.openxmlformats.org/officeDocument/2006/relationships/slideMaster" Id="rId4"/><Relationship Target="slides/slide5.xml" Type="http://schemas.openxmlformats.org/officeDocument/2006/relationships/slide" Id="rId10"/><Relationship Target="tableStyles.xml" Type="http://schemas.openxmlformats.org/officeDocument/2006/relationships/tableStyles" Id="rId3"/><Relationship Target="slides/slide6.xml" Type="http://schemas.openxmlformats.org/officeDocument/2006/relationships/slide" Id="rId11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3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0" name="Shape 3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1" name="Shape 31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2" name="Shape 3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8" name="Shape 8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9" name="Shape 89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0" name="Shape 9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4" name="Shape 9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5" name="Shape 95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6" name="Shape 9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0" name="Shape 10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1" name="Shape 101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02" name="Shape 10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6" name="Shape 3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7" name="Shape 37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8" name="Shape 3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2" name="Shape 4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3" name="Shape 43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4" name="Shape 4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9" name="Shape 4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0" name="Shape 50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1" name="Shape 5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6" name="Shape 5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7" name="Shape 57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3" name="Shape 6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4" name="Shape 64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5" name="Shape 6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0" name="Shape 7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1" name="Shape 71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6" name="Shape 7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7" name="Shape 77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8" name="Shape 7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2" name="Shape 8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3" name="Shape 83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4" name="Shape 8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7" name="Shape 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" name="Shape 8"/>
          <p:cNvSpPr/>
          <p:nvPr/>
        </p:nvSpPr>
        <p:spPr>
          <a:xfrm rot="10800000" flipH="1">
            <a:off y="3093234" x="0"/>
            <a:ext cy="712499" cx="84582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" name="Shape 9"/>
          <p:cNvSpPr txBox="1"/>
          <p:nvPr>
            <p:ph type="ctrTitle"/>
          </p:nvPr>
        </p:nvSpPr>
        <p:spPr>
          <a:xfrm>
            <a:off y="1300757" x="685800"/>
            <a:ext cy="1684199" cx="77724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indent="457200"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1pPr>
            <a:lvl2pPr indent="457200"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2pPr>
            <a:lvl3pPr indent="457200"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3pPr>
            <a:lvl4pPr indent="457200"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4pPr>
            <a:lvl5pPr indent="457200"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5pPr>
            <a:lvl6pPr indent="457200"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6pPr>
            <a:lvl7pPr indent="457200"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7pPr>
            <a:lvl8pPr indent="457200"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8pPr>
            <a:lvl9pPr indent="457200"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0" name="Shape 10"/>
          <p:cNvSpPr txBox="1"/>
          <p:nvPr>
            <p:ph idx="1" type="subTitle"/>
          </p:nvPr>
        </p:nvSpPr>
        <p:spPr>
          <a:xfrm>
            <a:off y="3093357" x="685800"/>
            <a:ext cy="712499" cx="7772400"/>
          </a:xfrm>
          <a:prstGeom prst="rect">
            <a:avLst/>
          </a:prstGeom>
        </p:spPr>
        <p:txBody>
          <a:bodyPr bIns="91425" rIns="91425" lIns="91425" tIns="91425" anchor="ctr" anchorCtr="0"/>
          <a:lstStyle>
            <a:lvl1pPr marL="0">
              <a:spcBef>
                <a:spcPts val="0"/>
              </a:spcBef>
              <a:buClr>
                <a:schemeClr val="lt2"/>
              </a:buClr>
              <a:buNone/>
              <a:defRPr b="1">
                <a:solidFill>
                  <a:schemeClr val="lt2"/>
                </a:solidFill>
              </a:defRPr>
            </a:lvl1pPr>
            <a:lvl2pPr indent="1905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b="1" sz="3000">
                <a:solidFill>
                  <a:schemeClr val="lt2"/>
                </a:solidFill>
              </a:defRPr>
            </a:lvl2pPr>
            <a:lvl3pPr indent="1905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b="1" sz="3000">
                <a:solidFill>
                  <a:schemeClr val="lt2"/>
                </a:solidFill>
              </a:defRPr>
            </a:lvl3pPr>
            <a:lvl4pPr indent="1905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b="1" sz="3000">
                <a:solidFill>
                  <a:schemeClr val="lt2"/>
                </a:solidFill>
              </a:defRPr>
            </a:lvl4pPr>
            <a:lvl5pPr indent="1905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b="1" sz="3000">
                <a:solidFill>
                  <a:schemeClr val="lt2"/>
                </a:solidFill>
              </a:defRPr>
            </a:lvl5pPr>
            <a:lvl6pPr indent="1905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b="1" sz="3000">
                <a:solidFill>
                  <a:schemeClr val="lt2"/>
                </a:solidFill>
              </a:defRPr>
            </a:lvl6pPr>
            <a:lvl7pPr indent="1905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b="1" sz="3000">
                <a:solidFill>
                  <a:schemeClr val="lt2"/>
                </a:solidFill>
              </a:defRPr>
            </a:lvl7pPr>
            <a:lvl8pPr indent="1905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b="1" sz="3000">
                <a:solidFill>
                  <a:schemeClr val="lt2"/>
                </a:solidFill>
              </a:defRPr>
            </a:lvl8pPr>
            <a:lvl9pPr indent="1905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b="1" sz="3000">
                <a:solidFill>
                  <a:schemeClr val="lt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1" name="Shape 1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" name="Shape 12"/>
          <p:cNvSpPr/>
          <p:nvPr/>
        </p:nvSpPr>
        <p:spPr>
          <a:xfrm>
            <a:off y="205977" x="0"/>
            <a:ext cy="1165500" cx="8686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" name="Shape 13"/>
          <p:cNvSpPr txBox="1"/>
          <p:nvPr>
            <p:ph type="title"/>
          </p:nvPr>
        </p:nvSpPr>
        <p:spPr>
          <a:xfrm>
            <a:off y="205977" x="457200"/>
            <a:ext cy="1141499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4" name="Shape 14"/>
          <p:cNvSpPr txBox="1"/>
          <p:nvPr>
            <p:ph idx="1" type="body"/>
          </p:nvPr>
        </p:nvSpPr>
        <p:spPr>
          <a:xfrm>
            <a:off y="1460499" x="457200"/>
            <a:ext cy="34652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15" name="Shape 1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6" name="Shape 16"/>
          <p:cNvSpPr/>
          <p:nvPr/>
        </p:nvSpPr>
        <p:spPr>
          <a:xfrm>
            <a:off y="205977" x="0"/>
            <a:ext cy="1165500" cx="8686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7" name="Shape 17"/>
          <p:cNvSpPr txBox="1"/>
          <p:nvPr>
            <p:ph type="title"/>
          </p:nvPr>
        </p:nvSpPr>
        <p:spPr>
          <a:xfrm>
            <a:off y="205977" x="457200"/>
            <a:ext cy="1141499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y="1460499" x="457200"/>
            <a:ext cy="3465299" cx="40302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2" type="body"/>
          </p:nvPr>
        </p:nvSpPr>
        <p:spPr>
          <a:xfrm>
            <a:off y="1461908" x="4656667"/>
            <a:ext cy="3465299" cx="40302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0" name="Shape 2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1" name="Shape 21"/>
          <p:cNvSpPr/>
          <p:nvPr/>
        </p:nvSpPr>
        <p:spPr>
          <a:xfrm>
            <a:off y="205977" x="0"/>
            <a:ext cy="1165500" cx="8686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2" name="Shape 22"/>
          <p:cNvSpPr txBox="1"/>
          <p:nvPr>
            <p:ph type="title"/>
          </p:nvPr>
        </p:nvSpPr>
        <p:spPr>
          <a:xfrm>
            <a:off y="205977" x="457200"/>
            <a:ext cy="1141499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23" name="Shape 2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4" name="Shape 24"/>
          <p:cNvSpPr/>
          <p:nvPr/>
        </p:nvSpPr>
        <p:spPr>
          <a:xfrm>
            <a:off y="4406309" x="0"/>
            <a:ext cy="519599" cx="8686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5" name="Shape 25"/>
          <p:cNvSpPr txBox="1"/>
          <p:nvPr>
            <p:ph idx="1" type="body"/>
          </p:nvPr>
        </p:nvSpPr>
        <p:spPr>
          <a:xfrm>
            <a:off y="4406309" x="457200"/>
            <a:ext cy="519599" cx="8229600"/>
          </a:xfrm>
          <a:prstGeom prst="rect">
            <a:avLst/>
          </a:prstGeom>
        </p:spPr>
        <p:txBody>
          <a:bodyPr bIns="91425" rIns="91425" lIns="91425" tIns="91425" anchor="ctr" anchorCtr="0"/>
          <a:lstStyle>
            <a:lvl1pPr indent="152400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2400">
                <a:solidFill>
                  <a:schemeClr val="lt1"/>
                </a:solidFill>
              </a:defRPr>
            </a:lvl1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26" name="Shape 26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2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05977" x="457200"/>
            <a:ext cy="1141499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indent="304800" marL="0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4800">
                <a:solidFill>
                  <a:schemeClr val="lt1"/>
                </a:solidFill>
              </a:defRPr>
            </a:lvl1pPr>
            <a:lvl2pPr indent="304800" marL="0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4800">
                <a:solidFill>
                  <a:schemeClr val="lt1"/>
                </a:solidFill>
              </a:defRPr>
            </a:lvl2pPr>
            <a:lvl3pPr indent="304800" marL="0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4800">
                <a:solidFill>
                  <a:schemeClr val="lt1"/>
                </a:solidFill>
              </a:defRPr>
            </a:lvl3pPr>
            <a:lvl4pPr indent="304800" marL="0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4800">
                <a:solidFill>
                  <a:schemeClr val="lt1"/>
                </a:solidFill>
              </a:defRPr>
            </a:lvl4pPr>
            <a:lvl5pPr indent="304800" marL="0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4800">
                <a:solidFill>
                  <a:schemeClr val="lt1"/>
                </a:solidFill>
              </a:defRPr>
            </a:lvl5pPr>
            <a:lvl6pPr indent="304800" marL="0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4800">
                <a:solidFill>
                  <a:schemeClr val="lt1"/>
                </a:solidFill>
              </a:defRPr>
            </a:lvl6pPr>
            <a:lvl7pPr indent="304800" marL="0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4800">
                <a:solidFill>
                  <a:schemeClr val="lt1"/>
                </a:solidFill>
              </a:defRPr>
            </a:lvl7pPr>
            <a:lvl8pPr indent="304800" marL="0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4800">
                <a:solidFill>
                  <a:schemeClr val="lt1"/>
                </a:solidFill>
              </a:defRPr>
            </a:lvl8pPr>
            <a:lvl9pPr indent="304800" marL="0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460499" x="457200"/>
            <a:ext cy="34652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indent="-152400" marL="342900">
              <a:spcBef>
                <a:spcPts val="600"/>
              </a:spcBef>
              <a:buClr>
                <a:schemeClr val="dk2"/>
              </a:buClr>
              <a:buSzPct val="100000"/>
              <a:defRPr sz="3000">
                <a:solidFill>
                  <a:schemeClr val="dk2"/>
                </a:solidFill>
              </a:defRPr>
            </a:lvl1pPr>
            <a:lvl2pPr indent="-133350" marL="742950">
              <a:spcBef>
                <a:spcPts val="480"/>
              </a:spcBef>
              <a:buClr>
                <a:schemeClr val="dk2"/>
              </a:buClr>
              <a:buSzPct val="100000"/>
              <a:defRPr sz="2400">
                <a:solidFill>
                  <a:schemeClr val="dk2"/>
                </a:solidFill>
              </a:defRPr>
            </a:lvl2pPr>
            <a:lvl3pPr indent="-76200" marL="1143000">
              <a:spcBef>
                <a:spcPts val="480"/>
              </a:spcBef>
              <a:buClr>
                <a:schemeClr val="dk2"/>
              </a:buClr>
              <a:buSzPct val="100000"/>
              <a:defRPr sz="2400">
                <a:solidFill>
                  <a:schemeClr val="dk2"/>
                </a:solidFill>
              </a:defRPr>
            </a:lvl3pPr>
            <a:lvl4pPr indent="-114300" marL="1600200"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4pPr>
            <a:lvl5pPr indent="-114300" marL="2057400"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5pPr>
            <a:lvl6pPr indent="-114300" marL="2514600"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6pPr>
            <a:lvl7pPr indent="-114300" marL="2971800"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7pPr>
            <a:lvl8pPr indent="-114300" marL="3429000"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8pPr>
            <a:lvl9pPr indent="-114300" marL="3886200"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/Relationships>
</file>

<file path=ppt/slides/_rels/slide10.xml.rels><?xml version="1.0" encoding="UTF-8" standalone="yes"?><Relationships xmlns="http://schemas.openxmlformats.org/package/2006/relationships"><Relationship Target="../notesSlides/notesSlide10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11.xml.rels><?xml version="1.0" encoding="UTF-8" standalone="yes"?><Relationships xmlns="http://schemas.openxmlformats.org/package/2006/relationships"><Relationship Target="../notesSlides/notesSlide11.xml" Type="http://schemas.openxmlformats.org/officeDocument/2006/relationships/notesSlide" Id="rId2"/><Relationship Target="../slideLayouts/slideLayout2.xml" Type="http://schemas.openxmlformats.org/officeDocument/2006/relationships/slideLayout" Id="rId1"/><Relationship Target="https://www.youtube.com/watch?v=f0gsRTUxQNs&amp;feature=youtu.be" Type="http://schemas.openxmlformats.org/officeDocument/2006/relationships/hyperlink" TargetMode="External" Id="rId3"/></Relationships>
</file>

<file path=ppt/slides/_rels/slide12.xml.rels><?xml version="1.0" encoding="UTF-8" standalone="yes"?><Relationships xmlns="http://schemas.openxmlformats.org/package/2006/relationships"><Relationship Target="../notesSlides/notesSlide12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0.jpg" Type="http://schemas.openxmlformats.org/officeDocument/2006/relationships/image" Id="rId3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1.png" Type="http://schemas.openxmlformats.org/officeDocument/2006/relationships/image" Id="rId3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3.png" Type="http://schemas.openxmlformats.org/officeDocument/2006/relationships/image" Id="rId3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2.png" Type="http://schemas.openxmlformats.org/officeDocument/2006/relationships/image" Id="rId3"/></Relationships>
</file>

<file path=ppt/slides/_rels/slide8.xml.rels><?xml version="1.0" encoding="UTF-8" standalone="yes"?><Relationships xmlns="http://schemas.openxmlformats.org/package/2006/relationships"><Relationship Target="../notesSlides/notesSlide8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9.xml.rels><?xml version="1.0" encoding="UTF-8" standalone="yes"?><Relationships xmlns="http://schemas.openxmlformats.org/package/2006/relationships"><Relationship Target="../notesSlides/notesSlide9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7" name="Shape 2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8" name="Shape 28"/>
          <p:cNvSpPr txBox="1"/>
          <p:nvPr>
            <p:ph type="ctrTitle"/>
          </p:nvPr>
        </p:nvSpPr>
        <p:spPr>
          <a:xfrm>
            <a:off y="1300757" x="685800"/>
            <a:ext cy="1684199" cx="7772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IDEAL Spreadsheet</a:t>
            </a:r>
          </a:p>
        </p:txBody>
      </p:sp>
      <p:sp>
        <p:nvSpPr>
          <p:cNvPr id="29" name="Shape 29"/>
          <p:cNvSpPr txBox="1"/>
          <p:nvPr>
            <p:ph idx="1" type="subTitle"/>
          </p:nvPr>
        </p:nvSpPr>
        <p:spPr>
          <a:xfrm>
            <a:off y="3093357" x="685800"/>
            <a:ext cy="712499" cx="77724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sz="1800" lang="en"/>
              <a:t>Tony Ardura, Austin Burnett, Rex Lacy, Shawn Neumann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5" name="Shape 8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6" name="Shape 86"/>
          <p:cNvSpPr txBox="1"/>
          <p:nvPr>
            <p:ph type="title"/>
          </p:nvPr>
        </p:nvSpPr>
        <p:spPr>
          <a:xfrm>
            <a:off y="212427" x="405525"/>
            <a:ext cy="11414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Looking Ahead</a:t>
            </a:r>
          </a:p>
        </p:txBody>
      </p:sp>
      <p:sp>
        <p:nvSpPr>
          <p:cNvPr id="87" name="Shape 87"/>
          <p:cNvSpPr txBox="1"/>
          <p:nvPr>
            <p:ph idx="1" type="body"/>
          </p:nvPr>
        </p:nvSpPr>
        <p:spPr>
          <a:xfrm>
            <a:off y="1460499" x="457200"/>
            <a:ext cy="34652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Help section</a:t>
            </a:r>
          </a:p>
          <a:p>
            <a:pPr rtl="0" lvl="0" indent="-419100" marL="45720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SOLR integration</a:t>
            </a:r>
          </a:p>
          <a:p>
            <a:pPr lvl="0" indent="-419100" marL="45720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More operations</a:t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1" name="Shape 9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2" name="Shape 92"/>
          <p:cNvSpPr txBox="1"/>
          <p:nvPr>
            <p:ph type="title"/>
          </p:nvPr>
        </p:nvSpPr>
        <p:spPr>
          <a:xfrm>
            <a:off y="205977" x="457200"/>
            <a:ext cy="11414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Demo Video</a:t>
            </a:r>
          </a:p>
        </p:txBody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y="1460499" x="457200"/>
            <a:ext cy="34652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u="sng" lang="en">
                <a:solidFill>
                  <a:schemeClr val="hlink"/>
                </a:solidFill>
                <a:hlinkClick r:id="rId3"/>
              </a:rPr>
              <a:t>https://www.youtube.com/watch?v=f0gsRTUxQNs&amp;feature=youtu.be</a:t>
            </a: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7" name="Shape 9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8" name="Shape 98"/>
          <p:cNvSpPr txBox="1"/>
          <p:nvPr>
            <p:ph type="title"/>
          </p:nvPr>
        </p:nvSpPr>
        <p:spPr>
          <a:xfrm>
            <a:off y="205977" x="457200"/>
            <a:ext cy="11414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Questions?</a:t>
            </a:r>
          </a:p>
        </p:txBody>
      </p:sp>
      <p:sp>
        <p:nvSpPr>
          <p:cNvPr id="99" name="Shape 99"/>
          <p:cNvSpPr txBox="1"/>
          <p:nvPr>
            <p:ph idx="1" type="body"/>
          </p:nvPr>
        </p:nvSpPr>
        <p:spPr>
          <a:xfrm>
            <a:off y="1460499" x="457200"/>
            <a:ext cy="34652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3" name="Shape 3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4" name="Shape 34"/>
          <p:cNvSpPr txBox="1"/>
          <p:nvPr>
            <p:ph type="title"/>
          </p:nvPr>
        </p:nvSpPr>
        <p:spPr>
          <a:xfrm>
            <a:off y="205977" x="457200"/>
            <a:ext cy="11414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Project Description</a:t>
            </a:r>
          </a:p>
        </p:txBody>
      </p:sp>
      <p:sp>
        <p:nvSpPr>
          <p:cNvPr id="35" name="Shape 35"/>
          <p:cNvSpPr txBox="1"/>
          <p:nvPr>
            <p:ph idx="1" type="body"/>
          </p:nvPr>
        </p:nvSpPr>
        <p:spPr>
          <a:xfrm>
            <a:off y="1460499" x="457200"/>
            <a:ext cy="34652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IDEAL is utilized to provide visualization aids for researchers making use of large web archive files.</a:t>
            </a:r>
          </a:p>
          <a:p>
            <a:pPr rtl="0" lvl="0">
              <a:spcBef>
                <a:spcPts val="0"/>
              </a:spcBef>
              <a:buNone/>
            </a:pPr>
            <a:r>
              <a:rPr lang="en"/>
              <a:t>This information will be processed through Hadoop with a spreadsheet like interface.</a:t>
            </a:r>
          </a:p>
          <a:p>
            <a:pPr rtl="0" lvl="0">
              <a:spcBef>
                <a:spcPts val="0"/>
              </a:spcBef>
              <a:buNone/>
            </a:pPr>
            <a:r>
              <a:rPr lang="en"/>
              <a:t>Why would we do things this way?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9" name="Shape 3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0" name="Shape 40"/>
          <p:cNvSpPr txBox="1"/>
          <p:nvPr>
            <p:ph type="title"/>
          </p:nvPr>
        </p:nvSpPr>
        <p:spPr>
          <a:xfrm>
            <a:off y="205977" x="457200"/>
            <a:ext cy="11414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Interface, iteration #1</a:t>
            </a:r>
          </a:p>
        </p:txBody>
      </p:sp>
      <p:sp>
        <p:nvSpPr>
          <p:cNvPr id="41" name="Shape 41"/>
          <p:cNvSpPr txBox="1"/>
          <p:nvPr>
            <p:ph idx="1" type="body"/>
          </p:nvPr>
        </p:nvSpPr>
        <p:spPr>
          <a:xfrm>
            <a:off y="1460499" x="457200"/>
            <a:ext cy="34652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- Using,HTML / CSS, jQuery and javafx </a:t>
            </a:r>
          </a:p>
          <a:p>
            <a:pPr rtl="0" lvl="0">
              <a:spcBef>
                <a:spcPts val="0"/>
              </a:spcBef>
              <a:buNone/>
            </a:pPr>
            <a:r>
              <a:rPr lang="en"/>
              <a:t>Interface consists of selectable archives</a:t>
            </a:r>
          </a:p>
          <a:p>
            <a:pPr rtl="0" lvl="0">
              <a:spcBef>
                <a:spcPts val="0"/>
              </a:spcBef>
              <a:buNone/>
            </a:pPr>
            <a:r>
              <a:rPr lang="en"/>
              <a:t>Filter options to restrict output</a:t>
            </a:r>
          </a:p>
          <a:p>
            <a:pPr rtl="0" lvl="0">
              <a:spcBef>
                <a:spcPts val="0"/>
              </a:spcBef>
              <a:buNone/>
            </a:pPr>
            <a:r>
              <a:rPr lang="en"/>
              <a:t>Selectable list items take user directly to result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5" name="Shape 4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6" name="Shape 46"/>
          <p:cNvSpPr txBox="1"/>
          <p:nvPr>
            <p:ph type="title"/>
          </p:nvPr>
        </p:nvSpPr>
        <p:spPr>
          <a:xfrm>
            <a:off y="205977" x="457200"/>
            <a:ext cy="11414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Iteration # 1</a:t>
            </a:r>
          </a:p>
        </p:txBody>
      </p:sp>
      <p:sp>
        <p:nvSpPr>
          <p:cNvPr id="47" name="Shape 47"/>
          <p:cNvSpPr txBox="1"/>
          <p:nvPr>
            <p:ph idx="1" type="body"/>
          </p:nvPr>
        </p:nvSpPr>
        <p:spPr>
          <a:xfrm>
            <a:off y="1460499" x="457200"/>
            <a:ext cy="34652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sz="1800" lang="en"/>
              <a:t>An early idea for a filter tool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 sz="1800"/>
          </a:p>
          <a:p>
            <a:pPr rtl="0" lvl="0">
              <a:spcBef>
                <a:spcPts val="0"/>
              </a:spcBef>
              <a:buNone/>
            </a:pPr>
            <a:r>
              <a:rPr sz="1800" lang="en"/>
              <a:t>Addresses filter needs</a:t>
            </a:r>
          </a:p>
          <a:p>
            <a:pPr rtl="0" lvl="0">
              <a:spcBef>
                <a:spcPts val="0"/>
              </a:spcBef>
              <a:buNone/>
            </a:pPr>
            <a:r>
              <a:rPr sz="1800" lang="en"/>
              <a:t>But not client specs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 sz="1800"/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 sz="1800"/>
          </a:p>
          <a:p>
            <a:pPr>
              <a:spcBef>
                <a:spcPts val="0"/>
              </a:spcBef>
              <a:buNone/>
            </a:pPr>
            <a:r>
              <a:t/>
            </a:r>
            <a:endParaRPr sz="1800"/>
          </a:p>
        </p:txBody>
      </p:sp>
      <p:pic>
        <p:nvPicPr>
          <p:cNvPr id="48" name="Shape 48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376450" x="3594425"/>
            <a:ext cy="3549349" cx="49437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2" name="Shape 5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3" name="Shape 53"/>
          <p:cNvSpPr txBox="1"/>
          <p:nvPr>
            <p:ph type="title"/>
          </p:nvPr>
        </p:nvSpPr>
        <p:spPr>
          <a:xfrm>
            <a:off y="205977" x="457200"/>
            <a:ext cy="11414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Iteration #2</a:t>
            </a:r>
          </a:p>
        </p:txBody>
      </p:sp>
      <p:sp>
        <p:nvSpPr>
          <p:cNvPr id="54" name="Shape 54"/>
          <p:cNvSpPr txBox="1"/>
          <p:nvPr>
            <p:ph idx="1" type="body"/>
          </p:nvPr>
        </p:nvSpPr>
        <p:spPr>
          <a:xfrm>
            <a:off y="1460500" x="457200"/>
            <a:ext cy="3465299" cx="29703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sz="1800" lang="en"/>
              <a:t>More current version:				</a:t>
            </a:r>
          </a:p>
          <a:p>
            <a:pPr rtl="0" lvl="0">
              <a:spcBef>
                <a:spcPts val="0"/>
              </a:spcBef>
              <a:buNone/>
            </a:pPr>
            <a:r>
              <a:rPr sz="1800" lang="en"/>
              <a:t>Web page of results					</a:t>
            </a:r>
          </a:p>
          <a:p>
            <a:pPr rtl="0" lvl="0">
              <a:spcBef>
                <a:spcPts val="0"/>
              </a:spcBef>
              <a:buNone/>
            </a:pPr>
            <a:r>
              <a:rPr sz="1800" lang="en"/>
              <a:t>Ability to continue search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 sz="1800"/>
          </a:p>
          <a:p>
            <a:pPr rtl="0" lvl="0">
              <a:spcBef>
                <a:spcPts val="0"/>
              </a:spcBef>
              <a:buNone/>
            </a:pPr>
            <a:r>
              <a:rPr sz="1800" lang="en"/>
              <a:t>Ability to further refine</a:t>
            </a:r>
          </a:p>
          <a:p>
            <a:pPr>
              <a:spcBef>
                <a:spcPts val="0"/>
              </a:spcBef>
              <a:buNone/>
            </a:pPr>
            <a:r>
              <a:t/>
            </a:r>
            <a:endParaRPr sz="1800"/>
          </a:p>
        </p:txBody>
      </p:sp>
      <p:pic>
        <p:nvPicPr>
          <p:cNvPr id="55" name="Shape 55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460500" x="3427500"/>
            <a:ext cy="3682999" cx="57221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9" name="Shape 5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0" name="Shape 60"/>
          <p:cNvSpPr txBox="1"/>
          <p:nvPr>
            <p:ph type="title"/>
          </p:nvPr>
        </p:nvSpPr>
        <p:spPr>
          <a:xfrm>
            <a:off y="205977" x="457200"/>
            <a:ext cy="11414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Iteration #3</a:t>
            </a:r>
          </a:p>
        </p:txBody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y="1460500" x="457200"/>
            <a:ext cy="3465299" cx="2489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sz="2400" lang="en"/>
              <a:t>Client Feedback</a:t>
            </a:r>
          </a:p>
          <a:p>
            <a:pPr rtl="0" lvl="0">
              <a:spcBef>
                <a:spcPts val="0"/>
              </a:spcBef>
              <a:buNone/>
            </a:pPr>
            <a:r>
              <a:rPr sz="1800" lang="en"/>
              <a:t>On the right track.  Eliminate check boxes.  </a:t>
            </a:r>
          </a:p>
          <a:p>
            <a:pPr rtl="0" lvl="0">
              <a:spcBef>
                <a:spcPts val="0"/>
              </a:spcBef>
              <a:buNone/>
            </a:pPr>
            <a:r>
              <a:rPr sz="1800" lang="en"/>
              <a:t>Add feature to apply filters by dragging through cells </a:t>
            </a:r>
          </a:p>
          <a:p>
            <a:pPr>
              <a:spcBef>
                <a:spcPts val="0"/>
              </a:spcBef>
              <a:buNone/>
            </a:pPr>
            <a:r>
              <a:rPr sz="1800" lang="en"/>
              <a:t>(similar to excel)</a:t>
            </a:r>
          </a:p>
        </p:txBody>
      </p:sp>
      <p:pic>
        <p:nvPicPr>
          <p:cNvPr id="62" name="Shape 62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460500" x="3024300"/>
            <a:ext cy="3465300" cx="5662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6" name="Shape 6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7" name="Shape 67"/>
          <p:cNvSpPr txBox="1"/>
          <p:nvPr>
            <p:ph type="title"/>
          </p:nvPr>
        </p:nvSpPr>
        <p:spPr>
          <a:xfrm>
            <a:off y="205977" x="457200"/>
            <a:ext cy="11414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Iteration #4, Final Version</a:t>
            </a:r>
          </a:p>
        </p:txBody>
      </p:sp>
      <p:sp>
        <p:nvSpPr>
          <p:cNvPr id="68" name="Shape 68"/>
          <p:cNvSpPr txBox="1"/>
          <p:nvPr>
            <p:ph idx="1" type="body"/>
          </p:nvPr>
        </p:nvSpPr>
        <p:spPr>
          <a:xfrm>
            <a:off y="1460500" x="457200"/>
            <a:ext cy="3465299" cx="27867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sz="1800" lang="en"/>
              <a:t>Combines spread sheet type feel with ease of use functionality.</a:t>
            </a:r>
          </a:p>
          <a:p>
            <a:pPr rtl="0" lvl="0">
              <a:spcBef>
                <a:spcPts val="0"/>
              </a:spcBef>
              <a:buNone/>
            </a:pPr>
            <a:r>
              <a:rPr sz="1800" lang="en"/>
              <a:t>Can be modified easily to accommodate future users.</a:t>
            </a:r>
          </a:p>
          <a:p>
            <a:pPr>
              <a:spcBef>
                <a:spcPts val="0"/>
              </a:spcBef>
              <a:buNone/>
            </a:pPr>
            <a:r>
              <a:t/>
            </a:r>
            <a:endParaRPr sz="1800"/>
          </a:p>
        </p:txBody>
      </p:sp>
      <p:pic>
        <p:nvPicPr>
          <p:cNvPr id="69" name="Shape 69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576862" x="3334750"/>
            <a:ext cy="3232575" cx="5209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3" name="Shape 7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4" name="Shape 74"/>
          <p:cNvSpPr txBox="1"/>
          <p:nvPr>
            <p:ph type="title"/>
          </p:nvPr>
        </p:nvSpPr>
        <p:spPr>
          <a:xfrm>
            <a:off y="205977" x="457200"/>
            <a:ext cy="11414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Problems Faced</a:t>
            </a:r>
          </a:p>
        </p:txBody>
      </p:sp>
      <p:sp>
        <p:nvSpPr>
          <p:cNvPr id="75" name="Shape 75"/>
          <p:cNvSpPr txBox="1"/>
          <p:nvPr>
            <p:ph idx="1" type="body"/>
          </p:nvPr>
        </p:nvSpPr>
        <p:spPr>
          <a:xfrm>
            <a:off y="1460499" x="457200"/>
            <a:ext cy="34652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lnSpc>
                <a:spcPct val="200000"/>
              </a:lnSpc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Requirement Ambiguity</a:t>
            </a:r>
          </a:p>
          <a:p>
            <a:pPr rtl="0" lvl="0" indent="-419100" marL="457200">
              <a:lnSpc>
                <a:spcPct val="200000"/>
              </a:lnSpc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Project Scope</a:t>
            </a:r>
          </a:p>
          <a:p>
            <a:pPr lvl="0" indent="-419100" marL="457200">
              <a:lnSpc>
                <a:spcPct val="200000"/>
              </a:lnSpc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UI / Backend Balance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9" name="Shape 7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0" name="Shape 80"/>
          <p:cNvSpPr txBox="1"/>
          <p:nvPr>
            <p:ph type="title"/>
          </p:nvPr>
        </p:nvSpPr>
        <p:spPr>
          <a:xfrm>
            <a:off y="205977" x="457200"/>
            <a:ext cy="11414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Learned</a:t>
            </a:r>
          </a:p>
        </p:txBody>
      </p:sp>
      <p:sp>
        <p:nvSpPr>
          <p:cNvPr id="81" name="Shape 81"/>
          <p:cNvSpPr txBox="1"/>
          <p:nvPr>
            <p:ph idx="1" type="body"/>
          </p:nvPr>
        </p:nvSpPr>
        <p:spPr>
          <a:xfrm>
            <a:off y="1460499" x="457200"/>
            <a:ext cy="34652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lnSpc>
                <a:spcPct val="200000"/>
              </a:lnSpc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Get rid of ambiguity as fast as possible</a:t>
            </a:r>
          </a:p>
          <a:p>
            <a:pPr rtl="0" lvl="0" indent="-419100" marL="457200">
              <a:lnSpc>
                <a:spcPct val="200000"/>
              </a:lnSpc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Better group organization</a:t>
            </a:r>
          </a:p>
          <a:p>
            <a:pPr rtl="0" lvl="0" indent="-419100" marL="457200">
              <a:lnSpc>
                <a:spcPct val="200000"/>
              </a:lnSpc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More research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xmlns:r="http://schemas.openxmlformats.org/officeDocument/2006/relationships" name="modern">
  <a:themeElements>
    <a:clrScheme name="Custom 348">
      <a:dk1>
        <a:srgbClr val="000000"/>
      </a:dk1>
      <a:lt1>
        <a:srgbClr val="FFFFFF"/>
      </a:lt1>
      <a:dk2>
        <a:srgbClr val="191919"/>
      </a:dk2>
      <a:lt2>
        <a:srgbClr val="CCCCCC"/>
      </a:lt2>
      <a:accent1>
        <a:srgbClr val="7E5554"/>
      </a:accent1>
      <a:accent2>
        <a:srgbClr val="910A10"/>
      </a:accent2>
      <a:accent3>
        <a:srgbClr val="84294D"/>
      </a:accent3>
      <a:accent4>
        <a:srgbClr val="DA823B"/>
      </a:accent4>
      <a:accent5>
        <a:srgbClr val="625D3C"/>
      </a:accent5>
      <a:accent6>
        <a:srgbClr val="00384A"/>
      </a:accent6>
      <a:hlink>
        <a:srgbClr val="227A78"/>
      </a:hlink>
      <a:folHlink>
        <a:srgbClr val="394749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