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9" r:id="rId3"/>
    <p:sldId id="273" r:id="rId4"/>
    <p:sldId id="260" r:id="rId5"/>
    <p:sldId id="291" r:id="rId6"/>
    <p:sldId id="280" r:id="rId7"/>
    <p:sldId id="281" r:id="rId8"/>
    <p:sldId id="282" r:id="rId9"/>
    <p:sldId id="284" r:id="rId10"/>
    <p:sldId id="285" r:id="rId11"/>
    <p:sldId id="286" r:id="rId12"/>
    <p:sldId id="279" r:id="rId13"/>
    <p:sldId id="290" r:id="rId14"/>
    <p:sldId id="265" r:id="rId15"/>
    <p:sldId id="28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577" autoAdjust="0"/>
  </p:normalViewPr>
  <p:slideViewPr>
    <p:cSldViewPr>
      <p:cViewPr>
        <p:scale>
          <a:sx n="60" d="100"/>
          <a:sy n="60" d="100"/>
        </p:scale>
        <p:origin x="-157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EAC282-5C8D-423F-97A5-32AF6DC38D79}" type="datetimeFigureOut">
              <a:rPr lang="en-US" smtClean="0"/>
              <a:t>4/11/2013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0FA0E2-07AF-4BAA-94E7-19DACCE46634}" type="slidenum">
              <a:rPr lang="en-US" smtClean="0"/>
              <a:t>‹#›</a:t>
            </a:fld>
            <a:endParaRPr lang="en-US"/>
          </a:p>
        </p:txBody>
      </p:sp>
    </p:spTree>
    <p:extLst>
      <p:ext uri="{BB962C8B-B14F-4D97-AF65-F5344CB8AC3E}">
        <p14:creationId xmlns:p14="http://schemas.microsoft.com/office/powerpoint/2010/main" val="2130037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r>
              <a:rPr lang="en-US" baseline="0" dirty="0" smtClean="0"/>
              <a:t> funded by USAID and partner </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a:t>
            </a:fld>
            <a:endParaRPr lang="en-US"/>
          </a:p>
        </p:txBody>
      </p:sp>
    </p:spTree>
    <p:extLst>
      <p:ext uri="{BB962C8B-B14F-4D97-AF65-F5344CB8AC3E}">
        <p14:creationId xmlns:p14="http://schemas.microsoft.com/office/powerpoint/2010/main" val="1174874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Compared to current farmer practice (MCN), adoption of this combination of production systems increases profit by an estimated 140% due to increased maize yield and the addition of cowpea and mustard yields.  This combination of CA practices also improves soil quality by an estimated 34% due to increased soil cover and legume intercropping.  Furthermore it decreases labor costs by about 32% due in large part to the introduction of a reduced tillage regime.</a:t>
            </a:r>
          </a:p>
        </p:txBody>
      </p:sp>
      <p:sp>
        <p:nvSpPr>
          <p:cNvPr id="4" name="Slide Number Placeholder 3"/>
          <p:cNvSpPr>
            <a:spLocks noGrp="1"/>
          </p:cNvSpPr>
          <p:nvPr>
            <p:ph type="sldNum" sz="quarter" idx="10"/>
          </p:nvPr>
        </p:nvSpPr>
        <p:spPr/>
        <p:txBody>
          <a:bodyPr/>
          <a:lstStyle/>
          <a:p>
            <a:fld id="{080FA0E2-07AF-4BAA-94E7-19DACCE46634}" type="slidenum">
              <a:rPr lang="en-US" smtClean="0"/>
              <a:t>10</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Economic surplus analysis indicates that if this combination of CAPS was adopted on 1% of total cultivated land for maize in the first growing season, mustard in the second season, and pulses in both seasons, it would result in an estimated net economic gain of $19,812,669 dollars (₹1,166,173,701 INR) for the state of Odisha.  At an adoption rate of 3%, the total economic benefit for Odisha would equal $59,783,614 (₹3,518,863,544 INR) and at 5%, net economic surplus would reach $100,215,369 (₹5,898,676,643 INR). </a:t>
            </a:r>
          </a:p>
        </p:txBody>
      </p:sp>
      <p:sp>
        <p:nvSpPr>
          <p:cNvPr id="4" name="Slide Number Placeholder 3"/>
          <p:cNvSpPr>
            <a:spLocks noGrp="1"/>
          </p:cNvSpPr>
          <p:nvPr>
            <p:ph type="sldNum" sz="quarter" idx="10"/>
          </p:nvPr>
        </p:nvSpPr>
        <p:spPr/>
        <p:txBody>
          <a:bodyPr/>
          <a:lstStyle/>
          <a:p>
            <a:fld id="{080FA0E2-07AF-4BAA-94E7-19DACCE46634}" type="slidenum">
              <a:rPr lang="en-US" smtClean="0"/>
              <a:t>11</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itchFamily="34" charset="0"/>
              <a:buChar char="•"/>
            </a:pPr>
            <a:r>
              <a:rPr lang="en-US" sz="2400" dirty="0" smtClean="0"/>
              <a:t>Findings could be strengthened with multi-year trial plot data.</a:t>
            </a:r>
          </a:p>
          <a:p>
            <a:pPr marL="457200" indent="-457200">
              <a:buFont typeface="Arial" pitchFamily="34" charset="0"/>
              <a:buChar char="•"/>
            </a:pPr>
            <a:r>
              <a:rPr lang="en-US" sz="2400" dirty="0" smtClean="0"/>
              <a:t>Results could lead to the provision of improved seeds or subsidies for the purchase of CA machinery and improved legume seeds, or payments to offset risks for early adopters (Wall, 2007). </a:t>
            </a:r>
          </a:p>
        </p:txBody>
      </p:sp>
      <p:sp>
        <p:nvSpPr>
          <p:cNvPr id="4" name="Slide Number Placeholder 3"/>
          <p:cNvSpPr>
            <a:spLocks noGrp="1"/>
          </p:cNvSpPr>
          <p:nvPr>
            <p:ph type="sldNum" sz="quarter" idx="10"/>
          </p:nvPr>
        </p:nvSpPr>
        <p:spPr/>
        <p:txBody>
          <a:bodyPr/>
          <a:lstStyle/>
          <a:p>
            <a:fld id="{080FA0E2-07AF-4BAA-94E7-19DACCE46634}" type="slidenum">
              <a:rPr lang="en-US" smtClean="0"/>
              <a:t>12</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13</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14</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15</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And improve producer livelihoods in the process.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a:t>
            </a:r>
            <a:r>
              <a:rPr lang="en-US" sz="1200" kern="1200" dirty="0" smtClean="0">
                <a:solidFill>
                  <a:schemeClr val="tx1"/>
                </a:solidFill>
                <a:effectLst/>
                <a:latin typeface="+mn-lt"/>
                <a:ea typeface="+mn-ea"/>
                <a:cs typeface="+mn-cs"/>
              </a:rPr>
              <a:t>is for these reasons that in the last three decades,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Thus an analysis that can provide</a:t>
            </a:r>
            <a:r>
              <a:rPr lang="en-US" sz="1200" kern="1200" baseline="0" dirty="0" smtClean="0">
                <a:solidFill>
                  <a:schemeClr val="tx1"/>
                </a:solidFill>
                <a:effectLst/>
                <a:latin typeface="+mn-lt"/>
                <a:ea typeface="+mn-ea"/>
                <a:cs typeface="+mn-cs"/>
              </a:rPr>
              <a:t> insight into benefits at multiple levels can be a valuable adoption tool.</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2</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Therefore an analysis of benefits at the farm and provincial or state levels could</a:t>
            </a:r>
            <a:r>
              <a:rPr lang="en-US" sz="1200" kern="1200" baseline="0" dirty="0" smtClean="0">
                <a:solidFill>
                  <a:schemeClr val="tx1"/>
                </a:solidFill>
                <a:effectLst/>
                <a:latin typeface="+mn-lt"/>
                <a:ea typeface="+mn-ea"/>
                <a:cs typeface="+mn-cs"/>
              </a:rPr>
              <a:t> be a powerful tool for supporting adoption of CA.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Such </a:t>
            </a:r>
            <a:r>
              <a:rPr lang="en-US" sz="1200" kern="1200" dirty="0" smtClean="0">
                <a:solidFill>
                  <a:schemeClr val="tx1"/>
                </a:solidFill>
                <a:effectLst/>
                <a:latin typeface="+mn-lt"/>
                <a:ea typeface="+mn-ea"/>
                <a:cs typeface="+mn-cs"/>
              </a:rPr>
              <a:t>obstacles could be overcome by analysis of CA benefits at multiple scales.  At the farm scale, careful consideration of farmer preferences regarding adoption objectives combined with analysis of available CA options can provide valuable estimates of the household-level benefits that could be expected following adoption. </a:t>
            </a:r>
            <a:r>
              <a:rPr lang="en-US" sz="1200" kern="1200" dirty="0" smtClean="0">
                <a:solidFill>
                  <a:schemeClr val="tx1"/>
                </a:solidFill>
                <a:effectLst/>
                <a:latin typeface="+mn-lt"/>
                <a:ea typeface="+mn-ea"/>
                <a:cs typeface="+mn-cs"/>
              </a:rPr>
              <a:t>At </a:t>
            </a:r>
            <a:r>
              <a:rPr lang="en-US" sz="1200" kern="1200" dirty="0" smtClean="0">
                <a:solidFill>
                  <a:schemeClr val="tx1"/>
                </a:solidFill>
                <a:effectLst/>
                <a:latin typeface="+mn-lt"/>
                <a:ea typeface="+mn-ea"/>
                <a:cs typeface="+mn-cs"/>
              </a:rPr>
              <a:t>the provincial or state level, off-farm benefits are of interest.  Specifically, the economic impact adoption of CA could have on local governments, and its implications for development, poverty reduction and food security are of primary interest.  Thus, an analysis that can provide assessment of a broad scope of benefits at the farm and state level could be a powerful tool for the prediction and promotion of CA.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0FA0E2-07AF-4BAA-94E7-19DACCE46634}" type="slidenum">
              <a:rPr lang="en-US" smtClean="0"/>
              <a:t>3</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Based on farmer preferences for the key objectives of profitability, soil quality, labor cost savings.</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4</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To accomplish this, we used 2 research tools</a:t>
            </a:r>
          </a:p>
          <a:p>
            <a:pPr marL="228600" indent="-228600">
              <a:buAutoNum type="arabicPeriod"/>
            </a:pPr>
            <a:r>
              <a:rPr lang="en-US" dirty="0" smtClean="0"/>
              <a:t>MOLP</a:t>
            </a:r>
            <a:r>
              <a:rPr lang="en-US" baseline="0" dirty="0" smtClean="0"/>
              <a:t> to determine…</a:t>
            </a:r>
          </a:p>
          <a:p>
            <a:pPr marL="228600" indent="-228600">
              <a:buAutoNum type="arabicPeriod"/>
            </a:pPr>
            <a:r>
              <a:rPr lang="en-US" baseline="0" dirty="0" smtClean="0"/>
              <a:t>ES Analysis used to estimate…</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5</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State of Odisha India selected due to </a:t>
            </a:r>
          </a:p>
          <a:p>
            <a:pPr marL="228600" indent="-228600">
              <a:buAutoNum type="arabicPeriod"/>
            </a:pPr>
            <a:r>
              <a:rPr lang="en-US" dirty="0" smtClean="0"/>
              <a:t>16.3 million people</a:t>
            </a:r>
          </a:p>
          <a:p>
            <a:pPr marL="228600" indent="-228600">
              <a:buAutoNum type="arabicPeriod"/>
            </a:pPr>
            <a:r>
              <a:rPr lang="en-US" sz="1200" dirty="0" err="1" smtClean="0"/>
              <a:t>Prevalance</a:t>
            </a:r>
            <a:r>
              <a:rPr lang="en-US" sz="1200" baseline="0" dirty="0" smtClean="0"/>
              <a:t> of </a:t>
            </a:r>
            <a:r>
              <a:rPr lang="en-US" sz="1200" dirty="0" smtClean="0"/>
              <a:t>smallholder farming</a:t>
            </a:r>
          </a:p>
          <a:p>
            <a:pPr marL="228600" indent="-228600">
              <a:buAutoNum type="arabicPeriod"/>
            </a:pPr>
            <a:r>
              <a:rPr lang="en-US" sz="1200" dirty="0" smtClean="0"/>
              <a:t>Farmer</a:t>
            </a:r>
            <a:r>
              <a:rPr lang="en-US" sz="1200" baseline="0" dirty="0" smtClean="0"/>
              <a:t> preference data for adoption objectives</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6</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2" indent="0">
              <a:buFont typeface="Calibri" pitchFamily="34" charset="0"/>
              <a:buNone/>
            </a:pPr>
            <a:r>
              <a:rPr lang="en-US" sz="2700" b="1" dirty="0" smtClean="0"/>
              <a:t>2</a:t>
            </a:r>
            <a:r>
              <a:rPr lang="en-US" sz="2700" b="1" baseline="0" dirty="0" smtClean="0"/>
              <a:t> main elements in the model – production systems of which there were 12, 3 objectives for total of 36 </a:t>
            </a:r>
            <a:r>
              <a:rPr lang="en-US" sz="2700" b="1" baseline="0" dirty="0" err="1" smtClean="0"/>
              <a:t>coeefficents</a:t>
            </a:r>
            <a:r>
              <a:rPr lang="en-US" sz="2700" b="1" baseline="0" dirty="0" smtClean="0"/>
              <a:t>.</a:t>
            </a:r>
            <a:endParaRPr lang="en-US" sz="2700" b="1" dirty="0" smtClean="0"/>
          </a:p>
          <a:p>
            <a:pPr marL="457200" lvl="2" indent="0">
              <a:buFont typeface="Calibri" pitchFamily="34" charset="0"/>
              <a:buNone/>
            </a:pPr>
            <a:r>
              <a:rPr lang="en-US" sz="2700" b="1" dirty="0" smtClean="0"/>
              <a:t>Maximize Profit</a:t>
            </a:r>
            <a:r>
              <a:rPr lang="en-US" sz="2700" dirty="0" smtClean="0"/>
              <a:t>: crop yield * (market price -fertilizer and herbicide costs).</a:t>
            </a:r>
          </a:p>
          <a:p>
            <a:pPr marL="457200" lvl="2" indent="0">
              <a:buFont typeface="Calibri" pitchFamily="34" charset="0"/>
              <a:buNone/>
            </a:pPr>
            <a:r>
              <a:rPr lang="en-US" sz="2700" b="1" dirty="0" smtClean="0"/>
              <a:t>Maximize Soil Quality</a:t>
            </a:r>
            <a:r>
              <a:rPr lang="en-US" sz="2700" dirty="0" smtClean="0"/>
              <a:t>: additive index of pre-planting,</a:t>
            </a:r>
            <a:r>
              <a:rPr lang="en-US" sz="2700" baseline="0" dirty="0" smtClean="0"/>
              <a:t> post-harvest </a:t>
            </a:r>
            <a:r>
              <a:rPr lang="en-US" sz="2700" dirty="0" smtClean="0"/>
              <a:t>change in soil N and OC at 10 cm.</a:t>
            </a:r>
          </a:p>
          <a:p>
            <a:pPr marL="457200" lvl="2" indent="0">
              <a:buFont typeface="Calibri" pitchFamily="34" charset="0"/>
              <a:buNone/>
            </a:pPr>
            <a:r>
              <a:rPr lang="en-US" sz="2700" b="1" dirty="0" smtClean="0"/>
              <a:t>Minimize Labor Costs</a:t>
            </a:r>
            <a:r>
              <a:rPr lang="en-US" sz="2700" dirty="0" smtClean="0"/>
              <a:t>:</a:t>
            </a:r>
            <a:r>
              <a:rPr lang="en-US" sz="2700" b="1" dirty="0" smtClean="0"/>
              <a:t> </a:t>
            </a:r>
            <a:r>
              <a:rPr lang="en-US" sz="2700" dirty="0" smtClean="0"/>
              <a:t>hourly wage rates * average time requirements.</a:t>
            </a:r>
            <a:endParaRPr lang="en-US" sz="2700" dirty="0" smtClean="0"/>
          </a:p>
        </p:txBody>
      </p:sp>
      <p:sp>
        <p:nvSpPr>
          <p:cNvPr id="4" name="Slide Number Placeholder 3"/>
          <p:cNvSpPr>
            <a:spLocks noGrp="1"/>
          </p:cNvSpPr>
          <p:nvPr>
            <p:ph type="sldNum" sz="quarter" idx="10"/>
          </p:nvPr>
        </p:nvSpPr>
        <p:spPr/>
        <p:txBody>
          <a:bodyPr/>
          <a:lstStyle/>
          <a:p>
            <a:fld id="{080FA0E2-07AF-4BAA-94E7-19DACCE46634}" type="slidenum">
              <a:rPr lang="en-US" smtClean="0"/>
              <a:t>7</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2" indent="0">
              <a:buFont typeface="Calibri" pitchFamily="34" charset="0"/>
              <a:buNone/>
            </a:pPr>
            <a:r>
              <a:rPr lang="en-US" sz="2700" dirty="0" smtClean="0"/>
              <a:t>Example of model output, gives a feel for how it works.</a:t>
            </a:r>
          </a:p>
          <a:p>
            <a:pPr marL="457200" lvl="2" indent="0">
              <a:buFont typeface="Calibri" pitchFamily="34" charset="0"/>
              <a:buNone/>
            </a:pPr>
            <a:r>
              <a:rPr lang="en-US" sz="2700" dirty="0" smtClean="0"/>
              <a:t>Prod systems</a:t>
            </a:r>
            <a:r>
              <a:rPr lang="en-US" sz="2700" baseline="0" dirty="0" smtClean="0"/>
              <a:t> on top, objectives to right.</a:t>
            </a:r>
          </a:p>
          <a:p>
            <a:pPr marL="457200" lvl="2" indent="0">
              <a:buFont typeface="Calibri" pitchFamily="34" charset="0"/>
              <a:buNone/>
            </a:pPr>
            <a:r>
              <a:rPr lang="en-US" sz="2700" baseline="0" dirty="0" smtClean="0"/>
              <a:t>Model determines optimal solution for each objective for a total of 3 target solutions. Then minimizes maximum deviation from each solution given weighted preferences for each objective.  Results in an optimal combo of production systems.</a:t>
            </a:r>
            <a:endParaRPr lang="en-US" sz="2700" dirty="0" smtClean="0"/>
          </a:p>
        </p:txBody>
      </p:sp>
      <p:sp>
        <p:nvSpPr>
          <p:cNvPr id="4" name="Slide Number Placeholder 3"/>
          <p:cNvSpPr>
            <a:spLocks noGrp="1"/>
          </p:cNvSpPr>
          <p:nvPr>
            <p:ph type="sldNum" sz="quarter" idx="10"/>
          </p:nvPr>
        </p:nvSpPr>
        <p:spPr/>
        <p:txBody>
          <a:bodyPr/>
          <a:lstStyle/>
          <a:p>
            <a:fld id="{080FA0E2-07AF-4BAA-94E7-19DACCE46634}" type="slidenum">
              <a:rPr lang="en-US" smtClean="0"/>
              <a:t>8</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Figure 1, S</a:t>
            </a:r>
            <a:r>
              <a:rPr lang="en-US" sz="1200" kern="1200" baseline="-25000" dirty="0" smtClean="0">
                <a:solidFill>
                  <a:schemeClr val="tx1"/>
                </a:solidFill>
                <a:effectLst/>
                <a:latin typeface="+mn-lt"/>
                <a:ea typeface="+mn-ea"/>
                <a:cs typeface="+mn-cs"/>
              </a:rPr>
              <a:t>0 </a:t>
            </a:r>
            <a:r>
              <a:rPr lang="en-US" sz="1200" kern="1200" dirty="0" smtClean="0">
                <a:solidFill>
                  <a:schemeClr val="tx1"/>
                </a:solidFill>
                <a:effectLst/>
                <a:latin typeface="+mn-lt"/>
                <a:ea typeface="+mn-ea"/>
                <a:cs typeface="+mn-cs"/>
              </a:rPr>
              <a:t>is the linear supply curve before adoption of the new technologies and S</a:t>
            </a:r>
            <a:r>
              <a:rPr lang="en-US" sz="1200" kern="1200" baseline="-250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is the supply curve after adoption.  P</a:t>
            </a:r>
            <a:r>
              <a:rPr lang="en-US" sz="1200" kern="1200" baseline="-25000" dirty="0" smtClean="0">
                <a:solidFill>
                  <a:schemeClr val="tx1"/>
                </a:solidFill>
                <a:effectLst/>
                <a:latin typeface="+mn-lt"/>
                <a:ea typeface="+mn-ea"/>
                <a:cs typeface="+mn-cs"/>
              </a:rPr>
              <a:t>0 </a:t>
            </a:r>
            <a:r>
              <a:rPr lang="en-US" sz="1200" kern="1200" dirty="0" smtClean="0">
                <a:solidFill>
                  <a:schemeClr val="tx1"/>
                </a:solidFill>
                <a:effectLst/>
                <a:latin typeface="+mn-lt"/>
                <a:ea typeface="+mn-ea"/>
                <a:cs typeface="+mn-cs"/>
              </a:rPr>
              <a:t>and Q</a:t>
            </a:r>
            <a:r>
              <a:rPr lang="en-US" sz="1200" kern="1200" baseline="-250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 are the initial equilibrium price and quantity.  Once adoption occurs, production increases and supply shifts outward (S</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 resulting in P</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 and Q</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 the new equilibrium price and quantity.  The area beneath the demand curve and between S</a:t>
            </a:r>
            <a:r>
              <a:rPr lang="en-US" sz="1200" kern="1200" baseline="-250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 and S</a:t>
            </a:r>
            <a:r>
              <a:rPr lang="en-US" sz="1200" kern="1200" baseline="-25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 represents the total increase in economic surplus due to the shift in supply.  This area can be thought of as the maximum benefits available to all market entities from the introduction of the introduced technology.  </a:t>
            </a:r>
          </a:p>
        </p:txBody>
      </p:sp>
      <p:sp>
        <p:nvSpPr>
          <p:cNvPr id="4" name="Slide Number Placeholder 3"/>
          <p:cNvSpPr>
            <a:spLocks noGrp="1"/>
          </p:cNvSpPr>
          <p:nvPr>
            <p:ph type="sldNum" sz="quarter" idx="10"/>
          </p:nvPr>
        </p:nvSpPr>
        <p:spPr/>
        <p:txBody>
          <a:bodyPr/>
          <a:lstStyle/>
          <a:p>
            <a:fld id="{080FA0E2-07AF-4BAA-94E7-19DACCE46634}" type="slidenum">
              <a:rPr lang="en-US" smtClean="0"/>
              <a:t>9</a:t>
            </a:fld>
            <a:endParaRPr lang="en-US"/>
          </a:p>
        </p:txBody>
      </p:sp>
    </p:spTree>
    <p:extLst>
      <p:ext uri="{BB962C8B-B14F-4D97-AF65-F5344CB8AC3E}">
        <p14:creationId xmlns:p14="http://schemas.microsoft.com/office/powerpoint/2010/main" val="11843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865AFC-B8F8-4A38-963F-21B96494C536}" type="datetime1">
              <a:rPr lang="en-US" smtClean="0"/>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2CD2F-383B-485A-8421-D12913F29AF9}" type="datetime1">
              <a:rPr lang="en-US" smtClean="0"/>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E12D1-BB20-4343-9035-01C700BD08A8}" type="datetime1">
              <a:rPr lang="en-US" smtClean="0"/>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875F58-04AC-49A7-B536-B755AE48BF7A}" type="datetime1">
              <a:rPr lang="en-US" smtClean="0"/>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A0B383-C6CD-4A02-A8BC-1E64A2CA9269}" type="datetime1">
              <a:rPr lang="en-US" smtClean="0"/>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77E96C-1904-4F42-8774-78687CD326CE}" type="datetime1">
              <a:rPr lang="en-US" smtClean="0"/>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0D044C-262F-4AB8-B388-86C048AA105B}" type="datetime1">
              <a:rPr lang="en-US" smtClean="0"/>
              <a:t>4/11/2013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C3E040-33CE-4E33-BE11-5022AC4B900C}" type="datetime1">
              <a:rPr lang="en-US" smtClean="0"/>
              <a:t>4/11/2013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CBF0BC-7034-408E-A048-2A94407F095C}" type="datetime1">
              <a:rPr lang="en-US" smtClean="0"/>
              <a:t>4/11/2013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5005A-605F-45F3-8D37-8FBFEBA93101}" type="datetime1">
              <a:rPr lang="en-US" smtClean="0"/>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C0B01A-06F4-4AF9-A98F-EB8528F40B4F}" type="datetime1">
              <a:rPr lang="en-US" smtClean="0"/>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0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A42B0F-564D-4127-8B44-6568C5CA799E}" type="datetime1">
              <a:rPr lang="en-US" smtClean="0"/>
              <a:t>4/11/2013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oired.vt.edu/sanremcrs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ww.oired.vt.edu/sanremcrsp/professionals/research-themes/caps/"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95130" y="457200"/>
            <a:ext cx="6948735" cy="5943600"/>
          </a:xfrm>
          <a:solidFill>
            <a:schemeClr val="bg1">
              <a:alpha val="75000"/>
            </a:schemeClr>
          </a:solidFill>
        </p:spPr>
        <p:txBody>
          <a:bodyPr>
            <a:normAutofit/>
          </a:bodyPr>
          <a:lstStyle/>
          <a:p>
            <a:r>
              <a:rPr lang="en-US" sz="2800" dirty="0">
                <a:solidFill>
                  <a:schemeClr val="tx1"/>
                </a:solidFill>
              </a:rPr>
              <a:t>Measuring the economic impact of conservation agriculture adoption in rural India using linear programming and economic surplus analysis.</a:t>
            </a:r>
            <a:endParaRPr lang="en-US" sz="2800" dirty="0" smtClean="0">
              <a:solidFill>
                <a:schemeClr val="tx1"/>
              </a:solidFill>
            </a:endParaRPr>
          </a:p>
          <a:p>
            <a:r>
              <a:rPr lang="en-US" sz="2400" dirty="0" smtClean="0">
                <a:solidFill>
                  <a:schemeClr val="tx1"/>
                </a:solidFill>
              </a:rPr>
              <a:t>Reed </a:t>
            </a:r>
            <a:r>
              <a:rPr lang="en-US" sz="2400" dirty="0" smtClean="0">
                <a:solidFill>
                  <a:schemeClr val="tx1"/>
                </a:solidFill>
              </a:rPr>
              <a:t>B.F.,</a:t>
            </a:r>
            <a:r>
              <a:rPr lang="en-US" sz="2400" baseline="30000" dirty="0" smtClean="0">
                <a:solidFill>
                  <a:schemeClr val="tx1"/>
                </a:solidFill>
              </a:rPr>
              <a:t>1</a:t>
            </a:r>
            <a:r>
              <a:rPr lang="en-US" sz="2400" dirty="0" smtClean="0">
                <a:solidFill>
                  <a:schemeClr val="tx1"/>
                </a:solidFill>
              </a:rPr>
              <a:t> Chan-</a:t>
            </a:r>
            <a:r>
              <a:rPr lang="en-US" sz="2400" dirty="0" err="1" smtClean="0">
                <a:solidFill>
                  <a:schemeClr val="tx1"/>
                </a:solidFill>
              </a:rPr>
              <a:t>Halbrendt</a:t>
            </a:r>
            <a:r>
              <a:rPr lang="en-US" sz="2400" dirty="0" smtClean="0">
                <a:solidFill>
                  <a:schemeClr val="tx1"/>
                </a:solidFill>
              </a:rPr>
              <a:t> </a:t>
            </a:r>
            <a:r>
              <a:rPr lang="en-US" sz="2400" dirty="0">
                <a:solidFill>
                  <a:schemeClr val="tx1"/>
                </a:solidFill>
              </a:rPr>
              <a:t>C</a:t>
            </a:r>
            <a:r>
              <a:rPr lang="en-US" sz="2400" dirty="0" smtClean="0">
                <a:solidFill>
                  <a:schemeClr val="tx1"/>
                </a:solidFill>
              </a:rPr>
              <a:t>.,</a:t>
            </a:r>
            <a:r>
              <a:rPr lang="en-US" sz="2400" baseline="30000" dirty="0" smtClean="0">
                <a:solidFill>
                  <a:schemeClr val="tx1"/>
                </a:solidFill>
              </a:rPr>
              <a:t>1</a:t>
            </a:r>
            <a:r>
              <a:rPr lang="en-US" sz="2400" dirty="0" smtClean="0">
                <a:solidFill>
                  <a:schemeClr val="tx1"/>
                </a:solidFill>
              </a:rPr>
              <a:t> </a:t>
            </a:r>
            <a:r>
              <a:rPr lang="en-US" sz="2400" dirty="0" err="1" smtClean="0">
                <a:solidFill>
                  <a:schemeClr val="tx1"/>
                </a:solidFill>
              </a:rPr>
              <a:t>Halbrendt</a:t>
            </a:r>
            <a:r>
              <a:rPr lang="en-US" sz="2400" dirty="0" smtClean="0">
                <a:solidFill>
                  <a:schemeClr val="tx1"/>
                </a:solidFill>
              </a:rPr>
              <a:t> J.,</a:t>
            </a:r>
            <a:r>
              <a:rPr lang="en-US" sz="2400" baseline="30000" dirty="0" smtClean="0">
                <a:solidFill>
                  <a:schemeClr val="tx1"/>
                </a:solidFill>
              </a:rPr>
              <a:t>1</a:t>
            </a:r>
            <a:endParaRPr lang="en-US" sz="2400" dirty="0" smtClean="0">
              <a:solidFill>
                <a:schemeClr val="tx1"/>
              </a:solidFill>
            </a:endParaRPr>
          </a:p>
          <a:p>
            <a:r>
              <a:rPr lang="en-US" sz="2400" dirty="0" err="1" smtClean="0">
                <a:solidFill>
                  <a:schemeClr val="tx1"/>
                </a:solidFill>
              </a:rPr>
              <a:t>Roul</a:t>
            </a:r>
            <a:r>
              <a:rPr lang="en-US" sz="2400" dirty="0" smtClean="0">
                <a:solidFill>
                  <a:schemeClr val="tx1"/>
                </a:solidFill>
              </a:rPr>
              <a:t> P.</a:t>
            </a:r>
            <a:r>
              <a:rPr lang="en-US" sz="2400" baseline="30000" dirty="0" smtClean="0">
                <a:solidFill>
                  <a:schemeClr val="tx1"/>
                </a:solidFill>
              </a:rPr>
              <a:t>2</a:t>
            </a:r>
          </a:p>
          <a:p>
            <a:endParaRPr lang="en-US" sz="2000" baseline="30000" dirty="0" smtClean="0">
              <a:solidFill>
                <a:schemeClr val="tx1"/>
              </a:solidFill>
            </a:endParaRPr>
          </a:p>
          <a:p>
            <a:r>
              <a:rPr lang="en-US" sz="1800" baseline="30000" dirty="0">
                <a:solidFill>
                  <a:schemeClr val="tx1"/>
                </a:solidFill>
              </a:rPr>
              <a:t>1</a:t>
            </a:r>
            <a:r>
              <a:rPr lang="en-US" sz="1800" dirty="0">
                <a:solidFill>
                  <a:schemeClr val="tx1"/>
                </a:solidFill>
              </a:rPr>
              <a:t> Dept. of Natural Resources and Environmental Management, University of </a:t>
            </a:r>
            <a:r>
              <a:rPr lang="en-US" sz="1800" dirty="0" smtClean="0">
                <a:solidFill>
                  <a:schemeClr val="tx1"/>
                </a:solidFill>
              </a:rPr>
              <a:t>Hawaii, USA </a:t>
            </a:r>
          </a:p>
          <a:p>
            <a:r>
              <a:rPr lang="en-US" sz="1800" baseline="30000" dirty="0" smtClean="0">
                <a:solidFill>
                  <a:schemeClr val="tx1"/>
                </a:solidFill>
              </a:rPr>
              <a:t>2</a:t>
            </a:r>
            <a:r>
              <a:rPr lang="en-US" sz="1800" dirty="0" smtClean="0">
                <a:solidFill>
                  <a:schemeClr val="tx1"/>
                </a:solidFill>
              </a:rPr>
              <a:t> Orissa </a:t>
            </a:r>
            <a:r>
              <a:rPr lang="en-US" sz="1800" dirty="0">
                <a:solidFill>
                  <a:schemeClr val="tx1"/>
                </a:solidFill>
              </a:rPr>
              <a:t>University of Agriculture and Technology, Bhubaneswar, </a:t>
            </a:r>
            <a:r>
              <a:rPr lang="en-US" sz="1800" dirty="0" smtClean="0">
                <a:solidFill>
                  <a:schemeClr val="tx1"/>
                </a:solidFill>
              </a:rPr>
              <a:t>India</a:t>
            </a:r>
          </a:p>
          <a:p>
            <a:endParaRPr lang="en-US" sz="2000" baseline="30000" dirty="0">
              <a:solidFill>
                <a:schemeClr val="tx1"/>
              </a:solidFill>
            </a:endParaRPr>
          </a:p>
        </p:txBody>
      </p:sp>
      <p:sp>
        <p:nvSpPr>
          <p:cNvPr id="11" name="Slide Number Placeholder 10"/>
          <p:cNvSpPr>
            <a:spLocks noGrp="1"/>
          </p:cNvSpPr>
          <p:nvPr>
            <p:ph type="sldNum" sz="quarter" idx="12"/>
          </p:nvPr>
        </p:nvSpPr>
        <p:spPr/>
        <p:txBody>
          <a:bodyPr/>
          <a:lstStyle/>
          <a:p>
            <a:fld id="{B6F15528-21DE-4FAA-801E-634DDDAF4B2B}" type="slidenum">
              <a:rPr lang="en-US" smtClean="0"/>
              <a:pPr/>
              <a:t>1</a:t>
            </a:fld>
            <a:endParaRPr lang="en-US"/>
          </a:p>
        </p:txBody>
      </p:sp>
      <p:cxnSp>
        <p:nvCxnSpPr>
          <p:cNvPr id="12" name="Straight Connector 11"/>
          <p:cNvCxnSpPr/>
          <p:nvPr/>
        </p:nvCxnSpPr>
        <p:spPr>
          <a:xfrm>
            <a:off x="1638362" y="3962400"/>
            <a:ext cx="5716014"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UH_Seal[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28" y="4663966"/>
            <a:ext cx="1289078" cy="127788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1830" y="4663966"/>
            <a:ext cx="1289077" cy="1289077"/>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SANREM CRSP Logo">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9160" y="4624830"/>
            <a:ext cx="1165216" cy="1367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400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629400" cy="707886"/>
          </a:xfrm>
          <a:prstGeom prst="rect">
            <a:avLst/>
          </a:prstGeom>
          <a:noFill/>
        </p:spPr>
        <p:txBody>
          <a:bodyPr wrap="square" rtlCol="0">
            <a:spAutoFit/>
          </a:bodyPr>
          <a:lstStyle/>
          <a:p>
            <a:r>
              <a:rPr lang="en-US" sz="4000" b="1" dirty="0" smtClean="0">
                <a:solidFill>
                  <a:schemeClr val="accent2">
                    <a:lumMod val="75000"/>
                  </a:schemeClr>
                </a:solidFill>
              </a:rPr>
              <a:t>Results and Discussion</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10</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lvl="1"/>
            <a:endParaRPr lang="en-US" dirty="0" smtClean="0"/>
          </a:p>
          <a:p>
            <a:pPr lvl="1"/>
            <a:endParaRPr lang="en-US" dirty="0"/>
          </a:p>
          <a:p>
            <a:pPr marL="63500" lvl="1"/>
            <a:r>
              <a:rPr lang="en-US" sz="2400" dirty="0"/>
              <a:t>R</a:t>
            </a:r>
            <a:r>
              <a:rPr lang="en-US" sz="2400" dirty="0" smtClean="0"/>
              <a:t>educed </a:t>
            </a:r>
            <a:r>
              <a:rPr lang="en-US" sz="2400" dirty="0" smtClean="0"/>
              <a:t>tillage, maize/cowpea </a:t>
            </a:r>
            <a:r>
              <a:rPr lang="en-US" sz="2400" dirty="0" smtClean="0"/>
              <a:t>intercrop </a:t>
            </a:r>
            <a:r>
              <a:rPr lang="en-US" sz="2400" dirty="0" smtClean="0"/>
              <a:t>in the first season with a </a:t>
            </a:r>
            <a:r>
              <a:rPr lang="en-US" sz="2400" dirty="0" smtClean="0"/>
              <a:t>second season mustard </a:t>
            </a:r>
            <a:r>
              <a:rPr lang="en-US" sz="2400" dirty="0" smtClean="0"/>
              <a:t>cover crop on </a:t>
            </a:r>
            <a:r>
              <a:rPr lang="en-US" sz="2400" dirty="0" smtClean="0"/>
              <a:t>~ </a:t>
            </a:r>
            <a:r>
              <a:rPr lang="en-US" sz="2400" dirty="0" smtClean="0"/>
              <a:t>60% of </a:t>
            </a:r>
            <a:r>
              <a:rPr lang="en-US" sz="2400" dirty="0" smtClean="0"/>
              <a:t>cultivated area (~ 40% fallow) provides </a:t>
            </a:r>
            <a:r>
              <a:rPr lang="en-US" sz="2400" dirty="0" smtClean="0"/>
              <a:t>the optimum benefit at the farm </a:t>
            </a:r>
            <a:r>
              <a:rPr lang="en-US" sz="2400" dirty="0" smtClean="0"/>
              <a:t>level.</a:t>
            </a:r>
            <a:endParaRPr lang="en-US" sz="2400" dirty="0" smtClean="0"/>
          </a:p>
          <a:p>
            <a:pPr marL="63500" lvl="1"/>
            <a:endParaRPr lang="en-US" sz="2400" dirty="0"/>
          </a:p>
          <a:p>
            <a:pPr marL="63500" lvl="1"/>
            <a:endParaRPr lang="en-US" sz="2400" dirty="0"/>
          </a:p>
          <a:p>
            <a:pPr marL="63500" lvl="1"/>
            <a:r>
              <a:rPr lang="en-US" dirty="0" smtClean="0"/>
              <a:t> </a:t>
            </a:r>
          </a:p>
          <a:p>
            <a:pPr lvl="1"/>
            <a:endParaRPr lang="en-US" dirty="0"/>
          </a:p>
          <a:p>
            <a:pPr lvl="1"/>
            <a:endParaRPr lang="en-US" dirty="0" smtClean="0"/>
          </a:p>
          <a:p>
            <a:pPr lvl="1"/>
            <a:endParaRPr lang="en-US" dirty="0"/>
          </a:p>
          <a:p>
            <a:pPr lvl="1"/>
            <a:endParaRPr lang="en-US" dirty="0" smtClean="0"/>
          </a:p>
        </p:txBody>
      </p:sp>
      <p:graphicFrame>
        <p:nvGraphicFramePr>
          <p:cNvPr id="3" name="Table 2"/>
          <p:cNvGraphicFramePr>
            <a:graphicFrameLocks noGrp="1"/>
          </p:cNvGraphicFramePr>
          <p:nvPr>
            <p:extLst>
              <p:ext uri="{D42A27DB-BD31-4B8C-83A1-F6EECF244321}">
                <p14:modId xmlns:p14="http://schemas.microsoft.com/office/powerpoint/2010/main" val="4115461975"/>
              </p:ext>
            </p:extLst>
          </p:nvPr>
        </p:nvGraphicFramePr>
        <p:xfrm>
          <a:off x="1511096" y="3551472"/>
          <a:ext cx="6121807" cy="2386014"/>
        </p:xfrm>
        <a:graphic>
          <a:graphicData uri="http://schemas.openxmlformats.org/drawingml/2006/table">
            <a:tbl>
              <a:tblPr>
                <a:tableStyleId>{5C22544A-7EE6-4342-B048-85BDC9FD1C3A}</a:tableStyleId>
              </a:tblPr>
              <a:tblGrid>
                <a:gridCol w="1940768"/>
                <a:gridCol w="976593"/>
                <a:gridCol w="976593"/>
                <a:gridCol w="1083408"/>
                <a:gridCol w="1144445"/>
              </a:tblGrid>
              <a:tr h="472478">
                <a:tc gridSpan="5">
                  <a:txBody>
                    <a:bodyPr/>
                    <a:lstStyle/>
                    <a:p>
                      <a:pPr algn="ctr" fontAlgn="b"/>
                      <a:r>
                        <a:rPr lang="en-US" sz="1800" b="1" u="none" strike="noStrike" dirty="0">
                          <a:effectLst/>
                        </a:rPr>
                        <a:t>Comparison of Farmer Practice and Model Outpu</a:t>
                      </a:r>
                      <a:r>
                        <a:rPr lang="en-US" sz="1800" u="none" strike="noStrike" dirty="0">
                          <a:effectLst/>
                        </a:rPr>
                        <a:t>t</a:t>
                      </a:r>
                      <a:endParaRPr lang="en-US" sz="1800" b="1" i="0" u="none" strike="noStrike" dirty="0">
                        <a:solidFill>
                          <a:srgbClr val="000000"/>
                        </a:solidFill>
                        <a:effectLst/>
                        <a:latin typeface="Calibri"/>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72478">
                <a:tc>
                  <a:txBody>
                    <a:bodyPr/>
                    <a:lstStyle/>
                    <a:p>
                      <a:pPr algn="l" fontAlgn="b"/>
                      <a:r>
                        <a:rPr lang="en-US" sz="1800" b="1" u="none" strike="noStrike" dirty="0">
                          <a:effectLst/>
                        </a:rPr>
                        <a:t>Objectives</a:t>
                      </a:r>
                      <a:endParaRPr lang="en-US" sz="1800" b="1" i="0" u="none" strike="noStrike" dirty="0">
                        <a:solidFill>
                          <a:srgbClr val="000000"/>
                        </a:solidFill>
                        <a:effectLst/>
                        <a:latin typeface="Calibri"/>
                      </a:endParaRPr>
                    </a:p>
                  </a:txBody>
                  <a:tcPr marL="0" marR="0" marT="0" marB="0" anchor="b"/>
                </a:tc>
                <a:tc>
                  <a:txBody>
                    <a:bodyPr/>
                    <a:lstStyle/>
                    <a:p>
                      <a:pPr algn="ctr" fontAlgn="b"/>
                      <a:r>
                        <a:rPr lang="en-US" sz="1800" b="1" u="none" strike="noStrike" dirty="0">
                          <a:effectLst/>
                        </a:rPr>
                        <a:t>FP</a:t>
                      </a:r>
                      <a:endParaRPr lang="en-US" sz="1800" b="1" i="0" u="none" strike="noStrike" dirty="0">
                        <a:solidFill>
                          <a:srgbClr val="000000"/>
                        </a:solidFill>
                        <a:effectLst/>
                        <a:latin typeface="Calibri"/>
                      </a:endParaRPr>
                    </a:p>
                  </a:txBody>
                  <a:tcPr marL="0" marR="0" marT="0" marB="0" anchor="b"/>
                </a:tc>
                <a:tc>
                  <a:txBody>
                    <a:bodyPr/>
                    <a:lstStyle/>
                    <a:p>
                      <a:pPr algn="ctr" fontAlgn="b"/>
                      <a:r>
                        <a:rPr lang="en-US" sz="1800" b="1" u="none" strike="noStrike" dirty="0">
                          <a:effectLst/>
                        </a:rPr>
                        <a:t>Model</a:t>
                      </a:r>
                      <a:endParaRPr lang="en-US" sz="1800" b="1" i="0" u="none" strike="noStrike" dirty="0">
                        <a:solidFill>
                          <a:srgbClr val="000000"/>
                        </a:solidFill>
                        <a:effectLst/>
                        <a:latin typeface="Calibri"/>
                      </a:endParaRPr>
                    </a:p>
                  </a:txBody>
                  <a:tcPr marL="0" marR="0" marT="0" marB="0" anchor="b"/>
                </a:tc>
                <a:tc>
                  <a:txBody>
                    <a:bodyPr/>
                    <a:lstStyle/>
                    <a:p>
                      <a:pPr algn="ctr" fontAlgn="b"/>
                      <a:r>
                        <a:rPr lang="en-US" sz="1800" b="1" u="none" strike="noStrike" dirty="0">
                          <a:effectLst/>
                        </a:rPr>
                        <a:t>Difference</a:t>
                      </a:r>
                      <a:endParaRPr lang="en-US" sz="1800" b="1" i="0" u="none" strike="noStrike" dirty="0">
                        <a:solidFill>
                          <a:srgbClr val="000000"/>
                        </a:solidFill>
                        <a:effectLst/>
                        <a:latin typeface="Calibri"/>
                      </a:endParaRPr>
                    </a:p>
                  </a:txBody>
                  <a:tcPr marL="0" marR="0" marT="0" marB="0" anchor="b"/>
                </a:tc>
                <a:tc>
                  <a:txBody>
                    <a:bodyPr/>
                    <a:lstStyle/>
                    <a:p>
                      <a:pPr algn="ctr" fontAlgn="b"/>
                      <a:r>
                        <a:rPr lang="en-US" sz="1800" b="1" u="none" strike="noStrike" dirty="0">
                          <a:effectLst/>
                        </a:rPr>
                        <a:t>% change</a:t>
                      </a:r>
                      <a:endParaRPr lang="en-US" sz="1800" b="1" i="0" u="none" strike="noStrike" dirty="0">
                        <a:solidFill>
                          <a:srgbClr val="000000"/>
                        </a:solidFill>
                        <a:effectLst/>
                        <a:latin typeface="Calibri"/>
                      </a:endParaRPr>
                    </a:p>
                  </a:txBody>
                  <a:tcPr marL="0" marR="0" marT="0" marB="0" anchor="b"/>
                </a:tc>
              </a:tr>
              <a:tr h="472478">
                <a:tc>
                  <a:txBody>
                    <a:bodyPr/>
                    <a:lstStyle/>
                    <a:p>
                      <a:pPr algn="l" fontAlgn="b"/>
                      <a:r>
                        <a:rPr lang="en-US" sz="1800" b="1" u="none" strike="noStrike" dirty="0">
                          <a:effectLst/>
                        </a:rPr>
                        <a:t>Profit (INR/m2)</a:t>
                      </a:r>
                      <a:endParaRPr lang="en-US" sz="1800" b="1" i="0" u="none" strike="noStrike" dirty="0">
                        <a:solidFill>
                          <a:srgbClr val="000000"/>
                        </a:solidFill>
                        <a:effectLst/>
                        <a:latin typeface="Calibri"/>
                      </a:endParaRPr>
                    </a:p>
                  </a:txBody>
                  <a:tcPr marL="0" marR="0" marT="0" marB="0" anchor="b"/>
                </a:tc>
                <a:tc>
                  <a:txBody>
                    <a:bodyPr/>
                    <a:lstStyle/>
                    <a:p>
                      <a:pPr algn="r" fontAlgn="b"/>
                      <a:r>
                        <a:rPr lang="en-US" sz="1800" u="none" strike="noStrike">
                          <a:effectLst/>
                        </a:rPr>
                        <a:t>4.248457</a:t>
                      </a:r>
                      <a:endParaRPr lang="en-US" sz="1800" b="0" i="0" u="none" strike="noStrike">
                        <a:solidFill>
                          <a:srgbClr val="000000"/>
                        </a:solidFill>
                        <a:effectLst/>
                        <a:latin typeface="Calibri"/>
                      </a:endParaRPr>
                    </a:p>
                  </a:txBody>
                  <a:tcPr marL="0" marR="0" marT="0" marB="0" anchor="b"/>
                </a:tc>
                <a:tc>
                  <a:txBody>
                    <a:bodyPr/>
                    <a:lstStyle/>
                    <a:p>
                      <a:pPr algn="r" fontAlgn="b"/>
                      <a:r>
                        <a:rPr lang="en-US" sz="1800" u="none" strike="noStrike">
                          <a:effectLst/>
                        </a:rPr>
                        <a:t>10.20204</a:t>
                      </a:r>
                      <a:endParaRPr lang="en-US" sz="1800" b="0" i="0" u="none" strike="noStrike">
                        <a:solidFill>
                          <a:srgbClr val="000000"/>
                        </a:solidFill>
                        <a:effectLst/>
                        <a:latin typeface="Calibri"/>
                      </a:endParaRPr>
                    </a:p>
                  </a:txBody>
                  <a:tcPr marL="0" marR="0" marT="0" marB="0" anchor="b"/>
                </a:tc>
                <a:tc>
                  <a:txBody>
                    <a:bodyPr/>
                    <a:lstStyle/>
                    <a:p>
                      <a:pPr algn="r" fontAlgn="b"/>
                      <a:r>
                        <a:rPr lang="en-US" sz="1800" u="none" strike="noStrike">
                          <a:effectLst/>
                        </a:rPr>
                        <a:t>5.95</a:t>
                      </a:r>
                      <a:endParaRPr lang="en-US" sz="1800" b="0" i="0" u="none" strike="noStrike">
                        <a:solidFill>
                          <a:srgbClr val="000000"/>
                        </a:solidFill>
                        <a:effectLst/>
                        <a:latin typeface="Calibri"/>
                      </a:endParaRPr>
                    </a:p>
                  </a:txBody>
                  <a:tcPr marL="0" marR="0" marT="0" marB="0" anchor="b"/>
                </a:tc>
                <a:tc>
                  <a:txBody>
                    <a:bodyPr/>
                    <a:lstStyle/>
                    <a:p>
                      <a:pPr algn="r" fontAlgn="b"/>
                      <a:r>
                        <a:rPr lang="en-US" sz="1800" b="1" u="none" strike="noStrike" dirty="0">
                          <a:effectLst/>
                        </a:rPr>
                        <a:t>140.14%</a:t>
                      </a:r>
                      <a:endParaRPr lang="en-US" sz="1800" b="1" i="0" u="none" strike="noStrike" dirty="0">
                        <a:solidFill>
                          <a:srgbClr val="000000"/>
                        </a:solidFill>
                        <a:effectLst/>
                        <a:latin typeface="Calibri"/>
                      </a:endParaRPr>
                    </a:p>
                  </a:txBody>
                  <a:tcPr marL="0" marR="0" marT="0" marB="0" anchor="b"/>
                </a:tc>
              </a:tr>
              <a:tr h="472478">
                <a:tc>
                  <a:txBody>
                    <a:bodyPr/>
                    <a:lstStyle/>
                    <a:p>
                      <a:pPr algn="l" fontAlgn="b"/>
                      <a:r>
                        <a:rPr lang="en-US" sz="1800" b="1" u="none" strike="noStrike" dirty="0">
                          <a:effectLst/>
                        </a:rPr>
                        <a:t>Soil </a:t>
                      </a:r>
                      <a:r>
                        <a:rPr lang="en-US" sz="1800" b="1" u="none" strike="noStrike" dirty="0" smtClean="0">
                          <a:effectLst/>
                        </a:rPr>
                        <a:t>Quality</a:t>
                      </a:r>
                      <a:endParaRPr lang="en-US" sz="1800" b="1" i="0" u="none" strike="noStrike" dirty="0">
                        <a:solidFill>
                          <a:srgbClr val="000000"/>
                        </a:solidFill>
                        <a:effectLst/>
                        <a:latin typeface="Calibri"/>
                      </a:endParaRPr>
                    </a:p>
                  </a:txBody>
                  <a:tcPr marL="0" marR="0" marT="0" marB="0" anchor="b"/>
                </a:tc>
                <a:tc>
                  <a:txBody>
                    <a:bodyPr/>
                    <a:lstStyle/>
                    <a:p>
                      <a:pPr algn="r" fontAlgn="b"/>
                      <a:r>
                        <a:rPr lang="en-US" sz="1800" u="none" strike="noStrike">
                          <a:effectLst/>
                        </a:rPr>
                        <a:t>0.481938</a:t>
                      </a:r>
                      <a:endParaRPr lang="en-US" sz="1800" b="0" i="0" u="none" strike="noStrike">
                        <a:solidFill>
                          <a:srgbClr val="000000"/>
                        </a:solidFill>
                        <a:effectLst/>
                        <a:latin typeface="Calibri"/>
                      </a:endParaRPr>
                    </a:p>
                  </a:txBody>
                  <a:tcPr marL="0" marR="0" marT="0" marB="0" anchor="b"/>
                </a:tc>
                <a:tc>
                  <a:txBody>
                    <a:bodyPr/>
                    <a:lstStyle/>
                    <a:p>
                      <a:pPr algn="r" fontAlgn="b"/>
                      <a:r>
                        <a:rPr lang="en-US" sz="1800" u="none" strike="noStrike">
                          <a:effectLst/>
                        </a:rPr>
                        <a:t>0.644951</a:t>
                      </a:r>
                      <a:endParaRPr lang="en-US" sz="1800" b="0" i="0" u="none" strike="noStrike">
                        <a:solidFill>
                          <a:srgbClr val="000000"/>
                        </a:solidFill>
                        <a:effectLst/>
                        <a:latin typeface="Calibri"/>
                      </a:endParaRPr>
                    </a:p>
                  </a:txBody>
                  <a:tcPr marL="0" marR="0" marT="0" marB="0" anchor="b"/>
                </a:tc>
                <a:tc>
                  <a:txBody>
                    <a:bodyPr/>
                    <a:lstStyle/>
                    <a:p>
                      <a:pPr algn="r" fontAlgn="b"/>
                      <a:r>
                        <a:rPr lang="en-US" sz="1800" u="none" strike="noStrike">
                          <a:effectLst/>
                        </a:rPr>
                        <a:t>0.16</a:t>
                      </a:r>
                      <a:endParaRPr lang="en-US" sz="1800" b="0" i="0" u="none" strike="noStrike">
                        <a:solidFill>
                          <a:srgbClr val="000000"/>
                        </a:solidFill>
                        <a:effectLst/>
                        <a:latin typeface="Calibri"/>
                      </a:endParaRPr>
                    </a:p>
                  </a:txBody>
                  <a:tcPr marL="0" marR="0" marT="0" marB="0" anchor="b"/>
                </a:tc>
                <a:tc>
                  <a:txBody>
                    <a:bodyPr/>
                    <a:lstStyle/>
                    <a:p>
                      <a:pPr algn="r" fontAlgn="b"/>
                      <a:r>
                        <a:rPr lang="en-US" sz="1800" b="1" u="none" strike="noStrike" dirty="0">
                          <a:effectLst/>
                        </a:rPr>
                        <a:t>33.82%</a:t>
                      </a:r>
                      <a:endParaRPr lang="en-US" sz="1800" b="1" i="0" u="none" strike="noStrike" dirty="0">
                        <a:solidFill>
                          <a:srgbClr val="000000"/>
                        </a:solidFill>
                        <a:effectLst/>
                        <a:latin typeface="Calibri"/>
                      </a:endParaRPr>
                    </a:p>
                  </a:txBody>
                  <a:tcPr marL="0" marR="0" marT="0" marB="0" anchor="b"/>
                </a:tc>
              </a:tr>
              <a:tr h="496102">
                <a:tc>
                  <a:txBody>
                    <a:bodyPr/>
                    <a:lstStyle/>
                    <a:p>
                      <a:pPr algn="l" fontAlgn="b"/>
                      <a:r>
                        <a:rPr lang="en-US" sz="1800" b="1" u="none" strike="noStrike" dirty="0">
                          <a:effectLst/>
                        </a:rPr>
                        <a:t>Labor Cost</a:t>
                      </a:r>
                      <a:endParaRPr lang="en-US" sz="1800" b="1" i="0" u="none" strike="noStrike" dirty="0">
                        <a:solidFill>
                          <a:srgbClr val="000000"/>
                        </a:solidFill>
                        <a:effectLst/>
                        <a:latin typeface="Calibri"/>
                      </a:endParaRPr>
                    </a:p>
                  </a:txBody>
                  <a:tcPr marL="0" marR="0" marT="0" marB="0" anchor="b"/>
                </a:tc>
                <a:tc>
                  <a:txBody>
                    <a:bodyPr/>
                    <a:lstStyle/>
                    <a:p>
                      <a:pPr algn="r" fontAlgn="b"/>
                      <a:r>
                        <a:rPr lang="en-US" sz="1800" u="none" strike="noStrike">
                          <a:effectLst/>
                        </a:rPr>
                        <a:t>5.959473</a:t>
                      </a:r>
                      <a:endParaRPr lang="en-US" sz="1800" b="0" i="0" u="none" strike="noStrike">
                        <a:solidFill>
                          <a:srgbClr val="000000"/>
                        </a:solidFill>
                        <a:effectLst/>
                        <a:latin typeface="Calibri"/>
                      </a:endParaRPr>
                    </a:p>
                  </a:txBody>
                  <a:tcPr marL="0" marR="0" marT="0" marB="0" anchor="b"/>
                </a:tc>
                <a:tc>
                  <a:txBody>
                    <a:bodyPr/>
                    <a:lstStyle/>
                    <a:p>
                      <a:pPr algn="r" fontAlgn="b"/>
                      <a:r>
                        <a:rPr lang="en-US" sz="1800" u="none" strike="noStrike">
                          <a:effectLst/>
                        </a:rPr>
                        <a:t>4.050729</a:t>
                      </a:r>
                      <a:endParaRPr lang="en-US" sz="1800" b="0" i="0" u="none" strike="noStrike">
                        <a:solidFill>
                          <a:srgbClr val="000000"/>
                        </a:solidFill>
                        <a:effectLst/>
                        <a:latin typeface="Calibri"/>
                      </a:endParaRPr>
                    </a:p>
                  </a:txBody>
                  <a:tcPr marL="0" marR="0" marT="0" marB="0" anchor="b"/>
                </a:tc>
                <a:tc>
                  <a:txBody>
                    <a:bodyPr/>
                    <a:lstStyle/>
                    <a:p>
                      <a:pPr algn="r" fontAlgn="b"/>
                      <a:r>
                        <a:rPr lang="en-US" sz="1800" u="none" strike="noStrike" dirty="0">
                          <a:effectLst/>
                        </a:rPr>
                        <a:t>-1.91</a:t>
                      </a:r>
                      <a:endParaRPr lang="en-US" sz="1800" b="0" i="0" u="none" strike="noStrike" dirty="0">
                        <a:solidFill>
                          <a:srgbClr val="000000"/>
                        </a:solidFill>
                        <a:effectLst/>
                        <a:latin typeface="Calibri"/>
                      </a:endParaRPr>
                    </a:p>
                  </a:txBody>
                  <a:tcPr marL="0" marR="0" marT="0" marB="0" anchor="b"/>
                </a:tc>
                <a:tc>
                  <a:txBody>
                    <a:bodyPr/>
                    <a:lstStyle/>
                    <a:p>
                      <a:pPr algn="r" fontAlgn="b"/>
                      <a:r>
                        <a:rPr lang="en-US" sz="1800" b="1" u="none" strike="noStrike" dirty="0">
                          <a:effectLst/>
                        </a:rPr>
                        <a:t>-32.03%</a:t>
                      </a:r>
                      <a:endParaRPr lang="en-US" sz="1800" b="1" i="0" u="none"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3736041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629400" cy="707886"/>
          </a:xfrm>
          <a:prstGeom prst="rect">
            <a:avLst/>
          </a:prstGeom>
          <a:noFill/>
        </p:spPr>
        <p:txBody>
          <a:bodyPr wrap="square" rtlCol="0">
            <a:spAutoFit/>
          </a:bodyPr>
          <a:lstStyle/>
          <a:p>
            <a:r>
              <a:rPr lang="en-US" sz="4000" b="1" dirty="0">
                <a:solidFill>
                  <a:schemeClr val="accent2">
                    <a:lumMod val="75000"/>
                  </a:schemeClr>
                </a:solidFill>
              </a:rPr>
              <a:t>Results and Discussion</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11</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lvl="1"/>
            <a:endParaRPr lang="en-US" dirty="0" smtClean="0"/>
          </a:p>
          <a:p>
            <a:pPr lvl="1"/>
            <a:endParaRPr lang="en-US" dirty="0"/>
          </a:p>
          <a:p>
            <a:pPr marL="63500" lvl="1"/>
            <a:r>
              <a:rPr lang="en-US" sz="2800" dirty="0" smtClean="0"/>
              <a:t>According to economic surplus analysis, adoption of model results among smallholders (farm size &lt;2 ha) at 1%, 3% and 5% would </a:t>
            </a:r>
            <a:r>
              <a:rPr lang="en-US" sz="2800" dirty="0" smtClean="0"/>
              <a:t>produce:</a:t>
            </a:r>
            <a:endParaRPr lang="en-US" sz="2800" dirty="0"/>
          </a:p>
          <a:p>
            <a:pPr marL="63500" lvl="1"/>
            <a:r>
              <a:rPr lang="en-US" dirty="0" smtClean="0"/>
              <a:t> </a:t>
            </a:r>
          </a:p>
          <a:p>
            <a:pPr lvl="1"/>
            <a:endParaRPr lang="en-US" dirty="0"/>
          </a:p>
          <a:p>
            <a:pPr lvl="1"/>
            <a:endParaRPr lang="en-US" dirty="0" smtClean="0"/>
          </a:p>
          <a:p>
            <a:pPr lvl="1"/>
            <a:endParaRPr lang="en-US" dirty="0"/>
          </a:p>
          <a:p>
            <a:pPr lvl="1"/>
            <a:endParaRPr lang="en-US" dirty="0" smtClean="0"/>
          </a:p>
        </p:txBody>
      </p:sp>
      <p:graphicFrame>
        <p:nvGraphicFramePr>
          <p:cNvPr id="8" name="Table 7"/>
          <p:cNvGraphicFramePr>
            <a:graphicFrameLocks noGrp="1"/>
          </p:cNvGraphicFramePr>
          <p:nvPr>
            <p:extLst>
              <p:ext uri="{D42A27DB-BD31-4B8C-83A1-F6EECF244321}">
                <p14:modId xmlns:p14="http://schemas.microsoft.com/office/powerpoint/2010/main" val="3963884473"/>
              </p:ext>
            </p:extLst>
          </p:nvPr>
        </p:nvGraphicFramePr>
        <p:xfrm>
          <a:off x="1981200" y="3893058"/>
          <a:ext cx="4762499" cy="1957387"/>
        </p:xfrm>
        <a:graphic>
          <a:graphicData uri="http://schemas.openxmlformats.org/drawingml/2006/table">
            <a:tbl>
              <a:tblPr>
                <a:tableStyleId>{5C22544A-7EE6-4342-B048-85BDC9FD1C3A}</a:tableStyleId>
              </a:tblPr>
              <a:tblGrid>
                <a:gridCol w="782411"/>
                <a:gridCol w="3980088"/>
              </a:tblGrid>
              <a:tr h="384160">
                <a:tc gridSpan="2">
                  <a:txBody>
                    <a:bodyPr/>
                    <a:lstStyle/>
                    <a:p>
                      <a:pPr algn="l" fontAlgn="b"/>
                      <a:r>
                        <a:rPr lang="en-US" sz="2000" b="1" u="none" strike="noStrike" dirty="0">
                          <a:effectLst/>
                        </a:rPr>
                        <a:t>NET CHANGE IN ECONOMIC SURPLUS in USD</a:t>
                      </a:r>
                      <a:endParaRPr lang="en-US" sz="2000" b="1" i="0" u="none" strike="noStrike" dirty="0">
                        <a:solidFill>
                          <a:srgbClr val="000000"/>
                        </a:solidFill>
                        <a:effectLst/>
                        <a:latin typeface="Calibri"/>
                      </a:endParaRPr>
                    </a:p>
                  </a:txBody>
                  <a:tcPr marL="0" marR="0" marT="0" marB="0" anchor="b"/>
                </a:tc>
                <a:tc hMerge="1">
                  <a:txBody>
                    <a:bodyPr/>
                    <a:lstStyle/>
                    <a:p>
                      <a:endParaRPr lang="en-US"/>
                    </a:p>
                  </a:txBody>
                  <a:tcPr/>
                </a:tc>
              </a:tr>
              <a:tr h="530507">
                <a:tc>
                  <a:txBody>
                    <a:bodyPr/>
                    <a:lstStyle/>
                    <a:p>
                      <a:pPr algn="r" fontAlgn="b"/>
                      <a:r>
                        <a:rPr lang="en-US" sz="2400" u="none" strike="noStrike">
                          <a:effectLst/>
                        </a:rPr>
                        <a:t>1%</a:t>
                      </a:r>
                      <a:endParaRPr lang="en-US" sz="2400" b="1" i="0" u="none" strike="noStrike">
                        <a:solidFill>
                          <a:srgbClr val="000000"/>
                        </a:solidFill>
                        <a:effectLst/>
                        <a:latin typeface="Calibri"/>
                      </a:endParaRPr>
                    </a:p>
                  </a:txBody>
                  <a:tcPr marL="0" marR="0" marT="0" marB="0" anchor="b"/>
                </a:tc>
                <a:tc>
                  <a:txBody>
                    <a:bodyPr/>
                    <a:lstStyle/>
                    <a:p>
                      <a:pPr algn="ctr" fontAlgn="b"/>
                      <a:r>
                        <a:rPr lang="en-US" sz="2400" u="none" strike="noStrike" dirty="0" smtClean="0">
                          <a:effectLst/>
                        </a:rPr>
                        <a:t>  $19,812,669.06 </a:t>
                      </a:r>
                      <a:endParaRPr lang="en-US" sz="2400" b="1" i="0" u="none" strike="noStrike" dirty="0">
                        <a:solidFill>
                          <a:srgbClr val="000000"/>
                        </a:solidFill>
                        <a:effectLst/>
                        <a:latin typeface="Calibri"/>
                      </a:endParaRPr>
                    </a:p>
                  </a:txBody>
                  <a:tcPr marL="0" marR="0" marT="0" marB="0" anchor="b"/>
                </a:tc>
              </a:tr>
              <a:tr h="512213">
                <a:tc>
                  <a:txBody>
                    <a:bodyPr/>
                    <a:lstStyle/>
                    <a:p>
                      <a:pPr algn="r" fontAlgn="b"/>
                      <a:r>
                        <a:rPr lang="en-US" sz="2400" u="none" strike="noStrike">
                          <a:effectLst/>
                        </a:rPr>
                        <a:t>3%</a:t>
                      </a:r>
                      <a:endParaRPr lang="en-US" sz="2400" b="1" i="0" u="none" strike="noStrike">
                        <a:solidFill>
                          <a:srgbClr val="000000"/>
                        </a:solidFill>
                        <a:effectLst/>
                        <a:latin typeface="Calibri"/>
                      </a:endParaRPr>
                    </a:p>
                  </a:txBody>
                  <a:tcPr marL="0" marR="0" marT="0" marB="0" anchor="b"/>
                </a:tc>
                <a:tc>
                  <a:txBody>
                    <a:bodyPr/>
                    <a:lstStyle/>
                    <a:p>
                      <a:pPr algn="ctr" fontAlgn="b"/>
                      <a:r>
                        <a:rPr lang="en-US" sz="2400" u="none" strike="noStrike" dirty="0" smtClean="0">
                          <a:effectLst/>
                        </a:rPr>
                        <a:t>   $59,783,614.41 </a:t>
                      </a:r>
                      <a:endParaRPr lang="en-US" sz="2400" b="1" i="0" u="none" strike="noStrike" dirty="0">
                        <a:solidFill>
                          <a:srgbClr val="000000"/>
                        </a:solidFill>
                        <a:effectLst/>
                        <a:latin typeface="Calibri"/>
                      </a:endParaRPr>
                    </a:p>
                  </a:txBody>
                  <a:tcPr marL="0" marR="0" marT="0" marB="0" anchor="b"/>
                </a:tc>
              </a:tr>
              <a:tr h="530507">
                <a:tc>
                  <a:txBody>
                    <a:bodyPr/>
                    <a:lstStyle/>
                    <a:p>
                      <a:pPr algn="r" fontAlgn="b"/>
                      <a:r>
                        <a:rPr lang="en-US" sz="2400" u="none" strike="noStrike">
                          <a:effectLst/>
                        </a:rPr>
                        <a:t>5%</a:t>
                      </a:r>
                      <a:endParaRPr lang="en-US" sz="2400" b="1" i="0" u="none" strike="noStrike">
                        <a:solidFill>
                          <a:srgbClr val="000000"/>
                        </a:solidFill>
                        <a:effectLst/>
                        <a:latin typeface="Calibri"/>
                      </a:endParaRPr>
                    </a:p>
                  </a:txBody>
                  <a:tcPr marL="0" marR="0" marT="0" marB="0" anchor="b"/>
                </a:tc>
                <a:tc>
                  <a:txBody>
                    <a:bodyPr/>
                    <a:lstStyle/>
                    <a:p>
                      <a:pPr algn="ctr" fontAlgn="b"/>
                      <a:r>
                        <a:rPr lang="en-US" sz="2400" u="none" strike="noStrike" dirty="0" smtClean="0">
                          <a:effectLst/>
                        </a:rPr>
                        <a:t>$100,215,369.39 </a:t>
                      </a:r>
                      <a:endParaRPr lang="en-US" sz="2400" b="1" i="0" u="none"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2676027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629400" cy="707886"/>
          </a:xfrm>
          <a:prstGeom prst="rect">
            <a:avLst/>
          </a:prstGeom>
          <a:noFill/>
        </p:spPr>
        <p:txBody>
          <a:bodyPr wrap="square" rtlCol="0">
            <a:spAutoFit/>
          </a:bodyPr>
          <a:lstStyle/>
          <a:p>
            <a:r>
              <a:rPr lang="en-US" sz="4000" b="1" dirty="0" smtClean="0">
                <a:solidFill>
                  <a:schemeClr val="accent2">
                    <a:lumMod val="75000"/>
                  </a:schemeClr>
                </a:solidFill>
              </a:rPr>
              <a:t>Conclusions</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12</a:t>
            </a:fld>
            <a:endParaRPr lang="en-US"/>
          </a:p>
        </p:txBody>
      </p:sp>
      <p:sp>
        <p:nvSpPr>
          <p:cNvPr id="4" name="TextBox 3"/>
          <p:cNvSpPr txBox="1"/>
          <p:nvPr/>
        </p:nvSpPr>
        <p:spPr>
          <a:xfrm>
            <a:off x="622738" y="1155272"/>
            <a:ext cx="7720781" cy="5474128"/>
          </a:xfrm>
          <a:prstGeom prst="rect">
            <a:avLst/>
          </a:prstGeom>
          <a:noFill/>
        </p:spPr>
        <p:txBody>
          <a:bodyPr wrap="square" rtlCol="0">
            <a:noAutofit/>
          </a:bodyPr>
          <a:lstStyle/>
          <a:p>
            <a:pPr marL="0" lvl="1"/>
            <a:endParaRPr lang="en-US" sz="2000" dirty="0"/>
          </a:p>
          <a:p>
            <a:pPr marL="342900" lvl="1" indent="-342900">
              <a:buFont typeface="Arial" pitchFamily="34" charset="0"/>
              <a:buChar char="•"/>
            </a:pPr>
            <a:endParaRPr lang="en-US" dirty="0"/>
          </a:p>
          <a:p>
            <a:pPr marL="342900" lvl="1" indent="-342900">
              <a:buFont typeface="Arial" pitchFamily="34" charset="0"/>
              <a:buChar char="•"/>
            </a:pPr>
            <a:r>
              <a:rPr lang="en-US" sz="2600" dirty="0" smtClean="0"/>
              <a:t>It is predicted that the recommended production system (reduced tillage, maize + cowpea intercrop with a 60/40 mustard/fallow cover crop) will provide the best economic returns for farmers.</a:t>
            </a:r>
          </a:p>
          <a:p>
            <a:pPr marL="342900" lvl="1" indent="-342900">
              <a:buFont typeface="Arial" pitchFamily="34" charset="0"/>
              <a:buChar char="•"/>
            </a:pPr>
            <a:endParaRPr lang="en-US" sz="2600" dirty="0" smtClean="0"/>
          </a:p>
          <a:p>
            <a:pPr marL="342900" lvl="1" indent="-342900">
              <a:buFont typeface="Arial" pitchFamily="34" charset="0"/>
              <a:buChar char="•"/>
            </a:pPr>
            <a:r>
              <a:rPr lang="en-US" sz="2600" dirty="0" smtClean="0"/>
              <a:t>This system has high likelihood of adoption given farmer preferences.</a:t>
            </a:r>
          </a:p>
          <a:p>
            <a:pPr marL="342900" lvl="1" indent="-342900">
              <a:buFont typeface="Arial" pitchFamily="34" charset="0"/>
              <a:buChar char="•"/>
            </a:pPr>
            <a:endParaRPr lang="en-US" sz="2600" dirty="0" smtClean="0"/>
          </a:p>
          <a:p>
            <a:pPr marL="342900" lvl="1" indent="-342900">
              <a:buFont typeface="Arial" pitchFamily="34" charset="0"/>
              <a:buChar char="•"/>
            </a:pPr>
            <a:r>
              <a:rPr lang="en-US" sz="2600" dirty="0" smtClean="0"/>
              <a:t>Significant incentive exists at the farm and state levels for adoption of conservation agriculture among smallholders in Odisha. </a:t>
            </a:r>
          </a:p>
          <a:p>
            <a:pPr marL="342900" lvl="1" indent="-342900">
              <a:buFont typeface="Arial" pitchFamily="34" charset="0"/>
              <a:buChar char="•"/>
            </a:pPr>
            <a:endParaRPr lang="en-US" sz="2400" dirty="0" smtClean="0"/>
          </a:p>
          <a:p>
            <a:pPr marL="342900" lvl="1" indent="-342900">
              <a:buFont typeface="Arial" pitchFamily="34" charset="0"/>
              <a:buChar char="•"/>
            </a:pPr>
            <a:endParaRPr lang="en-US" sz="1600" dirty="0" smtClean="0"/>
          </a:p>
          <a:p>
            <a:pPr marL="342900" lvl="1" indent="-342900">
              <a:buFont typeface="Arial" pitchFamily="34" charset="0"/>
              <a:buChar char="•"/>
            </a:pPr>
            <a:endParaRPr lang="en-US" sz="2000" dirty="0" smtClean="0"/>
          </a:p>
          <a:p>
            <a:pPr marL="342900" lvl="1" indent="-342900">
              <a:buFont typeface="Arial" pitchFamily="34" charset="0"/>
              <a:buChar char="•"/>
            </a:pPr>
            <a:endParaRPr lang="en-US" sz="2000" dirty="0" smtClean="0"/>
          </a:p>
          <a:p>
            <a:pPr marL="0" lvl="1"/>
            <a:endParaRPr lang="en-US" sz="2000" dirty="0"/>
          </a:p>
          <a:p>
            <a:pPr marL="914400" lvl="1" indent="-457200">
              <a:buFont typeface="Arial" pitchFamily="34" charset="0"/>
              <a:buChar char="•"/>
            </a:pPr>
            <a:endParaRPr lang="en-US" sz="2000" dirty="0" smtClean="0"/>
          </a:p>
          <a:p>
            <a:pPr marL="457200" indent="-457200">
              <a:buFont typeface="Arial" pitchFamily="34" charset="0"/>
              <a:buChar char="•"/>
            </a:pPr>
            <a:endParaRPr lang="en-US" sz="2000" dirty="0" smtClean="0"/>
          </a:p>
        </p:txBody>
      </p:sp>
    </p:spTree>
    <p:extLst>
      <p:ext uri="{BB962C8B-B14F-4D97-AF65-F5344CB8AC3E}">
        <p14:creationId xmlns:p14="http://schemas.microsoft.com/office/powerpoint/2010/main" val="1136108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958135" y="2047543"/>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186735" y="1016833"/>
            <a:ext cx="6629400" cy="923330"/>
          </a:xfrm>
          <a:prstGeom prst="rect">
            <a:avLst/>
          </a:prstGeom>
          <a:noFill/>
        </p:spPr>
        <p:txBody>
          <a:bodyPr wrap="square" rtlCol="0">
            <a:spAutoFit/>
          </a:bodyPr>
          <a:lstStyle/>
          <a:p>
            <a:pPr algn="ctr"/>
            <a:r>
              <a:rPr lang="en-US" sz="5400" b="1" dirty="0" smtClean="0">
                <a:solidFill>
                  <a:schemeClr val="accent2">
                    <a:lumMod val="75000"/>
                  </a:schemeClr>
                </a:solidFill>
              </a:rPr>
              <a:t>Thank you.</a:t>
            </a:r>
            <a:endParaRPr lang="en-US" sz="54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13</a:t>
            </a:fld>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2535" y="2184838"/>
            <a:ext cx="5257800" cy="3943350"/>
          </a:xfrm>
          <a:prstGeom prst="rect">
            <a:avLst/>
          </a:prstGeom>
        </p:spPr>
      </p:pic>
    </p:spTree>
    <p:extLst>
      <p:ext uri="{BB962C8B-B14F-4D97-AF65-F5344CB8AC3E}">
        <p14:creationId xmlns:p14="http://schemas.microsoft.com/office/powerpoint/2010/main" val="675439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References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14</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endParaRPr lang="en-US" sz="1600" dirty="0" smtClean="0"/>
          </a:p>
          <a:p>
            <a:r>
              <a:rPr lang="en-US" sz="1600" dirty="0" err="1"/>
              <a:t>Haan</a:t>
            </a:r>
            <a:r>
              <a:rPr lang="en-US" sz="1600" dirty="0"/>
              <a:t>, A.D. (2011). “Rescuing exclusion from the poverty debate: group disparities and social transformation in India.” International Institute of Social Studies Working Paper No. 517. The Netherlands: Institute of Social Studies</a:t>
            </a:r>
            <a:r>
              <a:rPr lang="en-US" sz="1600" dirty="0" smtClean="0"/>
              <a:t>.</a:t>
            </a:r>
          </a:p>
          <a:p>
            <a:endParaRPr lang="en-US" sz="1600" dirty="0"/>
          </a:p>
          <a:p>
            <a:r>
              <a:rPr lang="en-US" sz="1600" dirty="0" smtClean="0"/>
              <a:t>Lai </a:t>
            </a:r>
            <a:r>
              <a:rPr lang="en-US" sz="1600" dirty="0"/>
              <a:t>C., C</a:t>
            </a:r>
            <a:r>
              <a:rPr lang="en-US" sz="1600" dirty="0" smtClean="0"/>
              <a:t>. Chan-</a:t>
            </a:r>
            <a:r>
              <a:rPr lang="en-US" sz="1600" dirty="0" err="1" smtClean="0"/>
              <a:t>Halbrendt</a:t>
            </a:r>
            <a:r>
              <a:rPr lang="en-US" sz="1600" dirty="0" smtClean="0"/>
              <a:t> , J. </a:t>
            </a:r>
            <a:r>
              <a:rPr lang="en-US" sz="1600" dirty="0" err="1" smtClean="0"/>
              <a:t>Halbrendt</a:t>
            </a:r>
            <a:r>
              <a:rPr lang="en-US" sz="1600" dirty="0" smtClean="0"/>
              <a:t> , D. </a:t>
            </a:r>
            <a:r>
              <a:rPr lang="en-US" sz="1600" dirty="0" err="1" smtClean="0"/>
              <a:t>Naik</a:t>
            </a:r>
            <a:r>
              <a:rPr lang="en-US" sz="1600" dirty="0"/>
              <a:t>, </a:t>
            </a:r>
            <a:r>
              <a:rPr lang="en-US" sz="1600" dirty="0" smtClean="0"/>
              <a:t> </a:t>
            </a:r>
            <a:r>
              <a:rPr lang="en-US" sz="1600" dirty="0"/>
              <a:t>and </a:t>
            </a:r>
            <a:r>
              <a:rPr lang="en-US" sz="1600" dirty="0" smtClean="0"/>
              <a:t>C. Ray </a:t>
            </a:r>
            <a:r>
              <a:rPr lang="en-US" sz="1600" dirty="0"/>
              <a:t>(2012). “Farmers Preference of Conservation Agricultural Practices in </a:t>
            </a:r>
            <a:r>
              <a:rPr lang="en-US" sz="1600" dirty="0" err="1"/>
              <a:t>Kendujhar</a:t>
            </a:r>
            <a:r>
              <a:rPr lang="en-US" sz="1600" dirty="0"/>
              <a:t>, Odisha using Analytical Hierarchy Process.” 22nd Annual International Food and Agribusiness Management Association World Forum and Symposium, Shanghai, China, June 11-14, 2012</a:t>
            </a:r>
            <a:r>
              <a:rPr lang="en-US" sz="1600" dirty="0" smtClean="0"/>
              <a:t>.</a:t>
            </a:r>
            <a:endParaRPr lang="en-US" sz="1600" dirty="0"/>
          </a:p>
          <a:p>
            <a:endParaRPr lang="en-US" sz="1600" dirty="0" smtClean="0"/>
          </a:p>
          <a:p>
            <a:r>
              <a:rPr lang="en-US" sz="1600" dirty="0" err="1"/>
              <a:t>Laxmi</a:t>
            </a:r>
            <a:r>
              <a:rPr lang="en-US" sz="1600" dirty="0"/>
              <a:t>, V., O. </a:t>
            </a:r>
            <a:r>
              <a:rPr lang="en-US" sz="1600" dirty="0" err="1"/>
              <a:t>Erenstein</a:t>
            </a:r>
            <a:r>
              <a:rPr lang="en-US" sz="1600" dirty="0"/>
              <a:t>, and R. K. Gupta. (2007). "CIMMYT. Assessing the impact of natural resource management research: The case of zero tillage in India’s rice–wheat systems." The Impact of Natural Resource Management Research: Studies from the CGIAR. CAB International, Wallingford, UK 68-90.</a:t>
            </a:r>
          </a:p>
          <a:p>
            <a:endParaRPr lang="en-US" sz="1600" dirty="0" smtClean="0"/>
          </a:p>
          <a:p>
            <a:r>
              <a:rPr lang="en-US" sz="1600" dirty="0"/>
              <a:t>Reed, B.F, </a:t>
            </a:r>
            <a:r>
              <a:rPr lang="en-US" sz="1600" dirty="0" smtClean="0"/>
              <a:t>C. Chan-</a:t>
            </a:r>
            <a:r>
              <a:rPr lang="en-US" sz="1600" dirty="0" err="1" smtClean="0"/>
              <a:t>Halbrendt</a:t>
            </a:r>
            <a:r>
              <a:rPr lang="en-US" sz="1600" dirty="0"/>
              <a:t>, </a:t>
            </a:r>
            <a:r>
              <a:rPr lang="en-US" sz="1600" dirty="0" smtClean="0"/>
              <a:t>B. B. </a:t>
            </a:r>
            <a:r>
              <a:rPr lang="en-US" sz="1600" dirty="0" err="1" smtClean="0"/>
              <a:t>Tamang</a:t>
            </a:r>
            <a:r>
              <a:rPr lang="en-US" sz="1600" dirty="0" smtClean="0"/>
              <a:t> </a:t>
            </a:r>
            <a:r>
              <a:rPr lang="en-US" sz="1600" dirty="0"/>
              <a:t>and </a:t>
            </a:r>
            <a:r>
              <a:rPr lang="en-US" sz="1600" dirty="0" smtClean="0"/>
              <a:t>N. </a:t>
            </a:r>
            <a:r>
              <a:rPr lang="en-US" sz="1600" dirty="0" err="1" smtClean="0"/>
              <a:t>Chaudhary</a:t>
            </a:r>
            <a:r>
              <a:rPr lang="en-US" sz="1600" dirty="0" smtClean="0"/>
              <a:t> </a:t>
            </a:r>
            <a:r>
              <a:rPr lang="en-US" sz="1600" dirty="0"/>
              <a:t>(2013). “Economic analysis of conservation agriculture production system adoption in Odisha, India using a multi-objective linear programming model and economic surplus analysis.” Unpublished Results</a:t>
            </a:r>
            <a:r>
              <a:rPr lang="en-US" sz="1600" dirty="0" smtClean="0"/>
              <a:t>.</a:t>
            </a:r>
          </a:p>
          <a:p>
            <a:endParaRPr lang="en-US" sz="1600" dirty="0"/>
          </a:p>
          <a:p>
            <a:r>
              <a:rPr lang="en-US" sz="1600" dirty="0"/>
              <a:t> </a:t>
            </a:r>
            <a:endParaRPr lang="en-US" sz="1400" dirty="0"/>
          </a:p>
        </p:txBody>
      </p:sp>
    </p:spTree>
    <p:extLst>
      <p:ext uri="{BB962C8B-B14F-4D97-AF65-F5344CB8AC3E}">
        <p14:creationId xmlns:p14="http://schemas.microsoft.com/office/powerpoint/2010/main" val="665098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References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15</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r>
              <a:rPr lang="en-US" sz="1600" dirty="0"/>
              <a:t> </a:t>
            </a:r>
            <a:endParaRPr lang="en-US" sz="1600" dirty="0" smtClean="0"/>
          </a:p>
          <a:p>
            <a:r>
              <a:rPr lang="en-US" sz="1600" dirty="0" err="1"/>
              <a:t>Mythili</a:t>
            </a:r>
            <a:r>
              <a:rPr lang="en-US" sz="1600" dirty="0"/>
              <a:t>, G. (2008). “Acreage and Yield Response for Major Crops in the Pre- and Post- Reform Periods in India: A Dynamic Panel Data Approach.” Published by IGIRD-ERS/USDA Project: Agricultural Markets and Policy, Mumbai, India.</a:t>
            </a:r>
          </a:p>
          <a:p>
            <a:endParaRPr lang="en-US" sz="1600" dirty="0" smtClean="0"/>
          </a:p>
          <a:p>
            <a:r>
              <a:rPr lang="en-US" sz="1600" dirty="0" err="1" smtClean="0"/>
              <a:t>Shiferaw</a:t>
            </a:r>
            <a:r>
              <a:rPr lang="en-US" sz="1600" dirty="0"/>
              <a:t>, B, H.A. Freeman and S.M. </a:t>
            </a:r>
            <a:r>
              <a:rPr lang="en-US" sz="1600" dirty="0" err="1"/>
              <a:t>Swinton</a:t>
            </a:r>
            <a:r>
              <a:rPr lang="en-US" sz="1600" dirty="0"/>
              <a:t> (</a:t>
            </a:r>
            <a:r>
              <a:rPr lang="en-US" sz="1600" dirty="0" err="1"/>
              <a:t>eds</a:t>
            </a:r>
            <a:r>
              <a:rPr lang="en-US" sz="1600" dirty="0"/>
              <a:t>) (2005). Natural Resource Management in Agriculture: Methods for Assessing Economic and Environmental Impacts. CAB International, </a:t>
            </a:r>
            <a:r>
              <a:rPr lang="en-US" sz="1600" dirty="0" err="1"/>
              <a:t>Oxfordshire</a:t>
            </a:r>
            <a:r>
              <a:rPr lang="en-US" sz="1600" dirty="0"/>
              <a:t>, UK. pp155-174.</a:t>
            </a:r>
          </a:p>
          <a:p>
            <a:endParaRPr lang="en-US" sz="1600" dirty="0" smtClean="0"/>
          </a:p>
          <a:p>
            <a:r>
              <a:rPr lang="en-US" sz="1600" dirty="0"/>
              <a:t>Kumar P., A. Kumar, S. </a:t>
            </a:r>
            <a:r>
              <a:rPr lang="en-US" sz="1600" dirty="0" err="1"/>
              <a:t>Parappurathu</a:t>
            </a:r>
            <a:r>
              <a:rPr lang="en-US" sz="1600" dirty="0"/>
              <a:t> and S.S. </a:t>
            </a:r>
            <a:r>
              <a:rPr lang="en-US" sz="1600" dirty="0" err="1"/>
              <a:t>Raju</a:t>
            </a:r>
            <a:r>
              <a:rPr lang="en-US" sz="1600" dirty="0"/>
              <a:t> (2011). “Estimation of Demand Elasticity for Food Commodities in India.” </a:t>
            </a:r>
            <a:r>
              <a:rPr lang="en-US" sz="1600" i="1" dirty="0"/>
              <a:t>Agricultural Economics Research Review</a:t>
            </a:r>
            <a:r>
              <a:rPr lang="en-US" sz="1600" dirty="0"/>
              <a:t> 24: 1-14.</a:t>
            </a:r>
          </a:p>
          <a:p>
            <a:endParaRPr lang="en-US" sz="1600" dirty="0"/>
          </a:p>
          <a:p>
            <a:r>
              <a:rPr lang="en-US" sz="1600" dirty="0"/>
              <a:t>NIAM (2011). “A study on agricultural marketing system in Odisha.” Published by the National Institute of Agricultural Marketing, Jaipur, Rajasthan, India</a:t>
            </a:r>
            <a:r>
              <a:rPr lang="en-US" sz="1600" dirty="0" smtClean="0"/>
              <a:t>.</a:t>
            </a:r>
          </a:p>
          <a:p>
            <a:endParaRPr lang="en-US" sz="1600" dirty="0"/>
          </a:p>
          <a:p>
            <a:r>
              <a:rPr lang="en-US" sz="1600" dirty="0"/>
              <a:t>SANREM </a:t>
            </a:r>
            <a:r>
              <a:rPr lang="en-US" sz="1600" dirty="0" smtClean="0"/>
              <a:t> </a:t>
            </a:r>
            <a:r>
              <a:rPr lang="en-US" sz="1600" dirty="0"/>
              <a:t>(2012). Conservation Agriculture Production Systems (CAPS). Last updated: January 2011. Available online at: </a:t>
            </a:r>
            <a:r>
              <a:rPr lang="en-US" sz="1600" u="sng" dirty="0">
                <a:hlinkClick r:id="rId3"/>
              </a:rPr>
              <a:t>http://www.oired.vt.edu/sanremcrsp/professionals/research-themes/caps/</a:t>
            </a:r>
            <a:r>
              <a:rPr lang="en-US" sz="1600" u="sng" dirty="0"/>
              <a:t>.</a:t>
            </a:r>
            <a:r>
              <a:rPr lang="en-US" sz="1600" dirty="0"/>
              <a:t> </a:t>
            </a:r>
          </a:p>
          <a:p>
            <a:endParaRPr lang="en-US" sz="1600" dirty="0"/>
          </a:p>
          <a:p>
            <a:endParaRPr lang="en-US" sz="1400" dirty="0"/>
          </a:p>
        </p:txBody>
      </p:sp>
    </p:spTree>
    <p:extLst>
      <p:ext uri="{BB962C8B-B14F-4D97-AF65-F5344CB8AC3E}">
        <p14:creationId xmlns:p14="http://schemas.microsoft.com/office/powerpoint/2010/main" val="3191686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609600" y="648929"/>
            <a:ext cx="4419600" cy="707886"/>
          </a:xfrm>
          <a:prstGeom prst="rect">
            <a:avLst/>
          </a:prstGeom>
          <a:noFill/>
        </p:spPr>
        <p:txBody>
          <a:bodyPr wrap="square" rtlCol="0">
            <a:spAutoFit/>
          </a:bodyPr>
          <a:lstStyle/>
          <a:p>
            <a:r>
              <a:rPr lang="en-US" sz="4000" b="1" dirty="0" smtClean="0">
                <a:solidFill>
                  <a:schemeClr val="accent2">
                    <a:lumMod val="75000"/>
                  </a:schemeClr>
                </a:solidFill>
              </a:rPr>
              <a:t>Introduction</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2</a:t>
            </a:fld>
            <a:endParaRPr lang="en-US"/>
          </a:p>
        </p:txBody>
      </p:sp>
      <p:sp>
        <p:nvSpPr>
          <p:cNvPr id="4" name="TextBox 3"/>
          <p:cNvSpPr txBox="1"/>
          <p:nvPr/>
        </p:nvSpPr>
        <p:spPr>
          <a:xfrm>
            <a:off x="609600" y="1524000"/>
            <a:ext cx="7822789" cy="4724400"/>
          </a:xfrm>
          <a:prstGeom prst="rect">
            <a:avLst/>
          </a:prstGeom>
          <a:noFill/>
        </p:spPr>
        <p:txBody>
          <a:bodyPr wrap="square" rtlCol="0">
            <a:noAutofit/>
          </a:bodyPr>
          <a:lstStyle/>
          <a:p>
            <a:pPr marL="457200" indent="-457200">
              <a:buFont typeface="Arial" pitchFamily="34" charset="0"/>
              <a:buChar char="•"/>
            </a:pPr>
            <a:r>
              <a:rPr lang="en-US" sz="3200" dirty="0" smtClean="0"/>
              <a:t>Conservation Agriculture (CA)        </a:t>
            </a:r>
            <a:r>
              <a:rPr lang="en-US" sz="3200" dirty="0" smtClean="0"/>
              <a:t>increase</a:t>
            </a:r>
            <a:r>
              <a:rPr lang="en-US" sz="3200" dirty="0" smtClean="0"/>
              <a:t> sustainable yields</a:t>
            </a:r>
            <a:endParaRPr lang="en-US" sz="3200" dirty="0" smtClean="0"/>
          </a:p>
          <a:p>
            <a:pPr marL="457200" indent="-457200">
              <a:buFont typeface="Arial" pitchFamily="34" charset="0"/>
              <a:buChar char="•"/>
            </a:pPr>
            <a:endParaRPr lang="en-US" sz="3200" dirty="0"/>
          </a:p>
          <a:p>
            <a:pPr marL="457200" indent="-457200">
              <a:buFont typeface="Arial" pitchFamily="34" charset="0"/>
              <a:buChar char="•"/>
            </a:pPr>
            <a:r>
              <a:rPr lang="en-US" sz="3200" dirty="0" smtClean="0"/>
              <a:t>100 </a:t>
            </a:r>
            <a:r>
              <a:rPr lang="en-US" sz="3200" dirty="0" smtClean="0"/>
              <a:t>million ha worldwide </a:t>
            </a:r>
            <a:r>
              <a:rPr lang="en-US" sz="2800" dirty="0" smtClean="0"/>
              <a:t>(Pretty et al., 2007)</a:t>
            </a:r>
          </a:p>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t>Adoption remains low </a:t>
            </a:r>
            <a:r>
              <a:rPr lang="en-US" sz="3200" dirty="0" smtClean="0"/>
              <a:t>among smallholders in many less developed countries due to unclear benefits at farm- and regional- levels </a:t>
            </a:r>
            <a:r>
              <a:rPr lang="en-US" sz="2800" dirty="0" smtClean="0"/>
              <a:t>(Pannell et al., 2006; Wall, 2007).</a:t>
            </a:r>
            <a:endParaRPr lang="en-US" sz="2800" dirty="0" smtClean="0"/>
          </a:p>
        </p:txBody>
      </p:sp>
      <p:sp>
        <p:nvSpPr>
          <p:cNvPr id="3" name="Right Arrow 2"/>
          <p:cNvSpPr/>
          <p:nvPr/>
        </p:nvSpPr>
        <p:spPr>
          <a:xfrm>
            <a:off x="6228693" y="1749976"/>
            <a:ext cx="381000" cy="152400"/>
          </a:xfrm>
          <a:prstGeom prst="rightArrow">
            <a:avLst/>
          </a:prstGeom>
          <a:solidFill>
            <a:schemeClr val="accent2"/>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6689434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2"/>
          </p:nvPr>
        </p:nvSpPr>
        <p:spPr/>
        <p:txBody>
          <a:bodyPr/>
          <a:lstStyle/>
          <a:p>
            <a:fld id="{B6F15528-21DE-4FAA-801E-634DDDAF4B2B}" type="slidenum">
              <a:rPr lang="en-US" smtClean="0"/>
              <a:pPr/>
              <a:t>3</a:t>
            </a:fld>
            <a:endParaRPr lang="en-US"/>
          </a:p>
        </p:txBody>
      </p:sp>
      <p:sp>
        <p:nvSpPr>
          <p:cNvPr id="10" name="TextBox 9"/>
          <p:cNvSpPr txBox="1"/>
          <p:nvPr/>
        </p:nvSpPr>
        <p:spPr>
          <a:xfrm>
            <a:off x="660605" y="1295400"/>
            <a:ext cx="7822789" cy="4724400"/>
          </a:xfrm>
          <a:prstGeom prst="rect">
            <a:avLst/>
          </a:prstGeom>
          <a:noFill/>
        </p:spPr>
        <p:txBody>
          <a:bodyPr wrap="square" rtlCol="0">
            <a:noAutofit/>
          </a:bodyPr>
          <a:lstStyle/>
          <a:p>
            <a:endParaRPr lang="en-US" sz="2000" dirty="0" smtClean="0"/>
          </a:p>
        </p:txBody>
      </p:sp>
      <p:sp>
        <p:nvSpPr>
          <p:cNvPr id="7" name="Rounded Rectangle 6"/>
          <p:cNvSpPr/>
          <p:nvPr/>
        </p:nvSpPr>
        <p:spPr>
          <a:xfrm>
            <a:off x="1562100" y="719959"/>
            <a:ext cx="5638800" cy="110884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b="1" dirty="0" smtClean="0">
                <a:solidFill>
                  <a:schemeClr val="bg1"/>
                </a:solidFill>
              </a:rPr>
              <a:t>Farm (Household) Scale</a:t>
            </a:r>
            <a:endParaRPr lang="en-US" sz="2400" b="1" dirty="0" smtClean="0">
              <a:solidFill>
                <a:schemeClr val="bg1"/>
              </a:solidFill>
            </a:endParaRPr>
          </a:p>
        </p:txBody>
      </p:sp>
      <p:sp>
        <p:nvSpPr>
          <p:cNvPr id="12" name="Rounded Rectangle 11"/>
          <p:cNvSpPr/>
          <p:nvPr/>
        </p:nvSpPr>
        <p:spPr>
          <a:xfrm>
            <a:off x="1562100" y="2903484"/>
            <a:ext cx="5638800" cy="110884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b="1" dirty="0" smtClean="0">
                <a:solidFill>
                  <a:schemeClr val="bg1"/>
                </a:solidFill>
              </a:rPr>
              <a:t>Provincial or State Scale</a:t>
            </a:r>
            <a:endParaRPr lang="en-US" sz="2400" b="1" dirty="0" smtClean="0">
              <a:solidFill>
                <a:schemeClr val="bg1"/>
              </a:solidFill>
            </a:endParaRPr>
          </a:p>
          <a:p>
            <a:pPr algn="ctr"/>
            <a:r>
              <a:rPr lang="en-US" sz="2000" dirty="0" smtClean="0">
                <a:solidFill>
                  <a:schemeClr val="bg1"/>
                </a:solidFill>
              </a:rPr>
              <a:t>Economic development, poverty reduction.</a:t>
            </a:r>
            <a:endParaRPr lang="en-US" sz="2000" dirty="0">
              <a:solidFill>
                <a:schemeClr val="bg1"/>
              </a:solidFill>
            </a:endParaRPr>
          </a:p>
        </p:txBody>
      </p:sp>
      <p:sp>
        <p:nvSpPr>
          <p:cNvPr id="11" name="Plus 10"/>
          <p:cNvSpPr/>
          <p:nvPr/>
        </p:nvSpPr>
        <p:spPr>
          <a:xfrm>
            <a:off x="4000500" y="2015358"/>
            <a:ext cx="762000" cy="68842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Equal 12"/>
          <p:cNvSpPr/>
          <p:nvPr/>
        </p:nvSpPr>
        <p:spPr>
          <a:xfrm>
            <a:off x="3867150" y="4148959"/>
            <a:ext cx="1028700"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ounded Rectangle 15"/>
          <p:cNvSpPr/>
          <p:nvPr/>
        </p:nvSpPr>
        <p:spPr>
          <a:xfrm>
            <a:off x="1562100" y="5129049"/>
            <a:ext cx="5638800" cy="1116724"/>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b="1" dirty="0" smtClean="0">
                <a:solidFill>
                  <a:schemeClr val="bg1"/>
                </a:solidFill>
              </a:rPr>
              <a:t>A </a:t>
            </a:r>
            <a:r>
              <a:rPr lang="en-US" sz="2800" b="1" dirty="0" smtClean="0">
                <a:solidFill>
                  <a:schemeClr val="bg1"/>
                </a:solidFill>
              </a:rPr>
              <a:t>powerful  tool </a:t>
            </a:r>
            <a:r>
              <a:rPr lang="en-US" sz="2800" b="1" dirty="0" smtClean="0">
                <a:solidFill>
                  <a:schemeClr val="bg1"/>
                </a:solidFill>
              </a:rPr>
              <a:t>for </a:t>
            </a:r>
            <a:r>
              <a:rPr lang="en-US" sz="2800" b="1" dirty="0" smtClean="0">
                <a:solidFill>
                  <a:schemeClr val="bg1"/>
                </a:solidFill>
              </a:rPr>
              <a:t>CA adoption</a:t>
            </a:r>
            <a:endParaRPr lang="en-US" sz="2400" dirty="0">
              <a:solidFill>
                <a:schemeClr val="bg1"/>
              </a:solidFill>
            </a:endParaRPr>
          </a:p>
        </p:txBody>
      </p:sp>
    </p:spTree>
    <p:extLst>
      <p:ext uri="{BB962C8B-B14F-4D97-AF65-F5344CB8AC3E}">
        <p14:creationId xmlns:p14="http://schemas.microsoft.com/office/powerpoint/2010/main" val="30555670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4419600" cy="707886"/>
          </a:xfrm>
          <a:prstGeom prst="rect">
            <a:avLst/>
          </a:prstGeom>
          <a:noFill/>
        </p:spPr>
        <p:txBody>
          <a:bodyPr wrap="square" rtlCol="0">
            <a:spAutoFit/>
          </a:bodyPr>
          <a:lstStyle/>
          <a:p>
            <a:r>
              <a:rPr lang="en-US" sz="4000" b="1" dirty="0" smtClean="0">
                <a:solidFill>
                  <a:schemeClr val="accent2">
                    <a:lumMod val="75000"/>
                  </a:schemeClr>
                </a:solidFill>
              </a:rPr>
              <a:t>Objectives</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4</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marL="173038" lvl="1"/>
            <a:endParaRPr lang="en-US" sz="3200" dirty="0"/>
          </a:p>
          <a:p>
            <a:pPr marL="690563" lvl="0" indent="-579438">
              <a:buFont typeface="+mj-lt"/>
              <a:buAutoNum type="arabicPeriod"/>
            </a:pPr>
            <a:r>
              <a:rPr lang="en-US" sz="3600" dirty="0" smtClean="0"/>
              <a:t>Identify combination of crop production systems that optimize smallholder objectives.</a:t>
            </a:r>
          </a:p>
          <a:p>
            <a:pPr marL="690563" lvl="0" indent="-579438">
              <a:buFont typeface="+mj-lt"/>
              <a:buAutoNum type="arabicPeriod"/>
            </a:pPr>
            <a:endParaRPr lang="en-US" sz="3600" dirty="0"/>
          </a:p>
          <a:p>
            <a:pPr marL="690563" lvl="0" indent="-579438">
              <a:buFont typeface="+mj-lt"/>
              <a:buAutoNum type="arabicPeriod"/>
            </a:pPr>
            <a:r>
              <a:rPr lang="en-US" sz="3600" dirty="0"/>
              <a:t>Estimate state-level economic impact of </a:t>
            </a:r>
            <a:r>
              <a:rPr lang="en-US" sz="3600" dirty="0" smtClean="0"/>
              <a:t>adoption at rates of 1</a:t>
            </a:r>
            <a:r>
              <a:rPr lang="en-US" sz="3600" dirty="0"/>
              <a:t>%, 3% and 5</a:t>
            </a:r>
            <a:r>
              <a:rPr lang="en-US" sz="3600" dirty="0" smtClean="0"/>
              <a:t>%.</a:t>
            </a:r>
          </a:p>
          <a:p>
            <a:pPr marL="173038" lvl="1"/>
            <a:endParaRPr lang="en-US" sz="2000" dirty="0" smtClean="0"/>
          </a:p>
        </p:txBody>
      </p:sp>
    </p:spTree>
    <p:extLst>
      <p:ext uri="{BB962C8B-B14F-4D97-AF65-F5344CB8AC3E}">
        <p14:creationId xmlns:p14="http://schemas.microsoft.com/office/powerpoint/2010/main" val="4230092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5562600" cy="707886"/>
          </a:xfrm>
          <a:prstGeom prst="rect">
            <a:avLst/>
          </a:prstGeom>
          <a:noFill/>
        </p:spPr>
        <p:txBody>
          <a:bodyPr wrap="square" rtlCol="0">
            <a:spAutoFit/>
          </a:bodyPr>
          <a:lstStyle/>
          <a:p>
            <a:r>
              <a:rPr lang="en-US" sz="4000" b="1" dirty="0" smtClean="0">
                <a:solidFill>
                  <a:schemeClr val="accent2">
                    <a:lumMod val="75000"/>
                  </a:schemeClr>
                </a:solidFill>
              </a:rPr>
              <a:t>Research Tools</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5</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marL="284163" lvl="2"/>
            <a:endParaRPr lang="en-US" sz="3600" dirty="0" smtClean="0"/>
          </a:p>
          <a:p>
            <a:pPr marL="1255713" lvl="2" indent="-1019175"/>
            <a:r>
              <a:rPr lang="en-US" sz="2800" dirty="0"/>
              <a:t>M</a:t>
            </a:r>
            <a:r>
              <a:rPr lang="en-US" sz="2800" dirty="0" smtClean="0"/>
              <a:t>ulti-objective linear programming (MOLP) model</a:t>
            </a:r>
          </a:p>
          <a:p>
            <a:pPr marL="1020763" lvl="3" indent="-452438">
              <a:buFont typeface="Arial" pitchFamily="34" charset="0"/>
              <a:buChar char="•"/>
            </a:pPr>
            <a:r>
              <a:rPr lang="en-US" sz="2400" dirty="0"/>
              <a:t>C</a:t>
            </a:r>
            <a:r>
              <a:rPr lang="en-US" sz="2400" dirty="0" smtClean="0"/>
              <a:t>ombination </a:t>
            </a:r>
            <a:r>
              <a:rPr lang="en-US" sz="2400" dirty="0"/>
              <a:t>of production systems maximizes profit, soil quality and </a:t>
            </a:r>
            <a:r>
              <a:rPr lang="en-US" sz="2400" dirty="0" smtClean="0"/>
              <a:t>minimizes labor costs, according to farmer preferences.</a:t>
            </a:r>
            <a:endParaRPr lang="en-US" sz="2400" dirty="0"/>
          </a:p>
          <a:p>
            <a:pPr marL="1255713" lvl="3" indent="-1019175">
              <a:buFont typeface="+mj-lt"/>
              <a:buAutoNum type="arabicPeriod"/>
            </a:pPr>
            <a:endParaRPr lang="en-US" sz="2800" dirty="0" smtClean="0"/>
          </a:p>
          <a:p>
            <a:pPr marL="1255713" lvl="2" indent="-1019175"/>
            <a:r>
              <a:rPr lang="en-US" sz="2800" dirty="0" smtClean="0"/>
              <a:t>Economic surplus analysis</a:t>
            </a:r>
          </a:p>
          <a:p>
            <a:pPr marL="1020763" lvl="3" indent="-452438">
              <a:buFont typeface="Arial" pitchFamily="34" charset="0"/>
              <a:buChar char="•"/>
            </a:pPr>
            <a:r>
              <a:rPr lang="en-US" sz="2400" dirty="0" smtClean="0"/>
              <a:t>Net benefit to producers </a:t>
            </a:r>
            <a:r>
              <a:rPr lang="en-US" sz="2400" dirty="0"/>
              <a:t>and consumers; reflects </a:t>
            </a:r>
            <a:r>
              <a:rPr lang="en-US" sz="2400" dirty="0" smtClean="0"/>
              <a:t>change </a:t>
            </a:r>
            <a:r>
              <a:rPr lang="en-US" sz="2400" dirty="0"/>
              <a:t>in </a:t>
            </a:r>
            <a:r>
              <a:rPr lang="en-US" sz="2400" dirty="0" smtClean="0"/>
              <a:t>total economic </a:t>
            </a:r>
            <a:r>
              <a:rPr lang="en-US" sz="2400" dirty="0"/>
              <a:t>welfare resulting from the introduction of new technologies (</a:t>
            </a:r>
            <a:r>
              <a:rPr lang="en-US" sz="2400" dirty="0" err="1"/>
              <a:t>Laxmi</a:t>
            </a:r>
            <a:r>
              <a:rPr lang="en-US" sz="2400" dirty="0"/>
              <a:t> et al., 2007; </a:t>
            </a:r>
            <a:r>
              <a:rPr lang="en-US" sz="2400" dirty="0" err="1"/>
              <a:t>Shiferaw</a:t>
            </a:r>
            <a:r>
              <a:rPr lang="en-US" sz="2400" dirty="0"/>
              <a:t>, 2005).  </a:t>
            </a:r>
          </a:p>
          <a:p>
            <a:pPr marL="1255713" lvl="4" indent="-1019175">
              <a:buFont typeface="Arial" pitchFamily="34" charset="0"/>
              <a:buChar char="•"/>
            </a:pPr>
            <a:endParaRPr lang="en-US" sz="2800" dirty="0" smtClean="0"/>
          </a:p>
        </p:txBody>
      </p:sp>
    </p:spTree>
    <p:extLst>
      <p:ext uri="{BB962C8B-B14F-4D97-AF65-F5344CB8AC3E}">
        <p14:creationId xmlns:p14="http://schemas.microsoft.com/office/powerpoint/2010/main" val="41063341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781800" cy="707886"/>
          </a:xfrm>
          <a:prstGeom prst="rect">
            <a:avLst/>
          </a:prstGeom>
          <a:noFill/>
        </p:spPr>
        <p:txBody>
          <a:bodyPr wrap="square" rtlCol="0">
            <a:spAutoFit/>
          </a:bodyPr>
          <a:lstStyle/>
          <a:p>
            <a:r>
              <a:rPr lang="en-US" sz="4000" b="1" dirty="0" smtClean="0">
                <a:solidFill>
                  <a:schemeClr val="accent2">
                    <a:lumMod val="75000"/>
                  </a:schemeClr>
                </a:solidFill>
              </a:rPr>
              <a:t>Study site</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6</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marL="284163" lvl="2"/>
            <a:endParaRPr lang="en-US" sz="2800" dirty="0"/>
          </a:p>
          <a:p>
            <a:pPr marL="63500" lvl="2"/>
            <a:r>
              <a:rPr lang="en-US" sz="2800" dirty="0" smtClean="0"/>
              <a:t>State of Odisha, India…</a:t>
            </a:r>
          </a:p>
          <a:p>
            <a:pPr marL="741363" lvl="2" indent="-457200">
              <a:buFont typeface="Arial" pitchFamily="34" charset="0"/>
              <a:buChar char="•"/>
            </a:pPr>
            <a:endParaRPr lang="en-US" sz="2800" dirty="0"/>
          </a:p>
          <a:p>
            <a:pPr marL="741363" lvl="2" indent="-395288">
              <a:buFont typeface="Arial" pitchFamily="34" charset="0"/>
              <a:buChar char="•"/>
            </a:pPr>
            <a:r>
              <a:rPr lang="en-US" sz="2800" dirty="0" smtClean="0"/>
              <a:t>High </a:t>
            </a:r>
            <a:r>
              <a:rPr lang="en-US" sz="2800" dirty="0" smtClean="0"/>
              <a:t>poverty – nearly 50% headcount poverty rate </a:t>
            </a:r>
            <a:r>
              <a:rPr lang="en-US" sz="2800" dirty="0" smtClean="0"/>
              <a:t>(</a:t>
            </a:r>
            <a:r>
              <a:rPr lang="en-US" sz="2800" dirty="0" err="1" smtClean="0"/>
              <a:t>Haan</a:t>
            </a:r>
            <a:r>
              <a:rPr lang="en-US" sz="2800" dirty="0" smtClean="0"/>
              <a:t>, 2011</a:t>
            </a:r>
            <a:r>
              <a:rPr lang="en-US" sz="2800" dirty="0" smtClean="0"/>
              <a:t>)</a:t>
            </a:r>
            <a:endParaRPr lang="en-US" sz="2800" dirty="0" smtClean="0"/>
          </a:p>
          <a:p>
            <a:pPr marL="741363" lvl="2" indent="-395288">
              <a:buFont typeface="Arial" pitchFamily="34" charset="0"/>
              <a:buChar char="•"/>
            </a:pPr>
            <a:endParaRPr lang="en-US" sz="2800" dirty="0" smtClean="0"/>
          </a:p>
          <a:p>
            <a:pPr marL="741363" lvl="2" indent="-395288">
              <a:buFont typeface="Arial" pitchFamily="34" charset="0"/>
              <a:buChar char="•"/>
            </a:pPr>
            <a:r>
              <a:rPr lang="en-US" sz="2800" dirty="0" smtClean="0"/>
              <a:t>Smallholder agriculture</a:t>
            </a:r>
            <a:r>
              <a:rPr lang="en-US" sz="2800" dirty="0" smtClean="0"/>
              <a:t>: </a:t>
            </a:r>
            <a:r>
              <a:rPr lang="en-US" sz="2800" dirty="0" smtClean="0"/>
              <a:t> O</a:t>
            </a:r>
            <a:r>
              <a:rPr lang="en-US" sz="2800" dirty="0" smtClean="0"/>
              <a:t>ver </a:t>
            </a:r>
            <a:r>
              <a:rPr lang="en-US" sz="2800" dirty="0" smtClean="0"/>
              <a:t>50% </a:t>
            </a:r>
            <a:r>
              <a:rPr lang="en-US" sz="2800" dirty="0" smtClean="0"/>
              <a:t>farms &lt; </a:t>
            </a:r>
            <a:r>
              <a:rPr lang="en-US" sz="2800" dirty="0" smtClean="0"/>
              <a:t>2ha, avg. 1.25 </a:t>
            </a:r>
            <a:r>
              <a:rPr lang="en-US" sz="2800" dirty="0"/>
              <a:t>ha (NIAM, 2011</a:t>
            </a:r>
            <a:r>
              <a:rPr lang="en-US" sz="2800" dirty="0" smtClean="0"/>
              <a:t>)</a:t>
            </a:r>
            <a:endParaRPr lang="en-US" sz="2800" dirty="0" smtClean="0"/>
          </a:p>
          <a:p>
            <a:pPr marL="741363" lvl="3" indent="-395288">
              <a:buFont typeface="Calibri" pitchFamily="34" charset="0"/>
              <a:buChar char="-"/>
            </a:pPr>
            <a:endParaRPr lang="en-US" sz="2800" dirty="0" smtClean="0"/>
          </a:p>
          <a:p>
            <a:pPr marL="741363" lvl="2" indent="-395288">
              <a:buFont typeface="Arial" pitchFamily="34" charset="0"/>
              <a:buChar char="•"/>
            </a:pPr>
            <a:r>
              <a:rPr lang="en-US" sz="2800" dirty="0" smtClean="0"/>
              <a:t>Data collected from </a:t>
            </a:r>
            <a:r>
              <a:rPr lang="en-US" sz="2800" dirty="0" err="1" smtClean="0"/>
              <a:t>Tentuli</a:t>
            </a:r>
            <a:r>
              <a:rPr lang="en-US" sz="2800" dirty="0" smtClean="0"/>
              <a:t> village and on-station trial plots near </a:t>
            </a:r>
            <a:r>
              <a:rPr lang="en-US" sz="2800" dirty="0" err="1" smtClean="0"/>
              <a:t>Kendujhar</a:t>
            </a:r>
            <a:r>
              <a:rPr lang="en-US" sz="2800" dirty="0" smtClean="0"/>
              <a:t> </a:t>
            </a:r>
            <a:r>
              <a:rPr lang="en-US" sz="2800" dirty="0" smtClean="0"/>
              <a:t>(Lai </a:t>
            </a:r>
            <a:r>
              <a:rPr lang="en-US" sz="2800" i="1" dirty="0"/>
              <a:t>et al</a:t>
            </a:r>
            <a:r>
              <a:rPr lang="en-US" sz="2800" dirty="0"/>
              <a:t>., 2012</a:t>
            </a:r>
            <a:r>
              <a:rPr lang="en-US" sz="2800" dirty="0" smtClean="0"/>
              <a:t>)</a:t>
            </a:r>
            <a:endParaRPr lang="en-US" sz="2800" dirty="0" smtClean="0"/>
          </a:p>
        </p:txBody>
      </p:sp>
    </p:spTree>
    <p:extLst>
      <p:ext uri="{BB962C8B-B14F-4D97-AF65-F5344CB8AC3E}">
        <p14:creationId xmlns:p14="http://schemas.microsoft.com/office/powerpoint/2010/main" val="1511996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2"/>
          </p:nvPr>
        </p:nvSpPr>
        <p:spPr/>
        <p:txBody>
          <a:bodyPr/>
          <a:lstStyle/>
          <a:p>
            <a:fld id="{B6F15528-21DE-4FAA-801E-634DDDAF4B2B}" type="slidenum">
              <a:rPr lang="en-US" smtClean="0"/>
              <a:pPr/>
              <a:t>7</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marL="284163" lvl="2"/>
            <a:endParaRPr lang="en-US" sz="2800" dirty="0" smtClean="0"/>
          </a:p>
          <a:p>
            <a:pPr marL="0" lvl="2"/>
            <a:r>
              <a:rPr lang="en-US" sz="2800" b="1" dirty="0" smtClean="0"/>
              <a:t>12 production systems </a:t>
            </a:r>
            <a:r>
              <a:rPr lang="en-US" sz="2800" dirty="0" smtClean="0"/>
              <a:t>*</a:t>
            </a:r>
            <a:r>
              <a:rPr lang="en-US" sz="2800" b="1" dirty="0" smtClean="0"/>
              <a:t> </a:t>
            </a:r>
            <a:r>
              <a:rPr lang="en-US" sz="2800" b="1" dirty="0" smtClean="0"/>
              <a:t>3 objectives</a:t>
            </a:r>
            <a:r>
              <a:rPr lang="en-US" sz="2800" dirty="0" smtClean="0"/>
              <a:t> = </a:t>
            </a:r>
            <a:r>
              <a:rPr lang="en-US" sz="2800" b="1" dirty="0" smtClean="0"/>
              <a:t>36 coefficients.</a:t>
            </a:r>
          </a:p>
          <a:p>
            <a:pPr marL="284163" lvl="2"/>
            <a:endParaRPr lang="en-US" sz="1600" dirty="0" smtClean="0"/>
          </a:p>
          <a:p>
            <a:pPr marL="0" lvl="2"/>
            <a:r>
              <a:rPr lang="en-US" sz="2400" b="1" u="sng" dirty="0" smtClean="0"/>
              <a:t>Production systems</a:t>
            </a:r>
            <a:r>
              <a:rPr lang="en-US" sz="2400" u="sng" dirty="0"/>
              <a:t> </a:t>
            </a:r>
            <a:r>
              <a:rPr lang="en-US" sz="2400" dirty="0" smtClean="0"/>
              <a:t>are traditional maize-based </a:t>
            </a:r>
            <a:r>
              <a:rPr lang="en-US" sz="2400" dirty="0" smtClean="0"/>
              <a:t>systems, 11 of which integrate one </a:t>
            </a:r>
            <a:r>
              <a:rPr lang="en-US" sz="2400" dirty="0" smtClean="0"/>
              <a:t>or more CA </a:t>
            </a:r>
            <a:r>
              <a:rPr lang="en-US" sz="2400" dirty="0" smtClean="0"/>
              <a:t>practices: </a:t>
            </a:r>
            <a:endParaRPr lang="en-US" sz="1400" dirty="0" smtClean="0"/>
          </a:p>
          <a:p>
            <a:pPr marL="863600" lvl="4" indent="-342900">
              <a:buFont typeface="Arial" pitchFamily="34" charset="0"/>
              <a:buChar char="•"/>
            </a:pPr>
            <a:r>
              <a:rPr lang="en-US" sz="2400" dirty="0" smtClean="0"/>
              <a:t>minimum tillage</a:t>
            </a:r>
          </a:p>
          <a:p>
            <a:pPr marL="863600" lvl="4" indent="-342900">
              <a:buFont typeface="Arial" pitchFamily="34" charset="0"/>
              <a:buChar char="•"/>
            </a:pPr>
            <a:r>
              <a:rPr lang="en-US" sz="2400" dirty="0" smtClean="0"/>
              <a:t>legume intercropping</a:t>
            </a:r>
            <a:endParaRPr lang="en-US" sz="1400" dirty="0" smtClean="0"/>
          </a:p>
          <a:p>
            <a:pPr marL="863600" lvl="4" indent="-342900">
              <a:buFont typeface="Arial" pitchFamily="34" charset="0"/>
              <a:buChar char="•"/>
            </a:pPr>
            <a:r>
              <a:rPr lang="en-US" sz="2400" dirty="0" smtClean="0"/>
              <a:t>crop </a:t>
            </a:r>
            <a:r>
              <a:rPr lang="en-US" sz="2400" dirty="0" smtClean="0"/>
              <a:t>rotation</a:t>
            </a:r>
            <a:endParaRPr lang="en-US" sz="1400" dirty="0" smtClean="0"/>
          </a:p>
          <a:p>
            <a:pPr marL="863600" lvl="4" indent="-342900">
              <a:buFont typeface="Arial" pitchFamily="34" charset="0"/>
              <a:buChar char="•"/>
            </a:pPr>
            <a:r>
              <a:rPr lang="en-US" sz="2400" dirty="0" smtClean="0"/>
              <a:t>residue management (cover cropping</a:t>
            </a:r>
            <a:r>
              <a:rPr lang="en-US" sz="2400" dirty="0" smtClean="0"/>
              <a:t>).</a:t>
            </a:r>
          </a:p>
          <a:p>
            <a:pPr marL="914400" lvl="4" indent="-457200">
              <a:buFont typeface="Calibri" pitchFamily="34" charset="0"/>
              <a:buChar char="-"/>
            </a:pPr>
            <a:endParaRPr lang="en-US" sz="2400" dirty="0"/>
          </a:p>
          <a:p>
            <a:pPr marL="0" lvl="3"/>
            <a:r>
              <a:rPr lang="en-US" sz="2400" b="1" u="sng" dirty="0" smtClean="0"/>
              <a:t>Objectives </a:t>
            </a:r>
            <a:r>
              <a:rPr lang="en-US" sz="2400" dirty="0" smtClean="0"/>
              <a:t> Maximize profit, soil quality; minimize labor costs according to weighted farmer preferences for each (Lai, et al. 2011)</a:t>
            </a:r>
            <a:endParaRPr lang="en-US" sz="2400" dirty="0" smtClean="0"/>
          </a:p>
        </p:txBody>
      </p:sp>
      <p:sp>
        <p:nvSpPr>
          <p:cNvPr id="8" name="TextBox 7"/>
          <p:cNvSpPr txBox="1"/>
          <p:nvPr/>
        </p:nvSpPr>
        <p:spPr>
          <a:xfrm>
            <a:off x="609600" y="648929"/>
            <a:ext cx="6629400" cy="707886"/>
          </a:xfrm>
          <a:prstGeom prst="rect">
            <a:avLst/>
          </a:prstGeom>
          <a:noFill/>
        </p:spPr>
        <p:txBody>
          <a:bodyPr wrap="square" rtlCol="0">
            <a:spAutoFit/>
          </a:bodyPr>
          <a:lstStyle/>
          <a:p>
            <a:r>
              <a:rPr lang="en-US" sz="4000" b="1" dirty="0" smtClean="0">
                <a:solidFill>
                  <a:schemeClr val="accent2">
                    <a:lumMod val="75000"/>
                  </a:schemeClr>
                </a:solidFill>
              </a:rPr>
              <a:t>MOLP: Model </a:t>
            </a:r>
            <a:r>
              <a:rPr lang="en-US" sz="4000" b="1" dirty="0" smtClean="0">
                <a:solidFill>
                  <a:schemeClr val="accent2">
                    <a:lumMod val="75000"/>
                  </a:schemeClr>
                </a:solidFill>
              </a:rPr>
              <a:t>Coefficients</a:t>
            </a:r>
            <a:endParaRPr lang="en-US" sz="4000" b="1" dirty="0">
              <a:solidFill>
                <a:schemeClr val="accent2">
                  <a:lumMod val="75000"/>
                </a:schemeClr>
              </a:solidFill>
            </a:endParaRPr>
          </a:p>
        </p:txBody>
      </p:sp>
    </p:spTree>
    <p:extLst>
      <p:ext uri="{BB962C8B-B14F-4D97-AF65-F5344CB8AC3E}">
        <p14:creationId xmlns:p14="http://schemas.microsoft.com/office/powerpoint/2010/main" val="5235607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629400" cy="707886"/>
          </a:xfrm>
          <a:prstGeom prst="rect">
            <a:avLst/>
          </a:prstGeom>
          <a:noFill/>
        </p:spPr>
        <p:txBody>
          <a:bodyPr wrap="square" rtlCol="0">
            <a:spAutoFit/>
          </a:bodyPr>
          <a:lstStyle/>
          <a:p>
            <a:r>
              <a:rPr lang="en-US" sz="4000" b="1" dirty="0">
                <a:solidFill>
                  <a:schemeClr val="accent2">
                    <a:lumMod val="75000"/>
                  </a:schemeClr>
                </a:solidFill>
              </a:rPr>
              <a:t>MOLP: Model </a:t>
            </a:r>
            <a:r>
              <a:rPr lang="en-US" sz="4000" b="1" dirty="0" smtClean="0">
                <a:solidFill>
                  <a:schemeClr val="accent2">
                    <a:lumMod val="75000"/>
                  </a:schemeClr>
                </a:solidFill>
              </a:rPr>
              <a:t>Output</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8</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903696998"/>
              </p:ext>
            </p:extLst>
          </p:nvPr>
        </p:nvGraphicFramePr>
        <p:xfrm>
          <a:off x="457199" y="1981200"/>
          <a:ext cx="8229601" cy="3718560"/>
        </p:xfrm>
        <a:graphic>
          <a:graphicData uri="http://schemas.openxmlformats.org/drawingml/2006/table">
            <a:tbl>
              <a:tblPr>
                <a:tableStyleId>{5C22544A-7EE6-4342-B048-85BDC9FD1C3A}</a:tableStyleId>
              </a:tblPr>
              <a:tblGrid>
                <a:gridCol w="745322"/>
                <a:gridCol w="596258"/>
                <a:gridCol w="596258"/>
                <a:gridCol w="546569"/>
                <a:gridCol w="596258"/>
                <a:gridCol w="596258"/>
                <a:gridCol w="661474"/>
                <a:gridCol w="698740"/>
                <a:gridCol w="596258"/>
                <a:gridCol w="596258"/>
                <a:gridCol w="628348"/>
                <a:gridCol w="685800"/>
                <a:gridCol w="685800"/>
              </a:tblGrid>
              <a:tr h="264496">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600" b="1" u="none" strike="noStrike" dirty="0" err="1">
                          <a:effectLst/>
                        </a:rPr>
                        <a:t>MCMu</a:t>
                      </a:r>
                      <a:endParaRPr lang="en-US" sz="1600" b="1" i="0" u="none" strike="noStrike" dirty="0">
                        <a:solidFill>
                          <a:srgbClr val="000000"/>
                        </a:solidFill>
                        <a:effectLst/>
                        <a:latin typeface="Calibri"/>
                      </a:endParaRPr>
                    </a:p>
                  </a:txBody>
                  <a:tcPr marL="0" marR="0" marT="0" marB="0" anchor="b"/>
                </a:tc>
                <a:tc>
                  <a:txBody>
                    <a:bodyPr/>
                    <a:lstStyle/>
                    <a:p>
                      <a:pPr algn="ctr" fontAlgn="b"/>
                      <a:r>
                        <a:rPr lang="en-US" sz="1600" b="1" u="none" strike="noStrike" dirty="0">
                          <a:effectLst/>
                        </a:rPr>
                        <a:t>MCH</a:t>
                      </a:r>
                      <a:endParaRPr lang="en-US" sz="1600" b="1" i="0" u="none" strike="noStrike" dirty="0">
                        <a:solidFill>
                          <a:srgbClr val="000000"/>
                        </a:solidFill>
                        <a:effectLst/>
                        <a:latin typeface="Calibri"/>
                      </a:endParaRPr>
                    </a:p>
                  </a:txBody>
                  <a:tcPr marL="0" marR="0" marT="0" marB="0" anchor="b"/>
                </a:tc>
                <a:tc>
                  <a:txBody>
                    <a:bodyPr/>
                    <a:lstStyle/>
                    <a:p>
                      <a:pPr algn="ctr" fontAlgn="b"/>
                      <a:r>
                        <a:rPr lang="en-US" sz="1600" b="1" u="none" strike="noStrike" dirty="0">
                          <a:effectLst/>
                        </a:rPr>
                        <a:t>MCN (FP)</a:t>
                      </a:r>
                      <a:endParaRPr lang="en-US" sz="1600" b="1" i="0" u="none" strike="noStrike" dirty="0">
                        <a:solidFill>
                          <a:srgbClr val="000000"/>
                        </a:solidFill>
                        <a:effectLst/>
                        <a:latin typeface="Calibri"/>
                      </a:endParaRPr>
                    </a:p>
                  </a:txBody>
                  <a:tcPr marL="0" marR="0" marT="0" marB="0" anchor="b"/>
                </a:tc>
                <a:tc>
                  <a:txBody>
                    <a:bodyPr/>
                    <a:lstStyle/>
                    <a:p>
                      <a:pPr algn="ctr" fontAlgn="b"/>
                      <a:r>
                        <a:rPr lang="en-US" sz="1600" b="1" u="none" strike="noStrike" dirty="0" err="1">
                          <a:effectLst/>
                        </a:rPr>
                        <a:t>MRMu</a:t>
                      </a:r>
                      <a:endParaRPr lang="en-US" sz="1600" b="1" i="0" u="none" strike="noStrike" dirty="0">
                        <a:solidFill>
                          <a:srgbClr val="000000"/>
                        </a:solidFill>
                        <a:effectLst/>
                        <a:latin typeface="Calibri"/>
                      </a:endParaRPr>
                    </a:p>
                  </a:txBody>
                  <a:tcPr marL="0" marR="0" marT="0" marB="0" anchor="b"/>
                </a:tc>
                <a:tc>
                  <a:txBody>
                    <a:bodyPr/>
                    <a:lstStyle/>
                    <a:p>
                      <a:pPr algn="ctr" fontAlgn="b"/>
                      <a:r>
                        <a:rPr lang="en-US" sz="1600" b="1" u="none" strike="noStrike">
                          <a:effectLst/>
                        </a:rPr>
                        <a:t>MRH</a:t>
                      </a:r>
                      <a:endParaRPr lang="en-US" sz="1600" b="1" i="0" u="none" strike="noStrike">
                        <a:solidFill>
                          <a:srgbClr val="000000"/>
                        </a:solidFill>
                        <a:effectLst/>
                        <a:latin typeface="Calibri"/>
                      </a:endParaRPr>
                    </a:p>
                  </a:txBody>
                  <a:tcPr marL="0" marR="0" marT="0" marB="0" anchor="b"/>
                </a:tc>
                <a:tc>
                  <a:txBody>
                    <a:bodyPr/>
                    <a:lstStyle/>
                    <a:p>
                      <a:pPr algn="ctr" fontAlgn="b"/>
                      <a:r>
                        <a:rPr lang="en-US" sz="1600" b="1" u="none" strike="noStrike">
                          <a:effectLst/>
                        </a:rPr>
                        <a:t>MRN</a:t>
                      </a:r>
                      <a:endParaRPr lang="en-US" sz="1600" b="1" i="0" u="none" strike="noStrike">
                        <a:solidFill>
                          <a:srgbClr val="000000"/>
                        </a:solidFill>
                        <a:effectLst/>
                        <a:latin typeface="Calibri"/>
                      </a:endParaRPr>
                    </a:p>
                  </a:txBody>
                  <a:tcPr marL="0" marR="0" marT="0" marB="0" anchor="b"/>
                </a:tc>
                <a:tc>
                  <a:txBody>
                    <a:bodyPr/>
                    <a:lstStyle/>
                    <a:p>
                      <a:pPr algn="ctr" fontAlgn="b"/>
                      <a:r>
                        <a:rPr lang="en-US" sz="1600" b="1" u="none" strike="noStrike">
                          <a:effectLst/>
                        </a:rPr>
                        <a:t>ICMu</a:t>
                      </a:r>
                      <a:endParaRPr lang="en-US" sz="1600" b="1" i="0" u="none" strike="noStrike">
                        <a:solidFill>
                          <a:srgbClr val="000000"/>
                        </a:solidFill>
                        <a:effectLst/>
                        <a:latin typeface="Calibri"/>
                      </a:endParaRPr>
                    </a:p>
                  </a:txBody>
                  <a:tcPr marL="0" marR="0" marT="0" marB="0" anchor="b"/>
                </a:tc>
                <a:tc>
                  <a:txBody>
                    <a:bodyPr/>
                    <a:lstStyle/>
                    <a:p>
                      <a:pPr algn="ctr" fontAlgn="b"/>
                      <a:r>
                        <a:rPr lang="en-US" sz="1600" b="1" u="none" strike="noStrike">
                          <a:effectLst/>
                        </a:rPr>
                        <a:t>ICH</a:t>
                      </a:r>
                      <a:endParaRPr lang="en-US" sz="1600" b="1" i="0" u="none" strike="noStrike">
                        <a:solidFill>
                          <a:srgbClr val="000000"/>
                        </a:solidFill>
                        <a:effectLst/>
                        <a:latin typeface="Calibri"/>
                      </a:endParaRPr>
                    </a:p>
                  </a:txBody>
                  <a:tcPr marL="0" marR="0" marT="0" marB="0" anchor="b"/>
                </a:tc>
                <a:tc>
                  <a:txBody>
                    <a:bodyPr/>
                    <a:lstStyle/>
                    <a:p>
                      <a:pPr algn="ctr" fontAlgn="b"/>
                      <a:r>
                        <a:rPr lang="en-US" sz="1600" b="1" u="none" strike="noStrike">
                          <a:effectLst/>
                        </a:rPr>
                        <a:t>ICN</a:t>
                      </a:r>
                      <a:endParaRPr lang="en-US" sz="1600" b="1" i="0" u="none" strike="noStrike">
                        <a:solidFill>
                          <a:srgbClr val="000000"/>
                        </a:solidFill>
                        <a:effectLst/>
                        <a:latin typeface="Calibri"/>
                      </a:endParaRPr>
                    </a:p>
                  </a:txBody>
                  <a:tcPr marL="0" marR="0" marT="0" marB="0" anchor="b"/>
                </a:tc>
                <a:tc>
                  <a:txBody>
                    <a:bodyPr/>
                    <a:lstStyle/>
                    <a:p>
                      <a:pPr algn="ctr" fontAlgn="b"/>
                      <a:r>
                        <a:rPr lang="en-US" sz="1600" b="1" u="none" strike="noStrike">
                          <a:effectLst/>
                        </a:rPr>
                        <a:t>IRMu</a:t>
                      </a:r>
                      <a:endParaRPr lang="en-US" sz="1600" b="1" i="0" u="none" strike="noStrike">
                        <a:solidFill>
                          <a:srgbClr val="000000"/>
                        </a:solidFill>
                        <a:effectLst/>
                        <a:latin typeface="Calibri"/>
                      </a:endParaRPr>
                    </a:p>
                  </a:txBody>
                  <a:tcPr marL="0" marR="0" marT="0" marB="0" anchor="b"/>
                </a:tc>
                <a:tc>
                  <a:txBody>
                    <a:bodyPr/>
                    <a:lstStyle/>
                    <a:p>
                      <a:pPr algn="ctr" fontAlgn="b"/>
                      <a:r>
                        <a:rPr lang="en-US" sz="1600" b="1" u="none" strike="noStrike">
                          <a:effectLst/>
                        </a:rPr>
                        <a:t>IRH</a:t>
                      </a:r>
                      <a:endParaRPr lang="en-US" sz="1600" b="1" i="0" u="none" strike="noStrike">
                        <a:solidFill>
                          <a:srgbClr val="000000"/>
                        </a:solidFill>
                        <a:effectLst/>
                        <a:latin typeface="Calibri"/>
                      </a:endParaRPr>
                    </a:p>
                  </a:txBody>
                  <a:tcPr marL="0" marR="0" marT="0" marB="0" anchor="b"/>
                </a:tc>
                <a:tc>
                  <a:txBody>
                    <a:bodyPr/>
                    <a:lstStyle/>
                    <a:p>
                      <a:pPr algn="ctr" fontAlgn="b"/>
                      <a:r>
                        <a:rPr lang="en-US" sz="1600" b="1" u="none" strike="noStrike" dirty="0">
                          <a:effectLst/>
                        </a:rPr>
                        <a:t>IRN</a:t>
                      </a:r>
                      <a:endParaRPr lang="en-US" sz="1600" b="1" i="0" u="none" strike="noStrike" dirty="0">
                        <a:solidFill>
                          <a:srgbClr val="000000"/>
                        </a:solidFill>
                        <a:effectLst/>
                        <a:latin typeface="Calibri"/>
                      </a:endParaRPr>
                    </a:p>
                  </a:txBody>
                  <a:tcPr marL="0" marR="0" marT="0" marB="0" anchor="b"/>
                </a:tc>
              </a:tr>
              <a:tr h="264496">
                <a:tc>
                  <a:txBody>
                    <a:bodyPr/>
                    <a:lstStyle/>
                    <a:p>
                      <a:pPr algn="ctr" fontAlgn="b"/>
                      <a:r>
                        <a:rPr lang="en-US" sz="1600" b="1" u="none" strike="noStrike" dirty="0" smtClean="0">
                          <a:effectLst/>
                        </a:rPr>
                        <a:t>Profit </a:t>
                      </a:r>
                    </a:p>
                    <a:p>
                      <a:pPr algn="ctr" fontAlgn="b"/>
                      <a:r>
                        <a:rPr lang="en-US" sz="1400" b="1" i="0" u="none" strike="noStrike" dirty="0" smtClean="0">
                          <a:solidFill>
                            <a:srgbClr val="000000"/>
                          </a:solidFill>
                          <a:effectLst/>
                          <a:latin typeface="Calibri"/>
                        </a:rPr>
                        <a:t>(.4083)</a:t>
                      </a:r>
                    </a:p>
                    <a:p>
                      <a:pPr algn="ctr" fontAlgn="b"/>
                      <a:endParaRPr lang="en-US" sz="1400" b="1" i="0" u="none" strike="noStrike" dirty="0">
                        <a:solidFill>
                          <a:srgbClr val="000000"/>
                        </a:solidFill>
                        <a:effectLst/>
                        <a:latin typeface="Calibri"/>
                      </a:endParaRPr>
                    </a:p>
                  </a:txBody>
                  <a:tcPr marL="0" marR="0" marT="0" marB="0" anchor="b"/>
                </a:tc>
                <a:tc>
                  <a:txBody>
                    <a:bodyPr/>
                    <a:lstStyle/>
                    <a:p>
                      <a:pPr algn="ctr" fontAlgn="b"/>
                      <a:r>
                        <a:rPr lang="en-US" sz="1400" u="none" strike="noStrike" dirty="0">
                          <a:effectLst/>
                        </a:rPr>
                        <a:t>10.216</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a:effectLst/>
                        </a:rPr>
                        <a:t>7.217</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a:effectLst/>
                        </a:rPr>
                        <a:t>4.248</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a:effectLst/>
                        </a:rPr>
                        <a:t>8.584</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dirty="0">
                          <a:effectLst/>
                        </a:rPr>
                        <a:t>6.321</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3.448</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12.130</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9.720</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4.751</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12.809</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9.466</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5.720</a:t>
                      </a:r>
                      <a:endParaRPr lang="en-US" sz="1400" b="0" i="0" u="none" strike="noStrike" dirty="0">
                        <a:solidFill>
                          <a:srgbClr val="000000"/>
                        </a:solidFill>
                        <a:effectLst/>
                        <a:latin typeface="Calibri"/>
                      </a:endParaRPr>
                    </a:p>
                  </a:txBody>
                  <a:tcPr marL="0" marR="0" marT="0" marB="0" anchor="ctr"/>
                </a:tc>
              </a:tr>
              <a:tr h="264496">
                <a:tc>
                  <a:txBody>
                    <a:bodyPr/>
                    <a:lstStyle/>
                    <a:p>
                      <a:pPr algn="ctr" fontAlgn="b"/>
                      <a:r>
                        <a:rPr lang="en-US" sz="1600" b="1" u="none" strike="noStrike" dirty="0">
                          <a:effectLst/>
                        </a:rPr>
                        <a:t>Soil </a:t>
                      </a:r>
                      <a:r>
                        <a:rPr lang="en-US" sz="1600" b="1" u="none" strike="noStrike" dirty="0" smtClean="0">
                          <a:effectLst/>
                        </a:rPr>
                        <a:t>Quality</a:t>
                      </a:r>
                    </a:p>
                    <a:p>
                      <a:pPr algn="ctr" fontAlgn="b"/>
                      <a:r>
                        <a:rPr lang="en-US" sz="1400" b="1" i="0" u="none" strike="noStrike" dirty="0" smtClean="0">
                          <a:solidFill>
                            <a:srgbClr val="000000"/>
                          </a:solidFill>
                          <a:effectLst/>
                          <a:latin typeface="Calibri"/>
                        </a:rPr>
                        <a:t>(.3174)</a:t>
                      </a:r>
                    </a:p>
                    <a:p>
                      <a:pPr algn="ctr" fontAlgn="b"/>
                      <a:endParaRPr lang="en-US" sz="1400" b="1" i="0" u="none" strike="noStrike" dirty="0">
                        <a:solidFill>
                          <a:srgbClr val="000000"/>
                        </a:solidFill>
                        <a:effectLst/>
                        <a:latin typeface="Calibri"/>
                      </a:endParaRPr>
                    </a:p>
                  </a:txBody>
                  <a:tcPr marL="0" marR="0" marT="0" marB="0" anchor="b"/>
                </a:tc>
                <a:tc>
                  <a:txBody>
                    <a:bodyPr/>
                    <a:lstStyle/>
                    <a:p>
                      <a:pPr algn="ctr" fontAlgn="b"/>
                      <a:r>
                        <a:rPr lang="en-US" sz="1400" u="none" strike="noStrike">
                          <a:effectLst/>
                        </a:rPr>
                        <a:t>0.366</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dirty="0">
                          <a:effectLst/>
                        </a:rPr>
                        <a:t>0.081</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a:effectLst/>
                        </a:rPr>
                        <a:t>0.482</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a:effectLst/>
                        </a:rPr>
                        <a:t>0.483</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a:effectLst/>
                        </a:rPr>
                        <a:t>0.306</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dirty="0">
                          <a:effectLst/>
                        </a:rPr>
                        <a:t>0.820</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a:effectLst/>
                        </a:rPr>
                        <a:t>0.412</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a:effectLst/>
                        </a:rPr>
                        <a:t>0.068</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a:effectLst/>
                        </a:rPr>
                        <a:t>0.676</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a:effectLst/>
                        </a:rPr>
                        <a:t>0.512</a:t>
                      </a:r>
                      <a:endParaRPr lang="en-US" sz="1400" b="0" i="0" u="none" strike="noStrike">
                        <a:solidFill>
                          <a:srgbClr val="000000"/>
                        </a:solidFill>
                        <a:effectLst/>
                        <a:latin typeface="Calibri"/>
                      </a:endParaRPr>
                    </a:p>
                  </a:txBody>
                  <a:tcPr marL="0" marR="0" marT="0" marB="0" anchor="ctr"/>
                </a:tc>
                <a:tc>
                  <a:txBody>
                    <a:bodyPr/>
                    <a:lstStyle/>
                    <a:p>
                      <a:pPr algn="ctr" fontAlgn="b"/>
                      <a:r>
                        <a:rPr lang="en-US" sz="1400" u="none" strike="noStrike" dirty="0">
                          <a:effectLst/>
                        </a:rPr>
                        <a:t>0.636</a:t>
                      </a:r>
                      <a:endParaRPr lang="en-US" sz="1400" b="0" i="0" u="none" strike="noStrike" dirty="0">
                        <a:solidFill>
                          <a:srgbClr val="000000"/>
                        </a:solidFill>
                        <a:effectLst/>
                        <a:latin typeface="Calibri"/>
                      </a:endParaRPr>
                    </a:p>
                  </a:txBody>
                  <a:tcPr marL="0" marR="0" marT="0" marB="0" anchor="ctr"/>
                </a:tc>
                <a:tc>
                  <a:txBody>
                    <a:bodyPr/>
                    <a:lstStyle/>
                    <a:p>
                      <a:pPr algn="ctr" fontAlgn="b"/>
                      <a:r>
                        <a:rPr lang="en-US" sz="1400" u="none" strike="noStrike" dirty="0">
                          <a:effectLst/>
                        </a:rPr>
                        <a:t>0.874</a:t>
                      </a:r>
                      <a:endParaRPr lang="en-US" sz="1400" b="0" i="0" u="none" strike="noStrike" dirty="0">
                        <a:solidFill>
                          <a:srgbClr val="000000"/>
                        </a:solidFill>
                        <a:effectLst/>
                        <a:latin typeface="Calibri"/>
                      </a:endParaRPr>
                    </a:p>
                  </a:txBody>
                  <a:tcPr marL="0" marR="0" marT="0" marB="0" anchor="ctr"/>
                </a:tc>
              </a:tr>
              <a:tr h="264496">
                <a:tc>
                  <a:txBody>
                    <a:bodyPr/>
                    <a:lstStyle/>
                    <a:p>
                      <a:pPr algn="ctr" fontAlgn="b"/>
                      <a:r>
                        <a:rPr lang="en-US" sz="1600" b="1" u="none" strike="noStrike" dirty="0">
                          <a:effectLst/>
                        </a:rPr>
                        <a:t>Labor </a:t>
                      </a:r>
                      <a:r>
                        <a:rPr lang="en-US" sz="1600" b="1" u="none" strike="noStrike" dirty="0" smtClean="0">
                          <a:effectLst/>
                        </a:rPr>
                        <a:t>Cost</a:t>
                      </a:r>
                    </a:p>
                    <a:p>
                      <a:pPr algn="ctr" fontAlgn="b"/>
                      <a:r>
                        <a:rPr lang="en-US" sz="1400" b="1" i="0" u="none" strike="noStrike" dirty="0" smtClean="0">
                          <a:solidFill>
                            <a:srgbClr val="000000"/>
                          </a:solidFill>
                          <a:effectLst/>
                          <a:latin typeface="Calibri"/>
                        </a:rPr>
                        <a:t>(.2742)</a:t>
                      </a:r>
                    </a:p>
                    <a:p>
                      <a:pPr algn="ctr" fontAlgn="b"/>
                      <a:endParaRPr lang="en-US" sz="1400" b="1" i="0" u="none" strike="noStrike" dirty="0">
                        <a:solidFill>
                          <a:srgbClr val="000000"/>
                        </a:solidFill>
                        <a:effectLst/>
                        <a:latin typeface="Calibri"/>
                      </a:endParaRPr>
                    </a:p>
                  </a:txBody>
                  <a:tcPr marL="0" marR="0" marT="0" marB="0" anchor="b">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6.997</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7.035</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5.959</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4.364</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4.401</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3.326</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7.539</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7.577</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6.501</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a:effectLst/>
                        </a:rPr>
                        <a:t>4.432</a:t>
                      </a:r>
                      <a:endParaRPr lang="en-US" sz="1400" b="0" i="0" u="none" strike="noStrike">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a:effectLst/>
                        </a:rPr>
                        <a:t>4.470</a:t>
                      </a:r>
                      <a:endParaRPr lang="en-US" sz="1400" b="0" i="0" u="none" strike="noStrike">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fontAlgn="b"/>
                      <a:r>
                        <a:rPr lang="en-US" sz="1400" u="none" strike="noStrike" dirty="0">
                          <a:effectLst/>
                        </a:rPr>
                        <a:t>3.395</a:t>
                      </a:r>
                      <a:endParaRPr lang="en-US" sz="1400" b="0" i="0" u="none" strike="noStrike" dirty="0">
                        <a:solidFill>
                          <a:srgbClr val="000000"/>
                        </a:solidFill>
                        <a:effectLst/>
                        <a:latin typeface="Calibri"/>
                      </a:endParaRPr>
                    </a:p>
                  </a:txBody>
                  <a:tcPr marL="0" marR="0" marT="0" marB="0" anchor="ctr">
                    <a:lnB w="12700" cap="flat" cmpd="sng" algn="ctr">
                      <a:solidFill>
                        <a:schemeClr val="tx1"/>
                      </a:solidFill>
                      <a:prstDash val="solid"/>
                      <a:round/>
                      <a:headEnd type="none" w="med" len="med"/>
                      <a:tailEnd type="none" w="med" len="med"/>
                    </a:lnB>
                  </a:tcPr>
                </a:tc>
              </a:tr>
              <a:tr h="542217">
                <a:tc>
                  <a:txBody>
                    <a:bodyPr/>
                    <a:lstStyle/>
                    <a:p>
                      <a:pPr algn="ctr" fontAlgn="b"/>
                      <a:r>
                        <a:rPr lang="en-US" sz="1600" b="1" u="none" strike="noStrike" dirty="0">
                          <a:effectLst/>
                        </a:rPr>
                        <a:t>% of </a:t>
                      </a:r>
                      <a:r>
                        <a:rPr lang="en-US" sz="1600" b="1" u="none" strike="noStrike" baseline="0" dirty="0" smtClean="0">
                          <a:effectLst/>
                        </a:rPr>
                        <a:t>area </a:t>
                      </a:r>
                    </a:p>
                    <a:p>
                      <a:pPr algn="ctr" fontAlgn="b"/>
                      <a:endParaRPr lang="en-US" sz="1600" b="1" i="0" u="none" strike="noStrike" dirty="0">
                        <a:solidFill>
                          <a:srgbClr val="000000"/>
                        </a:solidFill>
                        <a:effectLst/>
                        <a:latin typeface="Calibri"/>
                      </a:endParaRPr>
                    </a:p>
                  </a:txBody>
                  <a:tcPr marL="0" marR="0" marT="0" marB="0" anchor="b">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b="1" u="none" strike="noStrike" dirty="0">
                          <a:effectLst/>
                        </a:rPr>
                        <a:t>63%</a:t>
                      </a:r>
                      <a:endParaRPr lang="en-US" sz="2000" b="1"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u="none" strike="noStrike" dirty="0">
                          <a:effectLst/>
                        </a:rPr>
                        <a:t>0%</a:t>
                      </a:r>
                      <a:endParaRPr lang="en-US" sz="2000" b="0"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ctr" fontAlgn="b"/>
                      <a:r>
                        <a:rPr lang="en-US" sz="2000" b="1" u="none" strike="noStrike" dirty="0">
                          <a:effectLst/>
                        </a:rPr>
                        <a:t>37%</a:t>
                      </a:r>
                      <a:endParaRPr lang="en-US" sz="2000" b="1" i="0" u="none" strike="noStrike" dirty="0">
                        <a:solidFill>
                          <a:srgbClr val="76933C"/>
                        </a:solidFill>
                        <a:effectLst/>
                        <a:latin typeface="Calibri"/>
                      </a:endParaRPr>
                    </a:p>
                  </a:txBody>
                  <a:tcPr marL="0" marR="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359295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629400" cy="707886"/>
          </a:xfrm>
          <a:prstGeom prst="rect">
            <a:avLst/>
          </a:prstGeom>
          <a:noFill/>
        </p:spPr>
        <p:txBody>
          <a:bodyPr wrap="square" rtlCol="0">
            <a:spAutoFit/>
          </a:bodyPr>
          <a:lstStyle/>
          <a:p>
            <a:r>
              <a:rPr lang="en-US" sz="4000" b="1" dirty="0" smtClean="0">
                <a:solidFill>
                  <a:schemeClr val="accent2">
                    <a:lumMod val="75000"/>
                  </a:schemeClr>
                </a:solidFill>
              </a:rPr>
              <a:t>Economic </a:t>
            </a:r>
            <a:r>
              <a:rPr lang="en-US" sz="4000" b="1" dirty="0" smtClean="0">
                <a:solidFill>
                  <a:schemeClr val="accent2">
                    <a:lumMod val="75000"/>
                  </a:schemeClr>
                </a:solidFill>
              </a:rPr>
              <a:t>Surplus</a:t>
            </a:r>
            <a:endParaRPr lang="en-US" sz="4000" b="1" dirty="0">
              <a:solidFill>
                <a:schemeClr val="accent2">
                  <a:lumMod val="75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9</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lvl="1"/>
            <a:endParaRPr lang="en-US" dirty="0" smtClean="0"/>
          </a:p>
          <a:p>
            <a:pPr lvl="1"/>
            <a:r>
              <a:rPr lang="en-US" sz="2400" dirty="0" smtClean="0"/>
              <a:t>Net </a:t>
            </a:r>
            <a:r>
              <a:rPr lang="en-US" sz="2400" dirty="0"/>
              <a:t>change in total economic surplus = I</a:t>
            </a:r>
            <a:r>
              <a:rPr lang="en-US" sz="2400" baseline="-25000" dirty="0"/>
              <a:t>0 </a:t>
            </a:r>
            <a:r>
              <a:rPr lang="en-US" sz="2400" dirty="0"/>
              <a:t>a b I</a:t>
            </a:r>
            <a:r>
              <a:rPr lang="en-US" sz="2400" baseline="-25000" dirty="0"/>
              <a:t>1</a:t>
            </a:r>
            <a:endParaRPr lang="en-US" sz="2400"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a:p>
        </p:txBody>
      </p:sp>
      <p:pic>
        <p:nvPicPr>
          <p:cNvPr id="11"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rcRect t="9435"/>
          <a:stretch/>
        </p:blipFill>
        <p:spPr bwMode="auto">
          <a:xfrm>
            <a:off x="1788279" y="2057400"/>
            <a:ext cx="5398169" cy="426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7270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3534</TotalTime>
  <Words>1616</Words>
  <Application>Microsoft Office PowerPoint</Application>
  <PresentationFormat>On-screen Show (4:3)</PresentationFormat>
  <Paragraphs>273</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 Hierarchy Process</dc:title>
  <dc:creator>Brinton</dc:creator>
  <cp:lastModifiedBy>Brinton</cp:lastModifiedBy>
  <cp:revision>158</cp:revision>
  <dcterms:created xsi:type="dcterms:W3CDTF">2006-08-16T00:00:00Z</dcterms:created>
  <dcterms:modified xsi:type="dcterms:W3CDTF">2013-04-13T00:50:24Z</dcterms:modified>
</cp:coreProperties>
</file>