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9"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5143500" type="screen16x9"/>
  <p:notesSz cx="6858000" cy="9144000"/>
  <p:embeddedFontLst>
    <p:embeddedFont>
      <p:font typeface="Comfortaa" pitchFamily="2" charset="0"/>
      <p:regular r:id="rId24"/>
      <p:bold r:id="rId25"/>
    </p:embeddedFont>
    <p:embeddedFont>
      <p:font typeface="Roboto" panose="02000000000000000000" pitchFamily="2"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inmaya Patnayak"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83"/>
  </p:normalViewPr>
  <p:slideViewPr>
    <p:cSldViewPr snapToGrid="0">
      <p:cViewPr varScale="1">
        <p:scale>
          <a:sx n="126" d="100"/>
          <a:sy n="126" d="100"/>
        </p:scale>
        <p:origin x="704" y="1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commentAuthors" Target="commentAuthors.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8-12-02T20:25:10.654" idx="1">
    <p:pos x="6000" y="0"/>
    <p:text>Possible comparison with our results</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John</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46285b9292_0_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46285b9292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Dhruv</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46285b9292_2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46285b9292_2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Ashin</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46285b9292_2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46285b9292_2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Ashin</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46285b9292_0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46285b9292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Chinmaya</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499a12db5c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499a12db5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Chinmaya</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46285b9292_0_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46285b9292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Chinmaya</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499a12db5c_1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499a12db5c_1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Chinmaya</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499a12db5c_1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499a12db5c_1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Chinmaya</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46285b9292_2_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46285b9292_2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Chinmaya</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46285b9292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46285b9292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Farnaz</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44462e2a89_0_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44462e2a89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John</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46285b9292_0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46285b9292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Farnaz</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46285b9292_2_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46285b9292_2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Farnaz</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46285b9292_0_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46285b9292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John</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46285b9292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46285b9292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John</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46285b9292_0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46285b9292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John</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46285b9292_0_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46285b9292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John</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46285b9292_0_6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46285b9292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John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46285b9292_2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46285b9292_2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John</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46285b9292_2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46285b9292_2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Dhruv</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 name="Google Shape;16;p2"/>
          <p:cNvSpPr txBox="1">
            <a:spLocks noGrp="1"/>
          </p:cNvSpPr>
          <p:nvPr>
            <p:ph type="ctrTitle"/>
          </p:nvPr>
        </p:nvSpPr>
        <p:spPr>
          <a:xfrm>
            <a:off x="598100" y="1775222"/>
            <a:ext cx="8222100" cy="838800"/>
          </a:xfrm>
          <a:prstGeom prst="rect">
            <a:avLst/>
          </a:prstGeom>
        </p:spPr>
        <p:txBody>
          <a:bodyPr spcFirstLastPara="1" wrap="square" lIns="91425" tIns="91425" rIns="91425" bIns="91425" anchor="b" anchorCtr="0"/>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a:endParaRPr/>
          </a:p>
        </p:txBody>
      </p:sp>
      <p:sp>
        <p:nvSpPr>
          <p:cNvPr id="17" name="Google Shape;17;p2"/>
          <p:cNvSpPr txBox="1">
            <a:spLocks noGrp="1"/>
          </p:cNvSpPr>
          <p:nvPr>
            <p:ph type="subTitle" idx="1"/>
          </p:nvPr>
        </p:nvSpPr>
        <p:spPr>
          <a:xfrm>
            <a:off x="598088" y="2715913"/>
            <a:ext cx="8222100" cy="432900"/>
          </a:xfrm>
          <a:prstGeom prst="rect">
            <a:avLst/>
          </a:prstGeom>
        </p:spPr>
        <p:txBody>
          <a:bodyPr spcFirstLastPara="1" wrap="square" lIns="91425" tIns="91425" rIns="91425" bIns="91425" anchor="t" anchorCtr="0"/>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8" name="Google Shape;18;p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1"/>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 name="Google Shape;76;p11"/>
          <p:cNvSpPr txBox="1">
            <a:spLocks noGrp="1"/>
          </p:cNvSpPr>
          <p:nvPr>
            <p:ph type="title" hasCustomPrompt="1"/>
          </p:nvPr>
        </p:nvSpPr>
        <p:spPr>
          <a:xfrm>
            <a:off x="311700" y="1256050"/>
            <a:ext cx="8520600" cy="2030700"/>
          </a:xfrm>
          <a:prstGeom prst="rect">
            <a:avLst/>
          </a:prstGeom>
        </p:spPr>
        <p:txBody>
          <a:bodyPr spcFirstLastPara="1" wrap="square" lIns="91425" tIns="91425" rIns="91425" bIns="91425" anchor="b" anchorCtr="0"/>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a:spLocks noGrp="1"/>
          </p:cNvSpPr>
          <p:nvPr>
            <p:ph type="body" idx="1"/>
          </p:nvPr>
        </p:nvSpPr>
        <p:spPr>
          <a:xfrm>
            <a:off x="311700" y="3369225"/>
            <a:ext cx="8520600" cy="1281900"/>
          </a:xfrm>
          <a:prstGeom prst="rect">
            <a:avLst/>
          </a:prstGeom>
        </p:spPr>
        <p:txBody>
          <a:bodyPr spcFirstLastPara="1" wrap="square" lIns="91425" tIns="91425" rIns="91425" bIns="91425" anchor="t" anchorCtr="0"/>
          <a:lstStyle>
            <a:lvl1pPr marL="457200" lvl="0" indent="-342900" algn="ctr">
              <a:spcBef>
                <a:spcPts val="0"/>
              </a:spcBef>
              <a:spcAft>
                <a:spcPts val="0"/>
              </a:spcAft>
              <a:buClr>
                <a:schemeClr val="lt1"/>
              </a:buClr>
              <a:buSzPts val="1800"/>
              <a:buChar char="●"/>
              <a:defRPr>
                <a:solidFill>
                  <a:schemeClr val="lt1"/>
                </a:solidFill>
              </a:defRPr>
            </a:lvl1pPr>
            <a:lvl2pPr marL="914400" lvl="1" indent="-317500" algn="ctr">
              <a:spcBef>
                <a:spcPts val="1600"/>
              </a:spcBef>
              <a:spcAft>
                <a:spcPts val="0"/>
              </a:spcAft>
              <a:buClr>
                <a:schemeClr val="lt1"/>
              </a:buClr>
              <a:buSzPts val="1400"/>
              <a:buChar char="○"/>
              <a:defRPr>
                <a:solidFill>
                  <a:schemeClr val="lt1"/>
                </a:solidFill>
              </a:defRPr>
            </a:lvl2pPr>
            <a:lvl3pPr marL="1371600" lvl="2" indent="-317500" algn="ctr">
              <a:spcBef>
                <a:spcPts val="1600"/>
              </a:spcBef>
              <a:spcAft>
                <a:spcPts val="0"/>
              </a:spcAft>
              <a:buClr>
                <a:schemeClr val="lt1"/>
              </a:buClr>
              <a:buSzPts val="1400"/>
              <a:buChar char="■"/>
              <a:defRPr>
                <a:solidFill>
                  <a:schemeClr val="lt1"/>
                </a:solidFill>
              </a:defRPr>
            </a:lvl3pPr>
            <a:lvl4pPr marL="1828800" lvl="3" indent="-317500" algn="ctr">
              <a:spcBef>
                <a:spcPts val="1600"/>
              </a:spcBef>
              <a:spcAft>
                <a:spcPts val="0"/>
              </a:spcAft>
              <a:buClr>
                <a:schemeClr val="lt1"/>
              </a:buClr>
              <a:buSzPts val="1400"/>
              <a:buChar char="●"/>
              <a:defRPr>
                <a:solidFill>
                  <a:schemeClr val="lt1"/>
                </a:solidFill>
              </a:defRPr>
            </a:lvl4pPr>
            <a:lvl5pPr marL="2286000" lvl="4" indent="-317500" algn="ctr">
              <a:spcBef>
                <a:spcPts val="1600"/>
              </a:spcBef>
              <a:spcAft>
                <a:spcPts val="0"/>
              </a:spcAft>
              <a:buClr>
                <a:schemeClr val="lt1"/>
              </a:buClr>
              <a:buSzPts val="1400"/>
              <a:buChar char="○"/>
              <a:defRPr>
                <a:solidFill>
                  <a:schemeClr val="lt1"/>
                </a:solidFill>
              </a:defRPr>
            </a:lvl5pPr>
            <a:lvl6pPr marL="2743200" lvl="5" indent="-317500" algn="ctr">
              <a:spcBef>
                <a:spcPts val="1600"/>
              </a:spcBef>
              <a:spcAft>
                <a:spcPts val="0"/>
              </a:spcAft>
              <a:buClr>
                <a:schemeClr val="lt1"/>
              </a:buClr>
              <a:buSzPts val="1400"/>
              <a:buChar char="■"/>
              <a:defRPr>
                <a:solidFill>
                  <a:schemeClr val="lt1"/>
                </a:solidFill>
              </a:defRPr>
            </a:lvl6pPr>
            <a:lvl7pPr marL="3200400" lvl="6" indent="-317500" algn="ctr">
              <a:spcBef>
                <a:spcPts val="1600"/>
              </a:spcBef>
              <a:spcAft>
                <a:spcPts val="0"/>
              </a:spcAft>
              <a:buClr>
                <a:schemeClr val="lt1"/>
              </a:buClr>
              <a:buSzPts val="1400"/>
              <a:buChar char="●"/>
              <a:defRPr>
                <a:solidFill>
                  <a:schemeClr val="lt1"/>
                </a:solidFill>
              </a:defRPr>
            </a:lvl7pPr>
            <a:lvl8pPr marL="3657600" lvl="7" indent="-317500" algn="ctr">
              <a:spcBef>
                <a:spcPts val="1600"/>
              </a:spcBef>
              <a:spcAft>
                <a:spcPts val="0"/>
              </a:spcAft>
              <a:buClr>
                <a:schemeClr val="lt1"/>
              </a:buClr>
              <a:buSzPts val="1400"/>
              <a:buChar char="○"/>
              <a:defRPr>
                <a:solidFill>
                  <a:schemeClr val="lt1"/>
                </a:solidFill>
              </a:defRPr>
            </a:lvl8pPr>
            <a:lvl9pPr marL="4114800" lvl="8" indent="-317500" algn="ctr">
              <a:spcBef>
                <a:spcPts val="1600"/>
              </a:spcBef>
              <a:spcAft>
                <a:spcPts val="1600"/>
              </a:spcAft>
              <a:buClr>
                <a:schemeClr val="lt1"/>
              </a:buClr>
              <a:buSzPts val="1400"/>
              <a:buChar char="■"/>
              <a:defRPr>
                <a:solidFill>
                  <a:schemeClr val="lt1"/>
                </a:solidFill>
              </a:defRPr>
            </a:lvl9pPr>
          </a:lstStyle>
          <a:p>
            <a:endParaRPr/>
          </a:p>
        </p:txBody>
      </p:sp>
      <p:sp>
        <p:nvSpPr>
          <p:cNvPr id="78" name="Google Shape;78;p11"/>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9"/>
        <p:cNvGrpSpPr/>
        <p:nvPr/>
      </p:nvGrpSpPr>
      <p:grpSpPr>
        <a:xfrm>
          <a:off x="0" y="0"/>
          <a:ext cx="0" cy="0"/>
          <a:chOff x="0" y="0"/>
          <a:chExt cx="0" cy="0"/>
        </a:xfrm>
      </p:grpSpPr>
      <p:sp>
        <p:nvSpPr>
          <p:cNvPr id="80" name="Google Shape;80;p1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Google Shape;26;p3"/>
          <p:cNvSpPr txBox="1">
            <a:spLocks noGrp="1"/>
          </p:cNvSpPr>
          <p:nvPr>
            <p:ph type="title"/>
          </p:nvPr>
        </p:nvSpPr>
        <p:spPr>
          <a:xfrm>
            <a:off x="598100" y="2152347"/>
            <a:ext cx="8222100" cy="8388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a:endParaRPr/>
          </a:p>
        </p:txBody>
      </p:sp>
      <p:sp>
        <p:nvSpPr>
          <p:cNvPr id="27" name="Google Shape;27;p3"/>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p:nvPr/>
          </p:nvSpPr>
          <p:spPr>
            <a:xfrm>
              <a:off x="7170274" y="3903669"/>
              <a:ext cx="989100" cy="987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a:off x="0" y="4891594"/>
              <a:ext cx="9144000" cy="252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 name="Google Shape;35;p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6" name="Google Shape;36;p4"/>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37" name="Google Shape;37;p4"/>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8"/>
        <p:cNvGrpSpPr/>
        <p:nvPr/>
      </p:nvGrpSpPr>
      <p:grpSpPr>
        <a:xfrm>
          <a:off x="0" y="0"/>
          <a:ext cx="0" cy="0"/>
          <a:chOff x="0" y="0"/>
          <a:chExt cx="0" cy="0"/>
        </a:xfrm>
      </p:grpSpPr>
      <p:sp>
        <p:nvSpPr>
          <p:cNvPr id="39" name="Google Shape;39;p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0" name="Google Shape;40;p5"/>
          <p:cNvSpPr txBox="1">
            <a:spLocks noGrp="1"/>
          </p:cNvSpPr>
          <p:nvPr>
            <p:ph type="body" idx="1"/>
          </p:nvPr>
        </p:nvSpPr>
        <p:spPr>
          <a:xfrm>
            <a:off x="311700" y="1229975"/>
            <a:ext cx="3999900" cy="33390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1" name="Google Shape;41;p5"/>
          <p:cNvSpPr txBox="1">
            <a:spLocks noGrp="1"/>
          </p:cNvSpPr>
          <p:nvPr>
            <p:ph type="body" idx="2"/>
          </p:nvPr>
        </p:nvSpPr>
        <p:spPr>
          <a:xfrm>
            <a:off x="4832400" y="1229975"/>
            <a:ext cx="3999900" cy="33390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2" name="Google Shape;42;p5"/>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5" name="Google Shape;45;p6"/>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6"/>
        <p:cNvGrpSpPr/>
        <p:nvPr/>
      </p:nvGrpSpPr>
      <p:grpSpPr>
        <a:xfrm>
          <a:off x="0" y="0"/>
          <a:ext cx="0" cy="0"/>
          <a:chOff x="0" y="0"/>
          <a:chExt cx="0" cy="0"/>
        </a:xfrm>
      </p:grpSpPr>
      <p:sp>
        <p:nvSpPr>
          <p:cNvPr id="47" name="Google Shape;47;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8" name="Google Shape;48;p7"/>
          <p:cNvSpPr txBox="1">
            <a:spLocks noGrp="1"/>
          </p:cNvSpPr>
          <p:nvPr>
            <p:ph type="body" idx="1"/>
          </p:nvPr>
        </p:nvSpPr>
        <p:spPr>
          <a:xfrm>
            <a:off x="311700" y="1465804"/>
            <a:ext cx="2808000" cy="31032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9" name="Google Shape;49;p7"/>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4"/>
        </a:solidFill>
        <a:effectLst/>
      </p:bgPr>
    </p:bg>
    <p:spTree>
      <p:nvGrpSpPr>
        <p:cNvPr id="1"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8"/>
            <p:cNvSpPr/>
            <p:nvPr/>
          </p:nvSpPr>
          <p:spPr>
            <a:xfrm rot="10800000" flipH="1">
              <a:off x="7113588" y="107"/>
              <a:ext cx="1015200" cy="10152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 name="Google Shape;57;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58" name="Google Shape;58;p8"/>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1" name="Google Shape;61;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62" name="Google Shape;62;p9"/>
          <p:cNvSpPr txBox="1">
            <a:spLocks noGrp="1"/>
          </p:cNvSpPr>
          <p:nvPr>
            <p:ph type="title"/>
          </p:nvPr>
        </p:nvSpPr>
        <p:spPr>
          <a:xfrm>
            <a:off x="265500" y="1151100"/>
            <a:ext cx="4045200" cy="15645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63" name="Google Shape;63;p9"/>
          <p:cNvSpPr txBox="1">
            <a:spLocks noGrp="1"/>
          </p:cNvSpPr>
          <p:nvPr>
            <p:ph type="subTitle" idx="1"/>
          </p:nvPr>
        </p:nvSpPr>
        <p:spPr>
          <a:xfrm>
            <a:off x="265500" y="2769001"/>
            <a:ext cx="4045200" cy="12693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4" name="Google Shape;6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65" name="Google Shape;65;p9"/>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6"/>
        <p:cNvGrpSpPr/>
        <p:nvPr/>
      </p:nvGrpSpPr>
      <p:grpSpPr>
        <a:xfrm>
          <a:off x="0" y="0"/>
          <a:ext cx="0" cy="0"/>
          <a:chOff x="0" y="0"/>
          <a:chExt cx="0" cy="0"/>
        </a:xfrm>
      </p:grpSpPr>
      <p:sp>
        <p:nvSpPr>
          <p:cNvPr id="67" name="Google Shape;67;p10"/>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68" name="Google Shape;68;p10"/>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geometric">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10000"/>
            <a:ext cx="8520600" cy="6078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311700" y="1229875"/>
            <a:ext cx="8520600" cy="33390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a:lnSpc>
                <a:spcPct val="115000"/>
              </a:lnSpc>
              <a:spcBef>
                <a:spcPts val="1600"/>
              </a:spcBef>
              <a:spcAft>
                <a:spcPts val="1600"/>
              </a:spcAft>
              <a:buClr>
                <a:schemeClr val="dk2"/>
              </a:buClr>
              <a:buSzPts val="1400"/>
              <a:buFont typeface="Roboto"/>
              <a:buChar char="■"/>
              <a:defRPr>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hyperlink" Target="https://drive.google.com/drive/u/1/folders/1MXrrXQTXDr6OrBcYsRU3IBA07XajgQU9" TargetMode="External"/><Relationship Id="rId4" Type="http://schemas.openxmlformats.org/officeDocument/2006/relationships/hyperlink" Target="https://arxiv.org/pdf/1704.04368.pdf"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hyperlink" Target="https://arxiv.org/pdf/1805.11080.pdf" TargetMode="Externa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3"/>
          <p:cNvSpPr txBox="1">
            <a:spLocks noGrp="1"/>
          </p:cNvSpPr>
          <p:nvPr>
            <p:ph type="ctrTitle"/>
          </p:nvPr>
        </p:nvSpPr>
        <p:spPr>
          <a:xfrm>
            <a:off x="747350" y="2149822"/>
            <a:ext cx="8222100" cy="838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b="1">
                <a:solidFill>
                  <a:srgbClr val="FFFFFF"/>
                </a:solidFill>
              </a:rPr>
              <a:t>Summarizing </a:t>
            </a:r>
            <a:endParaRPr b="1">
              <a:solidFill>
                <a:srgbClr val="FFFFFF"/>
              </a:solidFill>
            </a:endParaRPr>
          </a:p>
          <a:p>
            <a:pPr marL="0" lvl="0" indent="0" algn="l" rtl="0">
              <a:spcBef>
                <a:spcPts val="0"/>
              </a:spcBef>
              <a:spcAft>
                <a:spcPts val="0"/>
              </a:spcAft>
              <a:buNone/>
            </a:pPr>
            <a:r>
              <a:rPr lang="en" b="1">
                <a:solidFill>
                  <a:srgbClr val="FFFFFF"/>
                </a:solidFill>
              </a:rPr>
              <a:t>Electronic Theses and Dissertations</a:t>
            </a:r>
            <a:endParaRPr b="1">
              <a:solidFill>
                <a:srgbClr val="FFFFFF"/>
              </a:solidFill>
            </a:endParaRPr>
          </a:p>
        </p:txBody>
      </p:sp>
      <p:sp>
        <p:nvSpPr>
          <p:cNvPr id="86" name="Google Shape;86;p13"/>
          <p:cNvSpPr txBox="1">
            <a:spLocks noGrp="1"/>
          </p:cNvSpPr>
          <p:nvPr>
            <p:ph type="subTitle" idx="1"/>
          </p:nvPr>
        </p:nvSpPr>
        <p:spPr>
          <a:xfrm>
            <a:off x="6647150" y="3248425"/>
            <a:ext cx="2322300" cy="15822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endParaRPr sz="1400" dirty="0">
              <a:solidFill>
                <a:srgbClr val="FFFFFF"/>
              </a:solidFill>
              <a:latin typeface="Comfortaa"/>
              <a:ea typeface="Comfortaa"/>
              <a:cs typeface="Comfortaa"/>
              <a:sym typeface="Comfortaa"/>
            </a:endParaRPr>
          </a:p>
          <a:p>
            <a:pPr marL="0" lvl="0" indent="0" algn="r" rtl="0">
              <a:spcBef>
                <a:spcPts val="0"/>
              </a:spcBef>
              <a:spcAft>
                <a:spcPts val="0"/>
              </a:spcAft>
              <a:buNone/>
            </a:pPr>
            <a:endParaRPr sz="1400" dirty="0">
              <a:solidFill>
                <a:srgbClr val="FFFFFF"/>
              </a:solidFill>
              <a:latin typeface="Comfortaa"/>
              <a:ea typeface="Comfortaa"/>
              <a:cs typeface="Comfortaa"/>
              <a:sym typeface="Comfortaa"/>
            </a:endParaRPr>
          </a:p>
          <a:p>
            <a:pPr marL="0" lvl="0" indent="0" algn="l" rtl="0">
              <a:spcBef>
                <a:spcPts val="0"/>
              </a:spcBef>
              <a:spcAft>
                <a:spcPts val="0"/>
              </a:spcAft>
              <a:buNone/>
            </a:pPr>
            <a:r>
              <a:rPr lang="en" sz="1400" dirty="0">
                <a:solidFill>
                  <a:srgbClr val="FFFFFF"/>
                </a:solidFill>
                <a:latin typeface="Comfortaa"/>
                <a:ea typeface="Comfortaa"/>
                <a:cs typeface="Comfortaa"/>
                <a:sym typeface="Comfortaa"/>
              </a:rPr>
              <a:t>                          </a:t>
            </a:r>
            <a:r>
              <a:rPr lang="en" sz="1400" b="1" dirty="0">
                <a:solidFill>
                  <a:srgbClr val="FFFFFF"/>
                </a:solidFill>
                <a:latin typeface="Comfortaa"/>
                <a:ea typeface="Comfortaa"/>
                <a:cs typeface="Comfortaa"/>
                <a:sym typeface="Comfortaa"/>
              </a:rPr>
              <a:t>Team 17</a:t>
            </a:r>
            <a:endParaRPr sz="1400" b="1" dirty="0">
              <a:solidFill>
                <a:srgbClr val="FFFFFF"/>
              </a:solidFill>
              <a:latin typeface="Comfortaa"/>
              <a:ea typeface="Comfortaa"/>
              <a:cs typeface="Comfortaa"/>
              <a:sym typeface="Comfortaa"/>
            </a:endParaRPr>
          </a:p>
          <a:p>
            <a:pPr marL="0" lvl="0" indent="0" algn="r" rtl="0">
              <a:spcBef>
                <a:spcPts val="0"/>
              </a:spcBef>
              <a:spcAft>
                <a:spcPts val="0"/>
              </a:spcAft>
              <a:buNone/>
            </a:pPr>
            <a:r>
              <a:rPr lang="en" sz="1100" dirty="0" err="1">
                <a:solidFill>
                  <a:srgbClr val="FFFFFF"/>
                </a:solidFill>
                <a:latin typeface="Comfortaa"/>
                <a:ea typeface="Comfortaa"/>
                <a:cs typeface="Comfortaa"/>
                <a:sym typeface="Comfortaa"/>
              </a:rPr>
              <a:t>Ashin</a:t>
            </a:r>
            <a:r>
              <a:rPr lang="en" sz="1100" dirty="0">
                <a:solidFill>
                  <a:srgbClr val="FFFFFF"/>
                </a:solidFill>
                <a:latin typeface="Comfortaa"/>
                <a:ea typeface="Comfortaa"/>
                <a:cs typeface="Comfortaa"/>
                <a:sym typeface="Comfortaa"/>
              </a:rPr>
              <a:t> Marin Thomas</a:t>
            </a:r>
            <a:endParaRPr sz="1100" dirty="0">
              <a:solidFill>
                <a:srgbClr val="FFFFFF"/>
              </a:solidFill>
              <a:latin typeface="Comfortaa"/>
              <a:ea typeface="Comfortaa"/>
              <a:cs typeface="Comfortaa"/>
              <a:sym typeface="Comfortaa"/>
            </a:endParaRPr>
          </a:p>
          <a:p>
            <a:pPr marL="0" lvl="0" indent="0" algn="r" rtl="0">
              <a:spcBef>
                <a:spcPts val="0"/>
              </a:spcBef>
              <a:spcAft>
                <a:spcPts val="0"/>
              </a:spcAft>
              <a:buNone/>
            </a:pPr>
            <a:r>
              <a:rPr lang="en" sz="1100" dirty="0">
                <a:solidFill>
                  <a:srgbClr val="FFFFFF"/>
                </a:solidFill>
                <a:latin typeface="Comfortaa"/>
                <a:ea typeface="Comfortaa"/>
                <a:cs typeface="Comfortaa"/>
                <a:sym typeface="Comfortaa"/>
              </a:rPr>
              <a:t>Chinmaya </a:t>
            </a:r>
            <a:r>
              <a:rPr lang="en" sz="1100" dirty="0" err="1">
                <a:solidFill>
                  <a:srgbClr val="FFFFFF"/>
                </a:solidFill>
                <a:latin typeface="Comfortaa"/>
                <a:ea typeface="Comfortaa"/>
                <a:cs typeface="Comfortaa"/>
                <a:sym typeface="Comfortaa"/>
              </a:rPr>
              <a:t>Patnayak</a:t>
            </a:r>
            <a:r>
              <a:rPr lang="en" sz="1100" dirty="0">
                <a:solidFill>
                  <a:srgbClr val="FFFFFF"/>
                </a:solidFill>
                <a:latin typeface="Comfortaa"/>
                <a:ea typeface="Comfortaa"/>
                <a:cs typeface="Comfortaa"/>
                <a:sym typeface="Comfortaa"/>
              </a:rPr>
              <a:t> </a:t>
            </a:r>
            <a:endParaRPr sz="1100" dirty="0">
              <a:solidFill>
                <a:srgbClr val="FFFFFF"/>
              </a:solidFill>
              <a:latin typeface="Comfortaa"/>
              <a:ea typeface="Comfortaa"/>
              <a:cs typeface="Comfortaa"/>
              <a:sym typeface="Comfortaa"/>
            </a:endParaRPr>
          </a:p>
          <a:p>
            <a:pPr marL="0" lvl="0" indent="0" algn="r" rtl="0">
              <a:spcBef>
                <a:spcPts val="0"/>
              </a:spcBef>
              <a:spcAft>
                <a:spcPts val="0"/>
              </a:spcAft>
              <a:buNone/>
            </a:pPr>
            <a:r>
              <a:rPr lang="en" sz="1100" dirty="0">
                <a:solidFill>
                  <a:srgbClr val="FFFFFF"/>
                </a:solidFill>
                <a:latin typeface="Comfortaa"/>
                <a:ea typeface="Comfortaa"/>
                <a:cs typeface="Comfortaa"/>
                <a:sym typeface="Comfortaa"/>
              </a:rPr>
              <a:t>Dhruv Sharma</a:t>
            </a:r>
            <a:endParaRPr sz="1100" dirty="0">
              <a:solidFill>
                <a:srgbClr val="FFFFFF"/>
              </a:solidFill>
              <a:latin typeface="Comfortaa"/>
              <a:ea typeface="Comfortaa"/>
              <a:cs typeface="Comfortaa"/>
              <a:sym typeface="Comfortaa"/>
            </a:endParaRPr>
          </a:p>
          <a:p>
            <a:pPr marL="0" lvl="0" indent="0" algn="r" rtl="0">
              <a:spcBef>
                <a:spcPts val="0"/>
              </a:spcBef>
              <a:spcAft>
                <a:spcPts val="0"/>
              </a:spcAft>
              <a:buNone/>
            </a:pPr>
            <a:r>
              <a:rPr lang="en" sz="1100" dirty="0" err="1">
                <a:solidFill>
                  <a:srgbClr val="FFFFFF"/>
                </a:solidFill>
                <a:latin typeface="Comfortaa"/>
                <a:ea typeface="Comfortaa"/>
                <a:cs typeface="Comfortaa"/>
                <a:sym typeface="Comfortaa"/>
              </a:rPr>
              <a:t>Farnaz</a:t>
            </a:r>
            <a:r>
              <a:rPr lang="en" sz="1100" dirty="0">
                <a:solidFill>
                  <a:srgbClr val="FFFFFF"/>
                </a:solidFill>
                <a:latin typeface="Comfortaa"/>
                <a:ea typeface="Comfortaa"/>
                <a:cs typeface="Comfortaa"/>
                <a:sym typeface="Comfortaa"/>
              </a:rPr>
              <a:t> </a:t>
            </a:r>
            <a:r>
              <a:rPr lang="en" sz="1100" dirty="0" err="1">
                <a:solidFill>
                  <a:srgbClr val="FFFFFF"/>
                </a:solidFill>
                <a:latin typeface="Comfortaa"/>
                <a:ea typeface="Comfortaa"/>
                <a:cs typeface="Comfortaa"/>
                <a:sym typeface="Comfortaa"/>
              </a:rPr>
              <a:t>Khaghani</a:t>
            </a:r>
            <a:endParaRPr sz="1100" dirty="0">
              <a:solidFill>
                <a:srgbClr val="FFFFFF"/>
              </a:solidFill>
              <a:latin typeface="Comfortaa"/>
              <a:ea typeface="Comfortaa"/>
              <a:cs typeface="Comfortaa"/>
              <a:sym typeface="Comfortaa"/>
            </a:endParaRPr>
          </a:p>
          <a:p>
            <a:pPr marL="0" lvl="0" indent="0" algn="r" rtl="0">
              <a:spcBef>
                <a:spcPts val="0"/>
              </a:spcBef>
              <a:spcAft>
                <a:spcPts val="0"/>
              </a:spcAft>
              <a:buNone/>
            </a:pPr>
            <a:r>
              <a:rPr lang="en" sz="1100" dirty="0">
                <a:solidFill>
                  <a:srgbClr val="FFFFFF"/>
                </a:solidFill>
                <a:latin typeface="Comfortaa"/>
                <a:ea typeface="Comfortaa"/>
                <a:cs typeface="Comfortaa"/>
                <a:sym typeface="Comfortaa"/>
              </a:rPr>
              <a:t>John </a:t>
            </a:r>
            <a:r>
              <a:rPr lang="en" sz="1100" dirty="0" err="1">
                <a:solidFill>
                  <a:srgbClr val="FFFFFF"/>
                </a:solidFill>
                <a:latin typeface="Comfortaa"/>
                <a:ea typeface="Comfortaa"/>
                <a:cs typeface="Comfortaa"/>
                <a:sym typeface="Comfortaa"/>
              </a:rPr>
              <a:t>Aromando</a:t>
            </a:r>
            <a:endParaRPr sz="1100" dirty="0">
              <a:solidFill>
                <a:srgbClr val="FFFFFF"/>
              </a:solidFill>
            </a:endParaRPr>
          </a:p>
          <a:p>
            <a:pPr marL="0" lvl="0" indent="0" algn="r" rtl="0">
              <a:spcBef>
                <a:spcPts val="0"/>
              </a:spcBef>
              <a:spcAft>
                <a:spcPts val="0"/>
              </a:spcAft>
              <a:buNone/>
            </a:pPr>
            <a:endParaRPr dirty="0">
              <a:solidFill>
                <a:srgbClr val="FFFFFF"/>
              </a:solidFill>
            </a:endParaRPr>
          </a:p>
        </p:txBody>
      </p:sp>
      <p:sp>
        <p:nvSpPr>
          <p:cNvPr id="87" name="Google Shape;87;p13"/>
          <p:cNvSpPr txBox="1"/>
          <p:nvPr/>
        </p:nvSpPr>
        <p:spPr>
          <a:xfrm>
            <a:off x="6179925" y="3248425"/>
            <a:ext cx="2832300" cy="6720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Clr>
                <a:srgbClr val="000000"/>
              </a:buClr>
              <a:buSzPts val="1100"/>
              <a:buFont typeface="Arial"/>
              <a:buNone/>
            </a:pPr>
            <a:r>
              <a:rPr lang="en" sz="1100" b="1">
                <a:solidFill>
                  <a:srgbClr val="FFFFFF"/>
                </a:solidFill>
                <a:latin typeface="Comfortaa"/>
                <a:ea typeface="Comfortaa"/>
                <a:cs typeface="Comfortaa"/>
                <a:sym typeface="Comfortaa"/>
              </a:rPr>
              <a:t>December 4, 2018</a:t>
            </a:r>
            <a:endParaRPr sz="1100" b="1">
              <a:solidFill>
                <a:srgbClr val="FFFFFF"/>
              </a:solidFill>
              <a:latin typeface="Comfortaa"/>
              <a:ea typeface="Comfortaa"/>
              <a:cs typeface="Comfortaa"/>
              <a:sym typeface="Comfortaa"/>
            </a:endParaRPr>
          </a:p>
        </p:txBody>
      </p:sp>
      <p:sp>
        <p:nvSpPr>
          <p:cNvPr id="88" name="Google Shape;88;p13"/>
          <p:cNvSpPr txBox="1"/>
          <p:nvPr/>
        </p:nvSpPr>
        <p:spPr>
          <a:xfrm>
            <a:off x="816425" y="708400"/>
            <a:ext cx="5187300" cy="414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FFFFFF"/>
                </a:solidFill>
                <a:latin typeface="Comfortaa"/>
                <a:ea typeface="Comfortaa"/>
                <a:cs typeface="Comfortaa"/>
                <a:sym typeface="Comfortaa"/>
              </a:rPr>
              <a:t>CS 4984/5984: </a:t>
            </a:r>
            <a:r>
              <a:rPr lang="en" sz="1000" b="1">
                <a:solidFill>
                  <a:srgbClr val="FFFFFF"/>
                </a:solidFill>
                <a:latin typeface="Comfortaa"/>
                <a:ea typeface="Comfortaa"/>
                <a:cs typeface="Comfortaa"/>
                <a:sym typeface="Comfortaa"/>
              </a:rPr>
              <a:t>Big Data Text Summarization</a:t>
            </a:r>
            <a:endParaRPr sz="1000" b="1">
              <a:solidFill>
                <a:srgbClr val="FFFFFF"/>
              </a:solidFill>
              <a:latin typeface="Comfortaa"/>
              <a:ea typeface="Comfortaa"/>
              <a:cs typeface="Comfortaa"/>
              <a:sym typeface="Comfortaa"/>
            </a:endParaRPr>
          </a:p>
        </p:txBody>
      </p:sp>
      <p:sp>
        <p:nvSpPr>
          <p:cNvPr id="89" name="Google Shape;89;p13"/>
          <p:cNvSpPr txBox="1"/>
          <p:nvPr/>
        </p:nvSpPr>
        <p:spPr>
          <a:xfrm>
            <a:off x="740225" y="2912425"/>
            <a:ext cx="3409800" cy="672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rgbClr val="000000"/>
              </a:buClr>
              <a:buSzPts val="1100"/>
              <a:buFont typeface="Arial"/>
              <a:buNone/>
            </a:pPr>
            <a:r>
              <a:rPr lang="en" sz="900">
                <a:solidFill>
                  <a:srgbClr val="FFFFFF"/>
                </a:solidFill>
                <a:latin typeface="Comfortaa"/>
                <a:ea typeface="Comfortaa"/>
                <a:cs typeface="Comfortaa"/>
                <a:sym typeface="Comfortaa"/>
              </a:rPr>
              <a:t>Instructor: Prof. Edward A. Fox</a:t>
            </a:r>
            <a:endParaRPr sz="900">
              <a:solidFill>
                <a:srgbClr val="FFFFFF"/>
              </a:solidFill>
              <a:latin typeface="Comfortaa"/>
              <a:ea typeface="Comfortaa"/>
              <a:cs typeface="Comfortaa"/>
              <a:sym typeface="Comfortaa"/>
            </a:endParaRPr>
          </a:p>
          <a:p>
            <a:pPr marL="0" lvl="0" indent="0" algn="l" rtl="0">
              <a:lnSpc>
                <a:spcPct val="115000"/>
              </a:lnSpc>
              <a:spcBef>
                <a:spcPts val="0"/>
              </a:spcBef>
              <a:spcAft>
                <a:spcPts val="0"/>
              </a:spcAft>
              <a:buClr>
                <a:srgbClr val="000000"/>
              </a:buClr>
              <a:buSzPts val="1100"/>
              <a:buFont typeface="Arial"/>
              <a:buNone/>
            </a:pPr>
            <a:r>
              <a:rPr lang="en" sz="900">
                <a:solidFill>
                  <a:srgbClr val="FFFFFF"/>
                </a:solidFill>
                <a:latin typeface="Comfortaa"/>
                <a:ea typeface="Comfortaa"/>
                <a:cs typeface="Comfortaa"/>
                <a:sym typeface="Comfortaa"/>
              </a:rPr>
              <a:t>Department of Computer Science, Virginia Tech</a:t>
            </a:r>
            <a:endParaRPr sz="900">
              <a:solidFill>
                <a:srgbClr val="FFFFFF"/>
              </a:solidFill>
              <a:latin typeface="Comfortaa"/>
              <a:ea typeface="Comfortaa"/>
              <a:cs typeface="Comfortaa"/>
              <a:sym typeface="Comfortaa"/>
            </a:endParaRPr>
          </a:p>
          <a:p>
            <a:pPr marL="0" lvl="0" indent="0" algn="l" rtl="0">
              <a:lnSpc>
                <a:spcPct val="115000"/>
              </a:lnSpc>
              <a:spcBef>
                <a:spcPts val="0"/>
              </a:spcBef>
              <a:spcAft>
                <a:spcPts val="0"/>
              </a:spcAft>
              <a:buClr>
                <a:srgbClr val="000000"/>
              </a:buClr>
              <a:buSzPts val="1100"/>
              <a:buFont typeface="Arial"/>
              <a:buNone/>
            </a:pPr>
            <a:r>
              <a:rPr lang="en" sz="900">
                <a:solidFill>
                  <a:srgbClr val="FFFFFF"/>
                </a:solidFill>
                <a:latin typeface="Comfortaa"/>
                <a:ea typeface="Comfortaa"/>
                <a:cs typeface="Comfortaa"/>
                <a:sym typeface="Comfortaa"/>
              </a:rPr>
              <a:t>Blacksburg, Virginia - 24061</a:t>
            </a:r>
            <a:endParaRPr sz="900">
              <a:solidFill>
                <a:srgbClr val="FFFFFF"/>
              </a:solidFill>
              <a:latin typeface="Comfortaa"/>
              <a:ea typeface="Comfortaa"/>
              <a:cs typeface="Comfortaa"/>
              <a:sym typeface="Comfortaa"/>
            </a:endParaRPr>
          </a:p>
          <a:p>
            <a:pPr marL="0" lvl="0" indent="0" algn="r" rtl="0">
              <a:spcBef>
                <a:spcPts val="0"/>
              </a:spcBef>
              <a:spcAft>
                <a:spcPts val="0"/>
              </a:spcAft>
              <a:buClr>
                <a:srgbClr val="000000"/>
              </a:buClr>
              <a:buSzPts val="1100"/>
              <a:buFont typeface="Arial"/>
              <a:buNone/>
            </a:pPr>
            <a:endParaRPr sz="900" b="1">
              <a:solidFill>
                <a:srgbClr val="FFFFFF"/>
              </a:solidFill>
              <a:latin typeface="Comfortaa"/>
              <a:ea typeface="Comfortaa"/>
              <a:cs typeface="Comfortaa"/>
              <a:sym typeface="Comforta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22"/>
          <p:cNvSpPr txBox="1">
            <a:spLocks noGrp="1"/>
          </p:cNvSpPr>
          <p:nvPr>
            <p:ph type="title"/>
          </p:nvPr>
        </p:nvSpPr>
        <p:spPr>
          <a:xfrm>
            <a:off x="311700" y="1052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Seq2Seq - Problems</a:t>
            </a:r>
            <a:endParaRPr/>
          </a:p>
        </p:txBody>
      </p:sp>
      <p:pic>
        <p:nvPicPr>
          <p:cNvPr id="144" name="Google Shape;144;p22"/>
          <p:cNvPicPr preferRelativeResize="0"/>
          <p:nvPr/>
        </p:nvPicPr>
        <p:blipFill rotWithShape="1">
          <a:blip r:embed="rId3">
            <a:alphaModFix/>
          </a:blip>
          <a:srcRect l="4269" t="66152" b="21702"/>
          <a:stretch/>
        </p:blipFill>
        <p:spPr>
          <a:xfrm>
            <a:off x="132450" y="4001700"/>
            <a:ext cx="8520521" cy="607801"/>
          </a:xfrm>
          <a:prstGeom prst="rect">
            <a:avLst/>
          </a:prstGeom>
          <a:noFill/>
          <a:ln>
            <a:noFill/>
          </a:ln>
        </p:spPr>
      </p:pic>
      <p:sp>
        <p:nvSpPr>
          <p:cNvPr id="145" name="Google Shape;145;p22"/>
          <p:cNvSpPr txBox="1"/>
          <p:nvPr/>
        </p:nvSpPr>
        <p:spPr>
          <a:xfrm>
            <a:off x="259650" y="805225"/>
            <a:ext cx="8469600" cy="1211400"/>
          </a:xfrm>
          <a:prstGeom prst="rect">
            <a:avLst/>
          </a:prstGeom>
          <a:noFill/>
          <a:ln>
            <a:noFill/>
          </a:ln>
        </p:spPr>
        <p:txBody>
          <a:bodyPr spcFirstLastPara="1" wrap="square" lIns="91425" tIns="91425" rIns="91425" bIns="91425" anchor="t" anchorCtr="0">
            <a:noAutofit/>
          </a:bodyPr>
          <a:lstStyle/>
          <a:p>
            <a:pPr marL="457200" lvl="0" indent="-323850" algn="l" rtl="0">
              <a:spcBef>
                <a:spcPts val="0"/>
              </a:spcBef>
              <a:spcAft>
                <a:spcPts val="0"/>
              </a:spcAft>
              <a:buSzPts val="1500"/>
              <a:buFont typeface="Roboto"/>
              <a:buChar char="●"/>
            </a:pPr>
            <a:r>
              <a:rPr lang="en" sz="1500">
                <a:latin typeface="Roboto"/>
                <a:ea typeface="Roboto"/>
                <a:cs typeface="Roboto"/>
                <a:sym typeface="Roboto"/>
              </a:rPr>
              <a:t>Does not generate grammatically correct sentences always and generates &lt;UNK&gt; frequently</a:t>
            </a:r>
            <a:endParaRPr sz="1500">
              <a:latin typeface="Roboto"/>
              <a:ea typeface="Roboto"/>
              <a:cs typeface="Roboto"/>
              <a:sym typeface="Roboto"/>
            </a:endParaRPr>
          </a:p>
          <a:p>
            <a:pPr marL="457200" lvl="0" indent="-323850" algn="l" rtl="0">
              <a:spcBef>
                <a:spcPts val="0"/>
              </a:spcBef>
              <a:spcAft>
                <a:spcPts val="0"/>
              </a:spcAft>
              <a:buSzPts val="1500"/>
              <a:buFont typeface="Roboto"/>
              <a:buChar char="●"/>
            </a:pPr>
            <a:r>
              <a:rPr lang="en" sz="1500">
                <a:latin typeface="Roboto"/>
                <a:ea typeface="Roboto"/>
                <a:cs typeface="Roboto"/>
                <a:sym typeface="Roboto"/>
              </a:rPr>
              <a:t>Involves too much hyperparameter tuning - number of nodes, input-output sequence length, beam search length, embedding size, batch size</a:t>
            </a:r>
            <a:endParaRPr sz="1500">
              <a:latin typeface="Roboto"/>
              <a:ea typeface="Roboto"/>
              <a:cs typeface="Roboto"/>
              <a:sym typeface="Roboto"/>
            </a:endParaRPr>
          </a:p>
          <a:p>
            <a:pPr marL="457200" lvl="0" indent="-323850" algn="l" rtl="0">
              <a:spcBef>
                <a:spcPts val="0"/>
              </a:spcBef>
              <a:spcAft>
                <a:spcPts val="0"/>
              </a:spcAft>
              <a:buSzPts val="1500"/>
              <a:buFont typeface="Roboto"/>
              <a:buChar char="●"/>
            </a:pPr>
            <a:r>
              <a:rPr lang="en" sz="1500">
                <a:latin typeface="Roboto"/>
                <a:ea typeface="Roboto"/>
                <a:cs typeface="Roboto"/>
                <a:sym typeface="Roboto"/>
              </a:rPr>
              <a:t>Fixed size embeddings are easily overwhelmed by long inputs and long outputs</a:t>
            </a:r>
            <a:endParaRPr sz="1500">
              <a:latin typeface="Roboto"/>
              <a:ea typeface="Roboto"/>
              <a:cs typeface="Roboto"/>
              <a:sym typeface="Roboto"/>
            </a:endParaRPr>
          </a:p>
          <a:p>
            <a:pPr marL="457200" lvl="0" indent="-323850" algn="l" rtl="0">
              <a:spcBef>
                <a:spcPts val="0"/>
              </a:spcBef>
              <a:spcAft>
                <a:spcPts val="0"/>
              </a:spcAft>
              <a:buSzPts val="1500"/>
              <a:buFont typeface="Roboto"/>
              <a:buChar char="●"/>
            </a:pPr>
            <a:r>
              <a:rPr lang="en" sz="1500">
                <a:latin typeface="Roboto"/>
                <a:ea typeface="Roboto"/>
                <a:cs typeface="Roboto"/>
                <a:sym typeface="Roboto"/>
              </a:rPr>
              <a:t>Computationally expensive as attention model attends every word to decide it’s importance</a:t>
            </a:r>
            <a:endParaRPr sz="1500">
              <a:latin typeface="Roboto"/>
              <a:ea typeface="Roboto"/>
              <a:cs typeface="Roboto"/>
              <a:sym typeface="Roboto"/>
            </a:endParaRPr>
          </a:p>
        </p:txBody>
      </p:sp>
      <p:pic>
        <p:nvPicPr>
          <p:cNvPr id="146" name="Google Shape;146;p22"/>
          <p:cNvPicPr preferRelativeResize="0"/>
          <p:nvPr/>
        </p:nvPicPr>
        <p:blipFill>
          <a:blip r:embed="rId4">
            <a:alphaModFix/>
          </a:blip>
          <a:stretch>
            <a:fillRect/>
          </a:stretch>
        </p:blipFill>
        <p:spPr>
          <a:xfrm>
            <a:off x="1167700" y="2337450"/>
            <a:ext cx="6743701" cy="15653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3"/>
          <p:cNvSpPr txBox="1">
            <a:spLocks noGrp="1"/>
          </p:cNvSpPr>
          <p:nvPr>
            <p:ph type="title"/>
          </p:nvPr>
        </p:nvSpPr>
        <p:spPr>
          <a:xfrm>
            <a:off x="311700" y="278125"/>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Pointer Generator Networks</a:t>
            </a:r>
            <a:endParaRPr/>
          </a:p>
          <a:p>
            <a:pPr marL="0" lvl="0" indent="0" algn="ctr" rtl="0">
              <a:spcBef>
                <a:spcPts val="0"/>
              </a:spcBef>
              <a:spcAft>
                <a:spcPts val="0"/>
              </a:spcAft>
              <a:buClr>
                <a:srgbClr val="000000"/>
              </a:buClr>
              <a:buSzPts val="1100"/>
              <a:buFont typeface="Arial"/>
              <a:buNone/>
            </a:pPr>
            <a:r>
              <a:rPr lang="en" sz="1800" b="1"/>
              <a:t> Model Description</a:t>
            </a:r>
            <a:endParaRPr sz="1800" b="1"/>
          </a:p>
          <a:p>
            <a:pPr marL="0" lvl="0" indent="0" algn="l" rtl="0">
              <a:spcBef>
                <a:spcPts val="0"/>
              </a:spcBef>
              <a:spcAft>
                <a:spcPts val="0"/>
              </a:spcAft>
              <a:buNone/>
            </a:pPr>
            <a:endParaRPr/>
          </a:p>
        </p:txBody>
      </p:sp>
      <p:pic>
        <p:nvPicPr>
          <p:cNvPr id="152" name="Google Shape;152;p23"/>
          <p:cNvPicPr preferRelativeResize="0"/>
          <p:nvPr/>
        </p:nvPicPr>
        <p:blipFill>
          <a:blip r:embed="rId3">
            <a:alphaModFix/>
          </a:blip>
          <a:stretch>
            <a:fillRect/>
          </a:stretch>
        </p:blipFill>
        <p:spPr>
          <a:xfrm>
            <a:off x="316362" y="1073875"/>
            <a:ext cx="5490484" cy="3070475"/>
          </a:xfrm>
          <a:prstGeom prst="rect">
            <a:avLst/>
          </a:prstGeom>
          <a:noFill/>
          <a:ln>
            <a:noFill/>
          </a:ln>
        </p:spPr>
      </p:pic>
      <p:sp>
        <p:nvSpPr>
          <p:cNvPr id="153" name="Google Shape;153;p23"/>
          <p:cNvSpPr txBox="1"/>
          <p:nvPr/>
        </p:nvSpPr>
        <p:spPr>
          <a:xfrm>
            <a:off x="6258000" y="1073875"/>
            <a:ext cx="2715600" cy="290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Roboto"/>
                <a:ea typeface="Roboto"/>
                <a:cs typeface="Roboto"/>
                <a:sym typeface="Roboto"/>
              </a:rPr>
              <a:t>Dataset : </a:t>
            </a:r>
            <a:endParaRPr>
              <a:latin typeface="Roboto"/>
              <a:ea typeface="Roboto"/>
              <a:cs typeface="Roboto"/>
              <a:sym typeface="Roboto"/>
            </a:endParaRPr>
          </a:p>
          <a:p>
            <a:pPr marL="457200" lvl="0" indent="-317500" algn="l" rtl="0">
              <a:spcBef>
                <a:spcPts val="0"/>
              </a:spcBef>
              <a:spcAft>
                <a:spcPts val="0"/>
              </a:spcAft>
              <a:buSzPts val="1400"/>
              <a:buFont typeface="Roboto"/>
              <a:buChar char="●"/>
            </a:pPr>
            <a:r>
              <a:rPr lang="en">
                <a:latin typeface="Roboto"/>
                <a:ea typeface="Roboto"/>
                <a:cs typeface="Roboto"/>
                <a:sym typeface="Roboto"/>
              </a:rPr>
              <a:t>CNN/ Daily Mail</a:t>
            </a:r>
            <a:endParaRPr>
              <a:latin typeface="Roboto"/>
              <a:ea typeface="Roboto"/>
              <a:cs typeface="Roboto"/>
              <a:sym typeface="Roboto"/>
            </a:endParaRPr>
          </a:p>
          <a:p>
            <a:pPr marL="457200" lvl="0" indent="-317500" algn="l" rtl="0">
              <a:spcBef>
                <a:spcPts val="0"/>
              </a:spcBef>
              <a:spcAft>
                <a:spcPts val="0"/>
              </a:spcAft>
              <a:buSzPts val="1400"/>
              <a:buFont typeface="Roboto"/>
              <a:buChar char="●"/>
            </a:pPr>
            <a:r>
              <a:rPr lang="en">
                <a:latin typeface="Roboto"/>
                <a:ea typeface="Roboto"/>
                <a:cs typeface="Roboto"/>
                <a:sym typeface="Roboto"/>
              </a:rPr>
              <a:t>arXiv</a:t>
            </a:r>
            <a:endParaRPr>
              <a:latin typeface="Roboto"/>
              <a:ea typeface="Roboto"/>
              <a:cs typeface="Roboto"/>
              <a:sym typeface="Roboto"/>
            </a:endParaRPr>
          </a:p>
          <a:p>
            <a:pPr marL="0" lvl="0" indent="0" algn="l" rtl="0">
              <a:spcBef>
                <a:spcPts val="0"/>
              </a:spcBef>
              <a:spcAft>
                <a:spcPts val="0"/>
              </a:spcAft>
              <a:buNone/>
            </a:pPr>
            <a:r>
              <a:rPr lang="en">
                <a:latin typeface="Roboto"/>
                <a:ea typeface="Roboto"/>
                <a:cs typeface="Roboto"/>
                <a:sym typeface="Roboto"/>
              </a:rPr>
              <a:t>Hyper parameters:</a:t>
            </a:r>
            <a:endParaRPr>
              <a:latin typeface="Roboto"/>
              <a:ea typeface="Roboto"/>
              <a:cs typeface="Roboto"/>
              <a:sym typeface="Roboto"/>
            </a:endParaRPr>
          </a:p>
          <a:p>
            <a:pPr marL="457200" lvl="0" indent="-317500" algn="l" rtl="0">
              <a:spcBef>
                <a:spcPts val="0"/>
              </a:spcBef>
              <a:spcAft>
                <a:spcPts val="0"/>
              </a:spcAft>
              <a:buSzPts val="1400"/>
              <a:buFont typeface="Roboto"/>
              <a:buChar char="●"/>
            </a:pPr>
            <a:r>
              <a:rPr lang="en">
                <a:latin typeface="Roboto"/>
                <a:ea typeface="Roboto"/>
                <a:cs typeface="Roboto"/>
                <a:sym typeface="Roboto"/>
              </a:rPr>
              <a:t>Learning Rate - 0.15</a:t>
            </a:r>
            <a:endParaRPr>
              <a:latin typeface="Roboto"/>
              <a:ea typeface="Roboto"/>
              <a:cs typeface="Roboto"/>
              <a:sym typeface="Roboto"/>
            </a:endParaRPr>
          </a:p>
          <a:p>
            <a:pPr marL="457200" lvl="0" indent="-317500" algn="l" rtl="0">
              <a:spcBef>
                <a:spcPts val="0"/>
              </a:spcBef>
              <a:spcAft>
                <a:spcPts val="0"/>
              </a:spcAft>
              <a:buSzPts val="1400"/>
              <a:buFont typeface="Roboto"/>
              <a:buChar char="●"/>
            </a:pPr>
            <a:r>
              <a:rPr lang="en">
                <a:latin typeface="Roboto"/>
                <a:ea typeface="Roboto"/>
                <a:cs typeface="Roboto"/>
                <a:sym typeface="Roboto"/>
              </a:rPr>
              <a:t>Adagrad Optimiser</a:t>
            </a:r>
            <a:endParaRPr>
              <a:latin typeface="Roboto"/>
              <a:ea typeface="Roboto"/>
              <a:cs typeface="Roboto"/>
              <a:sym typeface="Roboto"/>
            </a:endParaRPr>
          </a:p>
          <a:p>
            <a:pPr marL="457200" lvl="0" indent="-317500" algn="l" rtl="0">
              <a:spcBef>
                <a:spcPts val="0"/>
              </a:spcBef>
              <a:spcAft>
                <a:spcPts val="0"/>
              </a:spcAft>
              <a:buSzPts val="1400"/>
              <a:buFont typeface="Roboto"/>
              <a:buChar char="●"/>
            </a:pPr>
            <a:r>
              <a:rPr lang="en">
                <a:latin typeface="Roboto"/>
                <a:ea typeface="Roboto"/>
                <a:cs typeface="Roboto"/>
                <a:sym typeface="Roboto"/>
              </a:rPr>
              <a:t>Initial Accumulator - 0.1</a:t>
            </a:r>
            <a:endParaRPr>
              <a:latin typeface="Roboto"/>
              <a:ea typeface="Roboto"/>
              <a:cs typeface="Roboto"/>
              <a:sym typeface="Roboto"/>
            </a:endParaRPr>
          </a:p>
          <a:p>
            <a:pPr marL="457200" lvl="0" indent="-317500" algn="l" rtl="0">
              <a:spcBef>
                <a:spcPts val="0"/>
              </a:spcBef>
              <a:spcAft>
                <a:spcPts val="0"/>
              </a:spcAft>
              <a:buSzPts val="1400"/>
              <a:buFont typeface="Roboto"/>
              <a:buChar char="●"/>
            </a:pPr>
            <a:r>
              <a:rPr lang="en">
                <a:latin typeface="Roboto"/>
                <a:ea typeface="Roboto"/>
                <a:cs typeface="Roboto"/>
                <a:sym typeface="Roboto"/>
              </a:rPr>
              <a:t>Vocab Size - 50k</a:t>
            </a:r>
            <a:endParaRPr>
              <a:latin typeface="Roboto"/>
              <a:ea typeface="Roboto"/>
              <a:cs typeface="Roboto"/>
              <a:sym typeface="Roboto"/>
            </a:endParaRPr>
          </a:p>
          <a:p>
            <a:pPr marL="457200" lvl="0" indent="-317500" algn="l" rtl="0">
              <a:spcBef>
                <a:spcPts val="0"/>
              </a:spcBef>
              <a:spcAft>
                <a:spcPts val="0"/>
              </a:spcAft>
              <a:buSzPts val="1400"/>
              <a:buFont typeface="Roboto"/>
              <a:buChar char="●"/>
            </a:pPr>
            <a:r>
              <a:rPr lang="en">
                <a:latin typeface="Roboto"/>
                <a:ea typeface="Roboto"/>
                <a:cs typeface="Roboto"/>
                <a:sym typeface="Roboto"/>
              </a:rPr>
              <a:t>Hidden dimensional - 256 </a:t>
            </a:r>
            <a:endParaRPr>
              <a:latin typeface="Roboto"/>
              <a:ea typeface="Roboto"/>
              <a:cs typeface="Roboto"/>
              <a:sym typeface="Roboto"/>
            </a:endParaRPr>
          </a:p>
          <a:p>
            <a:pPr marL="457200" lvl="0" indent="-317500" algn="l" rtl="0">
              <a:spcBef>
                <a:spcPts val="0"/>
              </a:spcBef>
              <a:spcAft>
                <a:spcPts val="0"/>
              </a:spcAft>
              <a:buSzPts val="1400"/>
              <a:buFont typeface="Roboto"/>
              <a:buChar char="●"/>
            </a:pPr>
            <a:r>
              <a:rPr lang="en">
                <a:latin typeface="Roboto"/>
                <a:ea typeface="Roboto"/>
                <a:cs typeface="Roboto"/>
                <a:sym typeface="Roboto"/>
              </a:rPr>
              <a:t>Word embedding dimensional - 128</a:t>
            </a:r>
            <a:endParaRPr>
              <a:latin typeface="Roboto"/>
              <a:ea typeface="Roboto"/>
              <a:cs typeface="Roboto"/>
              <a:sym typeface="Roboto"/>
            </a:endParaRPr>
          </a:p>
          <a:p>
            <a:pPr marL="457200" lvl="0" indent="-317500" algn="l" rtl="0">
              <a:spcBef>
                <a:spcPts val="0"/>
              </a:spcBef>
              <a:spcAft>
                <a:spcPts val="0"/>
              </a:spcAft>
              <a:buSzPts val="1400"/>
              <a:buFont typeface="Roboto"/>
              <a:buChar char="●"/>
            </a:pPr>
            <a:r>
              <a:rPr lang="en">
                <a:latin typeface="Roboto"/>
                <a:ea typeface="Roboto"/>
                <a:cs typeface="Roboto"/>
                <a:sym typeface="Roboto"/>
              </a:rPr>
              <a:t>Model trained - 33 epochs</a:t>
            </a:r>
            <a:endParaRPr>
              <a:latin typeface="Roboto"/>
              <a:ea typeface="Roboto"/>
              <a:cs typeface="Roboto"/>
              <a:sym typeface="Roboto"/>
            </a:endParaRPr>
          </a:p>
        </p:txBody>
      </p:sp>
      <p:sp>
        <p:nvSpPr>
          <p:cNvPr id="154" name="Google Shape;154;p23"/>
          <p:cNvSpPr txBox="1"/>
          <p:nvPr/>
        </p:nvSpPr>
        <p:spPr>
          <a:xfrm>
            <a:off x="75375" y="3899275"/>
            <a:ext cx="6142200" cy="980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Roboto"/>
                <a:ea typeface="Roboto"/>
                <a:cs typeface="Roboto"/>
                <a:sym typeface="Roboto"/>
              </a:rPr>
              <a:t>Ref - </a:t>
            </a:r>
            <a:r>
              <a:rPr lang="en" u="sng">
                <a:solidFill>
                  <a:schemeClr val="hlink"/>
                </a:solidFill>
                <a:latin typeface="Roboto"/>
                <a:ea typeface="Roboto"/>
                <a:cs typeface="Roboto"/>
                <a:sym typeface="Roboto"/>
                <a:hlinkClick r:id="rId4"/>
              </a:rPr>
              <a:t>https://arxiv.org/pdf/1704.04368.pdf</a:t>
            </a:r>
            <a:endParaRPr>
              <a:latin typeface="Roboto"/>
              <a:ea typeface="Roboto"/>
              <a:cs typeface="Roboto"/>
              <a:sym typeface="Roboto"/>
            </a:endParaRPr>
          </a:p>
          <a:p>
            <a:pPr marL="0" lvl="0" indent="0" algn="l" rtl="0">
              <a:spcBef>
                <a:spcPts val="0"/>
              </a:spcBef>
              <a:spcAft>
                <a:spcPts val="0"/>
              </a:spcAft>
              <a:buNone/>
            </a:pPr>
            <a:r>
              <a:rPr lang="en">
                <a:latin typeface="Roboto"/>
                <a:ea typeface="Roboto"/>
                <a:cs typeface="Roboto"/>
                <a:sym typeface="Roboto"/>
              </a:rPr>
              <a:t>Processed bin files - </a:t>
            </a:r>
            <a:r>
              <a:rPr lang="en" u="sng">
                <a:solidFill>
                  <a:schemeClr val="hlink"/>
                </a:solidFill>
                <a:latin typeface="Roboto"/>
                <a:ea typeface="Roboto"/>
                <a:cs typeface="Roboto"/>
                <a:sym typeface="Roboto"/>
                <a:hlinkClick r:id="rId5"/>
              </a:rPr>
              <a:t>https://drive.google.com/drive/u/1/folders/1MXrrXQTXDr6OrBcYsRU3IBA07XajgQU9</a:t>
            </a:r>
            <a:endParaRPr>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4"/>
          <p:cNvSpPr txBox="1">
            <a:spLocks noGrp="1"/>
          </p:cNvSpPr>
          <p:nvPr>
            <p:ph type="title"/>
          </p:nvPr>
        </p:nvSpPr>
        <p:spPr>
          <a:xfrm>
            <a:off x="311700" y="2687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Pointer Generator Networks - Output And Potential Problems</a:t>
            </a:r>
            <a:endParaRPr/>
          </a:p>
          <a:p>
            <a:pPr marL="0" lvl="0" indent="0" algn="ctr" rtl="0">
              <a:spcBef>
                <a:spcPts val="0"/>
              </a:spcBef>
              <a:spcAft>
                <a:spcPts val="0"/>
              </a:spcAft>
              <a:buNone/>
            </a:pPr>
            <a:r>
              <a:rPr lang="en" sz="1800" b="1"/>
              <a:t> </a:t>
            </a:r>
            <a:endParaRPr/>
          </a:p>
        </p:txBody>
      </p:sp>
      <p:pic>
        <p:nvPicPr>
          <p:cNvPr id="160" name="Google Shape;160;p24"/>
          <p:cNvPicPr preferRelativeResize="0"/>
          <p:nvPr/>
        </p:nvPicPr>
        <p:blipFill>
          <a:blip r:embed="rId3">
            <a:alphaModFix/>
          </a:blip>
          <a:stretch>
            <a:fillRect/>
          </a:stretch>
        </p:blipFill>
        <p:spPr>
          <a:xfrm>
            <a:off x="152400" y="1283250"/>
            <a:ext cx="8839199" cy="1201051"/>
          </a:xfrm>
          <a:prstGeom prst="rect">
            <a:avLst/>
          </a:prstGeom>
          <a:noFill/>
          <a:ln>
            <a:noFill/>
          </a:ln>
        </p:spPr>
      </p:pic>
      <p:sp>
        <p:nvSpPr>
          <p:cNvPr id="161" name="Google Shape;161;p24"/>
          <p:cNvSpPr txBox="1"/>
          <p:nvPr/>
        </p:nvSpPr>
        <p:spPr>
          <a:xfrm>
            <a:off x="311700" y="2411600"/>
            <a:ext cx="7460100" cy="242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a:latin typeface="Comfortaa"/>
                <a:ea typeface="Comfortaa"/>
                <a:cs typeface="Comfortaa"/>
                <a:sym typeface="Comfortaa"/>
              </a:rPr>
              <a:t>Advantages: </a:t>
            </a:r>
            <a:endParaRPr sz="1300">
              <a:latin typeface="Comfortaa"/>
              <a:ea typeface="Comfortaa"/>
              <a:cs typeface="Comfortaa"/>
              <a:sym typeface="Comfortaa"/>
            </a:endParaRPr>
          </a:p>
          <a:p>
            <a:pPr marL="457200" lvl="0" indent="-311150" algn="l" rtl="0">
              <a:spcBef>
                <a:spcPts val="0"/>
              </a:spcBef>
              <a:spcAft>
                <a:spcPts val="0"/>
              </a:spcAft>
              <a:buSzPts val="1300"/>
              <a:buFont typeface="Comfortaa"/>
              <a:buChar char="●"/>
            </a:pPr>
            <a:r>
              <a:rPr lang="en" sz="1300">
                <a:latin typeface="Comfortaa"/>
                <a:ea typeface="Comfortaa"/>
                <a:cs typeface="Comfortaa"/>
                <a:sym typeface="Comfortaa"/>
              </a:rPr>
              <a:t>Removed &lt;UNK&gt; issue from Seq2Seq</a:t>
            </a:r>
            <a:endParaRPr sz="1300">
              <a:latin typeface="Comfortaa"/>
              <a:ea typeface="Comfortaa"/>
              <a:cs typeface="Comfortaa"/>
              <a:sym typeface="Comfortaa"/>
            </a:endParaRPr>
          </a:p>
          <a:p>
            <a:pPr marL="457200" lvl="0" indent="-311150" algn="l" rtl="0">
              <a:spcBef>
                <a:spcPts val="0"/>
              </a:spcBef>
              <a:spcAft>
                <a:spcPts val="0"/>
              </a:spcAft>
              <a:buSzPts val="1300"/>
              <a:buFont typeface="Comfortaa"/>
              <a:buChar char="●"/>
            </a:pPr>
            <a:r>
              <a:rPr lang="en" sz="1300">
                <a:latin typeface="Comfortaa"/>
                <a:ea typeface="Comfortaa"/>
                <a:cs typeface="Comfortaa"/>
                <a:sym typeface="Comfortaa"/>
              </a:rPr>
              <a:t>Removed factual errors</a:t>
            </a:r>
            <a:endParaRPr sz="1300">
              <a:latin typeface="Comfortaa"/>
              <a:ea typeface="Comfortaa"/>
              <a:cs typeface="Comfortaa"/>
              <a:sym typeface="Comfortaa"/>
            </a:endParaRPr>
          </a:p>
          <a:p>
            <a:pPr marL="457200" lvl="0" indent="-311150" algn="l" rtl="0">
              <a:spcBef>
                <a:spcPts val="0"/>
              </a:spcBef>
              <a:spcAft>
                <a:spcPts val="0"/>
              </a:spcAft>
              <a:buSzPts val="1300"/>
              <a:buFont typeface="Comfortaa"/>
              <a:buChar char="●"/>
            </a:pPr>
            <a:r>
              <a:rPr lang="en" sz="1300">
                <a:latin typeface="Comfortaa"/>
                <a:ea typeface="Comfortaa"/>
                <a:cs typeface="Comfortaa"/>
                <a:sym typeface="Comfortaa"/>
              </a:rPr>
              <a:t>Easy to accurately reproduce phrases</a:t>
            </a:r>
            <a:endParaRPr sz="1300">
              <a:latin typeface="Comfortaa"/>
              <a:ea typeface="Comfortaa"/>
              <a:cs typeface="Comfortaa"/>
              <a:sym typeface="Comfortaa"/>
            </a:endParaRPr>
          </a:p>
          <a:p>
            <a:pPr marL="457200" lvl="0" indent="-311150" algn="l" rtl="0">
              <a:spcBef>
                <a:spcPts val="0"/>
              </a:spcBef>
              <a:spcAft>
                <a:spcPts val="0"/>
              </a:spcAft>
              <a:buSzPts val="1300"/>
              <a:buFont typeface="Comfortaa"/>
              <a:buChar char="●"/>
            </a:pPr>
            <a:r>
              <a:rPr lang="en" sz="1300">
                <a:latin typeface="Comfortaa"/>
                <a:ea typeface="Comfortaa"/>
                <a:cs typeface="Comfortaa"/>
                <a:sym typeface="Comfortaa"/>
              </a:rPr>
              <a:t>Fits CNN/Daily Mail dataset</a:t>
            </a:r>
            <a:endParaRPr sz="1300">
              <a:latin typeface="Comfortaa"/>
              <a:ea typeface="Comfortaa"/>
              <a:cs typeface="Comfortaa"/>
              <a:sym typeface="Comfortaa"/>
            </a:endParaRPr>
          </a:p>
          <a:p>
            <a:pPr marL="0" lvl="0" indent="0" algn="l" rtl="0">
              <a:spcBef>
                <a:spcPts val="0"/>
              </a:spcBef>
              <a:spcAft>
                <a:spcPts val="0"/>
              </a:spcAft>
              <a:buNone/>
            </a:pPr>
            <a:r>
              <a:rPr lang="en" sz="1300">
                <a:latin typeface="Comfortaa"/>
                <a:ea typeface="Comfortaa"/>
                <a:cs typeface="Comfortaa"/>
                <a:sym typeface="Comfortaa"/>
              </a:rPr>
              <a:t>Issues:</a:t>
            </a:r>
            <a:endParaRPr sz="1300">
              <a:latin typeface="Comfortaa"/>
              <a:ea typeface="Comfortaa"/>
              <a:cs typeface="Comfortaa"/>
              <a:sym typeface="Comfortaa"/>
            </a:endParaRPr>
          </a:p>
          <a:p>
            <a:pPr marL="457200" lvl="0" indent="-311150" algn="l" rtl="0">
              <a:spcBef>
                <a:spcPts val="0"/>
              </a:spcBef>
              <a:spcAft>
                <a:spcPts val="0"/>
              </a:spcAft>
              <a:buSzPts val="1300"/>
              <a:buFont typeface="Comfortaa"/>
              <a:buChar char="●"/>
            </a:pPr>
            <a:r>
              <a:rPr lang="en" sz="1300">
                <a:latin typeface="Comfortaa"/>
                <a:ea typeface="Comfortaa"/>
                <a:cs typeface="Comfortaa"/>
                <a:sym typeface="Comfortaa"/>
              </a:rPr>
              <a:t>Uses pointer to copy words causing the summary to be more extractive rather </a:t>
            </a:r>
            <a:endParaRPr sz="1300">
              <a:latin typeface="Comfortaa"/>
              <a:ea typeface="Comfortaa"/>
              <a:cs typeface="Comfortaa"/>
              <a:sym typeface="Comfortaa"/>
            </a:endParaRPr>
          </a:p>
          <a:p>
            <a:pPr marL="457200" lvl="0" indent="0" algn="l" rtl="0">
              <a:spcBef>
                <a:spcPts val="0"/>
              </a:spcBef>
              <a:spcAft>
                <a:spcPts val="0"/>
              </a:spcAft>
              <a:buNone/>
            </a:pPr>
            <a:r>
              <a:rPr lang="en" sz="1300">
                <a:latin typeface="Comfortaa"/>
                <a:ea typeface="Comfortaa"/>
                <a:cs typeface="Comfortaa"/>
                <a:sym typeface="Comfortaa"/>
              </a:rPr>
              <a:t>than abstractive</a:t>
            </a:r>
            <a:endParaRPr sz="1300">
              <a:latin typeface="Comfortaa"/>
              <a:ea typeface="Comfortaa"/>
              <a:cs typeface="Comfortaa"/>
              <a:sym typeface="Comfortaa"/>
            </a:endParaRPr>
          </a:p>
          <a:p>
            <a:pPr marL="457200" lvl="0" indent="-311150" algn="l" rtl="0">
              <a:spcBef>
                <a:spcPts val="0"/>
              </a:spcBef>
              <a:spcAft>
                <a:spcPts val="0"/>
              </a:spcAft>
              <a:buSzPts val="1300"/>
              <a:buFont typeface="Comfortaa"/>
              <a:buChar char="●"/>
            </a:pPr>
            <a:r>
              <a:rPr lang="en" sz="1300">
                <a:latin typeface="Comfortaa"/>
                <a:ea typeface="Comfortaa"/>
                <a:cs typeface="Comfortaa"/>
                <a:sym typeface="Comfortaa"/>
              </a:rPr>
              <a:t>Repeats itself</a:t>
            </a:r>
            <a:endParaRPr sz="1300">
              <a:latin typeface="Comfortaa"/>
              <a:ea typeface="Comfortaa"/>
              <a:cs typeface="Comfortaa"/>
              <a:sym typeface="Comfortaa"/>
            </a:endParaRPr>
          </a:p>
          <a:p>
            <a:pPr marL="457200" lvl="0" indent="-311150" algn="l" rtl="0">
              <a:spcBef>
                <a:spcPts val="0"/>
              </a:spcBef>
              <a:spcAft>
                <a:spcPts val="0"/>
              </a:spcAft>
              <a:buSzPts val="1300"/>
              <a:buFont typeface="Comfortaa"/>
              <a:buChar char="●"/>
            </a:pPr>
            <a:r>
              <a:rPr lang="en" sz="1300">
                <a:latin typeface="Comfortaa"/>
                <a:ea typeface="Comfortaa"/>
                <a:cs typeface="Comfortaa"/>
                <a:sym typeface="Comfortaa"/>
              </a:rPr>
              <a:t>PGNs overfit on the arXiv dataset due to the small size (~ 4600 articles)</a:t>
            </a:r>
            <a:endParaRPr sz="1300">
              <a:latin typeface="Comfortaa"/>
              <a:ea typeface="Comfortaa"/>
              <a:cs typeface="Comfortaa"/>
              <a:sym typeface="Comfortaa"/>
            </a:endParaRPr>
          </a:p>
          <a:p>
            <a:pPr marL="457200" lvl="0" indent="-311150" algn="l" rtl="0">
              <a:spcBef>
                <a:spcPts val="0"/>
              </a:spcBef>
              <a:spcAft>
                <a:spcPts val="0"/>
              </a:spcAft>
              <a:buSzPts val="1300"/>
              <a:buFont typeface="Comfortaa"/>
              <a:buChar char="●"/>
            </a:pPr>
            <a:r>
              <a:rPr lang="en" sz="1300">
                <a:latin typeface="Comfortaa"/>
                <a:ea typeface="Comfortaa"/>
                <a:cs typeface="Comfortaa"/>
                <a:sym typeface="Comfortaa"/>
              </a:rPr>
              <a:t>No common vocabulary between news articles and ETDs</a:t>
            </a:r>
            <a:endParaRPr sz="1300">
              <a:latin typeface="Comfortaa"/>
              <a:ea typeface="Comfortaa"/>
              <a:cs typeface="Comfortaa"/>
              <a:sym typeface="Comfortaa"/>
            </a:endParaRPr>
          </a:p>
          <a:p>
            <a:pPr marL="457200" lvl="0" indent="0" algn="l" rtl="0">
              <a:spcBef>
                <a:spcPts val="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a:t>Abstractive Summarization With Reinforce-Selected </a:t>
            </a:r>
            <a:endParaRPr sz="2400"/>
          </a:p>
          <a:p>
            <a:pPr marL="0" lvl="0" indent="0" algn="ctr" rtl="0">
              <a:spcBef>
                <a:spcPts val="0"/>
              </a:spcBef>
              <a:spcAft>
                <a:spcPts val="0"/>
              </a:spcAft>
              <a:buNone/>
            </a:pPr>
            <a:r>
              <a:rPr lang="en" sz="2400"/>
              <a:t>Sentence Rewriting</a:t>
            </a:r>
            <a:endParaRPr sz="2400"/>
          </a:p>
        </p:txBody>
      </p:sp>
      <p:pic>
        <p:nvPicPr>
          <p:cNvPr id="167" name="Google Shape;167;p25"/>
          <p:cNvPicPr preferRelativeResize="0"/>
          <p:nvPr/>
        </p:nvPicPr>
        <p:blipFill>
          <a:blip r:embed="rId3">
            <a:alphaModFix/>
          </a:blip>
          <a:stretch>
            <a:fillRect/>
          </a:stretch>
        </p:blipFill>
        <p:spPr>
          <a:xfrm>
            <a:off x="311700" y="1605987"/>
            <a:ext cx="5434401" cy="2279224"/>
          </a:xfrm>
          <a:prstGeom prst="rect">
            <a:avLst/>
          </a:prstGeom>
          <a:noFill/>
          <a:ln>
            <a:noFill/>
          </a:ln>
        </p:spPr>
      </p:pic>
      <p:pic>
        <p:nvPicPr>
          <p:cNvPr id="168" name="Google Shape;168;p25"/>
          <p:cNvPicPr preferRelativeResize="0"/>
          <p:nvPr/>
        </p:nvPicPr>
        <p:blipFill>
          <a:blip r:embed="rId4">
            <a:alphaModFix/>
          </a:blip>
          <a:stretch>
            <a:fillRect/>
          </a:stretch>
        </p:blipFill>
        <p:spPr>
          <a:xfrm>
            <a:off x="5629775" y="1867175"/>
            <a:ext cx="3202526" cy="1756850"/>
          </a:xfrm>
          <a:prstGeom prst="rect">
            <a:avLst/>
          </a:prstGeom>
          <a:noFill/>
          <a:ln>
            <a:noFill/>
          </a:ln>
        </p:spPr>
      </p:pic>
      <p:sp>
        <p:nvSpPr>
          <p:cNvPr id="169" name="Google Shape;169;p25"/>
          <p:cNvSpPr txBox="1"/>
          <p:nvPr/>
        </p:nvSpPr>
        <p:spPr>
          <a:xfrm>
            <a:off x="778950" y="3981275"/>
            <a:ext cx="3734100" cy="43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Ref: </a:t>
            </a:r>
            <a:r>
              <a:rPr lang="en" u="sng">
                <a:solidFill>
                  <a:schemeClr val="hlink"/>
                </a:solidFill>
                <a:hlinkClick r:id="rId5"/>
              </a:rPr>
              <a:t>https://arxiv.org/pdf/1805.11080.pdf</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6"/>
          <p:cNvSpPr txBox="1">
            <a:spLocks noGrp="1"/>
          </p:cNvSpPr>
          <p:nvPr>
            <p:ph type="title"/>
          </p:nvPr>
        </p:nvSpPr>
        <p:spPr>
          <a:xfrm>
            <a:off x="311700" y="1814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rgbClr val="000000"/>
              </a:buClr>
              <a:buSzPts val="1100"/>
              <a:buFont typeface="Arial"/>
              <a:buNone/>
            </a:pPr>
            <a:r>
              <a:rPr lang="en" sz="2400"/>
              <a:t>Abstractive Summarization With Reinforce-Selected </a:t>
            </a:r>
            <a:endParaRPr sz="2400"/>
          </a:p>
          <a:p>
            <a:pPr marL="0" lvl="0" indent="0" algn="ctr" rtl="0">
              <a:spcBef>
                <a:spcPts val="0"/>
              </a:spcBef>
              <a:spcAft>
                <a:spcPts val="0"/>
              </a:spcAft>
              <a:buClr>
                <a:srgbClr val="000000"/>
              </a:buClr>
              <a:buSzPts val="1100"/>
              <a:buFont typeface="Arial"/>
              <a:buNone/>
            </a:pPr>
            <a:r>
              <a:rPr lang="en" sz="2400"/>
              <a:t>Sentence Rewriting</a:t>
            </a:r>
            <a:endParaRPr sz="2400"/>
          </a:p>
          <a:p>
            <a:pPr marL="0" lvl="0" indent="0" algn="l" rtl="0">
              <a:spcBef>
                <a:spcPts val="0"/>
              </a:spcBef>
              <a:spcAft>
                <a:spcPts val="0"/>
              </a:spcAft>
              <a:buNone/>
            </a:pPr>
            <a:endParaRPr/>
          </a:p>
        </p:txBody>
      </p:sp>
      <p:sp>
        <p:nvSpPr>
          <p:cNvPr id="175" name="Google Shape;175;p26"/>
          <p:cNvSpPr txBox="1">
            <a:spLocks noGrp="1"/>
          </p:cNvSpPr>
          <p:nvPr>
            <p:ph type="body" idx="1"/>
          </p:nvPr>
        </p:nvSpPr>
        <p:spPr>
          <a:xfrm>
            <a:off x="311700" y="10012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b="1"/>
              <a:t>Advantages:</a:t>
            </a:r>
            <a:endParaRPr sz="1400" b="1"/>
          </a:p>
          <a:p>
            <a:pPr marL="457200" lvl="0" indent="-317500" algn="l" rtl="0">
              <a:spcBef>
                <a:spcPts val="1600"/>
              </a:spcBef>
              <a:spcAft>
                <a:spcPts val="0"/>
              </a:spcAft>
              <a:buSzPts val="1400"/>
              <a:buChar char="●"/>
            </a:pPr>
            <a:r>
              <a:rPr lang="en" sz="1400"/>
              <a:t>Removes sentence repetitions in summary</a:t>
            </a:r>
            <a:endParaRPr sz="1400"/>
          </a:p>
          <a:p>
            <a:pPr marL="457200" lvl="0" indent="-317500" algn="l" rtl="0">
              <a:spcBef>
                <a:spcPts val="0"/>
              </a:spcBef>
              <a:spcAft>
                <a:spcPts val="0"/>
              </a:spcAft>
              <a:buSzPts val="1400"/>
              <a:buChar char="●"/>
            </a:pPr>
            <a:r>
              <a:rPr lang="en" sz="1400"/>
              <a:t>Sentence-level reinforcement learning takes into account the word-sentence hierarchy which better models the language structure</a:t>
            </a:r>
            <a:endParaRPr sz="1400"/>
          </a:p>
          <a:p>
            <a:pPr marL="457200" lvl="0" indent="-317500" algn="l" rtl="0">
              <a:spcBef>
                <a:spcPts val="0"/>
              </a:spcBef>
              <a:spcAft>
                <a:spcPts val="0"/>
              </a:spcAft>
              <a:buSzPts val="1400"/>
              <a:buChar char="●"/>
            </a:pPr>
            <a:r>
              <a:rPr lang="en" sz="1400"/>
              <a:t>The model adopts an approach that first extracts all the salient sentences and then rewrites them, avoiding the redundancy issues of attending to all the words</a:t>
            </a:r>
            <a:endParaRPr sz="1400"/>
          </a:p>
          <a:p>
            <a:pPr marL="0" lvl="0" indent="0" algn="l" rtl="0">
              <a:spcBef>
                <a:spcPts val="1600"/>
              </a:spcBef>
              <a:spcAft>
                <a:spcPts val="0"/>
              </a:spcAft>
              <a:buNone/>
            </a:pPr>
            <a:r>
              <a:rPr lang="en" sz="1400" b="1"/>
              <a:t>Scope of Improvement:</a:t>
            </a:r>
            <a:endParaRPr sz="1400" b="1"/>
          </a:p>
          <a:p>
            <a:pPr marL="457200" lvl="0" indent="-317500" algn="l" rtl="0">
              <a:spcBef>
                <a:spcPts val="1600"/>
              </a:spcBef>
              <a:spcAft>
                <a:spcPts val="0"/>
              </a:spcAft>
              <a:buSzPts val="1400"/>
              <a:buChar char="●"/>
            </a:pPr>
            <a:r>
              <a:rPr lang="en" sz="1400"/>
              <a:t>Sensitive to noise and unexpected characters</a:t>
            </a:r>
            <a:endParaRPr sz="1400"/>
          </a:p>
          <a:p>
            <a:pPr marL="457200" lvl="0" indent="-317500" algn="l" rtl="0">
              <a:spcBef>
                <a:spcPts val="0"/>
              </a:spcBef>
              <a:spcAft>
                <a:spcPts val="0"/>
              </a:spcAft>
              <a:buSzPts val="1400"/>
              <a:buChar char="●"/>
            </a:pPr>
            <a:r>
              <a:rPr lang="en" sz="1400"/>
              <a:t>Length of the generated summary is still unpredictable</a:t>
            </a:r>
            <a:endParaRPr sz="1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27"/>
          <p:cNvSpPr txBox="1">
            <a:spLocks noGrp="1"/>
          </p:cNvSpPr>
          <p:nvPr>
            <p:ph type="title"/>
          </p:nvPr>
        </p:nvSpPr>
        <p:spPr>
          <a:xfrm>
            <a:off x="311700" y="1052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Final Results</a:t>
            </a:r>
            <a:endParaRPr/>
          </a:p>
          <a:p>
            <a:pPr marL="0" lvl="0" indent="0" algn="ctr" rtl="0">
              <a:spcBef>
                <a:spcPts val="0"/>
              </a:spcBef>
              <a:spcAft>
                <a:spcPts val="0"/>
              </a:spcAft>
              <a:buNone/>
            </a:pPr>
            <a:r>
              <a:rPr lang="en" sz="1800" b="1"/>
              <a:t>Generated Summaries</a:t>
            </a:r>
            <a:endParaRPr sz="1800" b="1"/>
          </a:p>
        </p:txBody>
      </p:sp>
      <p:sp>
        <p:nvSpPr>
          <p:cNvPr id="181" name="Google Shape;181;p27"/>
          <p:cNvSpPr txBox="1"/>
          <p:nvPr/>
        </p:nvSpPr>
        <p:spPr>
          <a:xfrm>
            <a:off x="83100" y="978900"/>
            <a:ext cx="5010900" cy="2977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a:ea typeface="Roboto"/>
                <a:cs typeface="Roboto"/>
                <a:sym typeface="Roboto"/>
              </a:rPr>
              <a:t>Golden standard</a:t>
            </a:r>
            <a:endParaRPr b="1">
              <a:latin typeface="Roboto"/>
              <a:ea typeface="Roboto"/>
              <a:cs typeface="Roboto"/>
              <a:sym typeface="Roboto"/>
            </a:endParaRPr>
          </a:p>
          <a:p>
            <a:pPr marL="0" lvl="0" indent="0" algn="just" rtl="0">
              <a:lnSpc>
                <a:spcPct val="115000"/>
              </a:lnSpc>
              <a:spcBef>
                <a:spcPts val="1000"/>
              </a:spcBef>
              <a:spcAft>
                <a:spcPts val="1000"/>
              </a:spcAft>
              <a:buClr>
                <a:srgbClr val="000000"/>
              </a:buClr>
              <a:buSzPts val="1100"/>
              <a:buFont typeface="Arial"/>
              <a:buNone/>
            </a:pPr>
            <a:r>
              <a:rPr lang="en" sz="1100">
                <a:latin typeface="Roboto"/>
                <a:ea typeface="Roboto"/>
                <a:cs typeface="Roboto"/>
                <a:sym typeface="Roboto"/>
              </a:rPr>
              <a:t>An analysis is done and patterns are discovered for the popularity-adjusted block model (PABM) model spectral decomposition. The traditional spectral clustering applicable to a PABM model graph is made by moving to a slightly higher dimensional space where k2 dimensional space is considered. In this space, k2 sub-communities are formed by performing a simple distance-based clustering. These k2 columns need to be transformed to form k communities indicating the communities in the PABM model. For higher numbers of communities, the existence of these k2 sub-communities is proven, and a manual transformation of these k2 sub-communities shows that PABM spectral clustering is accurate, given the general function to transform the k2 sub-communities into k communities. In addition, for the case of two-community PABM model, distance-based clustering in 4-dimensional space leads to 4 sub-communities but there is no function to transform these into two communities.</a:t>
            </a:r>
            <a:endParaRPr b="1">
              <a:latin typeface="Roboto"/>
              <a:ea typeface="Roboto"/>
              <a:cs typeface="Roboto"/>
              <a:sym typeface="Roboto"/>
            </a:endParaRPr>
          </a:p>
        </p:txBody>
      </p:sp>
      <p:sp>
        <p:nvSpPr>
          <p:cNvPr id="182" name="Google Shape;182;p27"/>
          <p:cNvSpPr txBox="1"/>
          <p:nvPr/>
        </p:nvSpPr>
        <p:spPr>
          <a:xfrm>
            <a:off x="5304225" y="960375"/>
            <a:ext cx="3635100" cy="2390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a:ea typeface="Roboto"/>
                <a:cs typeface="Roboto"/>
                <a:sym typeface="Roboto"/>
              </a:rPr>
              <a:t>Generated summary</a:t>
            </a:r>
            <a:endParaRPr b="1">
              <a:latin typeface="Roboto"/>
              <a:ea typeface="Roboto"/>
              <a:cs typeface="Roboto"/>
              <a:sym typeface="Roboto"/>
            </a:endParaRPr>
          </a:p>
          <a:p>
            <a:pPr marL="0" lvl="0" indent="0" algn="just" rtl="0">
              <a:lnSpc>
                <a:spcPct val="115000"/>
              </a:lnSpc>
              <a:spcBef>
                <a:spcPts val="1000"/>
              </a:spcBef>
              <a:spcAft>
                <a:spcPts val="1000"/>
              </a:spcAft>
              <a:buClr>
                <a:srgbClr val="000000"/>
              </a:buClr>
              <a:buSzPts val="1100"/>
              <a:buFont typeface="Arial"/>
              <a:buNone/>
            </a:pPr>
            <a:r>
              <a:rPr lang="en" sz="1100">
                <a:latin typeface="Roboto"/>
                <a:ea typeface="Roboto"/>
                <a:cs typeface="Roboto"/>
                <a:sym typeface="Roboto"/>
              </a:rPr>
              <a:t>pabm is a more advanced model compared to sbm . but the existing normalized spectral method doesn’t yield good results in case of pabm . most of the real-world networks ﬁt well to a model. spectral clustering is an existing algorithm for ﬁnding communities . so, we try to ﬁnd a spectral algorithm that works better for pabm model . spectral clustering method exists for sbm model and a more general normalized clustering algorithm exists for dcbm which work very well .</a:t>
            </a:r>
            <a:endParaRPr>
              <a:latin typeface="Roboto"/>
              <a:ea typeface="Roboto"/>
              <a:cs typeface="Roboto"/>
              <a:sym typeface="Roboto"/>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28"/>
          <p:cNvSpPr txBox="1"/>
          <p:nvPr/>
        </p:nvSpPr>
        <p:spPr>
          <a:xfrm>
            <a:off x="159300" y="826500"/>
            <a:ext cx="5010900" cy="2977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a:ea typeface="Roboto"/>
                <a:cs typeface="Roboto"/>
                <a:sym typeface="Roboto"/>
              </a:rPr>
              <a:t>Golden standard</a:t>
            </a:r>
            <a:endParaRPr b="1">
              <a:latin typeface="Roboto"/>
              <a:ea typeface="Roboto"/>
              <a:cs typeface="Roboto"/>
              <a:sym typeface="Roboto"/>
            </a:endParaRPr>
          </a:p>
          <a:p>
            <a:pPr marL="0" lvl="0" indent="0" algn="just" rtl="0">
              <a:lnSpc>
                <a:spcPct val="115000"/>
              </a:lnSpc>
              <a:spcBef>
                <a:spcPts val="1000"/>
              </a:spcBef>
              <a:spcAft>
                <a:spcPts val="0"/>
              </a:spcAft>
              <a:buNone/>
            </a:pPr>
            <a:r>
              <a:rPr lang="en" sz="1100">
                <a:latin typeface="Roboto"/>
                <a:ea typeface="Roboto"/>
                <a:cs typeface="Roboto"/>
                <a:sym typeface="Roboto"/>
              </a:rPr>
              <a:t>The perceptions of both athletic and school administrators in Virginia regarding the statutes of the Virginia High School League (VHSL) are re-examined in light of the number of student-athletes dramatically increasing to approximately 175,000 since the Polakiewicz dissertation in 1985. As in the Polakiewicz study, the outcome identified and summarized the perceptions of a range of authority figures involved in Virginia education. Perceptions regarding the VHSL are compared and contrasted with the perceptions of those identified in the Polakiewicz study. Since the Polakiewicz study, the VHSL has faced numerous changes and challenges. High school students who participated in extracurricular activities were found likely to be academically successful. Furthermore, socioeconomically disadvantaged students benefited as much, or more than, those students who were not disadvantaged.</a:t>
            </a:r>
            <a:endParaRPr b="1">
              <a:latin typeface="Roboto"/>
              <a:ea typeface="Roboto"/>
              <a:cs typeface="Roboto"/>
              <a:sym typeface="Roboto"/>
            </a:endParaRPr>
          </a:p>
        </p:txBody>
      </p:sp>
      <p:sp>
        <p:nvSpPr>
          <p:cNvPr id="188" name="Google Shape;188;p28"/>
          <p:cNvSpPr txBox="1"/>
          <p:nvPr/>
        </p:nvSpPr>
        <p:spPr>
          <a:xfrm>
            <a:off x="5380425" y="826500"/>
            <a:ext cx="3635100" cy="2390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a:ea typeface="Roboto"/>
                <a:cs typeface="Roboto"/>
                <a:sym typeface="Roboto"/>
              </a:rPr>
              <a:t>Generated summary</a:t>
            </a:r>
            <a:endParaRPr b="1">
              <a:latin typeface="Roboto"/>
              <a:ea typeface="Roboto"/>
              <a:cs typeface="Roboto"/>
              <a:sym typeface="Roboto"/>
            </a:endParaRPr>
          </a:p>
          <a:p>
            <a:pPr marL="0" lvl="0" indent="0" algn="just" rtl="0">
              <a:lnSpc>
                <a:spcPct val="115000"/>
              </a:lnSpc>
              <a:spcBef>
                <a:spcPts val="1000"/>
              </a:spcBef>
              <a:spcAft>
                <a:spcPts val="0"/>
              </a:spcAft>
              <a:buNone/>
            </a:pPr>
            <a:r>
              <a:rPr lang="en" sz="1100">
                <a:latin typeface="Roboto"/>
                <a:ea typeface="Roboto"/>
                <a:cs typeface="Roboto"/>
                <a:sym typeface="Roboto"/>
              </a:rPr>
              <a:t>past research has demonstrated that individuals in a promotion-focused state are more inclined to take risks for rewards . unlike past regulatory fit research, the current study included a fit sensitivity and task performance dependent variable. . the study sought to demonstrate that both promotion and prevention fit, can lead to equal performance. . additionally, past regulatory fit research illustrates the enhancing effects that a fit-state has in many different variables from attitude dev aaker, 2004) .</a:t>
            </a:r>
            <a:endParaRPr sz="1100">
              <a:latin typeface="Roboto"/>
              <a:ea typeface="Roboto"/>
              <a:cs typeface="Roboto"/>
              <a:sym typeface="Roboto"/>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9"/>
          <p:cNvSpPr txBox="1"/>
          <p:nvPr/>
        </p:nvSpPr>
        <p:spPr>
          <a:xfrm>
            <a:off x="311700" y="674100"/>
            <a:ext cx="3960000" cy="2977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a:ea typeface="Roboto"/>
                <a:cs typeface="Roboto"/>
                <a:sym typeface="Roboto"/>
              </a:rPr>
              <a:t>Golden standard</a:t>
            </a:r>
            <a:endParaRPr b="1">
              <a:latin typeface="Roboto"/>
              <a:ea typeface="Roboto"/>
              <a:cs typeface="Roboto"/>
              <a:sym typeface="Roboto"/>
            </a:endParaRPr>
          </a:p>
          <a:p>
            <a:pPr marL="0" lvl="0" indent="0" algn="just" rtl="0">
              <a:lnSpc>
                <a:spcPct val="115000"/>
              </a:lnSpc>
              <a:spcBef>
                <a:spcPts val="1000"/>
              </a:spcBef>
              <a:spcAft>
                <a:spcPts val="0"/>
              </a:spcAft>
              <a:buNone/>
            </a:pPr>
            <a:r>
              <a:rPr lang="en" sz="1100">
                <a:latin typeface="Roboto"/>
                <a:ea typeface="Roboto"/>
                <a:cs typeface="Roboto"/>
                <a:sym typeface="Roboto"/>
              </a:rPr>
              <a:t>Recently, the private and commercial use of small UAS continues to expand and low altitude air traffic will become more congested raising the risk of mid-air collisions that may result in injuries to people or damage to property below. For many years, commercial manned aircraft have used the Traffic Collision Avoidance System (TCAS) to help ensure that aircraft do not collide in flight [1]. The TCAS and similar collision avoidance systems are useful, however, only when every aircraft in the airspace uses the technology. Small UAS typically operate at low altitude where collision threats include general aviation aircraft and other UAS, which may not include collision avoidance equipment [2]. In these scenarios, it is urgent that the small unmanned aircraft be able to sense and avoid these threats.</a:t>
            </a:r>
            <a:endParaRPr sz="1100">
              <a:latin typeface="Roboto"/>
              <a:ea typeface="Roboto"/>
              <a:cs typeface="Roboto"/>
              <a:sym typeface="Roboto"/>
            </a:endParaRPr>
          </a:p>
          <a:p>
            <a:pPr marL="0" lvl="0" indent="0" algn="just" rtl="0">
              <a:lnSpc>
                <a:spcPct val="115000"/>
              </a:lnSpc>
              <a:spcBef>
                <a:spcPts val="0"/>
              </a:spcBef>
              <a:spcAft>
                <a:spcPts val="0"/>
              </a:spcAft>
              <a:buNone/>
            </a:pPr>
            <a:endParaRPr sz="1100">
              <a:latin typeface="Roboto"/>
              <a:ea typeface="Roboto"/>
              <a:cs typeface="Roboto"/>
              <a:sym typeface="Roboto"/>
            </a:endParaRPr>
          </a:p>
        </p:txBody>
      </p:sp>
      <p:sp>
        <p:nvSpPr>
          <p:cNvPr id="194" name="Google Shape;194;p29"/>
          <p:cNvSpPr txBox="1"/>
          <p:nvPr/>
        </p:nvSpPr>
        <p:spPr>
          <a:xfrm>
            <a:off x="4883850" y="674100"/>
            <a:ext cx="3635100" cy="2390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Roboto"/>
                <a:ea typeface="Roboto"/>
                <a:cs typeface="Roboto"/>
                <a:sym typeface="Roboto"/>
              </a:rPr>
              <a:t>Generated summary</a:t>
            </a:r>
            <a:endParaRPr b="1">
              <a:latin typeface="Roboto"/>
              <a:ea typeface="Roboto"/>
              <a:cs typeface="Roboto"/>
              <a:sym typeface="Roboto"/>
            </a:endParaRPr>
          </a:p>
          <a:p>
            <a:pPr marL="0" lvl="0" indent="0" algn="just" rtl="0">
              <a:lnSpc>
                <a:spcPct val="115000"/>
              </a:lnSpc>
              <a:spcBef>
                <a:spcPts val="1000"/>
              </a:spcBef>
              <a:spcAft>
                <a:spcPts val="0"/>
              </a:spcAft>
              <a:buNone/>
            </a:pPr>
            <a:r>
              <a:rPr lang="en" sz="1100">
                <a:latin typeface="Roboto"/>
                <a:ea typeface="Roboto"/>
                <a:cs typeface="Roboto"/>
                <a:sym typeface="Roboto"/>
              </a:rPr>
              <a:t>cooperative types: transponder [1, 2. 2. 2. automatic dependent surveillance-broadcast [6] 2. 2. non-cooperative types: radar [7], lidar 11] 11] cooperative types depend on communication between aircraft. and aircraft. radar [7], radar [7], cooperative types . the tcas is most prevalent saa sensor since all commercial aircraft are required to equip this system in controlled therefore, required equip- ment for communication must be installed on each other . there are two main types of sensors that are used [3, 4]: . the tcas, for example, requires a transponder. .</a:t>
            </a:r>
            <a:endParaRPr sz="1100">
              <a:latin typeface="Roboto"/>
              <a:ea typeface="Roboto"/>
              <a:cs typeface="Roboto"/>
              <a:sym typeface="Robot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0"/>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Final Results</a:t>
            </a:r>
            <a:endParaRPr/>
          </a:p>
          <a:p>
            <a:pPr marL="0" lvl="0" indent="0" algn="ctr" rtl="0">
              <a:spcBef>
                <a:spcPts val="0"/>
              </a:spcBef>
              <a:spcAft>
                <a:spcPts val="0"/>
              </a:spcAft>
              <a:buNone/>
            </a:pPr>
            <a:r>
              <a:rPr lang="en" sz="1800" b="1"/>
              <a:t>Evaluation Metrics</a:t>
            </a:r>
            <a:endParaRPr sz="1800" b="1"/>
          </a:p>
        </p:txBody>
      </p:sp>
      <p:sp>
        <p:nvSpPr>
          <p:cNvPr id="200" name="Google Shape;200;p30"/>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rgbClr val="222222"/>
                </a:solidFill>
                <a:highlight>
                  <a:srgbClr val="FFFFFF"/>
                </a:highlight>
              </a:rPr>
              <a:t>ROUGE</a:t>
            </a:r>
            <a:r>
              <a:rPr lang="en">
                <a:solidFill>
                  <a:srgbClr val="222222"/>
                </a:solidFill>
                <a:highlight>
                  <a:srgbClr val="FFFFFF"/>
                </a:highlight>
              </a:rPr>
              <a:t>, or </a:t>
            </a:r>
            <a:r>
              <a:rPr lang="en" b="1">
                <a:solidFill>
                  <a:srgbClr val="222222"/>
                </a:solidFill>
                <a:highlight>
                  <a:srgbClr val="FFFFFF"/>
                </a:highlight>
              </a:rPr>
              <a:t>Recall-Oriented Understudy for Gisting Evaluation</a:t>
            </a:r>
            <a:r>
              <a:rPr lang="en">
                <a:solidFill>
                  <a:srgbClr val="222222"/>
                </a:solidFill>
                <a:highlight>
                  <a:srgbClr val="FFFFFF"/>
                </a:highlight>
              </a:rPr>
              <a:t>, is a set of metrics and a software package used for evaluating automatic summarization and machine translation software in natural language processing</a:t>
            </a:r>
            <a:endParaRPr/>
          </a:p>
          <a:p>
            <a:pPr marL="0" lvl="0" indent="0" algn="l" rtl="0">
              <a:spcBef>
                <a:spcPts val="1600"/>
              </a:spcBef>
              <a:spcAft>
                <a:spcPts val="0"/>
              </a:spcAft>
              <a:buNone/>
            </a:pPr>
            <a:r>
              <a:rPr lang="en"/>
              <a:t>Average ROUGE scores:</a:t>
            </a:r>
            <a:endParaRPr/>
          </a:p>
          <a:p>
            <a:pPr marL="457200" lvl="0" indent="-342900" algn="l" rtl="0">
              <a:spcBef>
                <a:spcPts val="1600"/>
              </a:spcBef>
              <a:spcAft>
                <a:spcPts val="0"/>
              </a:spcAft>
              <a:buSzPts val="1800"/>
              <a:buChar char="●"/>
            </a:pPr>
            <a:r>
              <a:rPr lang="en"/>
              <a:t>ROUGE-1 : 0.1387</a:t>
            </a:r>
            <a:endParaRPr/>
          </a:p>
          <a:p>
            <a:pPr marL="457200" lvl="0" indent="-342900" algn="l" rtl="0">
              <a:spcBef>
                <a:spcPts val="0"/>
              </a:spcBef>
              <a:spcAft>
                <a:spcPts val="0"/>
              </a:spcAft>
              <a:buSzPts val="1800"/>
              <a:buChar char="●"/>
            </a:pPr>
            <a:r>
              <a:rPr lang="en"/>
              <a:t>ROUGE-2 : 0.1224</a:t>
            </a:r>
            <a:endParaRPr/>
          </a:p>
          <a:p>
            <a:pPr marL="457200" lvl="0" indent="-342900" algn="l" rtl="0">
              <a:spcBef>
                <a:spcPts val="0"/>
              </a:spcBef>
              <a:spcAft>
                <a:spcPts val="0"/>
              </a:spcAft>
              <a:buSzPts val="1800"/>
              <a:buChar char="●"/>
            </a:pPr>
            <a:r>
              <a:rPr lang="en"/>
              <a:t>ROUGE-SU4 : 0.0480</a:t>
            </a:r>
            <a:endParaRPr/>
          </a:p>
        </p:txBody>
      </p:sp>
      <p:sp>
        <p:nvSpPr>
          <p:cNvPr id="201" name="Google Shape;201;p30"/>
          <p:cNvSpPr txBox="1"/>
          <p:nvPr/>
        </p:nvSpPr>
        <p:spPr>
          <a:xfrm>
            <a:off x="4426400" y="2386275"/>
            <a:ext cx="4566600" cy="137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Roboto"/>
                <a:ea typeface="Roboto"/>
                <a:cs typeface="Roboto"/>
                <a:sym typeface="Roboto"/>
              </a:rPr>
              <a:t>Possible reasons:</a:t>
            </a:r>
            <a:endParaRPr sz="1800">
              <a:latin typeface="Roboto"/>
              <a:ea typeface="Roboto"/>
              <a:cs typeface="Roboto"/>
              <a:sym typeface="Roboto"/>
            </a:endParaRPr>
          </a:p>
          <a:p>
            <a:pPr marL="0" lvl="0" indent="0" algn="l" rtl="0">
              <a:spcBef>
                <a:spcPts val="0"/>
              </a:spcBef>
              <a:spcAft>
                <a:spcPts val="0"/>
              </a:spcAft>
              <a:buNone/>
            </a:pPr>
            <a:endParaRPr sz="1800">
              <a:latin typeface="Roboto"/>
              <a:ea typeface="Roboto"/>
              <a:cs typeface="Roboto"/>
              <a:sym typeface="Roboto"/>
            </a:endParaRPr>
          </a:p>
          <a:p>
            <a:pPr marL="457200" lvl="0" indent="-342900" algn="l" rtl="0">
              <a:spcBef>
                <a:spcPts val="0"/>
              </a:spcBef>
              <a:spcAft>
                <a:spcPts val="0"/>
              </a:spcAft>
              <a:buSzPts val="1800"/>
              <a:buFont typeface="Roboto"/>
              <a:buChar char="●"/>
            </a:pPr>
            <a:r>
              <a:rPr lang="en" sz="1800">
                <a:latin typeface="Roboto"/>
                <a:ea typeface="Roboto"/>
                <a:cs typeface="Roboto"/>
                <a:sym typeface="Roboto"/>
              </a:rPr>
              <a:t>Varying lengths of the two summaries</a:t>
            </a:r>
            <a:endParaRPr sz="1800">
              <a:latin typeface="Roboto"/>
              <a:ea typeface="Roboto"/>
              <a:cs typeface="Roboto"/>
              <a:sym typeface="Roboto"/>
            </a:endParaRPr>
          </a:p>
          <a:p>
            <a:pPr marL="457200" lvl="0" indent="-342900" algn="l" rtl="0">
              <a:spcBef>
                <a:spcPts val="0"/>
              </a:spcBef>
              <a:spcAft>
                <a:spcPts val="0"/>
              </a:spcAft>
              <a:buSzPts val="1800"/>
              <a:buFont typeface="Roboto"/>
              <a:buChar char="●"/>
            </a:pPr>
            <a:r>
              <a:rPr lang="en" sz="1800">
                <a:latin typeface="Roboto"/>
                <a:ea typeface="Roboto"/>
                <a:cs typeface="Roboto"/>
                <a:sym typeface="Roboto"/>
              </a:rPr>
              <a:t>The generated summary captures a very superficial level of the document</a:t>
            </a:r>
            <a:endParaRPr sz="1800">
              <a:latin typeface="Roboto"/>
              <a:ea typeface="Roboto"/>
              <a:cs typeface="Roboto"/>
              <a:sym typeface="Roboto"/>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1"/>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Major Takeaways</a:t>
            </a:r>
            <a:endParaRPr/>
          </a:p>
        </p:txBody>
      </p:sp>
      <p:sp>
        <p:nvSpPr>
          <p:cNvPr id="207" name="Google Shape;207;p31"/>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SzPts val="1800"/>
              <a:buChar char="●"/>
            </a:pPr>
            <a:r>
              <a:rPr lang="en"/>
              <a:t>Significance of summarization given the information boom</a:t>
            </a:r>
            <a:endParaRPr/>
          </a:p>
          <a:p>
            <a:pPr marL="457200" lvl="0" indent="-342900" algn="l" rtl="0">
              <a:lnSpc>
                <a:spcPct val="150000"/>
              </a:lnSpc>
              <a:spcBef>
                <a:spcPts val="0"/>
              </a:spcBef>
              <a:spcAft>
                <a:spcPts val="0"/>
              </a:spcAft>
              <a:buSzPts val="1800"/>
              <a:buChar char="●"/>
            </a:pPr>
            <a:r>
              <a:rPr lang="en"/>
              <a:t>Text Processing techniques</a:t>
            </a:r>
            <a:endParaRPr/>
          </a:p>
          <a:p>
            <a:pPr marL="457200" lvl="0" indent="-342900" algn="l" rtl="0">
              <a:lnSpc>
                <a:spcPct val="150000"/>
              </a:lnSpc>
              <a:spcBef>
                <a:spcPts val="0"/>
              </a:spcBef>
              <a:spcAft>
                <a:spcPts val="0"/>
              </a:spcAft>
              <a:buSzPts val="1800"/>
              <a:buChar char="●"/>
            </a:pPr>
            <a:r>
              <a:rPr lang="en"/>
              <a:t>Natural Language Processing via Deep Learning and traditional methods</a:t>
            </a:r>
            <a:endParaRPr/>
          </a:p>
          <a:p>
            <a:pPr marL="457200" lvl="0" indent="-342900" algn="l" rtl="0">
              <a:spcBef>
                <a:spcPts val="0"/>
              </a:spcBef>
              <a:spcAft>
                <a:spcPts val="0"/>
              </a:spcAft>
              <a:buSzPts val="1800"/>
              <a:buChar char="●"/>
            </a:pPr>
            <a:r>
              <a:rPr lang="en"/>
              <a:t>Data and task dependence of the model</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Contents</a:t>
            </a:r>
            <a:endParaRPr/>
          </a:p>
        </p:txBody>
      </p:sp>
      <p:sp>
        <p:nvSpPr>
          <p:cNvPr id="95" name="Google Shape;95;p14"/>
          <p:cNvSpPr txBox="1">
            <a:spLocks noGrp="1"/>
          </p:cNvSpPr>
          <p:nvPr>
            <p:ph type="body" idx="1"/>
          </p:nvPr>
        </p:nvSpPr>
        <p:spPr>
          <a:xfrm>
            <a:off x="311700" y="1077475"/>
            <a:ext cx="8520600" cy="33390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Our Journey Through The Semester</a:t>
            </a:r>
            <a:endParaRPr/>
          </a:p>
          <a:p>
            <a:pPr marL="457200" lvl="0" indent="-342900" algn="l" rtl="0">
              <a:spcBef>
                <a:spcPts val="0"/>
              </a:spcBef>
              <a:spcAft>
                <a:spcPts val="0"/>
              </a:spcAft>
              <a:buSzPts val="1800"/>
              <a:buChar char="●"/>
            </a:pPr>
            <a:r>
              <a:rPr lang="en"/>
              <a:t>Final Judgement - GROBID vs. Scienceparse</a:t>
            </a:r>
            <a:endParaRPr/>
          </a:p>
          <a:p>
            <a:pPr marL="457200" lvl="0" indent="-342900" algn="l" rtl="0">
              <a:spcBef>
                <a:spcPts val="0"/>
              </a:spcBef>
              <a:spcAft>
                <a:spcPts val="0"/>
              </a:spcAft>
              <a:buSzPts val="1800"/>
              <a:buChar char="●"/>
            </a:pPr>
            <a:r>
              <a:rPr lang="en"/>
              <a:t>Extractive Baselines: Latent Semantic Analysis, LexRank, Reduction</a:t>
            </a:r>
            <a:endParaRPr/>
          </a:p>
          <a:p>
            <a:pPr marL="457200" lvl="0" indent="-342900" algn="l" rtl="0">
              <a:spcBef>
                <a:spcPts val="0"/>
              </a:spcBef>
              <a:spcAft>
                <a:spcPts val="0"/>
              </a:spcAft>
              <a:buSzPts val="1800"/>
              <a:buChar char="●"/>
            </a:pPr>
            <a:r>
              <a:rPr lang="en"/>
              <a:t>Seq2Seq - Model And Problems</a:t>
            </a:r>
            <a:endParaRPr/>
          </a:p>
          <a:p>
            <a:pPr marL="457200" lvl="0" indent="-342900" algn="l" rtl="0">
              <a:spcBef>
                <a:spcPts val="0"/>
              </a:spcBef>
              <a:spcAft>
                <a:spcPts val="0"/>
              </a:spcAft>
              <a:buSzPts val="1800"/>
              <a:buChar char="●"/>
            </a:pPr>
            <a:r>
              <a:rPr lang="en"/>
              <a:t>Pointer Generator Networks - Model, Problems And Output </a:t>
            </a:r>
            <a:endParaRPr/>
          </a:p>
          <a:p>
            <a:pPr marL="457200" lvl="0" indent="-342900" algn="l" rtl="0">
              <a:spcBef>
                <a:spcPts val="0"/>
              </a:spcBef>
              <a:spcAft>
                <a:spcPts val="0"/>
              </a:spcAft>
              <a:buSzPts val="1800"/>
              <a:buChar char="●"/>
            </a:pPr>
            <a:r>
              <a:rPr lang="en"/>
              <a:t>Hybrid Reinforce-Selected Sentence Rewriting - Model And Improvements</a:t>
            </a:r>
            <a:endParaRPr/>
          </a:p>
          <a:p>
            <a:pPr marL="457200" lvl="0" indent="-342900" algn="l" rtl="0">
              <a:spcBef>
                <a:spcPts val="0"/>
              </a:spcBef>
              <a:spcAft>
                <a:spcPts val="0"/>
              </a:spcAft>
              <a:buSzPts val="1800"/>
              <a:buChar char="●"/>
            </a:pPr>
            <a:r>
              <a:rPr lang="en"/>
              <a:t>Final Results</a:t>
            </a:r>
            <a:endParaRPr/>
          </a:p>
          <a:p>
            <a:pPr marL="457200" lvl="0" indent="-342900" algn="l" rtl="0">
              <a:spcBef>
                <a:spcPts val="0"/>
              </a:spcBef>
              <a:spcAft>
                <a:spcPts val="0"/>
              </a:spcAft>
              <a:buSzPts val="1800"/>
              <a:buChar char="●"/>
            </a:pPr>
            <a:r>
              <a:rPr lang="en"/>
              <a:t>Evaluation</a:t>
            </a:r>
            <a:endParaRPr/>
          </a:p>
          <a:p>
            <a:pPr marL="457200" lvl="0" indent="-342900" algn="l" rtl="0">
              <a:spcBef>
                <a:spcPts val="0"/>
              </a:spcBef>
              <a:spcAft>
                <a:spcPts val="0"/>
              </a:spcAft>
              <a:buSzPts val="1800"/>
              <a:buChar char="●"/>
            </a:pPr>
            <a:r>
              <a:rPr lang="en"/>
              <a:t>Major Takeaways</a:t>
            </a:r>
            <a:endParaRPr/>
          </a:p>
          <a:p>
            <a:pPr marL="457200" lvl="0" indent="-342900" algn="l" rtl="0">
              <a:spcBef>
                <a:spcPts val="0"/>
              </a:spcBef>
              <a:spcAft>
                <a:spcPts val="0"/>
              </a:spcAft>
              <a:buSzPts val="1800"/>
              <a:buChar char="●"/>
            </a:pPr>
            <a:r>
              <a:rPr lang="en"/>
              <a:t>Potential Future Work</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2"/>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Potential Future Work</a:t>
            </a:r>
            <a:endParaRPr/>
          </a:p>
        </p:txBody>
      </p:sp>
      <p:sp>
        <p:nvSpPr>
          <p:cNvPr id="213" name="Google Shape;213;p32"/>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SzPts val="1800"/>
              <a:buChar char="●"/>
            </a:pPr>
            <a:r>
              <a:rPr lang="en"/>
              <a:t>Train the hybrid model with a dataset that covers wider range of topics and vocabulary</a:t>
            </a:r>
            <a:endParaRPr/>
          </a:p>
          <a:p>
            <a:pPr marL="457200" lvl="0" indent="-342900" algn="l" rtl="0">
              <a:lnSpc>
                <a:spcPct val="150000"/>
              </a:lnSpc>
              <a:spcBef>
                <a:spcPts val="0"/>
              </a:spcBef>
              <a:spcAft>
                <a:spcPts val="0"/>
              </a:spcAft>
              <a:buSzPts val="1800"/>
              <a:buChar char="●"/>
            </a:pPr>
            <a:r>
              <a:rPr lang="en"/>
              <a:t>Consider the nature of each chapter in summarization (background, discussion, and result sections may be different for summarization)</a:t>
            </a:r>
            <a:endParaRPr/>
          </a:p>
          <a:p>
            <a:pPr marL="457200" lvl="0" indent="-342900" algn="l" rtl="0">
              <a:lnSpc>
                <a:spcPct val="150000"/>
              </a:lnSpc>
              <a:spcBef>
                <a:spcPts val="0"/>
              </a:spcBef>
              <a:spcAft>
                <a:spcPts val="0"/>
              </a:spcAft>
              <a:buSzPts val="1800"/>
              <a:buChar char="●"/>
            </a:pPr>
            <a:r>
              <a:rPr lang="en"/>
              <a:t>Some of the summaries that are generated use the first person, which needs to be dealt with</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33"/>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Thank you!</a:t>
            </a:r>
            <a:endParaRPr/>
          </a:p>
        </p:txBody>
      </p:sp>
      <p:sp>
        <p:nvSpPr>
          <p:cNvPr id="219" name="Google Shape;219;p33"/>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Dr. Fox</a:t>
            </a:r>
            <a:endParaRPr/>
          </a:p>
          <a:p>
            <a:pPr marL="457200" lvl="0" indent="-342900" algn="l" rtl="0">
              <a:spcBef>
                <a:spcPts val="0"/>
              </a:spcBef>
              <a:spcAft>
                <a:spcPts val="0"/>
              </a:spcAft>
              <a:buSzPts val="1800"/>
              <a:buChar char="●"/>
            </a:pPr>
            <a:r>
              <a:rPr lang="en">
                <a:solidFill>
                  <a:srgbClr val="000000"/>
                </a:solidFill>
              </a:rPr>
              <a:t>Liuqing Li</a:t>
            </a:r>
            <a:endParaRPr/>
          </a:p>
          <a:p>
            <a:pPr marL="457200" lvl="0" indent="-342900" algn="l" rtl="0">
              <a:spcBef>
                <a:spcPts val="0"/>
              </a:spcBef>
              <a:spcAft>
                <a:spcPts val="0"/>
              </a:spcAft>
              <a:buSzPts val="1800"/>
              <a:buChar char="●"/>
            </a:pPr>
            <a:r>
              <a:rPr lang="en"/>
              <a:t>Thank you teams 10 and 16.</a:t>
            </a:r>
            <a:r>
              <a:rPr lang="en">
                <a:solidFill>
                  <a:srgbClr val="FF0000"/>
                </a:solidFill>
              </a:rPr>
              <a:t> </a:t>
            </a:r>
            <a:endParaRPr>
              <a:solidFill>
                <a:srgbClr val="FF0000"/>
              </a:solidFill>
            </a:endParaRPr>
          </a:p>
          <a:p>
            <a:pPr marL="0" lvl="0" indent="0" algn="l" rtl="0">
              <a:spcBef>
                <a:spcPts val="1600"/>
              </a:spcBef>
              <a:spcAft>
                <a:spcPts val="0"/>
              </a:spcAft>
              <a:buNone/>
            </a:pPr>
            <a:endParaRPr>
              <a:solidFill>
                <a:srgbClr val="FF0000"/>
              </a:solidFill>
            </a:endParaRPr>
          </a:p>
          <a:p>
            <a:pPr marL="0" lvl="0" indent="0" algn="l" rtl="0">
              <a:spcBef>
                <a:spcPts val="1600"/>
              </a:spcBef>
              <a:spcAft>
                <a:spcPts val="1600"/>
              </a:spcAft>
              <a:buNone/>
            </a:pPr>
            <a:r>
              <a:rPr lang="en">
                <a:solidFill>
                  <a:srgbClr val="263238"/>
                </a:solidFill>
              </a:rPr>
              <a:t>Funding Info: GETAR "NSF: IIS-1619028"</a:t>
            </a:r>
            <a:endParaRPr>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The Journey</a:t>
            </a:r>
            <a:endParaRPr/>
          </a:p>
        </p:txBody>
      </p:sp>
      <p:sp>
        <p:nvSpPr>
          <p:cNvPr id="101" name="Google Shape;101;p15"/>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AutoNum type="arabicPeriod"/>
            </a:pPr>
            <a:r>
              <a:rPr lang="en"/>
              <a:t>Tackling Noisy ETDs</a:t>
            </a:r>
            <a:endParaRPr/>
          </a:p>
          <a:p>
            <a:pPr marL="457200" lvl="0" indent="-342900" algn="l" rtl="0">
              <a:spcBef>
                <a:spcPts val="0"/>
              </a:spcBef>
              <a:spcAft>
                <a:spcPts val="0"/>
              </a:spcAft>
              <a:buSzPts val="1800"/>
              <a:buAutoNum type="arabicPeriod"/>
            </a:pPr>
            <a:r>
              <a:rPr lang="en"/>
              <a:t>Extractive Baselines with Sumy (Python)</a:t>
            </a:r>
            <a:endParaRPr/>
          </a:p>
          <a:p>
            <a:pPr marL="457200" lvl="0" indent="-342900" algn="l" rtl="0">
              <a:spcBef>
                <a:spcPts val="0"/>
              </a:spcBef>
              <a:spcAft>
                <a:spcPts val="0"/>
              </a:spcAft>
              <a:buSzPts val="1800"/>
              <a:buAutoNum type="arabicPeriod"/>
            </a:pPr>
            <a:r>
              <a:rPr lang="en"/>
              <a:t>Seq2Seq Model</a:t>
            </a:r>
            <a:endParaRPr/>
          </a:p>
          <a:p>
            <a:pPr marL="457200" lvl="0" indent="-342900" algn="l" rtl="0">
              <a:spcBef>
                <a:spcPts val="0"/>
              </a:spcBef>
              <a:spcAft>
                <a:spcPts val="0"/>
              </a:spcAft>
              <a:buSzPts val="1800"/>
              <a:buAutoNum type="arabicPeriod"/>
            </a:pPr>
            <a:r>
              <a:rPr lang="en"/>
              <a:t>Pointer Generator Networks</a:t>
            </a:r>
            <a:endParaRPr/>
          </a:p>
          <a:p>
            <a:pPr marL="457200" lvl="0" indent="-342900" algn="l" rtl="0">
              <a:spcBef>
                <a:spcPts val="0"/>
              </a:spcBef>
              <a:spcAft>
                <a:spcPts val="0"/>
              </a:spcAft>
              <a:buSzPts val="1800"/>
              <a:buAutoNum type="arabicPeriod"/>
            </a:pPr>
            <a:r>
              <a:rPr lang="en"/>
              <a:t>Fast Abstractive Summarization with Reinforce-Selected Sentence Rewriting</a:t>
            </a:r>
            <a:endParaRPr/>
          </a:p>
          <a:p>
            <a:pPr marL="457200" lvl="0" indent="-342900" algn="l" rtl="0">
              <a:spcBef>
                <a:spcPts val="0"/>
              </a:spcBef>
              <a:spcAft>
                <a:spcPts val="0"/>
              </a:spcAft>
              <a:buSzPts val="1800"/>
              <a:buAutoNum type="arabicPeriod"/>
            </a:pPr>
            <a:r>
              <a:rPr lang="en"/>
              <a:t>Model Tweaking</a:t>
            </a:r>
            <a:endParaRPr/>
          </a:p>
          <a:p>
            <a:pPr marL="457200" lvl="0" indent="-342900" algn="l" rtl="0">
              <a:spcBef>
                <a:spcPts val="0"/>
              </a:spcBef>
              <a:spcAft>
                <a:spcPts val="0"/>
              </a:spcAft>
              <a:buSzPts val="1800"/>
              <a:buAutoNum type="arabicPeriod"/>
            </a:pPr>
            <a:r>
              <a:rPr lang="en"/>
              <a:t>Evaluation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Final Judgement - GROBID vs Scienceparse</a:t>
            </a:r>
            <a:endParaRPr/>
          </a:p>
        </p:txBody>
      </p:sp>
      <p:sp>
        <p:nvSpPr>
          <p:cNvPr id="107" name="Google Shape;107;p16"/>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457200" lvl="0" indent="-342900" algn="just" rtl="0">
              <a:spcBef>
                <a:spcPts val="0"/>
              </a:spcBef>
              <a:spcAft>
                <a:spcPts val="0"/>
              </a:spcAft>
              <a:buSzPts val="1800"/>
              <a:buChar char="●"/>
            </a:pPr>
            <a:r>
              <a:rPr lang="en"/>
              <a:t>Reasoning - The ETD text files included significant noise that made the data a mess to use</a:t>
            </a:r>
            <a:endParaRPr/>
          </a:p>
          <a:p>
            <a:pPr marL="457200" lvl="0" indent="-342900" algn="just" rtl="0">
              <a:spcBef>
                <a:spcPts val="0"/>
              </a:spcBef>
              <a:spcAft>
                <a:spcPts val="0"/>
              </a:spcAft>
              <a:buSzPts val="1800"/>
              <a:buChar char="●"/>
            </a:pPr>
            <a:r>
              <a:rPr lang="en"/>
              <a:t>GROBID: Older library, but cleaner data than the text files. Still contained noise</a:t>
            </a:r>
            <a:endParaRPr/>
          </a:p>
          <a:p>
            <a:pPr marL="457200" lvl="0" indent="-342900" algn="just" rtl="0">
              <a:spcBef>
                <a:spcPts val="0"/>
              </a:spcBef>
              <a:spcAft>
                <a:spcPts val="0"/>
              </a:spcAft>
              <a:buSzPts val="1800"/>
              <a:buChar char="●"/>
            </a:pPr>
            <a:r>
              <a:rPr lang="en"/>
              <a:t>ScienceParse: Newer library, converts PDF to JSON format. Contains just as much noise as GROBID. Difficult to set up!</a:t>
            </a:r>
            <a:endParaRPr/>
          </a:p>
          <a:p>
            <a:pPr marL="457200" lvl="0" indent="-342900" algn="just" rtl="0">
              <a:spcBef>
                <a:spcPts val="0"/>
              </a:spcBef>
              <a:spcAft>
                <a:spcPts val="0"/>
              </a:spcAft>
              <a:buSzPts val="1800"/>
              <a:buChar char="●"/>
            </a:pPr>
            <a:r>
              <a:rPr lang="en"/>
              <a:t>After running extractive baselines (ex: Latent Semantic Analysis) on extracted text using GROBID and Scienceparse, we found that Scienceparse did not warrant switching over to GROBID</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7"/>
          <p:cNvSpPr txBox="1">
            <a:spLocks noGrp="1"/>
          </p:cNvSpPr>
          <p:nvPr>
            <p:ph type="title" idx="4294967295"/>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Extractive Baselines: Latent Semantic Analysis</a:t>
            </a:r>
            <a:endParaRPr/>
          </a:p>
        </p:txBody>
      </p:sp>
      <p:sp>
        <p:nvSpPr>
          <p:cNvPr id="113" name="Google Shape;113;p17"/>
          <p:cNvSpPr txBox="1">
            <a:spLocks noGrp="1"/>
          </p:cNvSpPr>
          <p:nvPr>
            <p:ph type="body" idx="4294967295"/>
          </p:nvPr>
        </p:nvSpPr>
        <p:spPr>
          <a:xfrm>
            <a:off x="311700" y="1094000"/>
            <a:ext cx="8520600" cy="35511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300">
                <a:solidFill>
                  <a:srgbClr val="000000"/>
                </a:solidFill>
                <a:latin typeface="Arial"/>
                <a:ea typeface="Arial"/>
                <a:cs typeface="Arial"/>
                <a:sym typeface="Arial"/>
              </a:rPr>
              <a:t>The survey results also suggest that the VHSL should consider developing a plan to oversee game officials and their associations.The majority of participants responded that the VHSL should require head varsity and head junior varsity coaches participate in a coaching education course prior to the beginning of every season (63%). The survey results suggest that legislation regarding home-schooled student participation should be monitored closely by the VHSL and Virginia educators in the future. Recommendations for Future Research into the VHSL, and other state athletic associations, might focus in particular on the following areas based specifically on the results of this study:? It will not be possible to identify you as the person who provided any specific information for the study.If you have any questions concerning this research study, please call me at my number listed below, or Dr. David Alexander, professor of education specializing in Educational Leadership and Policy Studies for Virginia Polytechnic Institute and State University, at (540) Completion and submission of the survey will be considered your consent to participate. If you have any questions about your rights as a subject/participant in this research, or if you feel you have been placed at risk, you can contact Dr. David M. Moore, the Chair of Institutional Review Board, (540)231- 4991.Thank you for your assistance.Sincerely, Scott Jefferies scottj77@vt.edu (540)817-0726</a:t>
            </a:r>
            <a:endParaRPr sz="1300">
              <a:solidFill>
                <a:srgbClr val="000000"/>
              </a:solidFill>
              <a:latin typeface="Arial"/>
              <a:ea typeface="Arial"/>
              <a:cs typeface="Arial"/>
              <a:sym typeface="Arial"/>
            </a:endParaRPr>
          </a:p>
          <a:p>
            <a:pPr marL="0" lvl="0" indent="0" algn="l" rtl="0">
              <a:spcBef>
                <a:spcPts val="0"/>
              </a:spcBef>
              <a:spcAft>
                <a:spcPts val="0"/>
              </a:spcAft>
              <a:buNone/>
            </a:pPr>
            <a:endParaRPr sz="1100">
              <a:solidFill>
                <a:srgbClr val="000000"/>
              </a:solidFill>
              <a:latin typeface="Arial"/>
              <a:ea typeface="Arial"/>
              <a:cs typeface="Arial"/>
              <a:sym typeface="Arial"/>
            </a:endParaRPr>
          </a:p>
          <a:p>
            <a:pPr marL="0" lvl="0" indent="0" algn="l" rtl="0">
              <a:spcBef>
                <a:spcPts val="0"/>
              </a:spcBef>
              <a:spcAft>
                <a:spcPts val="0"/>
              </a:spcAft>
              <a:buClr>
                <a:srgbClr val="000000"/>
              </a:buClr>
              <a:buSzPts val="1100"/>
              <a:buFont typeface="Arial"/>
              <a:buNone/>
            </a:pPr>
            <a:endParaRPr sz="1100">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8"/>
          <p:cNvSpPr txBox="1">
            <a:spLocks noGrp="1"/>
          </p:cNvSpPr>
          <p:nvPr>
            <p:ph type="title" idx="4294967295"/>
          </p:nvPr>
        </p:nvSpPr>
        <p:spPr>
          <a:xfrm>
            <a:off x="311700" y="9565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Extractive Baselines: LexRank  </a:t>
            </a:r>
            <a:endParaRPr/>
          </a:p>
        </p:txBody>
      </p:sp>
      <p:sp>
        <p:nvSpPr>
          <p:cNvPr id="119" name="Google Shape;119;p18"/>
          <p:cNvSpPr txBox="1">
            <a:spLocks noGrp="1"/>
          </p:cNvSpPr>
          <p:nvPr>
            <p:ph type="body" idx="4294967295"/>
          </p:nvPr>
        </p:nvSpPr>
        <p:spPr>
          <a:xfrm>
            <a:off x="311700" y="703450"/>
            <a:ext cx="8520600" cy="3339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en" sz="1100">
                <a:solidFill>
                  <a:srgbClr val="000000"/>
                </a:solidFill>
                <a:latin typeface="Arial"/>
                <a:ea typeface="Arial"/>
                <a:cs typeface="Arial"/>
                <a:sym typeface="Arial"/>
              </a:rPr>
              <a:t>In conclusion, a combined 56% of survey participants responded that appeals should be heard agencies other than the VHSL.Additionally, the survey results suggest that the VHSL should do more in regards to educating parents on high school athletics and activities. The survey results suggest that there is support for the current safety initiatives, policies, and rules that the VHSL has established and implemented.The majority of participants responded that home-schooled students should not be able to participate in athletics and activities at member schools in the areas where they live (78%). Additionally, more Virginia legislators participated in the Polakiewicz study (21) when compared to the number of Virginia legislators who participated in this study (9) (Polakiewicz, 1985).A larger percentage of survey participants in the Polakiewicz study (87.6%) responded that the VHSL should have the authority to impose a period of probation upon coaches, member schools, and participants when compared to the survey results of this current study (73%) (Polakiewicz, 1985). Additionally, a larger percentage of survey participants responded that the VHSL should have the authority to prohibit the participation of coaches, member schools, and participants in the Polakiewicz study (79.9%) when compared to this current study (70%) (Polakiewicz, 1985).The majority of participants responded in the Polakiewicz study (57.2%) and this current study (59%) that the VHSL imposes penalties that are appropriate (Polakiewicz, 1985).Additionally, high school principals from the Polakiewicz study (67.4%) and high school principals from this current study (67%) responded that the VHSL imposes penalties that are appropriate (Polakiewicz, 1985).The results of this current study suggest that the VHSL should consider either an outside agency established by the Virginia Department of Education (10%) or an impartial fact-finding panel (46%) to hear appeals on VHSL decisions or disciplinary action. The survey results suggest that while there is satisfaction with how the VHSL is performing, the number of complaints received by participants has increased when compared to the Polakiewicz study.The majority of participants in the Polakiewicz study responded that they were satisfied with the VHSL's administration of athletics (76.3%), while 79% of participants responded that they were satisfied with the VHSL's administration of athletics in this study (Polakiewicz, 1985).The survey results suggest that satisfaction with the VHSL's administration of athletics has increased when compared to the Polakiewicz study.In regards to the performance of the VHSL, 23.2% of participants from the Polakiewicz study assigned the VHSL a performance grade of 'A--excellent', while only 9% of the survey participants from this current study assigned the VHSL the same grade (Polakiewicz, 1985).</a:t>
            </a:r>
            <a:endParaRPr sz="1100">
              <a:solidFill>
                <a:srgbClr val="000000"/>
              </a:solidFill>
              <a:latin typeface="Arial"/>
              <a:ea typeface="Arial"/>
              <a:cs typeface="Arial"/>
              <a:sym typeface="Arial"/>
            </a:endParaRPr>
          </a:p>
          <a:p>
            <a:pPr marL="0" lvl="0" indent="0" algn="l" rtl="0">
              <a:spcBef>
                <a:spcPts val="0"/>
              </a:spcBef>
              <a:spcAft>
                <a:spcPts val="0"/>
              </a:spcAft>
              <a:buNone/>
            </a:pPr>
            <a:endParaRPr sz="1100">
              <a:solidFill>
                <a:srgbClr val="000000"/>
              </a:solidFill>
              <a:latin typeface="Arial"/>
              <a:ea typeface="Arial"/>
              <a:cs typeface="Arial"/>
              <a:sym typeface="Arial"/>
            </a:endParaRPr>
          </a:p>
          <a:p>
            <a:pPr marL="0" lvl="0" indent="0" algn="l" rtl="0">
              <a:spcBef>
                <a:spcPts val="0"/>
              </a:spcBef>
              <a:spcAft>
                <a:spcPts val="0"/>
              </a:spcAft>
              <a:buClr>
                <a:srgbClr val="000000"/>
              </a:buClr>
              <a:buSzPts val="1100"/>
              <a:buFont typeface="Arial"/>
              <a:buNone/>
            </a:pPr>
            <a:endParaRPr sz="1100">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9"/>
          <p:cNvSpPr txBox="1">
            <a:spLocks noGrp="1"/>
          </p:cNvSpPr>
          <p:nvPr>
            <p:ph type="title" idx="4294967295"/>
          </p:nvPr>
        </p:nvSpPr>
        <p:spPr>
          <a:xfrm>
            <a:off x="311700" y="67725"/>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Extractive Baselines: Reduction </a:t>
            </a:r>
            <a:endParaRPr/>
          </a:p>
        </p:txBody>
      </p:sp>
      <p:sp>
        <p:nvSpPr>
          <p:cNvPr id="125" name="Google Shape;125;p19"/>
          <p:cNvSpPr txBox="1">
            <a:spLocks noGrp="1"/>
          </p:cNvSpPr>
          <p:nvPr>
            <p:ph type="body" idx="4294967295"/>
          </p:nvPr>
        </p:nvSpPr>
        <p:spPr>
          <a:xfrm>
            <a:off x="262800" y="61962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000000"/>
                </a:solidFill>
                <a:latin typeface="Arial"/>
                <a:ea typeface="Arial"/>
                <a:cs typeface="Arial"/>
                <a:sym typeface="Arial"/>
              </a:rPr>
              <a:t>Research Questions and Main Findings of the StudyThe purpose of this study was to answer the following questions: The majority of participants responded that the VHSL should have the authority to impose periods of probation on coaches and sponsors, member schools and participants (73%), and prohibit the participation of coaches and sponsors, member schools, and participants (70%).The survey results suggest that the authority of the VHSL to perform such duties is supported by the majority of the groups that participated in this study.In addition to supporting the authority of the VHSL to impose periods of probation and the authority to prohibit participation, the majority of participants (59%) responded that the VHSL currently imposes penalties that are appropriate. Additionally, more Virginia legislators participated in the Polakiewicz study (21) when compared to the number of Virginia legislators who participated in this study (9) (Polakiewicz, 1985).A larger percentage of survey participants in the Polakiewicz study (87.6%) responded that the VHSL should have the authority to impose a period of probation upon coaches, member schools, and participants when compared to the survey results of this current study (73%) (Polakiewicz, 1985). Additionally, a larger percentage of survey participants responded that the VHSL should have the authority to prohibit the participation of coaches, member schools, and participants in the Polakiewicz study (79.9%) when compared to this current study (70%) (Polakiewicz, 1985).The majority of participants responded in the Polakiewicz study (57.2%) and this current study (59%) that the VHSL imposes penalties that are appropriate (Polakiewicz, 1985).Additionally, high school principals from the Polakiewicz study (67.4%) and high school principals from this current study (67%) responded that the VHSL imposes penalties that are appropriate (Polakiewicz, 1985).The results of this current study suggest that the VHSL should consider either an outside agency established by the Virginia Department of Education (10%) or an impartial fact-finding panel (46%) to hear appeals on VHSL decisions or disciplinary action. The survey results suggest that while there is satisfaction with how the VHSL is performing, the number of complaints received by participants has increased when compared to the Polakiewicz study.The majority of participants in the Polakiewicz study responded that they were satisfied with the VHSL's administration of athletics (76.3%), while 79% of participants responded that they were satisfied with the VHSL's administration of athletics in this study (Polakiewicz, 1985).The survey results suggest that satisfaction with the VHSL's administration of athletics has increased when compared to the Polakiewicz study.In regards to the performance of the VHSL, 23.2% of participants from the Polakiewicz study assigned the VHSL a performance grade of 'A--excellent', while only 9% of the survey participants from this current study assigned the VHSL the same grade (Polakiewicz, 1985). In regards to potential issues the VHSL may face over the next five years, the participants identified the following main themes: home-schooled students participating in VHSL athletics and activities, private school participation in VHSL athletics and activities, the financial model of the VHSL, and transgender student policies.</a:t>
            </a:r>
            <a:endParaRPr sz="1000">
              <a:solidFill>
                <a:srgbClr val="000000"/>
              </a:solidFill>
              <a:latin typeface="Arial"/>
              <a:ea typeface="Arial"/>
              <a:cs typeface="Arial"/>
              <a:sym typeface="Arial"/>
            </a:endParaRPr>
          </a:p>
          <a:p>
            <a:pPr marL="0" lvl="0" indent="0" algn="l" rtl="0">
              <a:spcBef>
                <a:spcPts val="0"/>
              </a:spcBef>
              <a:spcAft>
                <a:spcPts val="0"/>
              </a:spcAft>
              <a:buNone/>
            </a:pPr>
            <a:endParaRPr sz="800">
              <a:solidFill>
                <a:srgbClr val="000000"/>
              </a:solidFill>
              <a:latin typeface="Arial"/>
              <a:ea typeface="Arial"/>
              <a:cs typeface="Arial"/>
              <a:sym typeface="Arial"/>
            </a:endParaRPr>
          </a:p>
          <a:p>
            <a:pPr marL="0" lvl="0" indent="0" algn="l" rtl="0">
              <a:spcBef>
                <a:spcPts val="0"/>
              </a:spcBef>
              <a:spcAft>
                <a:spcPts val="0"/>
              </a:spcAft>
              <a:buClr>
                <a:srgbClr val="000000"/>
              </a:buClr>
              <a:buSzPts val="1100"/>
              <a:buFont typeface="Arial"/>
              <a:buNone/>
            </a:pPr>
            <a:endParaRPr sz="800">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0"/>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Analysis Of Extractive Baselines</a:t>
            </a:r>
            <a:endParaRPr/>
          </a:p>
        </p:txBody>
      </p:sp>
      <p:sp>
        <p:nvSpPr>
          <p:cNvPr id="131" name="Google Shape;131;p20"/>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Latent Semantic Analysis: Focuses on results, future work and individuals involved in the study (and their contact information). </a:t>
            </a:r>
            <a:endParaRPr/>
          </a:p>
          <a:p>
            <a:pPr marL="0" lvl="0" indent="0" algn="l" rtl="0">
              <a:spcBef>
                <a:spcPts val="1600"/>
              </a:spcBef>
              <a:spcAft>
                <a:spcPts val="0"/>
              </a:spcAft>
              <a:buNone/>
            </a:pPr>
            <a:r>
              <a:rPr lang="en"/>
              <a:t>LexRank: Focuses on feedback from participants in surveys, specific numbers and the differences between past research and the current research. Includes a lot of what Latent Semantic Analysis produces, but builds off of the text further.</a:t>
            </a:r>
            <a:endParaRPr/>
          </a:p>
          <a:p>
            <a:pPr marL="0" lvl="0" indent="0" algn="l" rtl="0">
              <a:spcBef>
                <a:spcPts val="1600"/>
              </a:spcBef>
              <a:spcAft>
                <a:spcPts val="1600"/>
              </a:spcAft>
              <a:buNone/>
            </a:pPr>
            <a:r>
              <a:rPr lang="en"/>
              <a:t>Reduction: Focuses on the same information LexRank focuses on - feedback from survey participants, specific numbers and the differences between past findings and the current findings. Includes some noise. Very detailed.</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1"/>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rgbClr val="000000"/>
              </a:buClr>
              <a:buSzPts val="1100"/>
              <a:buFont typeface="Arial"/>
              <a:buNone/>
            </a:pPr>
            <a:r>
              <a:rPr lang="en"/>
              <a:t>Seq2Seq: Model Description</a:t>
            </a:r>
            <a:endParaRPr/>
          </a:p>
        </p:txBody>
      </p:sp>
      <p:pic>
        <p:nvPicPr>
          <p:cNvPr id="137" name="Google Shape;137;p21"/>
          <p:cNvPicPr preferRelativeResize="0"/>
          <p:nvPr/>
        </p:nvPicPr>
        <p:blipFill>
          <a:blip r:embed="rId3">
            <a:alphaModFix/>
          </a:blip>
          <a:stretch>
            <a:fillRect/>
          </a:stretch>
        </p:blipFill>
        <p:spPr>
          <a:xfrm>
            <a:off x="338400" y="1603975"/>
            <a:ext cx="4112752" cy="3099002"/>
          </a:xfrm>
          <a:prstGeom prst="rect">
            <a:avLst/>
          </a:prstGeom>
          <a:noFill/>
          <a:ln>
            <a:noFill/>
          </a:ln>
        </p:spPr>
      </p:pic>
      <p:sp>
        <p:nvSpPr>
          <p:cNvPr id="138" name="Google Shape;138;p21"/>
          <p:cNvSpPr txBox="1"/>
          <p:nvPr/>
        </p:nvSpPr>
        <p:spPr>
          <a:xfrm>
            <a:off x="3917525" y="1115125"/>
            <a:ext cx="4967700" cy="34701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Roboto"/>
              <a:buChar char="●"/>
            </a:pPr>
            <a:r>
              <a:rPr lang="en">
                <a:latin typeface="Roboto"/>
                <a:ea typeface="Roboto"/>
                <a:cs typeface="Roboto"/>
                <a:sym typeface="Roboto"/>
              </a:rPr>
              <a:t>BBC dataset</a:t>
            </a:r>
            <a:endParaRPr>
              <a:latin typeface="Roboto"/>
              <a:ea typeface="Roboto"/>
              <a:cs typeface="Roboto"/>
              <a:sym typeface="Roboto"/>
            </a:endParaRPr>
          </a:p>
          <a:p>
            <a:pPr marL="457200" lvl="0" indent="-317500" algn="l" rtl="0">
              <a:spcBef>
                <a:spcPts val="0"/>
              </a:spcBef>
              <a:spcAft>
                <a:spcPts val="0"/>
              </a:spcAft>
              <a:buSzPts val="1400"/>
              <a:buFont typeface="Roboto"/>
              <a:buChar char="●"/>
            </a:pPr>
            <a:r>
              <a:rPr lang="en">
                <a:latin typeface="Roboto"/>
                <a:ea typeface="Roboto"/>
                <a:cs typeface="Roboto"/>
                <a:sym typeface="Roboto"/>
              </a:rPr>
              <a:t>arXiv dataset</a:t>
            </a:r>
            <a:endParaRPr>
              <a:latin typeface="Roboto"/>
              <a:ea typeface="Roboto"/>
              <a:cs typeface="Roboto"/>
              <a:sym typeface="Roboto"/>
            </a:endParaRPr>
          </a:p>
          <a:p>
            <a:pPr marL="457200" lvl="0" indent="-317500" algn="l" rtl="0">
              <a:spcBef>
                <a:spcPts val="0"/>
              </a:spcBef>
              <a:spcAft>
                <a:spcPts val="0"/>
              </a:spcAft>
              <a:buSzPts val="1400"/>
              <a:buFont typeface="Roboto"/>
              <a:buChar char="●"/>
            </a:pPr>
            <a:r>
              <a:rPr lang="en">
                <a:latin typeface="Roboto"/>
                <a:ea typeface="Roboto"/>
                <a:cs typeface="Roboto"/>
                <a:sym typeface="Roboto"/>
              </a:rPr>
              <a:t>DUC </a:t>
            </a:r>
            <a:endParaRPr>
              <a:latin typeface="Roboto"/>
              <a:ea typeface="Roboto"/>
              <a:cs typeface="Roboto"/>
              <a:sym typeface="Roboto"/>
            </a:endParaRPr>
          </a:p>
          <a:p>
            <a:pPr marL="914400" lvl="1" indent="-317500" algn="l" rtl="0">
              <a:spcBef>
                <a:spcPts val="0"/>
              </a:spcBef>
              <a:spcAft>
                <a:spcPts val="0"/>
              </a:spcAft>
              <a:buSzPts val="1400"/>
              <a:buFont typeface="Roboto"/>
              <a:buChar char="○"/>
            </a:pPr>
            <a:r>
              <a:rPr lang="en">
                <a:latin typeface="Roboto"/>
                <a:ea typeface="Roboto"/>
                <a:cs typeface="Roboto"/>
                <a:sym typeface="Roboto"/>
              </a:rPr>
              <a:t>Used Glove pre-trained vectors to initialize word embedding,</a:t>
            </a:r>
            <a:endParaRPr>
              <a:latin typeface="Roboto"/>
              <a:ea typeface="Roboto"/>
              <a:cs typeface="Roboto"/>
              <a:sym typeface="Roboto"/>
            </a:endParaRPr>
          </a:p>
          <a:p>
            <a:pPr marL="914400" lvl="1" indent="-317500" algn="l" rtl="0">
              <a:spcBef>
                <a:spcPts val="0"/>
              </a:spcBef>
              <a:spcAft>
                <a:spcPts val="0"/>
              </a:spcAft>
              <a:buSzPts val="1400"/>
              <a:buFont typeface="Roboto"/>
              <a:buChar char="○"/>
            </a:pPr>
            <a:r>
              <a:rPr lang="en">
                <a:latin typeface="Roboto"/>
                <a:ea typeface="Roboto"/>
                <a:cs typeface="Roboto"/>
                <a:sym typeface="Roboto"/>
              </a:rPr>
              <a:t>Used LSTM cell with stack-bidirectional-directional-RNN,</a:t>
            </a:r>
            <a:endParaRPr>
              <a:latin typeface="Roboto"/>
              <a:ea typeface="Roboto"/>
              <a:cs typeface="Roboto"/>
              <a:sym typeface="Roboto"/>
            </a:endParaRPr>
          </a:p>
          <a:p>
            <a:pPr marL="914400" lvl="1" indent="-317500" algn="l" rtl="0">
              <a:spcBef>
                <a:spcPts val="0"/>
              </a:spcBef>
              <a:spcAft>
                <a:spcPts val="0"/>
              </a:spcAft>
              <a:buSzPts val="1400"/>
              <a:buFont typeface="Roboto"/>
              <a:buChar char="○"/>
            </a:pPr>
            <a:r>
              <a:rPr lang="en">
                <a:latin typeface="Roboto"/>
                <a:ea typeface="Roboto"/>
                <a:cs typeface="Roboto"/>
                <a:sym typeface="Roboto"/>
              </a:rPr>
              <a:t>Used LSTM BasicDecoder for training, and BeamSearchDecoder for inference.</a:t>
            </a:r>
            <a:endParaRPr>
              <a:latin typeface="Roboto"/>
              <a:ea typeface="Roboto"/>
              <a:cs typeface="Roboto"/>
              <a:sym typeface="Roboto"/>
            </a:endParaRPr>
          </a:p>
          <a:p>
            <a:pPr marL="0" lvl="0" indent="0" algn="l" rtl="0">
              <a:spcBef>
                <a:spcPts val="0"/>
              </a:spcBef>
              <a:spcAft>
                <a:spcPts val="0"/>
              </a:spcAft>
              <a:buNone/>
            </a:pPr>
            <a:r>
              <a:rPr lang="en">
                <a:latin typeface="Roboto"/>
                <a:ea typeface="Roboto"/>
                <a:cs typeface="Roboto"/>
                <a:sym typeface="Roboto"/>
              </a:rPr>
              <a:t>           -------------------------------------------------------------------</a:t>
            </a:r>
            <a:endParaRPr>
              <a:latin typeface="Roboto"/>
              <a:ea typeface="Roboto"/>
              <a:cs typeface="Roboto"/>
              <a:sym typeface="Roboto"/>
            </a:endParaRPr>
          </a:p>
          <a:p>
            <a:pPr marL="914400" lvl="0" indent="-317500" algn="l" rtl="0">
              <a:spcBef>
                <a:spcPts val="0"/>
              </a:spcBef>
              <a:spcAft>
                <a:spcPts val="0"/>
              </a:spcAft>
              <a:buSzPts val="1400"/>
              <a:buFont typeface="Roboto"/>
              <a:buChar char="●"/>
            </a:pPr>
            <a:r>
              <a:rPr lang="en">
                <a:latin typeface="Roboto"/>
                <a:ea typeface="Roboto"/>
                <a:cs typeface="Roboto"/>
                <a:sym typeface="Roboto"/>
              </a:rPr>
              <a:t> Optimizer  SGD -&gt; Adam</a:t>
            </a:r>
            <a:endParaRPr>
              <a:latin typeface="Roboto"/>
              <a:ea typeface="Roboto"/>
              <a:cs typeface="Roboto"/>
              <a:sym typeface="Roboto"/>
            </a:endParaRPr>
          </a:p>
          <a:p>
            <a:pPr marL="914400" lvl="0" indent="-317500" algn="l" rtl="0">
              <a:spcBef>
                <a:spcPts val="0"/>
              </a:spcBef>
              <a:spcAft>
                <a:spcPts val="0"/>
              </a:spcAft>
              <a:buSzPts val="1400"/>
              <a:buFont typeface="Roboto"/>
              <a:buChar char="●"/>
            </a:pPr>
            <a:r>
              <a:rPr lang="en">
                <a:latin typeface="Roboto"/>
                <a:ea typeface="Roboto"/>
                <a:cs typeface="Roboto"/>
                <a:sym typeface="Roboto"/>
              </a:rPr>
              <a:t>Number of nodes in each hidden layer : 150 -&gt; 300</a:t>
            </a:r>
            <a:endParaRPr>
              <a:latin typeface="Roboto"/>
              <a:ea typeface="Roboto"/>
              <a:cs typeface="Roboto"/>
              <a:sym typeface="Roboto"/>
            </a:endParaRPr>
          </a:p>
          <a:p>
            <a:pPr marL="914400" lvl="0" indent="-317500" algn="l" rtl="0">
              <a:spcBef>
                <a:spcPts val="0"/>
              </a:spcBef>
              <a:spcAft>
                <a:spcPts val="0"/>
              </a:spcAft>
              <a:buSzPts val="1400"/>
              <a:buFont typeface="Roboto"/>
              <a:buChar char="●"/>
            </a:pPr>
            <a:r>
              <a:rPr lang="en">
                <a:latin typeface="Roboto"/>
                <a:ea typeface="Roboto"/>
                <a:cs typeface="Roboto"/>
                <a:sym typeface="Roboto"/>
              </a:rPr>
              <a:t>Batch size : 64 -&gt; 32 </a:t>
            </a:r>
            <a:endParaRPr>
              <a:latin typeface="Roboto"/>
              <a:ea typeface="Roboto"/>
              <a:cs typeface="Roboto"/>
              <a:sym typeface="Roboto"/>
            </a:endParaRPr>
          </a:p>
          <a:p>
            <a:pPr marL="914400" lvl="0" indent="-317500" algn="l" rtl="0">
              <a:spcBef>
                <a:spcPts val="0"/>
              </a:spcBef>
              <a:spcAft>
                <a:spcPts val="0"/>
              </a:spcAft>
              <a:buSzPts val="1400"/>
              <a:buFont typeface="Roboto"/>
              <a:buChar char="●"/>
            </a:pPr>
            <a:r>
              <a:rPr lang="en">
                <a:latin typeface="Roboto"/>
                <a:ea typeface="Roboto"/>
                <a:cs typeface="Roboto"/>
                <a:sym typeface="Roboto"/>
              </a:rPr>
              <a:t>Input size : 300 -&gt; 750</a:t>
            </a:r>
            <a:endParaRPr>
              <a:latin typeface="Roboto"/>
              <a:ea typeface="Roboto"/>
              <a:cs typeface="Roboto"/>
              <a:sym typeface="Roboto"/>
            </a:endParaRPr>
          </a:p>
          <a:p>
            <a:pPr marL="914400" lvl="0" indent="-317500" algn="l" rtl="0">
              <a:spcBef>
                <a:spcPts val="0"/>
              </a:spcBef>
              <a:spcAft>
                <a:spcPts val="0"/>
              </a:spcAft>
              <a:buSzPts val="1400"/>
              <a:buFont typeface="Roboto"/>
              <a:buChar char="●"/>
            </a:pPr>
            <a:r>
              <a:rPr lang="en">
                <a:latin typeface="Roboto"/>
                <a:ea typeface="Roboto"/>
                <a:cs typeface="Roboto"/>
                <a:sym typeface="Roboto"/>
              </a:rPr>
              <a:t>Output size : 50 -&gt; 150</a:t>
            </a: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2995</Words>
  <Application>Microsoft Macintosh PowerPoint</Application>
  <PresentationFormat>On-screen Show (16:9)</PresentationFormat>
  <Paragraphs>168</Paragraphs>
  <Slides>21</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Roboto</vt:lpstr>
      <vt:lpstr>Arial</vt:lpstr>
      <vt:lpstr>Comfortaa</vt:lpstr>
      <vt:lpstr>Geometric</vt:lpstr>
      <vt:lpstr>Summarizing  Electronic Theses and Dissertations</vt:lpstr>
      <vt:lpstr>Contents</vt:lpstr>
      <vt:lpstr>The Journey</vt:lpstr>
      <vt:lpstr>Final Judgement - GROBID vs Scienceparse</vt:lpstr>
      <vt:lpstr>Extractive Baselines: Latent Semantic Analysis</vt:lpstr>
      <vt:lpstr>Extractive Baselines: LexRank  </vt:lpstr>
      <vt:lpstr>Extractive Baselines: Reduction </vt:lpstr>
      <vt:lpstr>Analysis Of Extractive Baselines</vt:lpstr>
      <vt:lpstr>Seq2Seq: Model Description</vt:lpstr>
      <vt:lpstr>Seq2Seq - Problems</vt:lpstr>
      <vt:lpstr>Pointer Generator Networks  Model Description </vt:lpstr>
      <vt:lpstr>Pointer Generator Networks - Output And Potential Problems  </vt:lpstr>
      <vt:lpstr>Abstractive Summarization With Reinforce-Selected  Sentence Rewriting</vt:lpstr>
      <vt:lpstr>Abstractive Summarization With Reinforce-Selected  Sentence Rewriting </vt:lpstr>
      <vt:lpstr>Final Results Generated Summaries</vt:lpstr>
      <vt:lpstr>PowerPoint Presentation</vt:lpstr>
      <vt:lpstr>PowerPoint Presentation</vt:lpstr>
      <vt:lpstr>Final Results Evaluation Metrics</vt:lpstr>
      <vt:lpstr>Major Takeaways</vt:lpstr>
      <vt:lpstr>Potential Future Work</vt:lpstr>
      <vt:lpstr>Thank you!</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Summarizing  Electronic Theses and Dissertations</dc:title>
  <cp:lastModifiedBy>Microsoft Office User</cp:lastModifiedBy>
  <cp:revision>1</cp:revision>
  <dcterms:modified xsi:type="dcterms:W3CDTF">2018-12-15T19:55:50Z</dcterms:modified>
</cp:coreProperties>
</file>