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1" r:id="rId2"/>
    <p:sldId id="272" r:id="rId3"/>
    <p:sldId id="273" r:id="rId4"/>
    <p:sldId id="275" r:id="rId5"/>
    <p:sldId id="276" r:id="rId6"/>
    <p:sldId id="278" r:id="rId7"/>
    <p:sldId id="277" r:id="rId8"/>
    <p:sldId id="284" r:id="rId9"/>
    <p:sldId id="267" r:id="rId10"/>
    <p:sldId id="258" r:id="rId11"/>
    <p:sldId id="259" r:id="rId12"/>
    <p:sldId id="263" r:id="rId13"/>
    <p:sldId id="261" r:id="rId14"/>
    <p:sldId id="266" r:id="rId15"/>
    <p:sldId id="262" r:id="rId16"/>
    <p:sldId id="264" r:id="rId17"/>
    <p:sldId id="285" r:id="rId18"/>
    <p:sldId id="279" r:id="rId19"/>
    <p:sldId id="280" r:id="rId20"/>
    <p:sldId id="281" r:id="rId21"/>
    <p:sldId id="282" r:id="rId22"/>
    <p:sldId id="283" r:id="rId23"/>
    <p:sldId id="286" r:id="rId24"/>
    <p:sldId id="287" r:id="rId25"/>
    <p:sldId id="288" r:id="rId26"/>
    <p:sldId id="289" r:id="rId27"/>
    <p:sldId id="26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>
        <p:scale>
          <a:sx n="78" d="100"/>
          <a:sy n="78" d="100"/>
        </p:scale>
        <p:origin x="-9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B5A0B-0FD7-4616-8691-66BDF172527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6B399B3-E98B-44F9-AC1C-DB2FCFD91B6E}">
      <dgm:prSet phldrT="[Text]"/>
      <dgm:spPr/>
      <dgm:t>
        <a:bodyPr/>
        <a:lstStyle/>
        <a:p>
          <a:r>
            <a:rPr lang="en-US" altLang="zh-CN" dirty="0" smtClean="0"/>
            <a:t>Preprocessing</a:t>
          </a:r>
          <a:endParaRPr lang="zh-CN" altLang="en-US" dirty="0"/>
        </a:p>
      </dgm:t>
    </dgm:pt>
    <dgm:pt modelId="{C4207DC8-2F30-4B92-9010-F0B4C88BBB34}" type="parTrans" cxnId="{93154DA3-6030-4DA6-A6C2-C4906BAEBC3E}">
      <dgm:prSet/>
      <dgm:spPr/>
      <dgm:t>
        <a:bodyPr/>
        <a:lstStyle/>
        <a:p>
          <a:endParaRPr lang="zh-CN" altLang="en-US"/>
        </a:p>
      </dgm:t>
    </dgm:pt>
    <dgm:pt modelId="{F3D45766-1744-4F2A-BCC0-8BC795B3EDF0}" type="sibTrans" cxnId="{93154DA3-6030-4DA6-A6C2-C4906BAEBC3E}">
      <dgm:prSet/>
      <dgm:spPr/>
      <dgm:t>
        <a:bodyPr/>
        <a:lstStyle/>
        <a:p>
          <a:endParaRPr lang="zh-CN" altLang="en-US"/>
        </a:p>
      </dgm:t>
    </dgm:pt>
    <dgm:pt modelId="{F4F07977-2513-4A54-B596-1103AAE678F6}">
      <dgm:prSet phldrT="[Text]"/>
      <dgm:spPr/>
      <dgm:t>
        <a:bodyPr/>
        <a:lstStyle/>
        <a:p>
          <a:r>
            <a:rPr lang="en-US" altLang="zh-CN" dirty="0" smtClean="0"/>
            <a:t>Building dataset</a:t>
          </a:r>
          <a:endParaRPr lang="zh-CN" altLang="en-US" dirty="0"/>
        </a:p>
      </dgm:t>
    </dgm:pt>
    <dgm:pt modelId="{1FA310E8-ABA5-4238-B748-5411DAB14A5E}" type="parTrans" cxnId="{41C7285F-613A-454B-832A-D13C4D762D31}">
      <dgm:prSet/>
      <dgm:spPr/>
      <dgm:t>
        <a:bodyPr/>
        <a:lstStyle/>
        <a:p>
          <a:endParaRPr lang="zh-CN" altLang="en-US"/>
        </a:p>
      </dgm:t>
    </dgm:pt>
    <dgm:pt modelId="{72048206-E750-47B4-B298-275D650BB73E}" type="sibTrans" cxnId="{41C7285F-613A-454B-832A-D13C4D762D31}">
      <dgm:prSet/>
      <dgm:spPr/>
      <dgm:t>
        <a:bodyPr/>
        <a:lstStyle/>
        <a:p>
          <a:endParaRPr lang="zh-CN" altLang="en-US"/>
        </a:p>
      </dgm:t>
    </dgm:pt>
    <dgm:pt modelId="{B8975058-AA45-470A-9320-F57BDD70DC62}">
      <dgm:prSet phldrT="[Text]"/>
      <dgm:spPr/>
      <dgm:t>
        <a:bodyPr/>
        <a:lstStyle/>
        <a:p>
          <a:r>
            <a:rPr lang="en-US" altLang="zh-CN" dirty="0" err="1" smtClean="0"/>
            <a:t>Vectorization</a:t>
          </a:r>
          <a:endParaRPr lang="zh-CN" altLang="en-US" dirty="0"/>
        </a:p>
      </dgm:t>
    </dgm:pt>
    <dgm:pt modelId="{32CBC77B-A953-4D03-B5FF-F7EBFE9E562A}" type="parTrans" cxnId="{1BC81DF3-B465-449B-8FA1-CBF08CB8B999}">
      <dgm:prSet/>
      <dgm:spPr/>
      <dgm:t>
        <a:bodyPr/>
        <a:lstStyle/>
        <a:p>
          <a:endParaRPr lang="zh-CN" altLang="en-US"/>
        </a:p>
      </dgm:t>
    </dgm:pt>
    <dgm:pt modelId="{60435416-DC6A-4AEB-8A85-A5BC3F9C988C}" type="sibTrans" cxnId="{1BC81DF3-B465-449B-8FA1-CBF08CB8B999}">
      <dgm:prSet/>
      <dgm:spPr/>
      <dgm:t>
        <a:bodyPr/>
        <a:lstStyle/>
        <a:p>
          <a:endParaRPr lang="zh-CN" altLang="en-US"/>
        </a:p>
      </dgm:t>
    </dgm:pt>
    <dgm:pt modelId="{89B469B9-829E-4284-BAE2-C74A123985BD}">
      <dgm:prSet phldrT="[Text]"/>
      <dgm:spPr/>
      <dgm:t>
        <a:bodyPr/>
        <a:lstStyle/>
        <a:p>
          <a:r>
            <a:rPr lang="en-US" altLang="zh-CN" dirty="0" smtClean="0"/>
            <a:t>Classification</a:t>
          </a:r>
          <a:endParaRPr lang="zh-CN" altLang="en-US" dirty="0"/>
        </a:p>
      </dgm:t>
    </dgm:pt>
    <dgm:pt modelId="{BEB3DF51-CDE9-431F-BDCA-0D0B2A7AE375}" type="parTrans" cxnId="{73A95B0A-FC80-4DDD-A0F1-472ED089CC71}">
      <dgm:prSet/>
      <dgm:spPr/>
      <dgm:t>
        <a:bodyPr/>
        <a:lstStyle/>
        <a:p>
          <a:endParaRPr lang="zh-CN" altLang="en-US"/>
        </a:p>
      </dgm:t>
    </dgm:pt>
    <dgm:pt modelId="{87B53A65-0AD1-4012-BE33-A5BCA6D1A900}" type="sibTrans" cxnId="{73A95B0A-FC80-4DDD-A0F1-472ED089CC71}">
      <dgm:prSet/>
      <dgm:spPr/>
      <dgm:t>
        <a:bodyPr/>
        <a:lstStyle/>
        <a:p>
          <a:endParaRPr lang="zh-CN" altLang="en-US"/>
        </a:p>
      </dgm:t>
    </dgm:pt>
    <dgm:pt modelId="{B2ED0302-4DC4-42EA-9D9D-225C1181C7AD}">
      <dgm:prSet phldrT="[Text]"/>
      <dgm:spPr/>
      <dgm:t>
        <a:bodyPr/>
        <a:lstStyle/>
        <a:p>
          <a:r>
            <a:rPr lang="en-US" altLang="zh-CN" dirty="0" smtClean="0"/>
            <a:t>Algorithms</a:t>
          </a:r>
          <a:endParaRPr lang="zh-CN" altLang="en-US" dirty="0"/>
        </a:p>
      </dgm:t>
    </dgm:pt>
    <dgm:pt modelId="{AE964973-29C9-47AC-9C83-FAB89069296C}" type="parTrans" cxnId="{AA2AC082-29F3-4507-92F9-7C109AF4E2DC}">
      <dgm:prSet/>
      <dgm:spPr/>
      <dgm:t>
        <a:bodyPr/>
        <a:lstStyle/>
        <a:p>
          <a:endParaRPr lang="zh-CN" altLang="en-US"/>
        </a:p>
      </dgm:t>
    </dgm:pt>
    <dgm:pt modelId="{BBA90DB4-C0E2-485B-9C48-F9F2651E0EB5}" type="sibTrans" cxnId="{AA2AC082-29F3-4507-92F9-7C109AF4E2DC}">
      <dgm:prSet/>
      <dgm:spPr/>
      <dgm:t>
        <a:bodyPr/>
        <a:lstStyle/>
        <a:p>
          <a:endParaRPr lang="zh-CN" altLang="en-US"/>
        </a:p>
      </dgm:t>
    </dgm:pt>
    <dgm:pt modelId="{1F5EA127-F0AF-4957-A1C8-3B1416AAAE04}">
      <dgm:prSet phldrT="[Text]"/>
      <dgm:spPr/>
      <dgm:t>
        <a:bodyPr/>
        <a:lstStyle/>
        <a:p>
          <a:r>
            <a:rPr lang="en-US" altLang="zh-CN" dirty="0" smtClean="0"/>
            <a:t>Evaluation</a:t>
          </a:r>
          <a:endParaRPr lang="zh-CN" altLang="en-US" dirty="0"/>
        </a:p>
      </dgm:t>
    </dgm:pt>
    <dgm:pt modelId="{F614C4E0-09BF-45E5-8908-6BDA35EC8B77}" type="parTrans" cxnId="{07C9C7AA-CEB7-4090-8649-833D496A06B4}">
      <dgm:prSet/>
      <dgm:spPr/>
      <dgm:t>
        <a:bodyPr/>
        <a:lstStyle/>
        <a:p>
          <a:endParaRPr lang="zh-CN" altLang="en-US"/>
        </a:p>
      </dgm:t>
    </dgm:pt>
    <dgm:pt modelId="{70B1086E-E38E-46DE-90E3-D133C4C4038B}" type="sibTrans" cxnId="{07C9C7AA-CEB7-4090-8649-833D496A06B4}">
      <dgm:prSet/>
      <dgm:spPr/>
      <dgm:t>
        <a:bodyPr/>
        <a:lstStyle/>
        <a:p>
          <a:endParaRPr lang="zh-CN" altLang="en-US"/>
        </a:p>
      </dgm:t>
    </dgm:pt>
    <dgm:pt modelId="{043B9E40-772E-4E23-ABD4-858AB79B6879}" type="pres">
      <dgm:prSet presAssocID="{99BB5A0B-0FD7-4616-8691-66BDF172527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0277ADB-4365-4E2B-83AE-BDAAD10DF9FE}" type="pres">
      <dgm:prSet presAssocID="{66B399B3-E98B-44F9-AC1C-DB2FCFD91B6E}" presName="composite" presStyleCnt="0"/>
      <dgm:spPr/>
    </dgm:pt>
    <dgm:pt modelId="{4F90B8A4-986D-4CCB-A86C-32796A30F9F6}" type="pres">
      <dgm:prSet presAssocID="{66B399B3-E98B-44F9-AC1C-DB2FCFD91B6E}" presName="parentText" presStyleLbl="alignNode1" presStyleIdx="0" presStyleCnt="2" custAng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C3AD22-B572-4E9D-B308-7A633D2F06F7}" type="pres">
      <dgm:prSet presAssocID="{66B399B3-E98B-44F9-AC1C-DB2FCFD91B6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D90E21-9C4A-4D94-978B-07CED5CC434D}" type="pres">
      <dgm:prSet presAssocID="{F3D45766-1744-4F2A-BCC0-8BC795B3EDF0}" presName="sp" presStyleCnt="0"/>
      <dgm:spPr/>
    </dgm:pt>
    <dgm:pt modelId="{B544C72D-D5E0-4A9A-A0B8-4B5AB7EA2905}" type="pres">
      <dgm:prSet presAssocID="{89B469B9-829E-4284-BAE2-C74A123985BD}" presName="composite" presStyleCnt="0"/>
      <dgm:spPr/>
    </dgm:pt>
    <dgm:pt modelId="{0DC68355-D184-426C-B135-44F78A013C05}" type="pres">
      <dgm:prSet presAssocID="{89B469B9-829E-4284-BAE2-C74A123985BD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2C6986-2C78-40F2-83C1-35ADB8E8B165}" type="pres">
      <dgm:prSet presAssocID="{89B469B9-829E-4284-BAE2-C74A123985BD}" presName="descendantText" presStyleLbl="alignAcc1" presStyleIdx="1" presStyleCnt="2" custLinFactNeighborX="-211" custLinFactNeighborY="12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7C9C7AA-CEB7-4090-8649-833D496A06B4}" srcId="{89B469B9-829E-4284-BAE2-C74A123985BD}" destId="{1F5EA127-F0AF-4957-A1C8-3B1416AAAE04}" srcOrd="1" destOrd="0" parTransId="{F614C4E0-09BF-45E5-8908-6BDA35EC8B77}" sibTransId="{70B1086E-E38E-46DE-90E3-D133C4C4038B}"/>
    <dgm:cxn modelId="{AB22F359-7876-4E72-90C5-94F916B99159}" type="presOf" srcId="{89B469B9-829E-4284-BAE2-C74A123985BD}" destId="{0DC68355-D184-426C-B135-44F78A013C05}" srcOrd="0" destOrd="0" presId="urn:microsoft.com/office/officeart/2005/8/layout/chevron2"/>
    <dgm:cxn modelId="{73A95B0A-FC80-4DDD-A0F1-472ED089CC71}" srcId="{99BB5A0B-0FD7-4616-8691-66BDF1725275}" destId="{89B469B9-829E-4284-BAE2-C74A123985BD}" srcOrd="1" destOrd="0" parTransId="{BEB3DF51-CDE9-431F-BDCA-0D0B2A7AE375}" sibTransId="{87B53A65-0AD1-4012-BE33-A5BCA6D1A900}"/>
    <dgm:cxn modelId="{8E50CF29-7797-4D12-B587-9D3858F16C5D}" type="presOf" srcId="{B8975058-AA45-470A-9320-F57BDD70DC62}" destId="{6BC3AD22-B572-4E9D-B308-7A633D2F06F7}" srcOrd="0" destOrd="1" presId="urn:microsoft.com/office/officeart/2005/8/layout/chevron2"/>
    <dgm:cxn modelId="{AA2AC082-29F3-4507-92F9-7C109AF4E2DC}" srcId="{89B469B9-829E-4284-BAE2-C74A123985BD}" destId="{B2ED0302-4DC4-42EA-9D9D-225C1181C7AD}" srcOrd="0" destOrd="0" parTransId="{AE964973-29C9-47AC-9C83-FAB89069296C}" sibTransId="{BBA90DB4-C0E2-485B-9C48-F9F2651E0EB5}"/>
    <dgm:cxn modelId="{2C365313-D1C9-4D60-8C27-AD09E65D124B}" type="presOf" srcId="{66B399B3-E98B-44F9-AC1C-DB2FCFD91B6E}" destId="{4F90B8A4-986D-4CCB-A86C-32796A30F9F6}" srcOrd="0" destOrd="0" presId="urn:microsoft.com/office/officeart/2005/8/layout/chevron2"/>
    <dgm:cxn modelId="{9959D210-05D0-4EA4-AA6B-021D9A67334D}" type="presOf" srcId="{1F5EA127-F0AF-4957-A1C8-3B1416AAAE04}" destId="{112C6986-2C78-40F2-83C1-35ADB8E8B165}" srcOrd="0" destOrd="1" presId="urn:microsoft.com/office/officeart/2005/8/layout/chevron2"/>
    <dgm:cxn modelId="{8428D996-FAA8-4F8F-8179-19DB387633AD}" type="presOf" srcId="{99BB5A0B-0FD7-4616-8691-66BDF1725275}" destId="{043B9E40-772E-4E23-ABD4-858AB79B6879}" srcOrd="0" destOrd="0" presId="urn:microsoft.com/office/officeart/2005/8/layout/chevron2"/>
    <dgm:cxn modelId="{014E7580-F932-4075-92E6-D0458936D35A}" type="presOf" srcId="{F4F07977-2513-4A54-B596-1103AAE678F6}" destId="{6BC3AD22-B572-4E9D-B308-7A633D2F06F7}" srcOrd="0" destOrd="0" presId="urn:microsoft.com/office/officeart/2005/8/layout/chevron2"/>
    <dgm:cxn modelId="{41C7285F-613A-454B-832A-D13C4D762D31}" srcId="{66B399B3-E98B-44F9-AC1C-DB2FCFD91B6E}" destId="{F4F07977-2513-4A54-B596-1103AAE678F6}" srcOrd="0" destOrd="0" parTransId="{1FA310E8-ABA5-4238-B748-5411DAB14A5E}" sibTransId="{72048206-E750-47B4-B298-275D650BB73E}"/>
    <dgm:cxn modelId="{93154DA3-6030-4DA6-A6C2-C4906BAEBC3E}" srcId="{99BB5A0B-0FD7-4616-8691-66BDF1725275}" destId="{66B399B3-E98B-44F9-AC1C-DB2FCFD91B6E}" srcOrd="0" destOrd="0" parTransId="{C4207DC8-2F30-4B92-9010-F0B4C88BBB34}" sibTransId="{F3D45766-1744-4F2A-BCC0-8BC795B3EDF0}"/>
    <dgm:cxn modelId="{1BC81DF3-B465-449B-8FA1-CBF08CB8B999}" srcId="{66B399B3-E98B-44F9-AC1C-DB2FCFD91B6E}" destId="{B8975058-AA45-470A-9320-F57BDD70DC62}" srcOrd="1" destOrd="0" parTransId="{32CBC77B-A953-4D03-B5FF-F7EBFE9E562A}" sibTransId="{60435416-DC6A-4AEB-8A85-A5BC3F9C988C}"/>
    <dgm:cxn modelId="{20CEB90E-5D3B-4E44-95F3-499F1871D01B}" type="presOf" srcId="{B2ED0302-4DC4-42EA-9D9D-225C1181C7AD}" destId="{112C6986-2C78-40F2-83C1-35ADB8E8B165}" srcOrd="0" destOrd="0" presId="urn:microsoft.com/office/officeart/2005/8/layout/chevron2"/>
    <dgm:cxn modelId="{F8137C76-3755-449A-A285-BD20B9D8D68F}" type="presParOf" srcId="{043B9E40-772E-4E23-ABD4-858AB79B6879}" destId="{00277ADB-4365-4E2B-83AE-BDAAD10DF9FE}" srcOrd="0" destOrd="0" presId="urn:microsoft.com/office/officeart/2005/8/layout/chevron2"/>
    <dgm:cxn modelId="{0FBD1058-ED5E-4891-AB14-11F18EB7C0A1}" type="presParOf" srcId="{00277ADB-4365-4E2B-83AE-BDAAD10DF9FE}" destId="{4F90B8A4-986D-4CCB-A86C-32796A30F9F6}" srcOrd="0" destOrd="0" presId="urn:microsoft.com/office/officeart/2005/8/layout/chevron2"/>
    <dgm:cxn modelId="{7A5D8108-B259-4BD7-9FCF-691E1274F857}" type="presParOf" srcId="{00277ADB-4365-4E2B-83AE-BDAAD10DF9FE}" destId="{6BC3AD22-B572-4E9D-B308-7A633D2F06F7}" srcOrd="1" destOrd="0" presId="urn:microsoft.com/office/officeart/2005/8/layout/chevron2"/>
    <dgm:cxn modelId="{79B118B9-6F3C-41A7-860D-9A5247927D54}" type="presParOf" srcId="{043B9E40-772E-4E23-ABD4-858AB79B6879}" destId="{44D90E21-9C4A-4D94-978B-07CED5CC434D}" srcOrd="1" destOrd="0" presId="urn:microsoft.com/office/officeart/2005/8/layout/chevron2"/>
    <dgm:cxn modelId="{EA4D7A77-46FC-4C45-88D5-765198176288}" type="presParOf" srcId="{043B9E40-772E-4E23-ABD4-858AB79B6879}" destId="{B544C72D-D5E0-4A9A-A0B8-4B5AB7EA2905}" srcOrd="2" destOrd="0" presId="urn:microsoft.com/office/officeart/2005/8/layout/chevron2"/>
    <dgm:cxn modelId="{F7C2B53A-6FE1-422A-900B-05A91A67E9A3}" type="presParOf" srcId="{B544C72D-D5E0-4A9A-A0B8-4B5AB7EA2905}" destId="{0DC68355-D184-426C-B135-44F78A013C05}" srcOrd="0" destOrd="0" presId="urn:microsoft.com/office/officeart/2005/8/layout/chevron2"/>
    <dgm:cxn modelId="{5D24D472-9481-413A-B1BF-135DABE8A9BD}" type="presParOf" srcId="{B544C72D-D5E0-4A9A-A0B8-4B5AB7EA2905}" destId="{112C6986-2C78-40F2-83C1-35ADB8E8B16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90B8A4-986D-4CCB-A86C-32796A30F9F6}">
      <dsp:nvSpPr>
        <dsp:cNvPr id="0" name=""/>
        <dsp:cNvSpPr/>
      </dsp:nvSpPr>
      <dsp:spPr>
        <a:xfrm rot="5400000">
          <a:off x="-280719" y="283745"/>
          <a:ext cx="1871461" cy="13100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 smtClean="0"/>
            <a:t>Preprocessing</a:t>
          </a:r>
          <a:endParaRPr lang="zh-CN" altLang="en-US" sz="1700" kern="1200" dirty="0"/>
        </a:p>
      </dsp:txBody>
      <dsp:txXfrm rot="-5400000">
        <a:off x="1" y="658036"/>
        <a:ext cx="1310022" cy="561439"/>
      </dsp:txXfrm>
    </dsp:sp>
    <dsp:sp modelId="{6BC3AD22-B572-4E9D-B308-7A633D2F06F7}">
      <dsp:nvSpPr>
        <dsp:cNvPr id="0" name=""/>
        <dsp:cNvSpPr/>
      </dsp:nvSpPr>
      <dsp:spPr>
        <a:xfrm rot="5400000">
          <a:off x="4161586" y="-2848537"/>
          <a:ext cx="1216449" cy="69195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Building dataset</a:t>
          </a:r>
          <a:endParaRPr lang="zh-CN" alt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err="1" smtClean="0"/>
            <a:t>Vectorization</a:t>
          </a:r>
          <a:endParaRPr lang="zh-CN" altLang="en-US" sz="3400" kern="1200" dirty="0"/>
        </a:p>
      </dsp:txBody>
      <dsp:txXfrm rot="-5400000">
        <a:off x="1310022" y="62409"/>
        <a:ext cx="6860195" cy="1097685"/>
      </dsp:txXfrm>
    </dsp:sp>
    <dsp:sp modelId="{0DC68355-D184-426C-B135-44F78A013C05}">
      <dsp:nvSpPr>
        <dsp:cNvPr id="0" name=""/>
        <dsp:cNvSpPr/>
      </dsp:nvSpPr>
      <dsp:spPr>
        <a:xfrm rot="5400000">
          <a:off x="-280719" y="1865395"/>
          <a:ext cx="1871461" cy="13100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 smtClean="0"/>
            <a:t>Classification</a:t>
          </a:r>
          <a:endParaRPr lang="zh-CN" altLang="en-US" sz="1700" kern="1200" dirty="0"/>
        </a:p>
      </dsp:txBody>
      <dsp:txXfrm rot="-5400000">
        <a:off x="1" y="2239686"/>
        <a:ext cx="1310022" cy="561439"/>
      </dsp:txXfrm>
    </dsp:sp>
    <dsp:sp modelId="{112C6986-2C78-40F2-83C1-35ADB8E8B165}">
      <dsp:nvSpPr>
        <dsp:cNvPr id="0" name=""/>
        <dsp:cNvSpPr/>
      </dsp:nvSpPr>
      <dsp:spPr>
        <a:xfrm rot="5400000">
          <a:off x="4146986" y="-1251365"/>
          <a:ext cx="1216449" cy="69195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Algorithms</a:t>
          </a:r>
          <a:endParaRPr lang="zh-CN" alt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Evaluation</a:t>
          </a:r>
          <a:endParaRPr lang="zh-CN" altLang="en-US" sz="3400" kern="1200" dirty="0"/>
        </a:p>
      </dsp:txBody>
      <dsp:txXfrm rot="-5400000">
        <a:off x="1295422" y="1659581"/>
        <a:ext cx="6860195" cy="1097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3F44F-A5AB-4929-8F7B-F1DE23157559}" type="datetimeFigureOut">
              <a:rPr lang="zh-CN" altLang="en-US" smtClean="0"/>
              <a:pPr/>
              <a:t>2012/12/3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F7D6C-0E67-446F-8904-3495BFABF1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96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F7D6C-0E67-446F-8904-3495BFABF1E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2EC0-511A-4898-8022-787EFE131D2D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C4CD-12EE-4A78-BEFA-7AB5ADAA7FF1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B48E5-126B-4119-84CD-26B6C67A0FDD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FDD7-60F8-44EA-A78F-FDB3FC3CD6F2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9FAA8-DF77-4D8B-8896-7B8CE3E114EB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1D15-D3D0-4F78-9CAB-6EEB1BE8F60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951A9-1ABC-4A98-AB78-2F3EC181D992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D8F9F-8DD6-45F5-BBB6-6012B606C57D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0814-B686-4BF4-AB24-2977A63B6AE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3C5A-60B2-4136-8DF1-43A72EC8965E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8F722-F5AF-4121-8566-0246F3AC3232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hyperlink" Target="http://spare05.dlib.vt.edu/~ctrvis/phasevis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1775"/>
            <a:ext cx="7848600" cy="19272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Analyzing and Visualizing Disaster Phases from Social Media Streams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581400"/>
            <a:ext cx="6858000" cy="1752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Group </a:t>
            </a:r>
            <a:r>
              <a:rPr lang="en-US" dirty="0" err="1" smtClean="0"/>
              <a:t>VizDisasters</a:t>
            </a:r>
            <a:r>
              <a:rPr lang="en-US" dirty="0" smtClean="0"/>
              <a:t>:</a:t>
            </a:r>
          </a:p>
          <a:p>
            <a:r>
              <a:rPr lang="en-US" sz="2800" dirty="0" err="1" smtClean="0"/>
              <a:t>Liangzhe</a:t>
            </a:r>
            <a:r>
              <a:rPr lang="en-US" sz="2800" dirty="0" smtClean="0"/>
              <a:t> Chen, </a:t>
            </a:r>
            <a:r>
              <a:rPr lang="en-US" sz="2800" dirty="0" err="1" smtClean="0"/>
              <a:t>Xaio</a:t>
            </a:r>
            <a:r>
              <a:rPr lang="en-US" sz="2800" dirty="0" smtClean="0"/>
              <a:t> Lin, Andrew Wood</a:t>
            </a:r>
          </a:p>
          <a:p>
            <a:r>
              <a:rPr lang="en-US" sz="2800" dirty="0" smtClean="0"/>
              <a:t>Client: </a:t>
            </a:r>
            <a:r>
              <a:rPr lang="en-US" sz="2800" dirty="0" err="1" smtClean="0"/>
              <a:t>Seungwon</a:t>
            </a:r>
            <a:r>
              <a:rPr lang="en-US" sz="2800" dirty="0" smtClean="0"/>
              <a:t> Yang</a:t>
            </a: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6173794"/>
            <a:ext cx="3805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12/4/2012</a:t>
            </a:r>
          </a:p>
          <a:p>
            <a:pPr algn="r"/>
            <a:r>
              <a:rPr lang="en-US" dirty="0" smtClean="0"/>
              <a:t>Virginia Tech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10072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 Storage &amp; Retrieval</a:t>
            </a:r>
          </a:p>
          <a:p>
            <a:r>
              <a:rPr lang="en-US" dirty="0" smtClean="0"/>
              <a:t>Final </a:t>
            </a:r>
            <a:r>
              <a:rPr lang="en-US" dirty="0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19303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Building dataset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Focus on tweets about professional activities</a:t>
            </a:r>
          </a:p>
          <a:p>
            <a:r>
              <a:rPr lang="en-US" altLang="zh-CN" dirty="0" smtClean="0"/>
              <a:t>Based on keywords of known organizations</a:t>
            </a:r>
          </a:p>
          <a:p>
            <a:pPr lvl="1"/>
            <a:r>
              <a:rPr lang="en-US" altLang="zh-CN" dirty="0" smtClean="0"/>
              <a:t>FEMA</a:t>
            </a:r>
          </a:p>
          <a:p>
            <a:pPr lvl="1"/>
            <a:r>
              <a:rPr lang="en-US" altLang="zh-CN" dirty="0" smtClean="0"/>
              <a:t>Red Cross (</a:t>
            </a:r>
            <a:r>
              <a:rPr lang="en-US" altLang="zh-CN" dirty="0" err="1" smtClean="0"/>
              <a:t>RedCross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Salvation Army (</a:t>
            </a:r>
            <a:r>
              <a:rPr lang="en-US" altLang="zh-CN" dirty="0" err="1" smtClean="0"/>
              <a:t>SalvationArmy</a:t>
            </a:r>
            <a:r>
              <a:rPr lang="en-US" altLang="zh-CN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6F018-2C23-4DCF-A9C9-D0EBDDD9C7F6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Building dataset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Combining tweet and resource title</a:t>
            </a:r>
          </a:p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81400"/>
            <a:ext cx="8001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905000" y="25908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Mitigation specialists are offering free rebuilding tips in five parishes. http://t.co/hwXajm6X  #Isaac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1057275" cy="8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04739-22D2-4643-A729-94E225536B30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Building dataset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Overview of </a:t>
            </a:r>
            <a:r>
              <a:rPr lang="en-US" altLang="zh-CN" dirty="0" err="1" smtClean="0"/>
              <a:t>Issac</a:t>
            </a:r>
            <a:r>
              <a:rPr lang="en-US" altLang="zh-CN" dirty="0" smtClean="0"/>
              <a:t> dataset</a:t>
            </a:r>
          </a:p>
          <a:p>
            <a:pPr lvl="1"/>
            <a:r>
              <a:rPr lang="en-US" altLang="zh-CN" dirty="0" smtClean="0"/>
              <a:t>About 56,000 English tweets during hurricane </a:t>
            </a:r>
            <a:r>
              <a:rPr lang="en-US" altLang="zh-CN" dirty="0" err="1" smtClean="0"/>
              <a:t>Issac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5,677 tweets with reference to FEMA, Red Cross or Salvation Army</a:t>
            </a:r>
          </a:p>
          <a:p>
            <a:pPr lvl="1"/>
            <a:r>
              <a:rPr lang="en-US" altLang="zh-CN" dirty="0" smtClean="0"/>
              <a:t>1,453 without re-tweets</a:t>
            </a:r>
          </a:p>
          <a:p>
            <a:pPr lvl="1"/>
            <a:r>
              <a:rPr lang="en-US" altLang="zh-CN" dirty="0" smtClean="0"/>
              <a:t>1,121 manually labeled explicitly with one of the four phases, response, recovery, mitigation or preparedness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1701-72A9-43D0-B8A8-FCCBE38598A6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 err="1" smtClean="0"/>
              <a:t>Vectorization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tf</a:t>
            </a:r>
            <a:r>
              <a:rPr lang="en-US" altLang="zh-CN" dirty="0" smtClean="0"/>
              <a:t> transform</a:t>
            </a:r>
          </a:p>
          <a:p>
            <a:r>
              <a:rPr lang="en-US" altLang="zh-CN" dirty="0" err="1" smtClean="0"/>
              <a:t>idf</a:t>
            </a:r>
            <a:r>
              <a:rPr lang="en-US" altLang="zh-CN" dirty="0" smtClean="0"/>
              <a:t> transform</a:t>
            </a:r>
          </a:p>
          <a:p>
            <a:r>
              <a:rPr lang="en-US" altLang="zh-CN" dirty="0" smtClean="0"/>
              <a:t>Normalization</a:t>
            </a:r>
          </a:p>
          <a:p>
            <a:r>
              <a:rPr lang="en-US" altLang="zh-CN" dirty="0" smtClean="0"/>
              <a:t>Stemming (Porter stemmer)</a:t>
            </a:r>
          </a:p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B2AB0-DCA0-405B-99B7-7A3B0FC673E6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Algorithms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Naïve </a:t>
            </a:r>
            <a:r>
              <a:rPr lang="en-US" altLang="zh-CN" dirty="0" err="1" smtClean="0"/>
              <a:t>Bayes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Naïve </a:t>
            </a:r>
            <a:r>
              <a:rPr lang="en-US" altLang="zh-CN" dirty="0" err="1" smtClean="0"/>
              <a:t>Bayes</a:t>
            </a:r>
            <a:r>
              <a:rPr lang="en-US" altLang="zh-CN" dirty="0" smtClean="0"/>
              <a:t> Multinomial</a:t>
            </a:r>
          </a:p>
          <a:p>
            <a:r>
              <a:rPr lang="en-US" altLang="zh-CN" dirty="0" smtClean="0"/>
              <a:t>Random Forest</a:t>
            </a:r>
          </a:p>
          <a:p>
            <a:r>
              <a:rPr lang="en-US" altLang="zh-CN" dirty="0" smtClean="0"/>
              <a:t>SVM Multiclass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Evaluation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Tuned classifier, 10 fold cross-validation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D62D4-9BE0-427D-973C-78E90D278863}" type="datetime1">
              <a:rPr lang="en-US" altLang="zh-CN" smtClean="0"/>
              <a:pPr/>
              <a:t>12/3/2012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798" y="2362200"/>
          <a:ext cx="6629401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965"/>
                <a:gridCol w="2331218"/>
                <a:gridCol w="2331218"/>
              </a:tblGrid>
              <a:tr h="74295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Accuracy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Weighted F Measure</a:t>
                      </a:r>
                      <a:endParaRPr lang="zh-CN" altLang="en-US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Naïve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err="1" smtClean="0"/>
                        <a:t>Bayes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70.47%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0.723</a:t>
                      </a:r>
                      <a:endParaRPr lang="zh-CN" altLang="en-US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Naïve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err="1" smtClean="0"/>
                        <a:t>Bayes</a:t>
                      </a:r>
                      <a:r>
                        <a:rPr lang="zh-CN" altLang="en-US" baseline="0" dirty="0" smtClean="0"/>
                        <a:t> </a:t>
                      </a:r>
                      <a:r>
                        <a:rPr lang="en-US" altLang="zh-CN" baseline="0" dirty="0" smtClean="0"/>
                        <a:t>Multinomial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77.87%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0.782</a:t>
                      </a:r>
                      <a:endParaRPr lang="zh-CN" altLang="en-US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Random Forest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76.27%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0.754</a:t>
                      </a:r>
                      <a:endParaRPr lang="zh-CN" altLang="en-US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SVM Multiclass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80.82%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Reported slightly lower</a:t>
                      </a:r>
                      <a:r>
                        <a:rPr lang="en-US" altLang="zh-CN" baseline="0" dirty="0" smtClean="0"/>
                        <a:t> than naïve </a:t>
                      </a:r>
                      <a:r>
                        <a:rPr lang="en-US" altLang="zh-CN" baseline="0" dirty="0" err="1" smtClean="0"/>
                        <a:t>bayes</a:t>
                      </a:r>
                      <a:r>
                        <a:rPr lang="en-US" altLang="zh-CN" baseline="0" dirty="0" smtClean="0"/>
                        <a:t> multinomial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Evaluation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Preprocessing </a:t>
            </a:r>
            <a:r>
              <a:rPr lang="en-US" altLang="zh-CN" dirty="0" err="1" smtClean="0"/>
              <a:t>v.s</a:t>
            </a:r>
            <a:r>
              <a:rPr lang="en-US" altLang="zh-CN" dirty="0" smtClean="0"/>
              <a:t>. Accuracy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A06C5-D1B8-4E51-AE63-D7656DBCC94B}" type="datetime1">
              <a:rPr lang="en-US" altLang="zh-CN" smtClean="0"/>
              <a:pPr/>
              <a:t>12/3/2012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2286000"/>
          <a:ext cx="7315200" cy="3865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126"/>
                <a:gridCol w="986319"/>
                <a:gridCol w="1068512"/>
                <a:gridCol w="2137025"/>
                <a:gridCol w="2219218"/>
              </a:tblGrid>
              <a:tr h="686056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IDF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Normalization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Naïve </a:t>
                      </a:r>
                      <a:r>
                        <a:rPr lang="en-US" altLang="zh-CN" dirty="0" err="1" smtClean="0"/>
                        <a:t>Bayes</a:t>
                      </a:r>
                      <a:r>
                        <a:rPr lang="en-US" altLang="zh-CN" dirty="0" smtClean="0"/>
                        <a:t> Multinomial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SVM Multiclass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76%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80.1%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77%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80.4%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60%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78.8%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78.1%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80.4%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78%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80.8%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63%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78.9%</a:t>
                      </a:r>
                      <a:endParaRPr lang="zh-CN" altLang="en-US" dirty="0"/>
                    </a:p>
                  </a:txBody>
                  <a:tcPr/>
                </a:tc>
              </a:tr>
              <a:tr h="39747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79.0%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Visualizing Four Phases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Visualizing Four Phases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smtClean="0">
                <a:solidFill>
                  <a:srgbClr val="000000"/>
                </a:solidFill>
              </a:rPr>
              <a:t>Phase view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</a:rPr>
              <a:t>ThemeRiver</a:t>
            </a:r>
            <a:r>
              <a:rPr lang="en-US" altLang="zh-CN" dirty="0" smtClean="0">
                <a:solidFill>
                  <a:srgbClr val="000000"/>
                </a:solidFill>
              </a:rPr>
              <a:t>, D3 library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smtClean="0">
                <a:solidFill>
                  <a:srgbClr val="000000"/>
                </a:solidFill>
              </a:rPr>
              <a:t>Tweet view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</a:rPr>
              <a:t>JqGrid</a:t>
            </a:r>
            <a:r>
              <a:rPr lang="en-US" altLang="zh-CN" dirty="0" smtClean="0">
                <a:solidFill>
                  <a:srgbClr val="000000"/>
                </a:solidFill>
              </a:rPr>
              <a:t> Library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smtClean="0">
                <a:solidFill>
                  <a:srgbClr val="000000"/>
                </a:solidFill>
              </a:rPr>
              <a:t>Social Network View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</a:rPr>
              <a:t>Gephi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smtClean="0">
                <a:solidFill>
                  <a:srgbClr val="000000"/>
                </a:solidFill>
              </a:rPr>
              <a:t>Map View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altLang="zh-CN" dirty="0" smtClean="0">
                <a:solidFill>
                  <a:srgbClr val="000000"/>
                </a:solidFill>
              </a:rPr>
              <a:t>Google </a:t>
            </a:r>
            <a:r>
              <a:rPr lang="en-US" altLang="zh-CN" dirty="0" err="1" smtClean="0">
                <a:solidFill>
                  <a:srgbClr val="000000"/>
                </a:solidFill>
              </a:rPr>
              <a:t>Geocoding</a:t>
            </a:r>
            <a:r>
              <a:rPr lang="en-US" altLang="zh-CN" dirty="0" smtClean="0">
                <a:solidFill>
                  <a:srgbClr val="000000"/>
                </a:solidFill>
              </a:rPr>
              <a:t> API</a:t>
            </a:r>
          </a:p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Phase view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040562" cy="44688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CTRnet</a:t>
            </a:r>
            <a:r>
              <a:rPr lang="en-US" dirty="0" smtClean="0"/>
              <a:t>: archiving disaster-related online data in collaboration with the Internet Archive</a:t>
            </a:r>
          </a:p>
          <a:p>
            <a:r>
              <a:rPr lang="en-US" dirty="0" smtClean="0"/>
              <a:t>Tweets during disasters: quick alternative to cell phones</a:t>
            </a:r>
          </a:p>
          <a:p>
            <a:pPr lvl="1"/>
            <a:r>
              <a:rPr lang="en-US" dirty="0" smtClean="0"/>
              <a:t>Large dataset to pull from for researchers &amp; responders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04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Tweet view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799" y="1600200"/>
            <a:ext cx="7262447" cy="4495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Social Network View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1564644"/>
            <a:ext cx="6781800" cy="46980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Map view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629400" cy="458189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 Case &amp; Demo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http://spare05.dlib.vt.edu/~ctrvis/phasevis/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Right Arrow 7">
            <a:hlinkClick r:id="rId3" action="ppaction://hlinksldjump"/>
          </p:cNvPr>
          <p:cNvSpPr/>
          <p:nvPr/>
        </p:nvSpPr>
        <p:spPr>
          <a:xfrm>
            <a:off x="4191000" y="2247900"/>
            <a:ext cx="685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06" y="1600200"/>
            <a:ext cx="75561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3" y="1066800"/>
            <a:ext cx="7924053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Analysis/classification of disaster tweets into phases</a:t>
            </a:r>
          </a:p>
          <a:p>
            <a:pPr lvl="1"/>
            <a:r>
              <a:rPr lang="en-US" dirty="0" smtClean="0"/>
              <a:t>Multi-view visualization</a:t>
            </a:r>
          </a:p>
          <a:p>
            <a:r>
              <a:rPr lang="en-US" dirty="0" smtClean="0"/>
              <a:t>Future challenges:</a:t>
            </a:r>
          </a:p>
          <a:p>
            <a:pPr lvl="1"/>
            <a:r>
              <a:rPr lang="en-US" dirty="0" smtClean="0"/>
              <a:t>Automated professional organization extraction</a:t>
            </a:r>
          </a:p>
          <a:p>
            <a:pPr lvl="1"/>
            <a:r>
              <a:rPr lang="en-US" dirty="0" smtClean="0"/>
              <a:t>Processing of personal tweets</a:t>
            </a:r>
          </a:p>
          <a:p>
            <a:pPr lvl="1"/>
            <a:r>
              <a:rPr lang="en-US" dirty="0" smtClean="0"/>
              <a:t>Application to other disasters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Acknowledgements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Haeyong</a:t>
            </a:r>
            <a:r>
              <a:rPr lang="en-US" altLang="zh-CN" dirty="0" smtClean="0"/>
              <a:t> Chung</a:t>
            </a:r>
          </a:p>
          <a:p>
            <a:r>
              <a:rPr lang="en-US" altLang="zh-CN" dirty="0" err="1" smtClean="0"/>
              <a:t>Sunshin</a:t>
            </a:r>
            <a:r>
              <a:rPr lang="en-US" altLang="zh-CN" dirty="0" smtClean="0"/>
              <a:t> Lee</a:t>
            </a:r>
          </a:p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Four Phases of Emergency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phases:</a:t>
            </a:r>
          </a:p>
          <a:p>
            <a:pPr lvl="1"/>
            <a:r>
              <a:rPr lang="en-US" dirty="0" smtClean="0"/>
              <a:t>Response</a:t>
            </a:r>
          </a:p>
          <a:p>
            <a:pPr lvl="1"/>
            <a:r>
              <a:rPr lang="en-US" dirty="0" smtClean="0"/>
              <a:t>Recovery</a:t>
            </a:r>
          </a:p>
          <a:p>
            <a:pPr lvl="1"/>
            <a:r>
              <a:rPr lang="en-US" dirty="0" smtClean="0"/>
              <a:t>Mitigation</a:t>
            </a:r>
          </a:p>
          <a:p>
            <a:pPr lvl="1"/>
            <a:r>
              <a:rPr lang="en-US" dirty="0" smtClean="0"/>
              <a:t>Preparedness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Professional and personal activities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37" y="1524000"/>
            <a:ext cx="4983163" cy="348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63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Four Phases in Tweets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Reporting situation / sharing information</a:t>
            </a:r>
          </a:p>
          <a:p>
            <a:pPr lvl="1"/>
            <a:r>
              <a:rPr lang="en-US" altLang="zh-CN" dirty="0" smtClean="0"/>
              <a:t>Majority</a:t>
            </a:r>
          </a:p>
          <a:p>
            <a:pPr lvl="1"/>
            <a:r>
              <a:rPr lang="en-US" altLang="zh-CN" dirty="0" smtClean="0"/>
              <a:t>For hurricane: rain, flood, wind, cloud, weather forecast</a:t>
            </a:r>
          </a:p>
          <a:p>
            <a:pPr lvl="1"/>
            <a:r>
              <a:rPr lang="en-US" altLang="zh-CN" dirty="0" smtClean="0"/>
              <a:t>Photographs (</a:t>
            </a:r>
            <a:r>
              <a:rPr lang="en-US" altLang="zh-CN" dirty="0" err="1" smtClean="0"/>
              <a:t>Instagram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Reporting personal activities</a:t>
            </a:r>
          </a:p>
          <a:p>
            <a:pPr lvl="1"/>
            <a:r>
              <a:rPr lang="en-US" altLang="zh-CN" dirty="0" smtClean="0"/>
              <a:t>Very few</a:t>
            </a:r>
          </a:p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Four Phases in Tweets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Reporting professional activities</a:t>
            </a:r>
          </a:p>
          <a:p>
            <a:endParaRPr lang="en-US" altLang="zh-CN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2514600"/>
          <a:ext cx="8153401" cy="3108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47801"/>
                <a:gridCol w="6705600"/>
              </a:tblGrid>
              <a:tr h="3200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Response</a:t>
                      </a:r>
                      <a:endParaRPr lang="zh-CN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More than 4,700 people in as many as 80 shelters in 7 states overnight; more than 3,000 #</a:t>
                      </a:r>
                      <a:r>
                        <a:rPr lang="en-US" dirty="0" err="1" smtClean="0"/>
                        <a:t>RedCross</a:t>
                      </a:r>
                      <a:r>
                        <a:rPr lang="en-US" dirty="0" smtClean="0"/>
                        <a:t> workers (37 from KC region) at #Isaac </a:t>
                      </a:r>
                      <a:endParaRPr lang="en-US" altLang="zh-CN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Recovery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 announces that federal aid has been made available for the state of Louisiana. #Isaac 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Mitigation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 mitigations advisers to offer rebuilding tips in St. Bernard and Ascension Parishes. http://t.co/ZziRGOGw #Isaac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Preparedness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cool app! MT @</a:t>
                      </a:r>
                      <a:r>
                        <a:rPr lang="en-US" dirty="0" err="1" smtClean="0"/>
                        <a:t>redcross</a:t>
                      </a:r>
                      <a:r>
                        <a:rPr lang="en-US" dirty="0" smtClean="0"/>
                        <a:t>: Our hurricane app has info on #</a:t>
                      </a:r>
                      <a:r>
                        <a:rPr lang="en-US" dirty="0" err="1" smtClean="0"/>
                        <a:t>RedCross</a:t>
                      </a:r>
                      <a:r>
                        <a:rPr lang="en-US" dirty="0" smtClean="0"/>
                        <a:t> shelters, a toolkit w flashlight, alarm http://t.co/E7o1rtJK #Isaac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Approach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7219950" cy="447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Our Approach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Machine learning</a:t>
            </a:r>
          </a:p>
          <a:p>
            <a:pPr lvl="1"/>
            <a:r>
              <a:rPr lang="en-US" altLang="zh-CN" dirty="0" smtClean="0"/>
              <a:t>Extract professional activities </a:t>
            </a:r>
          </a:p>
          <a:p>
            <a:pPr lvl="1"/>
            <a:r>
              <a:rPr lang="en-US" altLang="zh-CN" dirty="0" smtClean="0"/>
              <a:t>Classify professional activities into four phases</a:t>
            </a:r>
          </a:p>
          <a:p>
            <a:r>
              <a:rPr lang="en-US" altLang="zh-CN" dirty="0" smtClean="0"/>
              <a:t>Visualization</a:t>
            </a:r>
          </a:p>
          <a:p>
            <a:pPr lvl="1"/>
            <a:r>
              <a:rPr lang="en-US" altLang="zh-CN" dirty="0" smtClean="0">
                <a:solidFill>
                  <a:srgbClr val="000000"/>
                </a:solidFill>
              </a:rPr>
              <a:t>Phase view, tweet view, social network view, map view</a:t>
            </a:r>
            <a:endParaRPr lang="en-US" altLang="zh-CN" dirty="0" smtClean="0"/>
          </a:p>
          <a:p>
            <a:r>
              <a:rPr lang="en-US" altLang="zh-CN" dirty="0" smtClean="0"/>
              <a:t>Use case / Demo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Learning  Professional Activities in Four Phases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3342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Learning  Professional Activities in Four Phases</a:t>
            </a:r>
            <a:endParaRPr lang="zh-CN" alt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2209800"/>
          <a:ext cx="8229600" cy="345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83A9-0A18-470A-ACC8-CA1932FB87B5}" type="datetime1">
              <a:rPr lang="en-US" altLang="zh-CN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ProjVisDisaster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631</Words>
  <Application>Microsoft Office PowerPoint</Application>
  <PresentationFormat>On-screen Show (4:3)</PresentationFormat>
  <Paragraphs>230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Analyzing and Visualizing Disaster Phases from Social Media Streams</vt:lpstr>
      <vt:lpstr>Motivation</vt:lpstr>
      <vt:lpstr>Four Phases of Emergency Management</vt:lpstr>
      <vt:lpstr>Four Phases in Tweets</vt:lpstr>
      <vt:lpstr>Four Phases in Tweets</vt:lpstr>
      <vt:lpstr>Our Approach</vt:lpstr>
      <vt:lpstr>Our Approach</vt:lpstr>
      <vt:lpstr>Learning  Professional Activities in Four Phases</vt:lpstr>
      <vt:lpstr>Learning  Professional Activities in Four Phases</vt:lpstr>
      <vt:lpstr>Building dataset</vt:lpstr>
      <vt:lpstr>Building dataset</vt:lpstr>
      <vt:lpstr>Building dataset</vt:lpstr>
      <vt:lpstr>Vectorization</vt:lpstr>
      <vt:lpstr>Algorithms</vt:lpstr>
      <vt:lpstr>Evaluation</vt:lpstr>
      <vt:lpstr>Evaluation</vt:lpstr>
      <vt:lpstr>Visualizing Four Phases</vt:lpstr>
      <vt:lpstr>Visualizing Four Phases</vt:lpstr>
      <vt:lpstr>Phase view</vt:lpstr>
      <vt:lpstr>Tweet view</vt:lpstr>
      <vt:lpstr>Social Network View</vt:lpstr>
      <vt:lpstr>Map view</vt:lpstr>
      <vt:lpstr>Use Case &amp; Demo</vt:lpstr>
      <vt:lpstr>Use Case</vt:lpstr>
      <vt:lpstr>Use Case</vt:lpstr>
      <vt:lpstr>Summary and Future Work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grrr</dc:creator>
  <cp:lastModifiedBy>Andy</cp:lastModifiedBy>
  <cp:revision>168</cp:revision>
  <dcterms:created xsi:type="dcterms:W3CDTF">2006-08-16T00:00:00Z</dcterms:created>
  <dcterms:modified xsi:type="dcterms:W3CDTF">2012-12-04T00:56:41Z</dcterms:modified>
</cp:coreProperties>
</file>