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</p:sldIdLst>
  <p:sldSz cy="5143500" cx="9144000"/>
  <p:notesSz cx="6858000" cy="9144000"/>
  <p:embeddedFontLst>
    <p:embeddedFont>
      <p:font typeface="Proxima Nova"/>
      <p:regular r:id="rId70"/>
      <p:bold r:id="rId71"/>
      <p:italic r:id="rId72"/>
      <p:boldItalic r:id="rId73"/>
    </p:embeddedFont>
    <p:embeddedFont>
      <p:font typeface="Roboto"/>
      <p:regular r:id="rId74"/>
      <p:bold r:id="rId75"/>
      <p:italic r:id="rId76"/>
      <p:boldItalic r:id="rId77"/>
    </p:embeddedFont>
    <p:embeddedFont>
      <p:font typeface="Average"/>
      <p:regular r:id="rId78"/>
    </p:embeddedFont>
    <p:embeddedFont>
      <p:font typeface="Oswald"/>
      <p:regular r:id="rId79"/>
      <p:bold r:id="rId8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031BB10-9A40-42D6-9E2B-3029A5C9DA15}">
  <a:tblStyle styleId="{7031BB10-9A40-42D6-9E2B-3029A5C9DA1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80" Type="http://schemas.openxmlformats.org/officeDocument/2006/relationships/font" Target="fonts/Oswald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73" Type="http://schemas.openxmlformats.org/officeDocument/2006/relationships/font" Target="fonts/ProximaNova-boldItalic.fntdata"/><Relationship Id="rId72" Type="http://schemas.openxmlformats.org/officeDocument/2006/relationships/font" Target="fonts/ProximaNova-italic.fntdata"/><Relationship Id="rId31" Type="http://schemas.openxmlformats.org/officeDocument/2006/relationships/slide" Target="slides/slide25.xml"/><Relationship Id="rId75" Type="http://schemas.openxmlformats.org/officeDocument/2006/relationships/font" Target="fonts/Roboto-bold.fntdata"/><Relationship Id="rId30" Type="http://schemas.openxmlformats.org/officeDocument/2006/relationships/slide" Target="slides/slide24.xml"/><Relationship Id="rId74" Type="http://schemas.openxmlformats.org/officeDocument/2006/relationships/font" Target="fonts/Roboto-regular.fntdata"/><Relationship Id="rId33" Type="http://schemas.openxmlformats.org/officeDocument/2006/relationships/slide" Target="slides/slide27.xml"/><Relationship Id="rId77" Type="http://schemas.openxmlformats.org/officeDocument/2006/relationships/font" Target="fonts/Roboto-boldItalic.fntdata"/><Relationship Id="rId32" Type="http://schemas.openxmlformats.org/officeDocument/2006/relationships/slide" Target="slides/slide26.xml"/><Relationship Id="rId76" Type="http://schemas.openxmlformats.org/officeDocument/2006/relationships/font" Target="fonts/Roboto-italic.fntdata"/><Relationship Id="rId35" Type="http://schemas.openxmlformats.org/officeDocument/2006/relationships/slide" Target="slides/slide29.xml"/><Relationship Id="rId79" Type="http://schemas.openxmlformats.org/officeDocument/2006/relationships/font" Target="fonts/Oswald-regular.fntdata"/><Relationship Id="rId34" Type="http://schemas.openxmlformats.org/officeDocument/2006/relationships/slide" Target="slides/slide28.xml"/><Relationship Id="rId78" Type="http://schemas.openxmlformats.org/officeDocument/2006/relationships/font" Target="fonts/Average-regular.fntdata"/><Relationship Id="rId71" Type="http://schemas.openxmlformats.org/officeDocument/2006/relationships/font" Target="fonts/ProximaNova-bold.fntdata"/><Relationship Id="rId70" Type="http://schemas.openxmlformats.org/officeDocument/2006/relationships/font" Target="fonts/ProximaNova-regular.fntdata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62" Type="http://schemas.openxmlformats.org/officeDocument/2006/relationships/slide" Target="slides/slide56.xml"/><Relationship Id="rId61" Type="http://schemas.openxmlformats.org/officeDocument/2006/relationships/slide" Target="slides/slide55.xml"/><Relationship Id="rId20" Type="http://schemas.openxmlformats.org/officeDocument/2006/relationships/slide" Target="slides/slide14.xml"/><Relationship Id="rId64" Type="http://schemas.openxmlformats.org/officeDocument/2006/relationships/slide" Target="slides/slide58.xml"/><Relationship Id="rId63" Type="http://schemas.openxmlformats.org/officeDocument/2006/relationships/slide" Target="slides/slide57.xml"/><Relationship Id="rId22" Type="http://schemas.openxmlformats.org/officeDocument/2006/relationships/slide" Target="slides/slide16.xml"/><Relationship Id="rId66" Type="http://schemas.openxmlformats.org/officeDocument/2006/relationships/slide" Target="slides/slide60.xml"/><Relationship Id="rId21" Type="http://schemas.openxmlformats.org/officeDocument/2006/relationships/slide" Target="slides/slide15.xml"/><Relationship Id="rId65" Type="http://schemas.openxmlformats.org/officeDocument/2006/relationships/slide" Target="slides/slide59.xml"/><Relationship Id="rId24" Type="http://schemas.openxmlformats.org/officeDocument/2006/relationships/slide" Target="slides/slide18.xml"/><Relationship Id="rId68" Type="http://schemas.openxmlformats.org/officeDocument/2006/relationships/slide" Target="slides/slide62.xml"/><Relationship Id="rId23" Type="http://schemas.openxmlformats.org/officeDocument/2006/relationships/slide" Target="slides/slide17.xml"/><Relationship Id="rId67" Type="http://schemas.openxmlformats.org/officeDocument/2006/relationships/slide" Target="slides/slide61.xml"/><Relationship Id="rId60" Type="http://schemas.openxmlformats.org/officeDocument/2006/relationships/slide" Target="slides/slide54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69" Type="http://schemas.openxmlformats.org/officeDocument/2006/relationships/slide" Target="slides/slide63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11" Type="http://schemas.openxmlformats.org/officeDocument/2006/relationships/slide" Target="slides/slide5.xml"/><Relationship Id="rId55" Type="http://schemas.openxmlformats.org/officeDocument/2006/relationships/slide" Target="slides/slide49.xml"/><Relationship Id="rId10" Type="http://schemas.openxmlformats.org/officeDocument/2006/relationships/slide" Target="slides/slide4.xml"/><Relationship Id="rId54" Type="http://schemas.openxmlformats.org/officeDocument/2006/relationships/slide" Target="slides/slide48.xml"/><Relationship Id="rId13" Type="http://schemas.openxmlformats.org/officeDocument/2006/relationships/slide" Target="slides/slide7.xml"/><Relationship Id="rId57" Type="http://schemas.openxmlformats.org/officeDocument/2006/relationships/slide" Target="slides/slide51.xml"/><Relationship Id="rId12" Type="http://schemas.openxmlformats.org/officeDocument/2006/relationships/slide" Target="slides/slide6.xml"/><Relationship Id="rId56" Type="http://schemas.openxmlformats.org/officeDocument/2006/relationships/slide" Target="slides/slide50.xml"/><Relationship Id="rId15" Type="http://schemas.openxmlformats.org/officeDocument/2006/relationships/slide" Target="slides/slide9.xml"/><Relationship Id="rId59" Type="http://schemas.openxmlformats.org/officeDocument/2006/relationships/slide" Target="slides/slide53.xml"/><Relationship Id="rId14" Type="http://schemas.openxmlformats.org/officeDocument/2006/relationships/slide" Target="slides/slide8.xml"/><Relationship Id="rId58" Type="http://schemas.openxmlformats.org/officeDocument/2006/relationships/slide" Target="slides/slide5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a0707eb075_9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a0707eb075_9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a0707eb075_1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a0707eb075_1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7b086ef6ea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7b086ef6ea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7b086ef6ea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7b086ef6ea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sending objects sequentially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hierarchy - XML, otherwise just values - JSON metadata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9fe310e469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9fe310e469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Frontend flask app deployed on cloud but not linked with service yet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9fe310e469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19fe310e469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Workflow automation not set up yet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Single script does everything now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Running it on our container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a03bc99df0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1a03bc99df0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Image - 4 classes (figures, tables, equations, algorithms)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 - 20 classes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7b086ef6ea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17b086ef6ea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7b086ef6ea_2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17b086ef6ea_2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7b086ef6ea_2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17b086ef6ea_2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7f7cea50a7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7f7cea50a7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a0707eb075_7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a0707eb075_7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7b086ef6e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17b086ef6e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17f7cea50a7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17f7cea50a7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152c8d1eacf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152c8d1eac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15e621f9c90_2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15e621f9c90_2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152c8d1eacf_0_5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152c8d1eacf_0_5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1a0707eb075_12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1a0707eb075_12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Slight modification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Instead of sending a zip folder, we are now sending objects sequentially, as they are detected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If you want order or hierarchy - XML, otherwise just values - JSON metadata</a:t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a0707eb075_12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1a0707eb075_12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1a0707eb075_12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1a0707eb075_12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a0707eb075_12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1a0707eb075_12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a0707eb075_4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a0707eb075_4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17f7cea50a7_3_2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17f7cea50a7_3_2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1a0707eb075_12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1a0707eb075_12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1a0707eb075_12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1a0707eb075_12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1a0707eb075_12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1a0707eb075_12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1a0707eb075_12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1a0707eb075_12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1a0707eb075_12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1a0707eb075_12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1a0707eb075_12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1a0707eb075_12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1a0707eb075_12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1a0707eb075_12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1a0707eb075_12_1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1a0707eb075_12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1a0707eb075_12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1a0707eb075_12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9fe310e46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9fe310e46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17f7cea50a7_3_2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17f7cea50a7_3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1a0707eb075_12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1a0707eb075_12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1a0707eb075_12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1a0707eb075_12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17f7cea50a7_3_2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17f7cea50a7_3_2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17f7cea50a7_3_2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17f7cea50a7_3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17f7cea50a7_3_2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17f7cea50a7_3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1a0707eb075_12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1a0707eb075_12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17f7cea50a7_3_2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17f7cea50a7_3_2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17f7cea50a7_3_2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17f7cea50a7_3_2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17b25851451_0_2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17b25851451_0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7f7cea50a7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7f7cea50a7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1c52ab876f4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5" name="Google Shape;455;g1c52ab876f4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152c8d1eac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152c8d1eac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152d7c4283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0" name="Google Shape;470;g152d7c4283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17b086ef6ea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" name="Google Shape;477;g17b086ef6ea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15e621f9c90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15e621f9c90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Solved by sorting using y-axis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Solved by keeping track of the current / last chapter and checking for updates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In implementation phase now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‘’</a:t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15e621f9c90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15e621f9c90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15e621f9c90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15e621f9c90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152d7c42833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7" name="Google Shape;507;g152d7c42833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g15e621f9c90_45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5" name="Google Shape;515;g15e621f9c90_45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15e3c80d50c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15e3c80d50c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7f7cea50a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7f7cea50a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g17b086ef6ea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0" name="Google Shape;530;g17b086ef6ea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Solved by sorting using y-axis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Solved by keeping track of the current / last chapter and checking for updates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In implementation phase now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‘’</a:t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17b086ef6ea_2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7" name="Google Shape;537;g17b086ef6ea_2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17b086ef6ea_2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17b086ef6ea_2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g15e621f9c90_1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5" name="Google Shape;555;g15e621f9c90_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a0707eb075_5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a0707eb075_5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5e621f9c9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15e621f9c9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729"/>
              </a:buClr>
              <a:buSzPts val="1800"/>
              <a:buFont typeface="Proxima Nova"/>
              <a:buChar char="●"/>
            </a:pPr>
            <a:r>
              <a:rPr lang="en" sz="1800">
                <a:solidFill>
                  <a:srgbClr val="202729"/>
                </a:solidFill>
                <a:latin typeface="Proxima Nova"/>
                <a:ea typeface="Proxima Nova"/>
                <a:cs typeface="Proxima Nova"/>
                <a:sym typeface="Proxima Nova"/>
              </a:rPr>
              <a:t>top-bottom order for pages which is required to create the XML tree </a:t>
            </a:r>
            <a:endParaRPr sz="1800">
              <a:solidFill>
                <a:srgbClr val="202729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a0707eb075_9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1a0707eb075_9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rgbClr val="F3F3F3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6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4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8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7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7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7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7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9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2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20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21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8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9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hyperlink" Target="http://drive.google.com/file/d/1sS4FuU4OMopnOi4Wuj6Dzrg_TH_exue9/view" TargetMode="External"/><Relationship Id="rId4" Type="http://schemas.openxmlformats.org/officeDocument/2006/relationships/image" Target="../media/image7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23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18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12.png"/><Relationship Id="rId4" Type="http://schemas.openxmlformats.org/officeDocument/2006/relationships/image" Target="../media/image29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25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24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3.png"/><Relationship Id="rId4" Type="http://schemas.openxmlformats.org/officeDocument/2006/relationships/image" Target="../media/image27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2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www.researchgate.net/publication/361807900_YOLOv7_Trainable_bag-of-freebies_sets_new_state-of-the-art_for_real-time_object_detectors" TargetMode="External"/><Relationship Id="rId4" Type="http://schemas.openxmlformats.org/officeDocument/2006/relationships/hyperlink" Target="https://github.com/facebookresearch/detectron2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107125"/>
            <a:ext cx="7801500" cy="70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ct val="28124"/>
              <a:buNone/>
            </a:pPr>
            <a:r>
              <a:rPr b="1" lang="en" sz="3520"/>
              <a:t>Object Detection and Topic Modeling</a:t>
            </a:r>
            <a:endParaRPr b="1" sz="3220"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95838"/>
            <a:ext cx="8123100" cy="6300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1500">
                <a:latin typeface="Times New Roman"/>
                <a:ea typeface="Times New Roman"/>
                <a:cs typeface="Times New Roman"/>
                <a:sym typeface="Times New Roman"/>
              </a:rPr>
              <a:t>CS5604 Team 3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b="1" lang="en" sz="1500">
                <a:latin typeface="Times New Roman"/>
                <a:ea typeface="Times New Roman"/>
                <a:cs typeface="Times New Roman"/>
                <a:sym typeface="Times New Roman"/>
              </a:rPr>
              <a:t>Nila</a:t>
            </a:r>
            <a:r>
              <a:rPr lang="en" sz="1500">
                <a:latin typeface="Times New Roman"/>
                <a:ea typeface="Times New Roman"/>
                <a:cs typeface="Times New Roman"/>
                <a:sym typeface="Times New Roman"/>
              </a:rPr>
              <a:t> Masrourisaadat, </a:t>
            </a:r>
            <a:r>
              <a:rPr b="1" lang="en" sz="1500">
                <a:latin typeface="Times New Roman"/>
                <a:ea typeface="Times New Roman"/>
                <a:cs typeface="Times New Roman"/>
                <a:sym typeface="Times New Roman"/>
              </a:rPr>
              <a:t>Raj</a:t>
            </a:r>
            <a:r>
              <a:rPr lang="en" sz="1500">
                <a:latin typeface="Times New Roman"/>
                <a:ea typeface="Times New Roman"/>
                <a:cs typeface="Times New Roman"/>
                <a:sym typeface="Times New Roman"/>
              </a:rPr>
              <a:t> Sahu, </a:t>
            </a:r>
            <a:r>
              <a:rPr b="1" lang="en" sz="1500">
                <a:latin typeface="Times New Roman"/>
                <a:ea typeface="Times New Roman"/>
                <a:cs typeface="Times New Roman"/>
                <a:sym typeface="Times New Roman"/>
              </a:rPr>
              <a:t>Alan</a:t>
            </a:r>
            <a:r>
              <a:rPr lang="en" sz="1500">
                <a:latin typeface="Times New Roman"/>
                <a:ea typeface="Times New Roman"/>
                <a:cs typeface="Times New Roman"/>
                <a:sym typeface="Times New Roman"/>
              </a:rPr>
              <a:t> Devera, </a:t>
            </a:r>
            <a:r>
              <a:rPr b="1" lang="en" sz="1500">
                <a:latin typeface="Times New Roman"/>
                <a:ea typeface="Times New Roman"/>
                <a:cs typeface="Times New Roman"/>
                <a:sym typeface="Times New Roman"/>
              </a:rPr>
              <a:t>Nirmal</a:t>
            </a:r>
            <a:r>
              <a:rPr lang="en" sz="1500">
                <a:latin typeface="Times New Roman"/>
                <a:ea typeface="Times New Roman"/>
                <a:cs typeface="Times New Roman"/>
                <a:sym typeface="Times New Roman"/>
              </a:rPr>
              <a:t> Amirthalingam, </a:t>
            </a:r>
            <a:r>
              <a:rPr b="1" lang="en" sz="1500">
                <a:latin typeface="Times New Roman"/>
                <a:ea typeface="Times New Roman"/>
                <a:cs typeface="Times New Roman"/>
                <a:sym typeface="Times New Roman"/>
              </a:rPr>
              <a:t>Chenyu</a:t>
            </a:r>
            <a:r>
              <a:rPr lang="en" sz="1500">
                <a:latin typeface="Times New Roman"/>
                <a:ea typeface="Times New Roman"/>
                <a:cs typeface="Times New Roman"/>
                <a:sym typeface="Times New Roman"/>
              </a:rPr>
              <a:t> Mao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756150" y="1718350"/>
            <a:ext cx="7631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Dr</a:t>
            </a:r>
            <a:r>
              <a:rPr lang="en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. Edward Fox</a:t>
            </a:r>
            <a:endParaRPr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Virginia Tech, Blacksburg VA 24061</a:t>
            </a:r>
            <a:endParaRPr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Dec. 1, 2022</a:t>
            </a:r>
            <a:endParaRPr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7863900" y="115325"/>
            <a:ext cx="128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CS 5604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False positives</a:t>
            </a:r>
            <a:endParaRPr/>
          </a:p>
        </p:txBody>
      </p:sp>
      <p:sp>
        <p:nvSpPr>
          <p:cNvPr id="127" name="Google Shape;127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8" name="Google Shape;128;p22"/>
          <p:cNvSpPr txBox="1"/>
          <p:nvPr/>
        </p:nvSpPr>
        <p:spPr>
          <a:xfrm>
            <a:off x="228825" y="1017725"/>
            <a:ext cx="3880800" cy="51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Problem:</a:t>
            </a:r>
            <a:endParaRPr sz="16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en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Image-based objects (figures, tables) and their corresponding captions might not be on the same page</a:t>
            </a:r>
            <a:endParaRPr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Solution:</a:t>
            </a:r>
            <a:endParaRPr sz="18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713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3"/>
              <a:buFont typeface="Proxima Nova"/>
              <a:buChar char="●"/>
            </a:pPr>
            <a:r>
              <a:rPr lang="en" sz="1403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Determined the relationship between figure/table and their corresponding caption </a:t>
            </a:r>
            <a:endParaRPr sz="1403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713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3"/>
              <a:buFont typeface="Proxima Nova"/>
              <a:buChar char="●"/>
            </a:pPr>
            <a:r>
              <a:rPr lang="en" sz="1403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Paired images with their corresponding captions according to them being on top or bottom of images</a:t>
            </a:r>
            <a:endParaRPr sz="21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29" name="Google Shape;12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3725" y="1017725"/>
            <a:ext cx="4058032" cy="37958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False positives</a:t>
            </a:r>
            <a:endParaRPr/>
          </a:p>
        </p:txBody>
      </p:sp>
      <p:sp>
        <p:nvSpPr>
          <p:cNvPr id="135" name="Google Shape;135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Problem:</a:t>
            </a:r>
            <a:endParaRPr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Chapter titles appear on multiple pages for the same chapter in some cases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Solution:</a:t>
            </a:r>
            <a:endParaRPr>
              <a:solidFill>
                <a:schemeClr val="dk1"/>
              </a:solidFill>
            </a:endParaRPr>
          </a:p>
          <a:p>
            <a:pPr indent="-36195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1403">
                <a:solidFill>
                  <a:schemeClr val="dk1"/>
                </a:solidFill>
              </a:rPr>
              <a:t>Checked if two consequent chapter titles are the same</a:t>
            </a:r>
            <a:endParaRPr sz="2100">
              <a:solidFill>
                <a:schemeClr val="dk1"/>
              </a:solidFill>
            </a:endParaRPr>
          </a:p>
        </p:txBody>
      </p:sp>
      <p:sp>
        <p:nvSpPr>
          <p:cNvPr id="136" name="Google Shape;136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ETD Filtering Rules</a:t>
            </a:r>
            <a:endParaRPr/>
          </a:p>
        </p:txBody>
      </p:sp>
      <p:sp>
        <p:nvSpPr>
          <p:cNvPr id="142" name="Google Shape;142;p24"/>
          <p:cNvSpPr txBox="1"/>
          <p:nvPr>
            <p:ph idx="1" type="body"/>
          </p:nvPr>
        </p:nvSpPr>
        <p:spPr>
          <a:xfrm>
            <a:off x="311700" y="906675"/>
            <a:ext cx="8665500" cy="389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1255">
                <a:solidFill>
                  <a:schemeClr val="dk1"/>
                </a:solidFill>
              </a:rPr>
              <a:t>Post-processing rules are as follows:</a:t>
            </a:r>
            <a:endParaRPr sz="1255">
              <a:solidFill>
                <a:schemeClr val="dk1"/>
              </a:solidFill>
            </a:endParaRPr>
          </a:p>
          <a:p>
            <a:pPr indent="-310728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93"/>
              <a:buAutoNum type="arabicPeriod"/>
            </a:pPr>
            <a:r>
              <a:rPr lang="en" sz="1293">
                <a:solidFill>
                  <a:schemeClr val="dk1"/>
                </a:solidFill>
              </a:rPr>
              <a:t>Linked image object with the previous caption object in the list</a:t>
            </a:r>
            <a:endParaRPr sz="1293">
              <a:solidFill>
                <a:schemeClr val="dk1"/>
              </a:solidFill>
            </a:endParaRPr>
          </a:p>
          <a:p>
            <a:pPr indent="-298663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3"/>
              <a:buAutoNum type="alphaLcPeriod"/>
            </a:pPr>
            <a:r>
              <a:rPr lang="en" sz="1103">
                <a:solidFill>
                  <a:schemeClr val="dk1"/>
                </a:solidFill>
              </a:rPr>
              <a:t>Determined the relationship between figure/table and their corresponding caption </a:t>
            </a:r>
            <a:endParaRPr sz="1103">
              <a:solidFill>
                <a:schemeClr val="dk1"/>
              </a:solidFill>
            </a:endParaRPr>
          </a:p>
          <a:p>
            <a:pPr indent="-298663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3"/>
              <a:buAutoNum type="alphaLcPeriod"/>
            </a:pPr>
            <a:r>
              <a:rPr lang="en" sz="1103">
                <a:solidFill>
                  <a:schemeClr val="dk1"/>
                </a:solidFill>
              </a:rPr>
              <a:t>Paired images with their corresponding captions according to them being on top or bottom of images</a:t>
            </a:r>
            <a:endParaRPr sz="1103">
              <a:solidFill>
                <a:schemeClr val="dk1"/>
              </a:solidFill>
            </a:endParaRPr>
          </a:p>
          <a:p>
            <a:pPr indent="-298663" lvl="1" marL="914400" rtl="0" algn="l">
              <a:lnSpc>
                <a:spcPct val="1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3"/>
              <a:buAutoNum type="alphaLcPeriod"/>
            </a:pPr>
            <a:r>
              <a:rPr lang="en" sz="1103">
                <a:solidFill>
                  <a:schemeClr val="dk1"/>
                </a:solidFill>
              </a:rPr>
              <a:t>Checked the orientation of the pages in case of being horizontal and changed to vertical </a:t>
            </a:r>
            <a:endParaRPr sz="1103">
              <a:solidFill>
                <a:schemeClr val="dk1"/>
              </a:solidFill>
            </a:endParaRPr>
          </a:p>
          <a:p>
            <a:pPr indent="-310728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93"/>
              <a:buAutoNum type="arabicPeriod"/>
            </a:pPr>
            <a:r>
              <a:rPr lang="en" sz="1293">
                <a:solidFill>
                  <a:schemeClr val="dk1"/>
                </a:solidFill>
              </a:rPr>
              <a:t>Filtered chapters/sections titles</a:t>
            </a:r>
            <a:endParaRPr sz="1293">
              <a:solidFill>
                <a:schemeClr val="dk1"/>
              </a:solidFill>
            </a:endParaRPr>
          </a:p>
          <a:p>
            <a:pPr indent="-298663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3"/>
              <a:buAutoNum type="alphaLcPeriod"/>
            </a:pPr>
            <a:r>
              <a:rPr lang="en" sz="1103">
                <a:solidFill>
                  <a:schemeClr val="dk1"/>
                </a:solidFill>
              </a:rPr>
              <a:t>Checked the first letter of the title (capital)</a:t>
            </a:r>
            <a:endParaRPr sz="1103">
              <a:solidFill>
                <a:schemeClr val="dk1"/>
              </a:solidFill>
            </a:endParaRPr>
          </a:p>
          <a:p>
            <a:pPr indent="-298663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3"/>
              <a:buAutoNum type="alphaLcPeriod"/>
            </a:pPr>
            <a:r>
              <a:rPr lang="en" sz="1103">
                <a:solidFill>
                  <a:schemeClr val="dk1"/>
                </a:solidFill>
              </a:rPr>
              <a:t>Checked if the y-coordinate of the bounding box is </a:t>
            </a:r>
            <a:r>
              <a:rPr lang="en" sz="1103">
                <a:solidFill>
                  <a:schemeClr val="dk1"/>
                </a:solidFill>
              </a:rPr>
              <a:t>within</a:t>
            </a:r>
            <a:r>
              <a:rPr lang="en" sz="1103">
                <a:solidFill>
                  <a:schemeClr val="dk1"/>
                </a:solidFill>
              </a:rPr>
              <a:t> half of the page’s height</a:t>
            </a:r>
            <a:endParaRPr sz="1103">
              <a:solidFill>
                <a:schemeClr val="dk1"/>
              </a:solidFill>
            </a:endParaRPr>
          </a:p>
          <a:p>
            <a:pPr indent="-298663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3"/>
              <a:buAutoNum type="alphaLcPeriod"/>
            </a:pPr>
            <a:r>
              <a:rPr lang="en" sz="1103">
                <a:solidFill>
                  <a:schemeClr val="dk1"/>
                </a:solidFill>
              </a:rPr>
              <a:t>Avoided the text overflow for consecutive pages by checking the punctuation</a:t>
            </a:r>
            <a:endParaRPr sz="1103">
              <a:solidFill>
                <a:schemeClr val="dk1"/>
              </a:solidFill>
            </a:endParaRPr>
          </a:p>
          <a:p>
            <a:pPr indent="-298663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3"/>
              <a:buAutoNum type="alphaLcPeriod"/>
            </a:pPr>
            <a:r>
              <a:rPr lang="en" sz="1103">
                <a:solidFill>
                  <a:schemeClr val="dk1"/>
                </a:solidFill>
              </a:rPr>
              <a:t>Checked if two consequent chapter titles are the same</a:t>
            </a:r>
            <a:endParaRPr sz="1103">
              <a:solidFill>
                <a:schemeClr val="dk1"/>
              </a:solidFill>
            </a:endParaRPr>
          </a:p>
          <a:p>
            <a:pPr indent="-298663" lvl="1" marL="914400" rtl="0" algn="l">
              <a:lnSpc>
                <a:spcPct val="1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3"/>
              <a:buAutoNum type="alphaLcPeriod"/>
            </a:pPr>
            <a:r>
              <a:rPr lang="en" sz="1103">
                <a:solidFill>
                  <a:schemeClr val="dk1"/>
                </a:solidFill>
              </a:rPr>
              <a:t>Created null section tag in case of titles not being detected</a:t>
            </a:r>
            <a:endParaRPr sz="1103">
              <a:solidFill>
                <a:schemeClr val="dk1"/>
              </a:solidFill>
            </a:endParaRPr>
          </a:p>
          <a:p>
            <a:pPr indent="-310728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93"/>
              <a:buAutoNum type="arabicPeriod"/>
            </a:pPr>
            <a:r>
              <a:rPr lang="en" sz="1293">
                <a:solidFill>
                  <a:schemeClr val="dk1"/>
                </a:solidFill>
              </a:rPr>
              <a:t>Eliminated false positives based on matching with ToC</a:t>
            </a:r>
            <a:endParaRPr sz="1293">
              <a:solidFill>
                <a:schemeClr val="dk1"/>
              </a:solidFill>
            </a:endParaRPr>
          </a:p>
          <a:p>
            <a:pPr indent="-298663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3"/>
              <a:buAutoNum type="alphaLcPeriod"/>
            </a:pPr>
            <a:r>
              <a:rPr lang="en" sz="1103">
                <a:solidFill>
                  <a:schemeClr val="dk1"/>
                </a:solidFill>
              </a:rPr>
              <a:t>Extracted and saved all the detected chapter/section titles, ToC, page numbers</a:t>
            </a:r>
            <a:endParaRPr sz="1103">
              <a:solidFill>
                <a:schemeClr val="dk1"/>
              </a:solidFill>
            </a:endParaRPr>
          </a:p>
          <a:p>
            <a:pPr indent="-298663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3"/>
              <a:buAutoNum type="alphaLcPeriod"/>
            </a:pPr>
            <a:r>
              <a:rPr lang="en" sz="1103">
                <a:solidFill>
                  <a:schemeClr val="dk1"/>
                </a:solidFill>
              </a:rPr>
              <a:t>Filtered out the chapter and section titles that have been incorrectly detected</a:t>
            </a:r>
            <a:endParaRPr sz="1103">
              <a:solidFill>
                <a:schemeClr val="dk1"/>
              </a:solidFill>
            </a:endParaRPr>
          </a:p>
          <a:p>
            <a:pPr indent="-310728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93"/>
              <a:buAutoNum type="arabicPeriod"/>
            </a:pPr>
            <a:r>
              <a:rPr lang="en" sz="1293">
                <a:solidFill>
                  <a:schemeClr val="dk1"/>
                </a:solidFill>
              </a:rPr>
              <a:t>Refine chapter title detection by removing outliers</a:t>
            </a:r>
            <a:endParaRPr sz="1293">
              <a:solidFill>
                <a:schemeClr val="dk1"/>
              </a:solidFill>
            </a:endParaRPr>
          </a:p>
          <a:p>
            <a:pPr indent="-298663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3"/>
              <a:buAutoNum type="alphaLcPeriod"/>
            </a:pPr>
            <a:r>
              <a:rPr lang="en" sz="1103">
                <a:solidFill>
                  <a:schemeClr val="dk1"/>
                </a:solidFill>
              </a:rPr>
              <a:t>Find if the keyword “chapter” is in the list of all detected chapter titles</a:t>
            </a:r>
            <a:endParaRPr sz="1103">
              <a:solidFill>
                <a:schemeClr val="dk1"/>
              </a:solidFill>
            </a:endParaRPr>
          </a:p>
          <a:p>
            <a:pPr indent="-298663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3"/>
              <a:buAutoNum type="alphaLcPeriod"/>
            </a:pPr>
            <a:r>
              <a:rPr lang="en" sz="1103">
                <a:solidFill>
                  <a:schemeClr val="dk1"/>
                </a:solidFill>
              </a:rPr>
              <a:t>Difference in font size between chapter titles and other objects</a:t>
            </a:r>
            <a:endParaRPr sz="1103">
              <a:solidFill>
                <a:schemeClr val="dk1"/>
              </a:solidFill>
            </a:endParaRPr>
          </a:p>
          <a:p>
            <a:pPr indent="-298663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3"/>
              <a:buAutoNum type="alphaLcPeriod"/>
            </a:pPr>
            <a:r>
              <a:rPr lang="en" sz="1103">
                <a:solidFill>
                  <a:schemeClr val="dk1"/>
                </a:solidFill>
              </a:rPr>
              <a:t>Check the indentation level - left / center alignment</a:t>
            </a:r>
            <a:endParaRPr sz="1103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SzPts val="523"/>
              <a:buNone/>
            </a:pPr>
            <a:r>
              <a:t/>
            </a:r>
            <a:endParaRPr sz="955">
              <a:solidFill>
                <a:schemeClr val="dk1"/>
              </a:solidFill>
            </a:endParaRPr>
          </a:p>
        </p:txBody>
      </p:sp>
      <p:sp>
        <p:nvSpPr>
          <p:cNvPr id="143" name="Google Shape;143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5"/>
          <p:cNvSpPr txBox="1"/>
          <p:nvPr>
            <p:ph type="title"/>
          </p:nvPr>
        </p:nvSpPr>
        <p:spPr>
          <a:xfrm>
            <a:off x="311700" y="267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3 Deliverables - Objects</a:t>
            </a:r>
            <a:endParaRPr/>
          </a:p>
        </p:txBody>
      </p:sp>
      <p:sp>
        <p:nvSpPr>
          <p:cNvPr id="149" name="Google Shape;149;p25"/>
          <p:cNvSpPr txBox="1"/>
          <p:nvPr>
            <p:ph idx="1" type="body"/>
          </p:nvPr>
        </p:nvSpPr>
        <p:spPr>
          <a:xfrm>
            <a:off x="311700" y="1141163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50" name="Google Shape;150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151" name="Google Shape;151;p25"/>
          <p:cNvSpPr txBox="1"/>
          <p:nvPr>
            <p:ph idx="1" type="body"/>
          </p:nvPr>
        </p:nvSpPr>
        <p:spPr>
          <a:xfrm>
            <a:off x="356075" y="1080500"/>
            <a:ext cx="8520600" cy="328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Discussing with the other teams, and assessing the overall requirements of the class, we are providing the following outputs: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graphicFrame>
        <p:nvGraphicFramePr>
          <p:cNvPr id="152" name="Google Shape;152;p25"/>
          <p:cNvGraphicFramePr/>
          <p:nvPr/>
        </p:nvGraphicFramePr>
        <p:xfrm>
          <a:off x="988475" y="17016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{7031BB10-9A40-42D6-9E2B-3029A5C9DA15}</a:tableStyleId>
              </a:tblPr>
              <a:tblGrid>
                <a:gridCol w="1759025"/>
                <a:gridCol w="5496775"/>
              </a:tblGrid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Output for a given ETD</a:t>
                      </a:r>
                      <a:endParaRPr b="1" sz="1200">
                        <a:solidFill>
                          <a:schemeClr val="dk1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Description/Contents</a:t>
                      </a:r>
                      <a:endParaRPr b="1" sz="1200">
                        <a:solidFill>
                          <a:schemeClr val="dk1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/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Page images</a:t>
                      </a:r>
                      <a:endParaRPr sz="1200">
                        <a:solidFill>
                          <a:schemeClr val="dk1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Each page of ETD is saved as a .jpg file </a:t>
                      </a:r>
                      <a:endParaRPr sz="1200">
                        <a:solidFill>
                          <a:schemeClr val="dk1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/>
                </a:tc>
              </a:tr>
              <a:tr h="548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Detected images</a:t>
                      </a:r>
                      <a:endParaRPr sz="1200">
                        <a:solidFill>
                          <a:schemeClr val="dk1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Consists of sub-folders for each image-based object class (figure, table, equation, algorithm) saved as .jpg files</a:t>
                      </a:r>
                      <a:endParaRPr sz="1200">
                        <a:solidFill>
                          <a:schemeClr val="dk1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/>
                </a:tc>
              </a:tr>
              <a:tr h="548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JSON object</a:t>
                      </a:r>
                      <a:endParaRPr sz="1200">
                        <a:solidFill>
                          <a:schemeClr val="dk1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Each object - text and image-based, is saved (unordered set as per the detection sequence)</a:t>
                      </a:r>
                      <a:endParaRPr sz="1200">
                        <a:solidFill>
                          <a:schemeClr val="dk1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/>
                </a:tc>
              </a:tr>
              <a:tr h="731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Parsed XML</a:t>
                      </a:r>
                      <a:endParaRPr sz="1200">
                        <a:solidFill>
                          <a:schemeClr val="dk1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Detected objects in a tree structure with XML elements set to the clean text for text-based objects, and the image path for image-based objects</a:t>
                      </a:r>
                      <a:endParaRPr sz="1200">
                        <a:solidFill>
                          <a:schemeClr val="dk1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53" name="Google Shape;153;p25"/>
          <p:cNvSpPr txBox="1"/>
          <p:nvPr/>
        </p:nvSpPr>
        <p:spPr>
          <a:xfrm>
            <a:off x="375750" y="4136975"/>
            <a:ext cx="8392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6"/>
          <p:cNvSpPr txBox="1"/>
          <p:nvPr>
            <p:ph type="title"/>
          </p:nvPr>
        </p:nvSpPr>
        <p:spPr>
          <a:xfrm>
            <a:off x="311700" y="267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3 - Services</a:t>
            </a:r>
            <a:endParaRPr/>
          </a:p>
        </p:txBody>
      </p:sp>
      <p:sp>
        <p:nvSpPr>
          <p:cNvPr id="159" name="Google Shape;159;p26"/>
          <p:cNvSpPr txBox="1"/>
          <p:nvPr>
            <p:ph idx="1" type="body"/>
          </p:nvPr>
        </p:nvSpPr>
        <p:spPr>
          <a:xfrm>
            <a:off x="311700" y="1141163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60" name="Google Shape;160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161" name="Google Shape;161;p26"/>
          <p:cNvSpPr txBox="1"/>
          <p:nvPr>
            <p:ph idx="1" type="body"/>
          </p:nvPr>
        </p:nvSpPr>
        <p:spPr>
          <a:xfrm>
            <a:off x="356075" y="1080500"/>
            <a:ext cx="8621100" cy="384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We are providing 3 services that are containerized - to be used for workflow automation and our frontend webpage 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Generate page images given an ETD ID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Generate outputs given an ETD ID - using YOLOv7</a:t>
            </a:r>
            <a:endParaRPr sz="1600">
              <a:solidFill>
                <a:schemeClr val="dk1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" sz="1600">
                <a:solidFill>
                  <a:schemeClr val="dk1"/>
                </a:solidFill>
              </a:rPr>
              <a:t>Detected images</a:t>
            </a:r>
            <a:endParaRPr sz="1600">
              <a:solidFill>
                <a:schemeClr val="dk1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" sz="1600">
                <a:solidFill>
                  <a:schemeClr val="dk1"/>
                </a:solidFill>
              </a:rPr>
              <a:t>JSON objects</a:t>
            </a:r>
            <a:endParaRPr sz="1600">
              <a:solidFill>
                <a:schemeClr val="dk1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" sz="1600">
                <a:solidFill>
                  <a:schemeClr val="dk1"/>
                </a:solidFill>
              </a:rPr>
              <a:t>XML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Generate outputs given an ETD ID - using Faster R-CNN (Detectron2)</a:t>
            </a:r>
            <a:endParaRPr sz="1600">
              <a:solidFill>
                <a:schemeClr val="dk1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" sz="1600">
                <a:solidFill>
                  <a:schemeClr val="dk1"/>
                </a:solidFill>
              </a:rPr>
              <a:t>Detected images</a:t>
            </a:r>
            <a:endParaRPr sz="1600">
              <a:solidFill>
                <a:schemeClr val="dk1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" sz="1600">
                <a:solidFill>
                  <a:schemeClr val="dk1"/>
                </a:solidFill>
              </a:rPr>
              <a:t>JSON objects</a:t>
            </a:r>
            <a:endParaRPr sz="1600">
              <a:solidFill>
                <a:schemeClr val="dk1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" sz="1600">
                <a:solidFill>
                  <a:schemeClr val="dk1"/>
                </a:solidFill>
              </a:rPr>
              <a:t>XML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7"/>
          <p:cNvSpPr txBox="1"/>
          <p:nvPr>
            <p:ph type="title"/>
          </p:nvPr>
        </p:nvSpPr>
        <p:spPr>
          <a:xfrm>
            <a:off x="311700" y="267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5k ETDs - Inference and Storing in DB</a:t>
            </a:r>
            <a:endParaRPr/>
          </a:p>
        </p:txBody>
      </p:sp>
      <p:sp>
        <p:nvSpPr>
          <p:cNvPr id="167" name="Google Shape;167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168" name="Google Shape;168;p27"/>
          <p:cNvSpPr txBox="1"/>
          <p:nvPr>
            <p:ph idx="1" type="body"/>
          </p:nvPr>
        </p:nvSpPr>
        <p:spPr>
          <a:xfrm>
            <a:off x="333900" y="1008388"/>
            <a:ext cx="8476200" cy="11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Currently using the save detected object API (from team 1) to store objects in DB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Finished running on 5000 ETDs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Average inference time </a:t>
            </a:r>
            <a:r>
              <a:rPr lang="en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~ </a:t>
            </a:r>
            <a:r>
              <a:rPr lang="en" sz="1500">
                <a:solidFill>
                  <a:schemeClr val="dk1"/>
                </a:solidFill>
              </a:rPr>
              <a:t>3 minutes (GPU)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169" name="Google Shape;169;p27"/>
          <p:cNvSpPr txBox="1"/>
          <p:nvPr/>
        </p:nvSpPr>
        <p:spPr>
          <a:xfrm>
            <a:off x="192300" y="2325100"/>
            <a:ext cx="8951700" cy="20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Save detected object (POST) API -</a:t>
            </a:r>
            <a:endParaRPr sz="15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https://team-1-flask.discovery.cs.vt.edu/v1/objects/&lt;etd_id&gt;/&lt;type_name&gt;</a:t>
            </a:r>
            <a:endParaRPr sz="15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verage"/>
              <a:buChar char="●"/>
            </a:pPr>
            <a:r>
              <a:rPr lang="en" sz="15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&lt;etd_id&gt;/page </a:t>
            </a:r>
            <a:endParaRPr sz="15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verage"/>
              <a:buChar char="●"/>
            </a:pPr>
            <a:r>
              <a:rPr lang="en" sz="15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&lt;etd_id&gt;/text</a:t>
            </a:r>
            <a:endParaRPr sz="15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verage"/>
              <a:buChar char="●"/>
            </a:pPr>
            <a:r>
              <a:rPr lang="en" sz="15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&lt;etd_id&gt;/image</a:t>
            </a:r>
            <a:endParaRPr sz="15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verage"/>
              <a:buChar char="●"/>
            </a:pPr>
            <a:r>
              <a:rPr lang="en" sz="15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&lt;etd_id&gt;/xml</a:t>
            </a:r>
            <a:endParaRPr sz="15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8"/>
          <p:cNvSpPr txBox="1"/>
          <p:nvPr>
            <p:ph type="title"/>
          </p:nvPr>
        </p:nvSpPr>
        <p:spPr>
          <a:xfrm>
            <a:off x="311700" y="267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5k ETDs - Inference and Storing in DB</a:t>
            </a:r>
            <a:endParaRPr/>
          </a:p>
        </p:txBody>
      </p:sp>
      <p:sp>
        <p:nvSpPr>
          <p:cNvPr id="175" name="Google Shape;175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graphicFrame>
        <p:nvGraphicFramePr>
          <p:cNvPr id="176" name="Google Shape;176;p28"/>
          <p:cNvGraphicFramePr/>
          <p:nvPr/>
        </p:nvGraphicFramePr>
        <p:xfrm>
          <a:off x="866763" y="130268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{7031BB10-9A40-42D6-9E2B-3029A5C9DA15}</a:tableStyleId>
              </a:tblPr>
              <a:tblGrid>
                <a:gridCol w="873575"/>
                <a:gridCol w="2780775"/>
                <a:gridCol w="3756125"/>
              </a:tblGrid>
              <a:tr h="524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Type</a:t>
                      </a:r>
                      <a:endParaRPr b="1" sz="1200">
                        <a:solidFill>
                          <a:schemeClr val="dk1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File</a:t>
                      </a:r>
                      <a:endParaRPr b="1" sz="1200">
                        <a:solidFill>
                          <a:schemeClr val="dk1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Metadata</a:t>
                      </a:r>
                      <a:endParaRPr b="1" sz="1200">
                        <a:solidFill>
                          <a:schemeClr val="dk1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/>
                </a:tc>
              </a:tr>
              <a:tr h="431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page</a:t>
                      </a:r>
                      <a:endParaRPr sz="1200">
                        <a:solidFill>
                          <a:schemeClr val="dk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&lt;page_number&gt;.jpg</a:t>
                      </a:r>
                      <a:endParaRPr sz="1200">
                        <a:solidFill>
                          <a:schemeClr val="dk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-</a:t>
                      </a:r>
                      <a:endParaRPr sz="1200">
                        <a:solidFill>
                          <a:schemeClr val="dk1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/>
                </a:tc>
              </a:tr>
              <a:tr h="40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text</a:t>
                      </a:r>
                      <a:endParaRPr sz="1200">
                        <a:solidFill>
                          <a:schemeClr val="dk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-</a:t>
                      </a:r>
                      <a:endParaRPr sz="1200">
                        <a:solidFill>
                          <a:schemeClr val="dk1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{keys = type, text, page_num, bbox}</a:t>
                      </a:r>
                      <a:endParaRPr sz="1200">
                        <a:solidFill>
                          <a:schemeClr val="dk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</a:tr>
              <a:tr h="524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image</a:t>
                      </a:r>
                      <a:endParaRPr sz="1200">
                        <a:solidFill>
                          <a:schemeClr val="dk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&lt;etd_id&gt;_&lt;class&gt;_&lt;count&gt;.jpg</a:t>
                      </a:r>
                      <a:endParaRPr sz="1200">
                        <a:solidFill>
                          <a:schemeClr val="dk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{keys = type, path, page_num, bbox}</a:t>
                      </a:r>
                      <a:endParaRPr sz="1200">
                        <a:solidFill>
                          <a:schemeClr val="dk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</a:tr>
              <a:tr h="509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xml</a:t>
                      </a:r>
                      <a:endParaRPr sz="1200">
                        <a:solidFill>
                          <a:schemeClr val="dk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&lt;etd_id&gt;.xml</a:t>
                      </a:r>
                      <a:endParaRPr sz="1200">
                        <a:solidFill>
                          <a:schemeClr val="dk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-</a:t>
                      </a:r>
                      <a:endParaRPr sz="1200">
                        <a:solidFill>
                          <a:schemeClr val="dk1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77" name="Google Shape;177;p28"/>
          <p:cNvSpPr txBox="1"/>
          <p:nvPr/>
        </p:nvSpPr>
        <p:spPr>
          <a:xfrm>
            <a:off x="392700" y="4034600"/>
            <a:ext cx="8358600" cy="7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G</a:t>
            </a:r>
            <a:r>
              <a:rPr lang="en" sz="1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et objects by ETD ID API</a:t>
            </a:r>
            <a:endParaRPr sz="1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https://team-1-flask.discovery.cs.vt.edu/v1/etds/&lt;etd_id&gt;/objects?type=&lt;type_name&gt;</a:t>
            </a:r>
            <a:endParaRPr sz="12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Experimenter UI Choosing a model </a:t>
            </a:r>
            <a:endParaRPr/>
          </a:p>
        </p:txBody>
      </p:sp>
      <p:sp>
        <p:nvSpPr>
          <p:cNvPr id="183" name="Google Shape;183;p29"/>
          <p:cNvSpPr txBox="1"/>
          <p:nvPr>
            <p:ph idx="1" type="body"/>
          </p:nvPr>
        </p:nvSpPr>
        <p:spPr>
          <a:xfrm>
            <a:off x="311700" y="1152475"/>
            <a:ext cx="3641100" cy="325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2 Models:</a:t>
            </a:r>
            <a:endParaRPr sz="14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YOLOv7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Detectron2 (Faster R-CNN)</a:t>
            </a:r>
            <a:endParaRPr sz="1400"/>
          </a:p>
        </p:txBody>
      </p:sp>
      <p:sp>
        <p:nvSpPr>
          <p:cNvPr id="184" name="Google Shape;184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185" name="Google Shape;185;p29"/>
          <p:cNvPicPr preferRelativeResize="0"/>
          <p:nvPr/>
        </p:nvPicPr>
        <p:blipFill rotWithShape="1">
          <a:blip r:embed="rId3">
            <a:alphaModFix/>
          </a:blip>
          <a:srcRect b="0" l="-8616" r="3915" t="0"/>
          <a:stretch/>
        </p:blipFill>
        <p:spPr>
          <a:xfrm>
            <a:off x="2865050" y="1314575"/>
            <a:ext cx="5799374" cy="292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Experimenter UI </a:t>
            </a:r>
            <a:r>
              <a:rPr lang="en"/>
              <a:t>Upload ETD </a:t>
            </a:r>
            <a:endParaRPr/>
          </a:p>
        </p:txBody>
      </p:sp>
      <p:sp>
        <p:nvSpPr>
          <p:cNvPr id="191" name="Google Shape;191;p30"/>
          <p:cNvSpPr txBox="1"/>
          <p:nvPr>
            <p:ph idx="1" type="body"/>
          </p:nvPr>
        </p:nvSpPr>
        <p:spPr>
          <a:xfrm>
            <a:off x="311700" y="1152475"/>
            <a:ext cx="2915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Experimenter has the option to upload a pdf of the ETD that they want to perform object </a:t>
            </a:r>
            <a:r>
              <a:rPr lang="en" sz="1400"/>
              <a:t>detection</a:t>
            </a:r>
            <a:r>
              <a:rPr lang="en" sz="1400"/>
              <a:t> on</a:t>
            </a:r>
            <a:endParaRPr sz="1400"/>
          </a:p>
        </p:txBody>
      </p:sp>
      <p:sp>
        <p:nvSpPr>
          <p:cNvPr id="192" name="Google Shape;192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193" name="Google Shape;19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8125" y="1276875"/>
            <a:ext cx="5328502" cy="296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Experimenter UI ETD Browser</a:t>
            </a:r>
            <a:endParaRPr/>
          </a:p>
        </p:txBody>
      </p:sp>
      <p:sp>
        <p:nvSpPr>
          <p:cNvPr id="199" name="Google Shape;199;p31"/>
          <p:cNvSpPr txBox="1"/>
          <p:nvPr>
            <p:ph idx="1" type="body"/>
          </p:nvPr>
        </p:nvSpPr>
        <p:spPr>
          <a:xfrm>
            <a:off x="4571938" y="1152450"/>
            <a:ext cx="4461000" cy="15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Sidebar to navigate to different chapters and sections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Images are linked to their respective captions</a:t>
            </a:r>
            <a:endParaRPr sz="1400"/>
          </a:p>
        </p:txBody>
      </p:sp>
      <p:sp>
        <p:nvSpPr>
          <p:cNvPr id="200" name="Google Shape;200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201" name="Google Shape;20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1" y="1152472"/>
            <a:ext cx="4059723" cy="2002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2575" y="2672550"/>
            <a:ext cx="4059727" cy="19906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68" name="Google Shape;68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5 teams were tasked to </a:t>
            </a:r>
            <a:r>
              <a:rPr lang="en">
                <a:solidFill>
                  <a:schemeClr val="dk1"/>
                </a:solidFill>
              </a:rPr>
              <a:t>build an information storage and retrieval system from scratch to make Electronic Theses and Dissertations (ETDs) more accessible to the researchers, experimenters, and curators.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Our team (Team 3) was tasked with detecting objects (Object Detection) within ETDs as well as determining topics (Topic Modeling) to store in a repository (Team 1) for better search and recommendation of ETDs (Team 2).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9" name="Google Shape;69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208" name="Google Shape;208;p32"/>
          <p:cNvSpPr txBox="1"/>
          <p:nvPr/>
        </p:nvSpPr>
        <p:spPr>
          <a:xfrm>
            <a:off x="1227150" y="2348550"/>
            <a:ext cx="66897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  See the video demonstration using the file ETDViewerDemo.mp4</a:t>
            </a:r>
            <a:endParaRPr sz="17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3"/>
          <p:cNvSpPr txBox="1"/>
          <p:nvPr>
            <p:ph type="title"/>
          </p:nvPr>
        </p:nvSpPr>
        <p:spPr>
          <a:xfrm>
            <a:off x="311700" y="2533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Milestones/Timeline</a:t>
            </a:r>
            <a:endParaRPr/>
          </a:p>
        </p:txBody>
      </p:sp>
      <p:sp>
        <p:nvSpPr>
          <p:cNvPr id="214" name="Google Shape;214;p33"/>
          <p:cNvSpPr txBox="1"/>
          <p:nvPr>
            <p:ph idx="1" type="body"/>
          </p:nvPr>
        </p:nvSpPr>
        <p:spPr>
          <a:xfrm>
            <a:off x="182850" y="905425"/>
            <a:ext cx="8778300" cy="415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Work done till IR-2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Implemented basic XML schema for detected objects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Developed post-processing rules/filters for YOLOv7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Front-end wireframes for the Experimenter Web Page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Work done for IR-3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Added support for Faster R-CNN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Finalized working models and parser logic for YOLOv7 and Faster R-CNN (base models)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Deployed both models on the cloud server (containerized)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Team 1 deliverables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Working prototype of the Experimenter Web Page using Flask that supports both models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W</a:t>
            </a:r>
            <a:r>
              <a:rPr lang="en" sz="1400">
                <a:solidFill>
                  <a:schemeClr val="dk1"/>
                </a:solidFill>
              </a:rPr>
              <a:t>ork done in November and December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Experiment with a bigger subset of the ETD dataset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Run inference on 5k ETDs using team 1’s API to store into their DB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Dockerized services for object detection and enabled CI/CD features for the frontend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15" name="Google Shape;215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 - Object Detection</a:t>
            </a:r>
            <a:endParaRPr/>
          </a:p>
        </p:txBody>
      </p:sp>
      <p:sp>
        <p:nvSpPr>
          <p:cNvPr id="221" name="Google Shape;221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Integrate Flask app / Experimenter UI with the frontend and workflow services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Update our pipeline to support “Add an ETD” once team 1 provides the API for saving metadata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Set up workflow automation - team 5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Add support for scanned documents - modify existing pipeline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Add more post processing rules based on the results of the 5k dataset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Improve UI layout and add more functionality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22" name="Google Shape;222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5"/>
          <p:cNvSpPr txBox="1"/>
          <p:nvPr>
            <p:ph type="title"/>
          </p:nvPr>
        </p:nvSpPr>
        <p:spPr>
          <a:xfrm>
            <a:off x="415500" y="2082650"/>
            <a:ext cx="4359000" cy="108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/>
              <a:t>Topic Modeling</a:t>
            </a:r>
            <a:endParaRPr sz="4100"/>
          </a:p>
        </p:txBody>
      </p:sp>
      <p:sp>
        <p:nvSpPr>
          <p:cNvPr id="228" name="Google Shape;228;p35"/>
          <p:cNvSpPr txBox="1"/>
          <p:nvPr>
            <p:ph idx="1" type="body"/>
          </p:nvPr>
        </p:nvSpPr>
        <p:spPr>
          <a:xfrm>
            <a:off x="5189650" y="1464625"/>
            <a:ext cx="3631200" cy="293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swald"/>
              <a:buChar char="●"/>
            </a:pPr>
            <a:r>
              <a:rPr lang="en" sz="2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Background</a:t>
            </a:r>
            <a:endParaRPr sz="2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swald"/>
              <a:buChar char="●"/>
            </a:pPr>
            <a:r>
              <a:rPr lang="en" sz="2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Pipeline</a:t>
            </a:r>
            <a:endParaRPr sz="2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swald"/>
              <a:buChar char="●"/>
            </a:pPr>
            <a:r>
              <a:rPr lang="en" sz="2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Chapters</a:t>
            </a:r>
            <a:endParaRPr sz="2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swald"/>
              <a:buChar char="●"/>
            </a:pPr>
            <a:r>
              <a:rPr lang="en" sz="2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Experimenter pages + Demo</a:t>
            </a:r>
            <a:endParaRPr sz="2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swald"/>
              <a:buChar char="●"/>
            </a:pPr>
            <a:r>
              <a:rPr lang="en" sz="2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Services</a:t>
            </a:r>
            <a:endParaRPr sz="2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swald"/>
              <a:buChar char="●"/>
            </a:pPr>
            <a:r>
              <a:rPr lang="en" sz="2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Milestones</a:t>
            </a:r>
            <a:endParaRPr sz="2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swald"/>
              <a:buChar char="●"/>
            </a:pPr>
            <a:r>
              <a:rPr lang="en" sz="2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Wrap-Up Tasks </a:t>
            </a:r>
            <a:endParaRPr sz="2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29" name="Google Shape;229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6"/>
          <p:cNvSpPr txBox="1"/>
          <p:nvPr>
            <p:ph type="title"/>
          </p:nvPr>
        </p:nvSpPr>
        <p:spPr>
          <a:xfrm>
            <a:off x="311700" y="156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 - </a:t>
            </a:r>
            <a:r>
              <a:rPr b="1" lang="en"/>
              <a:t>Vector Distance</a:t>
            </a:r>
            <a:endParaRPr b="1"/>
          </a:p>
        </p:txBody>
      </p:sp>
      <p:sp>
        <p:nvSpPr>
          <p:cNvPr id="235" name="Google Shape;235;p36"/>
          <p:cNvSpPr txBox="1"/>
          <p:nvPr>
            <p:ph idx="1" type="body"/>
          </p:nvPr>
        </p:nvSpPr>
        <p:spPr>
          <a:xfrm>
            <a:off x="311700" y="3546000"/>
            <a:ext cx="4197600" cy="132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Input ETD -&gt; Octis -&gt; Vectors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Vectors [ 0.31, 0.47, 0.02, … , 0.21 ]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Shape : (1, 50)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36" name="Google Shape;236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237" name="Google Shape;237;p36"/>
          <p:cNvPicPr preferRelativeResize="0"/>
          <p:nvPr/>
        </p:nvPicPr>
        <p:blipFill rotWithShape="1">
          <a:blip r:embed="rId3">
            <a:alphaModFix/>
          </a:blip>
          <a:srcRect b="8908" l="0" r="0" t="0"/>
          <a:stretch/>
        </p:blipFill>
        <p:spPr>
          <a:xfrm>
            <a:off x="899525" y="712925"/>
            <a:ext cx="7749851" cy="2239400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6"/>
          <p:cNvSpPr txBox="1"/>
          <p:nvPr/>
        </p:nvSpPr>
        <p:spPr>
          <a:xfrm>
            <a:off x="4613000" y="3443275"/>
            <a:ext cx="38289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rage"/>
              <a:buChar char="●"/>
            </a:pPr>
            <a:r>
              <a:rPr lang="en" sz="18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Similarity = Euclidean Distance of two vectors</a:t>
            </a:r>
            <a:endParaRPr sz="18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39" name="Google Shape;239;p36"/>
          <p:cNvSpPr txBox="1"/>
          <p:nvPr/>
        </p:nvSpPr>
        <p:spPr>
          <a:xfrm>
            <a:off x="311700" y="4677700"/>
            <a:ext cx="8727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Average"/>
                <a:ea typeface="Average"/>
                <a:cs typeface="Average"/>
                <a:sym typeface="Average"/>
              </a:rPr>
              <a:t>Diagram reference : “Latent Dirichlet Allocation complement in the vector space model for Multi-Label Text Classification.”</a:t>
            </a:r>
            <a:endParaRPr sz="1200"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TM</a:t>
            </a:r>
            <a:r>
              <a:rPr lang="en"/>
              <a:t> - </a:t>
            </a:r>
            <a:r>
              <a:rPr b="1" lang="en"/>
              <a:t>Pipeline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37"/>
          <p:cNvSpPr txBox="1"/>
          <p:nvPr>
            <p:ph idx="1" type="body"/>
          </p:nvPr>
        </p:nvSpPr>
        <p:spPr>
          <a:xfrm>
            <a:off x="311700" y="1152475"/>
            <a:ext cx="4205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Dataset preprocessing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Topic Model training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Inference Learning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Topic and Documents Visualization</a:t>
            </a:r>
            <a:endParaRPr/>
          </a:p>
        </p:txBody>
      </p:sp>
      <p:sp>
        <p:nvSpPr>
          <p:cNvPr id="246" name="Google Shape;246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247" name="Google Shape;24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86925" y="236000"/>
            <a:ext cx="6092926" cy="457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8"/>
          <p:cNvSpPr txBox="1"/>
          <p:nvPr>
            <p:ph type="title"/>
          </p:nvPr>
        </p:nvSpPr>
        <p:spPr>
          <a:xfrm>
            <a:off x="311700" y="267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TM</a:t>
            </a:r>
            <a:r>
              <a:rPr lang="en"/>
              <a:t> -</a:t>
            </a:r>
            <a:r>
              <a:rPr lang="en"/>
              <a:t> Deliverables</a:t>
            </a:r>
            <a:endParaRPr/>
          </a:p>
        </p:txBody>
      </p:sp>
      <p:sp>
        <p:nvSpPr>
          <p:cNvPr id="253" name="Google Shape;253;p38"/>
          <p:cNvSpPr txBox="1"/>
          <p:nvPr>
            <p:ph idx="1" type="body"/>
          </p:nvPr>
        </p:nvSpPr>
        <p:spPr>
          <a:xfrm>
            <a:off x="311700" y="1141163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54" name="Google Shape;254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255" name="Google Shape;255;p38"/>
          <p:cNvSpPr txBox="1"/>
          <p:nvPr>
            <p:ph idx="1" type="body"/>
          </p:nvPr>
        </p:nvSpPr>
        <p:spPr>
          <a:xfrm>
            <a:off x="356075" y="1080500"/>
            <a:ext cx="8520600" cy="328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graphicFrame>
        <p:nvGraphicFramePr>
          <p:cNvPr id="256" name="Google Shape;256;p38"/>
          <p:cNvGraphicFramePr/>
          <p:nvPr/>
        </p:nvGraphicFramePr>
        <p:xfrm>
          <a:off x="988475" y="17016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{7031BB10-9A40-42D6-9E2B-3029A5C9DA15}</a:tableStyleId>
              </a:tblPr>
              <a:tblGrid>
                <a:gridCol w="1759025"/>
                <a:gridCol w="5496775"/>
              </a:tblGrid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Output </a:t>
                      </a:r>
                      <a:endParaRPr b="1">
                        <a:solidFill>
                          <a:schemeClr val="dk1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Description</a:t>
                      </a:r>
                      <a:endParaRPr b="1">
                        <a:solidFill>
                          <a:schemeClr val="dk1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Related Topics &amp; Related Docs</a:t>
                      </a:r>
                      <a:endParaRPr>
                        <a:solidFill>
                          <a:schemeClr val="dk1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For a given ETD id or Chapter id, find the most similar topics and documents respectively.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 </a:t>
                      </a:r>
                      <a:endParaRPr>
                        <a:solidFill>
                          <a:schemeClr val="dk1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8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Topic Browser (Experimenter)</a:t>
                      </a:r>
                      <a:endParaRPr>
                        <a:solidFill>
                          <a:schemeClr val="dk1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Allow a user to browse all topics, click on one and read associated documents.        ( Documents by Topic - Chapters by Topic ) </a:t>
                      </a:r>
                      <a:endParaRPr>
                        <a:solidFill>
                          <a:schemeClr val="dk1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57" name="Google Shape;257;p38"/>
          <p:cNvSpPr txBox="1"/>
          <p:nvPr/>
        </p:nvSpPr>
        <p:spPr>
          <a:xfrm>
            <a:off x="375750" y="4136975"/>
            <a:ext cx="8392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TM</a:t>
            </a:r>
            <a:r>
              <a:rPr lang="en"/>
              <a:t> - Chapters - </a:t>
            </a:r>
            <a:r>
              <a:rPr b="1" lang="en"/>
              <a:t>Initial Experiment</a:t>
            </a:r>
            <a:endParaRPr b="1"/>
          </a:p>
        </p:txBody>
      </p:sp>
      <p:sp>
        <p:nvSpPr>
          <p:cNvPr id="263" name="Google Shape;263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64" name="Google Shape;26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4525" y="925200"/>
            <a:ext cx="3616600" cy="3914524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39"/>
          <p:cNvSpPr txBox="1"/>
          <p:nvPr/>
        </p:nvSpPr>
        <p:spPr>
          <a:xfrm>
            <a:off x="540300" y="1586950"/>
            <a:ext cx="3701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Extract all &lt;</a:t>
            </a:r>
            <a:r>
              <a:rPr b="1"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para</a:t>
            </a: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&gt; tags to form a chapter from an ETD’s XML.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6" name="Google Shape;266;p39"/>
          <p:cNvSpPr/>
          <p:nvPr/>
        </p:nvSpPr>
        <p:spPr>
          <a:xfrm>
            <a:off x="6006400" y="3155375"/>
            <a:ext cx="2634600" cy="8073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TM - Chapters - Initial Experiment - </a:t>
            </a:r>
            <a:r>
              <a:rPr b="1" lang="en"/>
              <a:t>Dataset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graphicFrame>
        <p:nvGraphicFramePr>
          <p:cNvPr id="273" name="Google Shape;273;p40"/>
          <p:cNvGraphicFramePr/>
          <p:nvPr/>
        </p:nvGraphicFramePr>
        <p:xfrm>
          <a:off x="952500" y="2190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{7031BB10-9A40-42D6-9E2B-3029A5C9DA15}</a:tableStyleId>
              </a:tblPr>
              <a:tblGrid>
                <a:gridCol w="399225"/>
                <a:gridCol w="1333350"/>
                <a:gridCol w="1886925"/>
                <a:gridCol w="1206500"/>
                <a:gridCol w="1206500"/>
                <a:gridCol w="12065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id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Title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Abstract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Author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Year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University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ETD Title 1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ETD Abstract1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A1,A2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1900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Virginia Tech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2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ETD Title 2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3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ETD Title 3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74" name="Google Shape;274;p40"/>
          <p:cNvSpPr txBox="1"/>
          <p:nvPr/>
        </p:nvSpPr>
        <p:spPr>
          <a:xfrm>
            <a:off x="952500" y="1373388"/>
            <a:ext cx="201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Old Table schema : 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TM - Chapters - Initial Experiment - </a:t>
            </a:r>
            <a:r>
              <a:rPr b="1" lang="en"/>
              <a:t>Dataset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graphicFrame>
        <p:nvGraphicFramePr>
          <p:cNvPr id="281" name="Google Shape;281;p41"/>
          <p:cNvGraphicFramePr/>
          <p:nvPr/>
        </p:nvGraphicFramePr>
        <p:xfrm>
          <a:off x="952500" y="2190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{7031BB10-9A40-42D6-9E2B-3029A5C9DA15}</a:tableStyleId>
              </a:tblPr>
              <a:tblGrid>
                <a:gridCol w="494025"/>
                <a:gridCol w="851500"/>
                <a:gridCol w="782350"/>
                <a:gridCol w="1260975"/>
                <a:gridCol w="1503025"/>
                <a:gridCol w="978375"/>
                <a:gridCol w="678525"/>
                <a:gridCol w="12782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id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Type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Parent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Title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Abstract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Author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Year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University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ETD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NULL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9E9E9E"/>
                          </a:solidFill>
                        </a:rPr>
                        <a:t>ETD Title 1</a:t>
                      </a:r>
                      <a:endParaRPr>
                        <a:solidFill>
                          <a:srgbClr val="9E9E9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9E9E9E"/>
                          </a:solidFill>
                        </a:rPr>
                        <a:t>ETD Abstract 1</a:t>
                      </a:r>
                      <a:endParaRPr>
                        <a:solidFill>
                          <a:srgbClr val="9E9E9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9E9E9E"/>
                          </a:solidFill>
                        </a:rPr>
                        <a:t>A1,A2</a:t>
                      </a:r>
                      <a:endParaRPr>
                        <a:solidFill>
                          <a:srgbClr val="9E9E9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9E9E9E"/>
                          </a:solidFill>
                        </a:rPr>
                        <a:t>1900</a:t>
                      </a:r>
                      <a:endParaRPr>
                        <a:solidFill>
                          <a:srgbClr val="9E9E9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9E9E9E"/>
                          </a:solidFill>
                        </a:rPr>
                        <a:t>Virginia Tech</a:t>
                      </a:r>
                      <a:endParaRPr>
                        <a:solidFill>
                          <a:srgbClr val="9E9E9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2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ETD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NULL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9E9E9E"/>
                          </a:solidFill>
                        </a:rPr>
                        <a:t>ETD Title 2</a:t>
                      </a:r>
                      <a:endParaRPr>
                        <a:solidFill>
                          <a:srgbClr val="9E9E9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3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ETD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NULL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9E9E9E"/>
                          </a:solidFill>
                        </a:rPr>
                        <a:t>ETD Title 3</a:t>
                      </a:r>
                      <a:endParaRPr>
                        <a:solidFill>
                          <a:srgbClr val="9E9E9E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4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Chapter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Chap Title 1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Chap Abstract 1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5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Chapter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Chap Title 2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Chap Abstract 2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82" name="Google Shape;282;p41"/>
          <p:cNvSpPr txBox="1"/>
          <p:nvPr/>
        </p:nvSpPr>
        <p:spPr>
          <a:xfrm>
            <a:off x="952500" y="1373400"/>
            <a:ext cx="2518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 Table schema : 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type="title"/>
          </p:nvPr>
        </p:nvSpPr>
        <p:spPr>
          <a:xfrm>
            <a:off x="311700" y="469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Overall Pipeline</a:t>
            </a:r>
            <a:endParaRPr/>
          </a:p>
        </p:txBody>
      </p:sp>
      <p:sp>
        <p:nvSpPr>
          <p:cNvPr id="75" name="Google Shape;75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6" name="Google Shape;7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27999" y="598202"/>
            <a:ext cx="5197850" cy="4361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2"/>
          <p:cNvSpPr txBox="1"/>
          <p:nvPr>
            <p:ph type="title"/>
          </p:nvPr>
        </p:nvSpPr>
        <p:spPr>
          <a:xfrm>
            <a:off x="311700" y="267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TM - Chapters - Initial Experiment - </a:t>
            </a:r>
            <a:r>
              <a:rPr b="1" lang="en"/>
              <a:t>Issues</a:t>
            </a:r>
            <a:endParaRPr b="1"/>
          </a:p>
        </p:txBody>
      </p:sp>
      <p:sp>
        <p:nvSpPr>
          <p:cNvPr id="288" name="Google Shape;288;p42"/>
          <p:cNvSpPr txBox="1"/>
          <p:nvPr>
            <p:ph idx="1" type="body"/>
          </p:nvPr>
        </p:nvSpPr>
        <p:spPr>
          <a:xfrm>
            <a:off x="311700" y="1141163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89" name="Google Shape;289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290" name="Google Shape;290;p42"/>
          <p:cNvSpPr txBox="1"/>
          <p:nvPr/>
        </p:nvSpPr>
        <p:spPr>
          <a:xfrm>
            <a:off x="350500" y="1231500"/>
            <a:ext cx="80637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Dataset size → 10x (Assuming each ETD has 10 Chapters)</a:t>
            </a:r>
            <a:b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same memory, reduce Overall number of ETDs and the vocabulary size.</a:t>
            </a:r>
            <a:b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b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Reduced quality of topic categorization and search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1" name="Google Shape;291;p42"/>
          <p:cNvSpPr/>
          <p:nvPr/>
        </p:nvSpPr>
        <p:spPr>
          <a:xfrm>
            <a:off x="4253550" y="1838150"/>
            <a:ext cx="484500" cy="7266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42"/>
          <p:cNvSpPr/>
          <p:nvPr/>
        </p:nvSpPr>
        <p:spPr>
          <a:xfrm>
            <a:off x="4253550" y="3182925"/>
            <a:ext cx="484500" cy="7266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TM - Chapters - </a:t>
            </a:r>
            <a:r>
              <a:rPr b="1" lang="en"/>
              <a:t>Inference </a:t>
            </a:r>
            <a:endParaRPr b="1"/>
          </a:p>
        </p:txBody>
      </p:sp>
      <p:sp>
        <p:nvSpPr>
          <p:cNvPr id="298" name="Google Shape;298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99" name="Google Shape;299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5088" y="1087977"/>
            <a:ext cx="7613837" cy="4395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TM - Chapters - </a:t>
            </a:r>
            <a:r>
              <a:rPr lang="en"/>
              <a:t>Inference - </a:t>
            </a:r>
            <a:r>
              <a:rPr b="1" lang="en"/>
              <a:t>Related Topics</a:t>
            </a:r>
            <a:endParaRPr b="1"/>
          </a:p>
        </p:txBody>
      </p:sp>
      <p:sp>
        <p:nvSpPr>
          <p:cNvPr id="305" name="Google Shape;305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06" name="Google Shape;306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7575" y="687825"/>
            <a:ext cx="7459051" cy="430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TM - Chapters - Inference - </a:t>
            </a:r>
            <a:r>
              <a:rPr b="1" lang="en"/>
              <a:t>Related Topics</a:t>
            </a:r>
            <a:endParaRPr b="1"/>
          </a:p>
        </p:txBody>
      </p:sp>
      <p:sp>
        <p:nvSpPr>
          <p:cNvPr id="312" name="Google Shape;312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13" name="Google Shape;313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201" cy="30106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TM - Chapters - Inference - </a:t>
            </a:r>
            <a:r>
              <a:rPr b="1" lang="en"/>
              <a:t>Related Topics</a:t>
            </a:r>
            <a:endParaRPr b="1"/>
          </a:p>
        </p:txBody>
      </p:sp>
      <p:sp>
        <p:nvSpPr>
          <p:cNvPr id="319" name="Google Shape;319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20" name="Google Shape;320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201" cy="3010652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46"/>
          <p:cNvSpPr/>
          <p:nvPr/>
        </p:nvSpPr>
        <p:spPr>
          <a:xfrm rot="10800000">
            <a:off x="4970400" y="1603000"/>
            <a:ext cx="1164900" cy="884100"/>
          </a:xfrm>
          <a:prstGeom prst="wedgeRoundRectCallout">
            <a:avLst>
              <a:gd fmla="val 140081" name="adj1"/>
              <a:gd fmla="val 57824" name="adj2"/>
              <a:gd fmla="val 0" name="adj3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46"/>
          <p:cNvSpPr txBox="1"/>
          <p:nvPr/>
        </p:nvSpPr>
        <p:spPr>
          <a:xfrm>
            <a:off x="5120425" y="1630600"/>
            <a:ext cx="8880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Cleaned chapter text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TM - Chapters - Inference - </a:t>
            </a:r>
            <a:r>
              <a:rPr b="1" lang="en"/>
              <a:t>Related Topics</a:t>
            </a:r>
            <a:endParaRPr b="1"/>
          </a:p>
        </p:txBody>
      </p:sp>
      <p:sp>
        <p:nvSpPr>
          <p:cNvPr id="328" name="Google Shape;328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29" name="Google Shape;329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201" cy="3010652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p47"/>
          <p:cNvSpPr/>
          <p:nvPr/>
        </p:nvSpPr>
        <p:spPr>
          <a:xfrm rot="10800000">
            <a:off x="2836800" y="2441200"/>
            <a:ext cx="1164900" cy="884100"/>
          </a:xfrm>
          <a:prstGeom prst="wedgeRoundRectCallout">
            <a:avLst>
              <a:gd fmla="val 138093" name="adj1"/>
              <a:gd fmla="val 69149" name="adj2"/>
              <a:gd fmla="val 0" name="adj3"/>
            </a:avLst>
          </a:prstGeom>
          <a:solidFill>
            <a:srgbClr val="F2F2F2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47"/>
          <p:cNvSpPr txBox="1"/>
          <p:nvPr/>
        </p:nvSpPr>
        <p:spPr>
          <a:xfrm>
            <a:off x="2906100" y="2575450"/>
            <a:ext cx="1026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N-hot encoding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32" name="Google Shape;332;p47"/>
          <p:cNvSpPr/>
          <p:nvPr/>
        </p:nvSpPr>
        <p:spPr>
          <a:xfrm rot="10800000">
            <a:off x="4970400" y="1603000"/>
            <a:ext cx="1164900" cy="884100"/>
          </a:xfrm>
          <a:prstGeom prst="wedgeRoundRectCallout">
            <a:avLst>
              <a:gd fmla="val 140081" name="adj1"/>
              <a:gd fmla="val 57824" name="adj2"/>
              <a:gd fmla="val 0" name="adj3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47"/>
          <p:cNvSpPr txBox="1"/>
          <p:nvPr/>
        </p:nvSpPr>
        <p:spPr>
          <a:xfrm>
            <a:off x="5120425" y="1630600"/>
            <a:ext cx="8880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Cleaned chapter text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TM - Chapters - Inference - </a:t>
            </a:r>
            <a:r>
              <a:rPr b="1" lang="en"/>
              <a:t>Related Topics</a:t>
            </a:r>
            <a:endParaRPr b="1"/>
          </a:p>
        </p:txBody>
      </p:sp>
      <p:sp>
        <p:nvSpPr>
          <p:cNvPr id="339" name="Google Shape;339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40" name="Google Shape;340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201" cy="301065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1" name="Google Shape;341;p48"/>
          <p:cNvGrpSpPr/>
          <p:nvPr/>
        </p:nvGrpSpPr>
        <p:grpSpPr>
          <a:xfrm>
            <a:off x="3407100" y="3871225"/>
            <a:ext cx="1248000" cy="884100"/>
            <a:chOff x="2836800" y="2441200"/>
            <a:chExt cx="1248000" cy="884100"/>
          </a:xfrm>
        </p:grpSpPr>
        <p:sp>
          <p:nvSpPr>
            <p:cNvPr id="342" name="Google Shape;342;p48"/>
            <p:cNvSpPr/>
            <p:nvPr/>
          </p:nvSpPr>
          <p:spPr>
            <a:xfrm rot="10800000">
              <a:off x="2836800" y="2441200"/>
              <a:ext cx="1164900" cy="884100"/>
            </a:xfrm>
            <a:prstGeom prst="wedgeEllipseCallout">
              <a:avLst>
                <a:gd fmla="val 154380" name="adj1"/>
                <a:gd fmla="val 103062" name="adj2"/>
              </a:avLst>
            </a:prstGeom>
            <a:solidFill>
              <a:srgbClr val="F2F2F2"/>
            </a:solidFill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48"/>
            <p:cNvSpPr txBox="1"/>
            <p:nvPr/>
          </p:nvSpPr>
          <p:spPr>
            <a:xfrm>
              <a:off x="2919900" y="2575450"/>
              <a:ext cx="1164900" cy="6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Proxima Nova"/>
                  <a:ea typeface="Proxima Nova"/>
                  <a:cs typeface="Proxima Nova"/>
                  <a:sym typeface="Proxima Nova"/>
                </a:rPr>
                <a:t>Calculating similarity</a:t>
              </a:r>
              <a:endParaRPr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TM - Chapters - </a:t>
            </a:r>
            <a:r>
              <a:rPr lang="en"/>
              <a:t>Inference - </a:t>
            </a:r>
            <a:r>
              <a:rPr b="1" lang="en"/>
              <a:t>Related ETDs</a:t>
            </a:r>
            <a:endParaRPr b="1"/>
          </a:p>
        </p:txBody>
      </p:sp>
      <p:sp>
        <p:nvSpPr>
          <p:cNvPr id="349" name="Google Shape;349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50" name="Google Shape;350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600" y="825825"/>
            <a:ext cx="7346950" cy="4241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TM - Chapters - Inference - </a:t>
            </a:r>
            <a:r>
              <a:rPr b="1" lang="en"/>
              <a:t>Related ETDs</a:t>
            </a:r>
            <a:endParaRPr b="1"/>
          </a:p>
        </p:txBody>
      </p:sp>
      <p:sp>
        <p:nvSpPr>
          <p:cNvPr id="356" name="Google Shape;356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57" name="Google Shape;357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200" cy="2205206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50"/>
          <p:cNvSpPr/>
          <p:nvPr/>
        </p:nvSpPr>
        <p:spPr>
          <a:xfrm rot="10800000">
            <a:off x="3974000" y="960275"/>
            <a:ext cx="922800" cy="730500"/>
          </a:xfrm>
          <a:prstGeom prst="wedgeRoundRectCallout">
            <a:avLst>
              <a:gd fmla="val 201956" name="adj1"/>
              <a:gd fmla="val -72717" name="adj2"/>
              <a:gd fmla="val 0" name="adj3"/>
            </a:avLst>
          </a:prstGeom>
          <a:solidFill>
            <a:srgbClr val="F2F2F2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50"/>
          <p:cNvSpPr txBox="1"/>
          <p:nvPr/>
        </p:nvSpPr>
        <p:spPr>
          <a:xfrm>
            <a:off x="4036175" y="1017725"/>
            <a:ext cx="922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Top-5 topic ids 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TM - Chapters - Inference - </a:t>
            </a:r>
            <a:r>
              <a:rPr b="1" lang="en"/>
              <a:t>Related ETDs</a:t>
            </a:r>
            <a:endParaRPr b="1"/>
          </a:p>
        </p:txBody>
      </p:sp>
      <p:sp>
        <p:nvSpPr>
          <p:cNvPr id="365" name="Google Shape;365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66" name="Google Shape;366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200" cy="2205206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51"/>
          <p:cNvSpPr/>
          <p:nvPr/>
        </p:nvSpPr>
        <p:spPr>
          <a:xfrm rot="10800000">
            <a:off x="8068800" y="1237050"/>
            <a:ext cx="922800" cy="730500"/>
          </a:xfrm>
          <a:prstGeom prst="wedgeRoundRectCallout">
            <a:avLst>
              <a:gd fmla="val 201956" name="adj1"/>
              <a:gd fmla="val -72717" name="adj2"/>
              <a:gd fmla="val 0" name="adj3"/>
            </a:avLst>
          </a:prstGeom>
          <a:solidFill>
            <a:srgbClr val="F2F2F2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51"/>
          <p:cNvSpPr txBox="1"/>
          <p:nvPr/>
        </p:nvSpPr>
        <p:spPr>
          <a:xfrm>
            <a:off x="8098350" y="1218300"/>
            <a:ext cx="9228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Top-5 etds / topic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69" name="Google Shape;369;p51"/>
          <p:cNvSpPr/>
          <p:nvPr/>
        </p:nvSpPr>
        <p:spPr>
          <a:xfrm rot="10800000">
            <a:off x="3974000" y="960275"/>
            <a:ext cx="922800" cy="730500"/>
          </a:xfrm>
          <a:prstGeom prst="wedgeRoundRectCallout">
            <a:avLst>
              <a:gd fmla="val 201956" name="adj1"/>
              <a:gd fmla="val -72717" name="adj2"/>
              <a:gd fmla="val 0" name="adj3"/>
            </a:avLst>
          </a:prstGeom>
          <a:solidFill>
            <a:srgbClr val="F2F2F2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p51"/>
          <p:cNvSpPr txBox="1"/>
          <p:nvPr/>
        </p:nvSpPr>
        <p:spPr>
          <a:xfrm>
            <a:off x="4036175" y="1017725"/>
            <a:ext cx="922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Top-5 topic ids 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 Detection</a:t>
            </a:r>
            <a:endParaRPr/>
          </a:p>
        </p:txBody>
      </p:sp>
      <p:sp>
        <p:nvSpPr>
          <p:cNvPr id="82" name="Google Shape;82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Object Detection overview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ETD filtering rules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Issues and challenges faced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Services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5k ETDs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Demo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Future work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83" name="Google Shape;83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5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TM - Chapters - Inference -</a:t>
            </a:r>
            <a:r>
              <a:rPr lang="en"/>
              <a:t> </a:t>
            </a:r>
            <a:r>
              <a:rPr b="1" lang="en"/>
              <a:t>Issues</a:t>
            </a:r>
            <a:endParaRPr b="1"/>
          </a:p>
        </p:txBody>
      </p:sp>
      <p:sp>
        <p:nvSpPr>
          <p:cNvPr id="376" name="Google Shape;376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77" name="Google Shape;377;p52"/>
          <p:cNvSpPr txBox="1"/>
          <p:nvPr/>
        </p:nvSpPr>
        <p:spPr>
          <a:xfrm>
            <a:off x="1107125" y="1406975"/>
            <a:ext cx="666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Proxima Nova"/>
              <a:buChar char="●"/>
            </a:pPr>
            <a:r>
              <a:rPr lang="en" sz="2000">
                <a:latin typeface="Proxima Nova"/>
                <a:ea typeface="Proxima Nova"/>
                <a:cs typeface="Proxima Nova"/>
                <a:sym typeface="Proxima Nova"/>
              </a:rPr>
              <a:t>Quality of output</a:t>
            </a:r>
            <a:r>
              <a:rPr lang="en" sz="1600">
                <a:latin typeface="Proxima Nova"/>
                <a:ea typeface="Proxima Nova"/>
                <a:cs typeface="Proxima Nova"/>
                <a:sym typeface="Proxima Nova"/>
              </a:rPr>
              <a:t>    </a:t>
            </a:r>
            <a:r>
              <a:rPr lang="en" sz="2000">
                <a:latin typeface="Proxima Nova"/>
                <a:ea typeface="Proxima Nova"/>
                <a:cs typeface="Proxima Nova"/>
                <a:sym typeface="Proxima Nova"/>
              </a:rPr>
              <a:t>∝   Accuracy of Segmentation</a:t>
            </a:r>
            <a:endParaRPr sz="16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Experimenter pages - </a:t>
            </a:r>
            <a:r>
              <a:rPr b="1" lang="en"/>
              <a:t>Topic Bubbles</a:t>
            </a:r>
            <a:endParaRPr b="1"/>
          </a:p>
        </p:txBody>
      </p:sp>
      <p:sp>
        <p:nvSpPr>
          <p:cNvPr id="383" name="Google Shape;383;p53"/>
          <p:cNvSpPr txBox="1"/>
          <p:nvPr>
            <p:ph idx="1" type="body"/>
          </p:nvPr>
        </p:nvSpPr>
        <p:spPr>
          <a:xfrm>
            <a:off x="311700" y="1152475"/>
            <a:ext cx="3413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Intuitive and Interactive visualization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384" name="Google Shape;384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85" name="Google Shape;385;p53"/>
          <p:cNvPicPr preferRelativeResize="0"/>
          <p:nvPr/>
        </p:nvPicPr>
        <p:blipFill rotWithShape="1">
          <a:blip r:embed="rId3">
            <a:alphaModFix/>
          </a:blip>
          <a:srcRect b="0" l="0" r="0" t="10936"/>
          <a:stretch/>
        </p:blipFill>
        <p:spPr>
          <a:xfrm>
            <a:off x="3914650" y="1068273"/>
            <a:ext cx="4835177" cy="2622124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53"/>
          <p:cNvSpPr txBox="1"/>
          <p:nvPr/>
        </p:nvSpPr>
        <p:spPr>
          <a:xfrm>
            <a:off x="3838450" y="3840325"/>
            <a:ext cx="4835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Proxima Nova"/>
                <a:ea typeface="Proxima Nova"/>
                <a:cs typeface="Proxima Nova"/>
                <a:sym typeface="Proxima Nova"/>
              </a:rPr>
              <a:t>Source : https://github.com/sihwapark/topic-bubbles</a:t>
            </a:r>
            <a:endParaRPr b="1" sz="12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54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Experimenter pages - Topic Bubbles - </a:t>
            </a:r>
            <a:r>
              <a:rPr b="1" lang="en"/>
              <a:t>Data Preparation</a:t>
            </a:r>
            <a:endParaRPr b="1"/>
          </a:p>
        </p:txBody>
      </p:sp>
      <p:sp>
        <p:nvSpPr>
          <p:cNvPr id="392" name="Google Shape;392;p54"/>
          <p:cNvSpPr txBox="1"/>
          <p:nvPr>
            <p:ph type="title"/>
          </p:nvPr>
        </p:nvSpPr>
        <p:spPr>
          <a:xfrm>
            <a:off x="464100" y="673625"/>
            <a:ext cx="4036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20"/>
              <a:t>tw.json</a:t>
            </a:r>
            <a:endParaRPr b="1" sz="3020"/>
          </a:p>
        </p:txBody>
      </p:sp>
      <p:sp>
        <p:nvSpPr>
          <p:cNvPr id="393" name="Google Shape;393;p54"/>
          <p:cNvSpPr txBox="1"/>
          <p:nvPr>
            <p:ph idx="1" type="body"/>
          </p:nvPr>
        </p:nvSpPr>
        <p:spPr>
          <a:xfrm>
            <a:off x="464100" y="2155050"/>
            <a:ext cx="3586200" cy="235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topic_weights {</a:t>
            </a:r>
            <a:b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 alpha : [ 𝞪</a:t>
            </a:r>
            <a:r>
              <a:rPr b="1" baseline="-25000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,𝞪</a:t>
            </a:r>
            <a:r>
              <a:rPr b="1" baseline="-25000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,....𝞪</a:t>
            </a:r>
            <a:r>
              <a:rPr b="1" baseline="-25000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</a:t>
            </a: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],</a:t>
            </a:r>
            <a:b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 tw : [</a:t>
            </a:r>
            <a:b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         {words : [w</a:t>
            </a:r>
            <a:r>
              <a:rPr b="1" baseline="-25000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,w</a:t>
            </a:r>
            <a:r>
              <a:rPr b="1" baseline="-25000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,....w</a:t>
            </a:r>
            <a:r>
              <a:rPr b="1" baseline="-25000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</a:t>
            </a: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],</a:t>
            </a:r>
            <a:b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          weights : [ f</a:t>
            </a:r>
            <a:r>
              <a:rPr b="1" baseline="-25000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,f</a:t>
            </a:r>
            <a:r>
              <a:rPr b="1" baseline="-25000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,....f</a:t>
            </a:r>
            <a:r>
              <a:rPr b="1" baseline="-25000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 </a:t>
            </a: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] }</a:t>
            </a:r>
            <a:b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  ]</a:t>
            </a:r>
            <a:b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}</a:t>
            </a:r>
            <a:endParaRPr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4" name="Google Shape;394;p54"/>
          <p:cNvSpPr txBox="1"/>
          <p:nvPr>
            <p:ph idx="12" type="sldNum"/>
          </p:nvPr>
        </p:nvSpPr>
        <p:spPr>
          <a:xfrm>
            <a:off x="8472458" y="52728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95" name="Google Shape;395;p54"/>
          <p:cNvPicPr preferRelativeResize="0"/>
          <p:nvPr/>
        </p:nvPicPr>
        <p:blipFill rotWithShape="1">
          <a:blip r:embed="rId3">
            <a:alphaModFix/>
          </a:blip>
          <a:srcRect b="0" l="0" r="54018" t="0"/>
          <a:stretch/>
        </p:blipFill>
        <p:spPr>
          <a:xfrm>
            <a:off x="3659900" y="1111725"/>
            <a:ext cx="4964952" cy="3780099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p5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55"/>
          <p:cNvSpPr txBox="1"/>
          <p:nvPr>
            <p:ph type="title"/>
          </p:nvPr>
        </p:nvSpPr>
        <p:spPr>
          <a:xfrm>
            <a:off x="311700" y="673625"/>
            <a:ext cx="4036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20"/>
              <a:t>meta.csv</a:t>
            </a:r>
            <a:endParaRPr b="1" sz="3020"/>
          </a:p>
        </p:txBody>
      </p:sp>
      <p:sp>
        <p:nvSpPr>
          <p:cNvPr id="402" name="Google Shape;402;p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03" name="Google Shape;403;p55"/>
          <p:cNvPicPr preferRelativeResize="0"/>
          <p:nvPr/>
        </p:nvPicPr>
        <p:blipFill rotWithShape="1">
          <a:blip r:embed="rId3">
            <a:alphaModFix/>
          </a:blip>
          <a:srcRect b="51625" l="0" r="25300" t="0"/>
          <a:stretch/>
        </p:blipFill>
        <p:spPr>
          <a:xfrm>
            <a:off x="3429725" y="834950"/>
            <a:ext cx="5432923" cy="231342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04" name="Google Shape;404;p55"/>
          <p:cNvGraphicFramePr/>
          <p:nvPr/>
        </p:nvGraphicFramePr>
        <p:xfrm>
          <a:off x="645625" y="2142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{7031BB10-9A40-42D6-9E2B-3029A5C9DA15}</a:tableStyleId>
              </a:tblPr>
              <a:tblGrid>
                <a:gridCol w="1206350"/>
                <a:gridCol w="11140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author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title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chemeClr val="dk1"/>
                          </a:solidFill>
                        </a:rPr>
                        <a:t>name</a:t>
                      </a:r>
                      <a:r>
                        <a:rPr b="1" baseline="-25000" lang="en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b="1" baseline="-25000"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chemeClr val="dk1"/>
                          </a:solidFill>
                        </a:rPr>
                        <a:t>etd</a:t>
                      </a:r>
                      <a:r>
                        <a:rPr b="1" baseline="-25000" lang="en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b="1" baseline="-25000"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chemeClr val="dk1"/>
                          </a:solidFill>
                        </a:rPr>
                        <a:t>name</a:t>
                      </a:r>
                      <a:r>
                        <a:rPr b="1" baseline="-25000" lang="en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b="1" baseline="-25000"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chemeClr val="dk1"/>
                          </a:solidFill>
                        </a:rPr>
                        <a:t>etd</a:t>
                      </a:r>
                      <a:r>
                        <a:rPr b="1" baseline="-25000" lang="en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b="1" baseline="-25000"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chemeClr val="dk1"/>
                          </a:solidFill>
                        </a:rPr>
                        <a:t>name</a:t>
                      </a:r>
                      <a:r>
                        <a:rPr b="1" baseline="-25000" lang="en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b="1" baseline="-25000"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chemeClr val="dk1"/>
                          </a:solidFill>
                        </a:rPr>
                        <a:t>etd</a:t>
                      </a:r>
                      <a:r>
                        <a:rPr b="1" baseline="-25000" lang="en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b="1" baseline="-25000"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05" name="Google Shape;405;p55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Experimenter pages - Topic Bubbles - </a:t>
            </a:r>
            <a:r>
              <a:rPr b="1" lang="en"/>
              <a:t>Data Preparation</a:t>
            </a:r>
            <a:endParaRPr b="1"/>
          </a:p>
        </p:txBody>
      </p:sp>
      <p:sp>
        <p:nvSpPr>
          <p:cNvPr id="406" name="Google Shape;406;p55"/>
          <p:cNvSpPr/>
          <p:nvPr/>
        </p:nvSpPr>
        <p:spPr>
          <a:xfrm>
            <a:off x="3684650" y="2689550"/>
            <a:ext cx="5178000" cy="2307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56"/>
          <p:cNvSpPr txBox="1"/>
          <p:nvPr>
            <p:ph type="title"/>
          </p:nvPr>
        </p:nvSpPr>
        <p:spPr>
          <a:xfrm>
            <a:off x="311700" y="749825"/>
            <a:ext cx="4036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20"/>
              <a:t>dt</a:t>
            </a:r>
            <a:r>
              <a:rPr b="1" lang="en" sz="3020"/>
              <a:t>.json</a:t>
            </a:r>
            <a:endParaRPr b="1" sz="3020"/>
          </a:p>
        </p:txBody>
      </p:sp>
      <p:sp>
        <p:nvSpPr>
          <p:cNvPr id="412" name="Google Shape;412;p56"/>
          <p:cNvSpPr txBox="1"/>
          <p:nvPr>
            <p:ph idx="1" type="body"/>
          </p:nvPr>
        </p:nvSpPr>
        <p:spPr>
          <a:xfrm>
            <a:off x="311700" y="2231250"/>
            <a:ext cx="3055800" cy="268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topic_documents {</a:t>
            </a:r>
            <a:b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 topic</a:t>
            </a:r>
            <a:r>
              <a:rPr b="1" baseline="-25000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: [ id</a:t>
            </a:r>
            <a:r>
              <a:rPr b="1" baseline="-25000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,id</a:t>
            </a:r>
            <a:r>
              <a:rPr b="1" baseline="-25000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,....id</a:t>
            </a:r>
            <a:r>
              <a:rPr b="1" baseline="-25000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20</a:t>
            </a: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],</a:t>
            </a:r>
            <a:b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 .</a:t>
            </a:r>
            <a:b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 .</a:t>
            </a:r>
            <a:b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 topic</a:t>
            </a:r>
            <a:r>
              <a:rPr b="1" baseline="-25000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50</a:t>
            </a: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: [ id</a:t>
            </a:r>
            <a:r>
              <a:rPr b="1" baseline="-25000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,id</a:t>
            </a:r>
            <a:r>
              <a:rPr b="1" baseline="-25000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,....id</a:t>
            </a:r>
            <a:r>
              <a:rPr b="1" baseline="-25000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20</a:t>
            </a: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],	</a:t>
            </a:r>
            <a:b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}</a:t>
            </a:r>
            <a:endParaRPr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688"/>
              <a:buNone/>
            </a:pPr>
            <a:r>
              <a:t/>
            </a:r>
            <a:endParaRPr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3" name="Google Shape;413;p5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14" name="Google Shape;414;p56"/>
          <p:cNvPicPr preferRelativeResize="0"/>
          <p:nvPr/>
        </p:nvPicPr>
        <p:blipFill rotWithShape="1">
          <a:blip r:embed="rId3">
            <a:alphaModFix/>
          </a:blip>
          <a:srcRect b="48442" l="0" r="23611" t="0"/>
          <a:stretch/>
        </p:blipFill>
        <p:spPr>
          <a:xfrm>
            <a:off x="3507500" y="1187925"/>
            <a:ext cx="5227299" cy="2686201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56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Experimenter pages - Topic Bubbles - </a:t>
            </a:r>
            <a:r>
              <a:rPr b="1" lang="en"/>
              <a:t>Data Preparation</a:t>
            </a:r>
            <a:endParaRPr b="1"/>
          </a:p>
        </p:txBody>
      </p:sp>
      <p:sp>
        <p:nvSpPr>
          <p:cNvPr id="416" name="Google Shape;416;p56"/>
          <p:cNvSpPr/>
          <p:nvPr/>
        </p:nvSpPr>
        <p:spPr>
          <a:xfrm>
            <a:off x="3725000" y="2583275"/>
            <a:ext cx="5178000" cy="2307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22" name="Google Shape;422;p57" title="TopicBubbles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70327" y="636725"/>
            <a:ext cx="6395550" cy="3938450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57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Experimenter pages - Topic Bubbles - </a:t>
            </a:r>
            <a:r>
              <a:rPr b="1" lang="en"/>
              <a:t>Demo</a:t>
            </a:r>
            <a:endParaRPr b="1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58"/>
          <p:cNvSpPr txBox="1"/>
          <p:nvPr>
            <p:ph type="title"/>
          </p:nvPr>
        </p:nvSpPr>
        <p:spPr>
          <a:xfrm>
            <a:off x="311700" y="267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TM - Services</a:t>
            </a:r>
            <a:endParaRPr/>
          </a:p>
        </p:txBody>
      </p:sp>
      <p:sp>
        <p:nvSpPr>
          <p:cNvPr id="429" name="Google Shape;429;p58"/>
          <p:cNvSpPr txBox="1"/>
          <p:nvPr>
            <p:ph idx="1" type="body"/>
          </p:nvPr>
        </p:nvSpPr>
        <p:spPr>
          <a:xfrm>
            <a:off x="311700" y="1141163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30" name="Google Shape;430;p5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431" name="Google Shape;431;p58"/>
          <p:cNvSpPr txBox="1"/>
          <p:nvPr>
            <p:ph idx="1" type="body"/>
          </p:nvPr>
        </p:nvSpPr>
        <p:spPr>
          <a:xfrm>
            <a:off x="356075" y="1080500"/>
            <a:ext cx="8621100" cy="384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We are providing 2 services that will be containerized - to be used for workflow automation and our frontend webpage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Given a dataset, train TM model to generate vectors. 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Generate related topics and documents for an ETD and all its chapters.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Ps : The Frontend flask application (hosted on Cloud CS) is not linked with service yet. </a:t>
            </a:r>
            <a:endParaRPr sz="13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59"/>
          <p:cNvSpPr txBox="1"/>
          <p:nvPr>
            <p:ph type="title"/>
          </p:nvPr>
        </p:nvSpPr>
        <p:spPr>
          <a:xfrm>
            <a:off x="311700" y="2533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Milestones/Timeline</a:t>
            </a:r>
            <a:endParaRPr/>
          </a:p>
        </p:txBody>
      </p:sp>
      <p:sp>
        <p:nvSpPr>
          <p:cNvPr id="437" name="Google Shape;437;p59"/>
          <p:cNvSpPr txBox="1"/>
          <p:nvPr>
            <p:ph idx="1" type="body"/>
          </p:nvPr>
        </p:nvSpPr>
        <p:spPr>
          <a:xfrm>
            <a:off x="182850" y="905425"/>
            <a:ext cx="8778300" cy="415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Work done till IR-2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Train on complete 500k ETD dataset and integrate with UI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Perform similarity search (topic+document) through FaisNN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Display top-5 topics when topic search query is used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Work done for IR-3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Chapter dataset generation, pre-processing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Integrating chapters into topic model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Preprocessing chapter data for OCTIS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Code refactoring and optimization for reducing load time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en" sz="1400">
                <a:solidFill>
                  <a:schemeClr val="dk1"/>
                </a:solidFill>
              </a:rPr>
              <a:t>Work done for Final Report</a:t>
            </a:r>
            <a:endParaRPr b="1" sz="1400"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Topic Bubble Experimenter UI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Generate and save Related topics+Docs data for 5k dataset for all ETDs and Chapters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38" name="Google Shape;438;p5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Wrap-Up Tasks</a:t>
            </a:r>
            <a:endParaRPr/>
          </a:p>
        </p:txBody>
      </p:sp>
      <p:sp>
        <p:nvSpPr>
          <p:cNvPr id="444" name="Google Shape;444;p6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Set up workflow automation - team 5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Integrate Flask app / Experimenter UI with the frontend and workflow services.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Build the Bubble UI for all the models (CTM, LDA, NeuralLDA and ProdLDA)</a:t>
            </a:r>
            <a:endParaRPr>
              <a:solidFill>
                <a:schemeClr val="dk1"/>
              </a:solidFill>
            </a:endParaRPr>
          </a:p>
          <a:p>
            <a:pPr indent="0" lvl="0" marL="137160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45" name="Google Shape;445;p6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6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451" name="Google Shape;451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313" y="1363325"/>
            <a:ext cx="8249376" cy="3514950"/>
          </a:xfrm>
          <a:prstGeom prst="rect">
            <a:avLst/>
          </a:prstGeom>
          <a:noFill/>
          <a:ln>
            <a:noFill/>
          </a:ln>
        </p:spPr>
      </p:pic>
      <p:sp>
        <p:nvSpPr>
          <p:cNvPr id="452" name="Google Shape;452;p61"/>
          <p:cNvSpPr txBox="1"/>
          <p:nvPr/>
        </p:nvSpPr>
        <p:spPr>
          <a:xfrm>
            <a:off x="588150" y="219125"/>
            <a:ext cx="76575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>
                <a:latin typeface="Proxima Nova"/>
                <a:ea typeface="Proxima Nova"/>
                <a:cs typeface="Proxima Nova"/>
                <a:sym typeface="Proxima Nova"/>
              </a:rPr>
              <a:t>QUESTIONS</a:t>
            </a:r>
            <a:r>
              <a:rPr b="1" lang="en" sz="5800">
                <a:latin typeface="Proxima Nova"/>
                <a:ea typeface="Proxima Nova"/>
                <a:cs typeface="Proxima Nova"/>
                <a:sym typeface="Proxima Nova"/>
              </a:rPr>
              <a:t>?</a:t>
            </a:r>
            <a:endParaRPr b="1" sz="58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 Detection Pipeline</a:t>
            </a:r>
            <a:endParaRPr/>
          </a:p>
        </p:txBody>
      </p:sp>
      <p:sp>
        <p:nvSpPr>
          <p:cNvPr id="89" name="Google Shape;8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91" name="Google Shape;9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7963" y="1121962"/>
            <a:ext cx="6328068" cy="347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6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8" name="Google Shape;458;p6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p6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60" name="Google Shape;460;p62"/>
          <p:cNvSpPr txBox="1"/>
          <p:nvPr/>
        </p:nvSpPr>
        <p:spPr>
          <a:xfrm>
            <a:off x="743250" y="1804250"/>
            <a:ext cx="76575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>
                <a:latin typeface="Proxima Nova"/>
                <a:ea typeface="Proxima Nova"/>
                <a:cs typeface="Proxima Nova"/>
                <a:sym typeface="Proxima Nova"/>
              </a:rPr>
              <a:t>BACKUP</a:t>
            </a:r>
            <a:endParaRPr b="1" sz="58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6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 Detection</a:t>
            </a:r>
            <a:endParaRPr/>
          </a:p>
        </p:txBody>
      </p:sp>
      <p:sp>
        <p:nvSpPr>
          <p:cNvPr id="466" name="Google Shape;466;p6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What has been accomplished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Deliverables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ETD filtering rules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Issues and challenges faced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Milestones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Upcoming tasks and goals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67" name="Google Shape;467;p6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Has Been Accomplished</a:t>
            </a:r>
            <a:endParaRPr/>
          </a:p>
        </p:txBody>
      </p:sp>
      <p:sp>
        <p:nvSpPr>
          <p:cNvPr id="473" name="Google Shape;473;p6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basic XML schema has been implemented for all object types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Retrieved a trained YOLOv7 model to run inferences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Post-processing rules for YOLOv7 detections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Experimented on 10 randomly sampled PDFs for testing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Front-end wireframe (Experimenter and page after search)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Docker container with GPU access enabled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474" name="Google Shape;474;p6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bg>
      <p:bgPr>
        <a:solidFill>
          <a:schemeClr val="lt1"/>
        </a:solidFill>
      </p:bgPr>
    </p:bg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6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Has Been Accomplished</a:t>
            </a:r>
            <a:endParaRPr/>
          </a:p>
        </p:txBody>
      </p:sp>
      <p:sp>
        <p:nvSpPr>
          <p:cNvPr id="480" name="Google Shape;480;p6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Set up Docker containers for YOLOv7 and Detectron2 frameworks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Implemented YOLOv7 and Faster R-CNN algorithms for ETDs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Implemented post-processing rules for detected objects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Converted the unordered set of detections to XML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Experimented on multiple randomly sampled ETDs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Experimenter Web Page UI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Team 1 deliverables - DB tasks (read/write)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81" name="Google Shape;481;p6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Issues / Test Cases - OD</a:t>
            </a:r>
            <a:endParaRPr/>
          </a:p>
        </p:txBody>
      </p:sp>
      <p:sp>
        <p:nvSpPr>
          <p:cNvPr id="487" name="Google Shape;487;p6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Detections are not always in the top-bottom order for pages which is required to create the XML tree 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88" name="Google Shape;488;p6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6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494" name="Google Shape;494;p67"/>
          <p:cNvSpPr txBox="1"/>
          <p:nvPr>
            <p:ph type="title"/>
          </p:nvPr>
        </p:nvSpPr>
        <p:spPr>
          <a:xfrm>
            <a:off x="2665679" y="302150"/>
            <a:ext cx="3596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 sub-element</a:t>
            </a:r>
            <a:endParaRPr/>
          </a:p>
        </p:txBody>
      </p:sp>
      <p:pic>
        <p:nvPicPr>
          <p:cNvPr id="495" name="Google Shape;495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1300" y="1019989"/>
            <a:ext cx="8185450" cy="39583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68"/>
          <p:cNvSpPr txBox="1"/>
          <p:nvPr>
            <p:ph type="title"/>
          </p:nvPr>
        </p:nvSpPr>
        <p:spPr>
          <a:xfrm>
            <a:off x="1211575" y="310550"/>
            <a:ext cx="287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Body sub-element</a:t>
            </a:r>
            <a:endParaRPr/>
          </a:p>
        </p:txBody>
      </p:sp>
      <p:sp>
        <p:nvSpPr>
          <p:cNvPr id="501" name="Google Shape;501;p6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502" name="Google Shape;502;p68"/>
          <p:cNvSpPr txBox="1"/>
          <p:nvPr>
            <p:ph type="title"/>
          </p:nvPr>
        </p:nvSpPr>
        <p:spPr>
          <a:xfrm>
            <a:off x="5398020" y="310550"/>
            <a:ext cx="287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 sub-element</a:t>
            </a:r>
            <a:endParaRPr/>
          </a:p>
        </p:txBody>
      </p:sp>
      <p:pic>
        <p:nvPicPr>
          <p:cNvPr id="503" name="Google Shape;503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0275" y="952775"/>
            <a:ext cx="3616600" cy="3914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Google Shape;504;p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6736" y="952763"/>
            <a:ext cx="3616598" cy="395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6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 End - Object Detection</a:t>
            </a:r>
            <a:endParaRPr/>
          </a:p>
        </p:txBody>
      </p:sp>
      <p:sp>
        <p:nvSpPr>
          <p:cNvPr id="510" name="Google Shape;510;p69"/>
          <p:cNvSpPr txBox="1"/>
          <p:nvPr>
            <p:ph idx="1" type="body"/>
          </p:nvPr>
        </p:nvSpPr>
        <p:spPr>
          <a:xfrm>
            <a:off x="311700" y="1152475"/>
            <a:ext cx="8520600" cy="45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End product - Experimenter web page </a:t>
            </a:r>
            <a:endParaRPr/>
          </a:p>
        </p:txBody>
      </p:sp>
      <p:sp>
        <p:nvSpPr>
          <p:cNvPr id="511" name="Google Shape;511;p6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512" name="Google Shape;512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9688" y="1610575"/>
            <a:ext cx="5724626" cy="3228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7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 End - Object Detection</a:t>
            </a:r>
            <a:endParaRPr/>
          </a:p>
        </p:txBody>
      </p:sp>
      <p:sp>
        <p:nvSpPr>
          <p:cNvPr id="518" name="Google Shape;518;p70"/>
          <p:cNvSpPr txBox="1"/>
          <p:nvPr>
            <p:ph idx="1" type="body"/>
          </p:nvPr>
        </p:nvSpPr>
        <p:spPr>
          <a:xfrm>
            <a:off x="311700" y="1152475"/>
            <a:ext cx="8520600" cy="45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End product - Parsed ETD web page </a:t>
            </a:r>
            <a:endParaRPr/>
          </a:p>
        </p:txBody>
      </p:sp>
      <p:sp>
        <p:nvSpPr>
          <p:cNvPr id="519" name="Google Shape;519;p7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520" name="Google Shape;520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21800" y="1610575"/>
            <a:ext cx="5700377" cy="322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7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Upcoming Tasks and Goals - OD</a:t>
            </a:r>
            <a:endParaRPr/>
          </a:p>
        </p:txBody>
      </p:sp>
      <p:sp>
        <p:nvSpPr>
          <p:cNvPr id="526" name="Google Shape;526;p7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Link image-based objects to their captions based on a distance metric (like Euclidean)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Figures - figure captions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Tables - table captions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Equations - equation numbers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Recognizing the right chapter and section titles (delimiters)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Fix errors and debug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Deal with subsections and sections as they constitute the same object / class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Building the web pages (Experimenter + Parsed ETD) </a:t>
            </a:r>
            <a:endParaRPr/>
          </a:p>
        </p:txBody>
      </p:sp>
      <p:sp>
        <p:nvSpPr>
          <p:cNvPr id="527" name="Google Shape;527;p7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Tools Used</a:t>
            </a:r>
            <a:endParaRPr/>
          </a:p>
        </p:txBody>
      </p:sp>
      <p:sp>
        <p:nvSpPr>
          <p:cNvPr id="97" name="Google Shape;97;p18"/>
          <p:cNvSpPr txBox="1"/>
          <p:nvPr>
            <p:ph idx="1" type="body"/>
          </p:nvPr>
        </p:nvSpPr>
        <p:spPr>
          <a:xfrm>
            <a:off x="311700" y="11591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Pdf2image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PyMuPdf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YOLOv7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Detectron2 (Faster R-CNN)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Flask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Docker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VT CS Cloud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98" name="Google Shape;98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Issues/Test Cases - OD</a:t>
            </a:r>
            <a:endParaRPr/>
          </a:p>
        </p:txBody>
      </p:sp>
      <p:sp>
        <p:nvSpPr>
          <p:cNvPr id="533" name="Google Shape;533;p7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False positives: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Chapter/section titles being incorrectly detected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lphaLcPeriod"/>
            </a:pPr>
            <a:r>
              <a:rPr lang="en">
                <a:solidFill>
                  <a:schemeClr val="dk1"/>
                </a:solidFill>
              </a:rPr>
              <a:t>Paragraph’s last line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lphaLcPeriod"/>
            </a:pPr>
            <a:r>
              <a:rPr lang="en">
                <a:solidFill>
                  <a:schemeClr val="dk1"/>
                </a:solidFill>
              </a:rPr>
              <a:t>New chapter tag for the same chapter title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lphaLcPeriod"/>
            </a:pPr>
            <a:r>
              <a:rPr lang="en">
                <a:solidFill>
                  <a:schemeClr val="dk1"/>
                </a:solidFill>
              </a:rPr>
              <a:t>Chapter and paragraph is being created but not the section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Images/tables being linked to wrong caption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Chapter/section titles detected don’t match with the titles in the ToC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534" name="Google Shape;534;p7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7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Experimenter UI - YOLOv7 Detection </a:t>
            </a:r>
            <a:endParaRPr/>
          </a:p>
        </p:txBody>
      </p:sp>
      <p:sp>
        <p:nvSpPr>
          <p:cNvPr id="540" name="Google Shape;540;p7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541" name="Google Shape;541;p7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542" name="Google Shape;542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2803" y="1377053"/>
            <a:ext cx="6016525" cy="2967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43" name="Google Shape;543;p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2800" y="1328975"/>
            <a:ext cx="6149338" cy="3015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7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Experimenter UI - Faster R-CNN Detection </a:t>
            </a:r>
            <a:endParaRPr/>
          </a:p>
        </p:txBody>
      </p:sp>
      <p:sp>
        <p:nvSpPr>
          <p:cNvPr id="549" name="Google Shape;549;p7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550" name="Google Shape;550;p7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551" name="Google Shape;551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2803" y="1377053"/>
            <a:ext cx="6016525" cy="2967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2" name="Google Shape;552;p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2800" y="1377050"/>
            <a:ext cx="6112781" cy="296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7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UI improvements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8" name="Google Shape;558;p75"/>
          <p:cNvSpPr txBox="1"/>
          <p:nvPr>
            <p:ph idx="1" type="body"/>
          </p:nvPr>
        </p:nvSpPr>
        <p:spPr>
          <a:xfrm>
            <a:off x="311700" y="1152475"/>
            <a:ext cx="2583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Filter Layout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Year range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Author names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University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Faculty 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Committee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559" name="Google Shape;559;p7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560" name="Google Shape;560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7075" y="599675"/>
            <a:ext cx="4667376" cy="284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YOLOv7 &amp;  Detectron (Faster R-CNN)</a:t>
            </a:r>
            <a:endParaRPr/>
          </a:p>
        </p:txBody>
      </p:sp>
      <p:sp>
        <p:nvSpPr>
          <p:cNvPr id="104" name="Google Shape;104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 u="sng">
                <a:solidFill>
                  <a:schemeClr val="hlink"/>
                </a:solidFill>
                <a:highlight>
                  <a:srgbClr val="F2F2F2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YOLOv7</a:t>
            </a:r>
            <a:r>
              <a:rPr lang="en" sz="1350">
                <a:solidFill>
                  <a:srgbClr val="000000"/>
                </a:solidFill>
                <a:highlight>
                  <a:srgbClr val="F2F2F2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sz="1350">
              <a:solidFill>
                <a:srgbClr val="000000"/>
              </a:solidFill>
              <a:highlight>
                <a:srgbClr val="F2F2F2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4325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Times New Roman"/>
              <a:buChar char="●"/>
            </a:pPr>
            <a:r>
              <a:rPr lang="en" sz="1350">
                <a:solidFill>
                  <a:srgbClr val="000000"/>
                </a:solidFill>
                <a:highlight>
                  <a:srgbClr val="F2F2F2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 real-time object detector that has greatly advanced the CV &amp; ML world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325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Times New Roman"/>
              <a:buChar char="●"/>
            </a:pPr>
            <a:r>
              <a:rPr lang="en" sz="1350">
                <a:solidFill>
                  <a:srgbClr val="000000"/>
                </a:solidFill>
                <a:highlight>
                  <a:srgbClr val="F2F2F2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Fastest, and most accurate object detector to date</a:t>
            </a:r>
            <a:endParaRPr sz="1350">
              <a:solidFill>
                <a:srgbClr val="000000"/>
              </a:solidFill>
              <a:highlight>
                <a:srgbClr val="F2F2F2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4325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Times New Roman"/>
              <a:buChar char="●"/>
            </a:pPr>
            <a:r>
              <a:rPr lang="en" sz="1350">
                <a:solidFill>
                  <a:srgbClr val="000000"/>
                </a:solidFill>
                <a:highlight>
                  <a:srgbClr val="F2F2F2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Uses CNN to predict bounding boxes and class probabilities considering the entire image at one step </a:t>
            </a:r>
            <a:endParaRPr sz="1350">
              <a:solidFill>
                <a:srgbClr val="000000"/>
              </a:solidFill>
              <a:highlight>
                <a:srgbClr val="F2F2F2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rgbClr val="000000"/>
              </a:solidFill>
              <a:highlight>
                <a:srgbClr val="F2F2F2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 u="sng">
                <a:solidFill>
                  <a:schemeClr val="hlink"/>
                </a:solidFill>
                <a:highlight>
                  <a:srgbClr val="F2F2F2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Detectron2</a:t>
            </a:r>
            <a:r>
              <a:rPr lang="en" sz="1350">
                <a:solidFill>
                  <a:srgbClr val="000000"/>
                </a:solidFill>
                <a:highlight>
                  <a:srgbClr val="F2F2F2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:</a:t>
            </a:r>
            <a:endParaRPr sz="1350">
              <a:solidFill>
                <a:srgbClr val="000000"/>
              </a:solidFill>
              <a:highlight>
                <a:srgbClr val="F2F2F2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4325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Times New Roman"/>
              <a:buChar char="●"/>
            </a:pPr>
            <a:r>
              <a:rPr lang="en" sz="1350">
                <a:solidFill>
                  <a:srgbClr val="000000"/>
                </a:solidFill>
                <a:highlight>
                  <a:srgbClr val="F2F2F2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 framework for object detection built on top of PyTorch</a:t>
            </a:r>
            <a:endParaRPr sz="1350">
              <a:solidFill>
                <a:srgbClr val="000000"/>
              </a:solidFill>
              <a:highlight>
                <a:srgbClr val="F2F2F2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4325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Times New Roman"/>
              <a:buChar char="●"/>
            </a:pPr>
            <a:r>
              <a:rPr lang="en" sz="1350">
                <a:solidFill>
                  <a:srgbClr val="000000"/>
                </a:solidFill>
                <a:highlight>
                  <a:srgbClr val="F2F2F2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H</a:t>
            </a:r>
            <a:r>
              <a:rPr lang="en" sz="1350">
                <a:solidFill>
                  <a:srgbClr val="000000"/>
                </a:solidFill>
                <a:highlight>
                  <a:srgbClr val="F2F2F2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as support for </a:t>
            </a:r>
            <a:r>
              <a:rPr lang="en" sz="1350">
                <a:solidFill>
                  <a:srgbClr val="000000"/>
                </a:solidFill>
                <a:highlight>
                  <a:srgbClr val="F2F2F2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object detection, </a:t>
            </a:r>
            <a:r>
              <a:rPr lang="en" sz="1350">
                <a:solidFill>
                  <a:srgbClr val="000000"/>
                </a:solidFill>
                <a:highlight>
                  <a:srgbClr val="F2F2F2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activity recognition, semantic/instance segmentation</a:t>
            </a:r>
            <a:endParaRPr sz="1350">
              <a:solidFill>
                <a:srgbClr val="000000"/>
              </a:solidFill>
              <a:highlight>
                <a:srgbClr val="F2F2F2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4325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Times New Roman"/>
              <a:buChar char="●"/>
            </a:pPr>
            <a:r>
              <a:rPr lang="en" sz="1350">
                <a:solidFill>
                  <a:srgbClr val="000000"/>
                </a:solidFill>
                <a:highlight>
                  <a:srgbClr val="F2F2F2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Trains an object detection model on custom datasets using pre-trained weights </a:t>
            </a:r>
            <a:endParaRPr sz="1350">
              <a:solidFill>
                <a:srgbClr val="000000"/>
              </a:solidFill>
              <a:highlight>
                <a:srgbClr val="F2F2F2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4325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Times New Roman"/>
              <a:buChar char="●"/>
            </a:pPr>
            <a:r>
              <a:rPr lang="en" sz="1350">
                <a:solidFill>
                  <a:srgbClr val="000000"/>
                </a:solidFill>
                <a:highlight>
                  <a:srgbClr val="F2F2F2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All models in Detectron2 are pre-trained on the COCO dataset</a:t>
            </a:r>
            <a:endParaRPr sz="1350">
              <a:solidFill>
                <a:srgbClr val="000000"/>
              </a:solidFill>
              <a:highlight>
                <a:srgbClr val="F2F2F2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rgbClr val="000000"/>
              </a:solidFill>
              <a:highlight>
                <a:srgbClr val="F2F2F2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>
                <a:solidFill>
                  <a:srgbClr val="000000"/>
                </a:solidFill>
                <a:highlight>
                  <a:srgbClr val="F2F2F2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***</a:t>
            </a:r>
            <a:r>
              <a:rPr lang="en" sz="1350">
                <a:solidFill>
                  <a:srgbClr val="000000"/>
                </a:solidFill>
                <a:highlight>
                  <a:srgbClr val="F2F2F2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For our experiments, we would be using faster R-CNN models present in Detectron2</a:t>
            </a:r>
            <a:endParaRPr/>
          </a:p>
        </p:txBody>
      </p:sp>
      <p:sp>
        <p:nvSpPr>
          <p:cNvPr id="105" name="Google Shape;105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XML Schema</a:t>
            </a:r>
            <a:endParaRPr/>
          </a:p>
        </p:txBody>
      </p:sp>
      <p:sp>
        <p:nvSpPr>
          <p:cNvPr id="111" name="Google Shape;111;p20"/>
          <p:cNvSpPr txBox="1"/>
          <p:nvPr>
            <p:ph idx="1" type="body"/>
          </p:nvPr>
        </p:nvSpPr>
        <p:spPr>
          <a:xfrm>
            <a:off x="311700" y="1152475"/>
            <a:ext cx="5260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Each PDF has its ETD ID as the root </a:t>
            </a:r>
            <a:r>
              <a:rPr lang="en">
                <a:solidFill>
                  <a:schemeClr val="dk1"/>
                </a:solidFill>
              </a:rPr>
              <a:t>element</a:t>
            </a: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3 sub-elements - front, body, and back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Image-based objects 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Figures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Tables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Equations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Algorithms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Image-based objects have captions / numbers associated with them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The rest are text-based objects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12" name="Google Shape;112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113" name="Google Shape;11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2200" y="134738"/>
            <a:ext cx="2076400" cy="4874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False positives</a:t>
            </a:r>
            <a:endParaRPr/>
          </a:p>
        </p:txBody>
      </p:sp>
      <p:sp>
        <p:nvSpPr>
          <p:cNvPr id="119" name="Google Shape;119;p21"/>
          <p:cNvSpPr txBox="1"/>
          <p:nvPr>
            <p:ph idx="1" type="body"/>
          </p:nvPr>
        </p:nvSpPr>
        <p:spPr>
          <a:xfrm>
            <a:off x="311700" y="1152475"/>
            <a:ext cx="4233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Problem: </a:t>
            </a:r>
            <a:endParaRPr sz="1700"/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Last line of the paragraph in the previous page is </a:t>
            </a:r>
            <a:r>
              <a:rPr lang="en" sz="1500">
                <a:solidFill>
                  <a:schemeClr val="dk1"/>
                </a:solidFill>
              </a:rPr>
              <a:t>detected</a:t>
            </a:r>
            <a:r>
              <a:rPr lang="en" sz="1500">
                <a:solidFill>
                  <a:schemeClr val="dk1"/>
                </a:solidFill>
              </a:rPr>
              <a:t> as a chapter title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700"/>
              <a:t>Solution: </a:t>
            </a:r>
            <a:endParaRPr sz="17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Checked the first letter of the title (capital)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Avoided the text overflow for consecutive pages by checking the punctuation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Check if it is a subset of table of contents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1" name="Google Shape;12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7350" y="1919613"/>
            <a:ext cx="3953850" cy="188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