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</p:sldIdLst>
  <p:sldSz cy="6858000" cx="9144000"/>
  <p:notesSz cx="6858000" cy="9144000"/>
  <p:embeddedFontLst>
    <p:embeddedFont>
      <p:font typeface="Lato"/>
      <p:regular r:id="rId8"/>
      <p:bold r:id="rId9"/>
      <p:italic r:id="rId10"/>
      <p:boldItalic r:id="rId11"/>
    </p:embeddedFont>
    <p:embeddedFont>
      <p:font typeface="Lora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ato-boldItalic.fntdata"/><Relationship Id="rId10" Type="http://schemas.openxmlformats.org/officeDocument/2006/relationships/font" Target="fonts/Lato-italic.fntdata"/><Relationship Id="rId13" Type="http://schemas.openxmlformats.org/officeDocument/2006/relationships/font" Target="fonts/Lora-bold.fntdata"/><Relationship Id="rId12" Type="http://schemas.openxmlformats.org/officeDocument/2006/relationships/font" Target="fonts/Lor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Lato-bold.fntdata"/><Relationship Id="rId15" Type="http://schemas.openxmlformats.org/officeDocument/2006/relationships/font" Target="fonts/Lora-boldItalic.fntdata"/><Relationship Id="rId14" Type="http://schemas.openxmlformats.org/officeDocument/2006/relationships/font" Target="fonts/Lora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La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8c5980be1_0_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g58c5980be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575" lIns="91575" spcFirstLastPara="1" rIns="91575" wrap="square" tIns="9157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575" lIns="91575" spcFirstLastPara="1" rIns="91575" wrap="square" tIns="91575"/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/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575" lIns="91575" spcFirstLastPara="1" rIns="91575" wrap="square" tIns="9157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/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/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575" lIns="91575" spcFirstLastPara="1" rIns="91575" wrap="square" tIns="9157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575" lIns="91575" spcFirstLastPara="1" rIns="91575" wrap="square" tIns="9157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575" lIns="91575" spcFirstLastPara="1" rIns="91575" wrap="square" tIns="915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3F3F3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1122276" y="153563"/>
            <a:ext cx="7055700" cy="7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300" u="sng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Louisiana French</a:t>
            </a:r>
            <a:endParaRPr b="1" i="0" sz="2300" u="sng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i="1" lang="en" sz="900">
                <a:latin typeface="Lora"/>
                <a:ea typeface="Lora"/>
                <a:cs typeface="Lora"/>
                <a:sym typeface="Lora"/>
              </a:rPr>
              <a:t>Joe</a:t>
            </a:r>
            <a:r>
              <a:rPr b="0" i="1" lang="en" sz="900" u="none" cap="none" strike="noStrik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 Chu, Will Duong, Abhi Oddula, Rahul Ramki, Saharsh Shrivastava</a:t>
            </a:r>
            <a:endParaRPr b="0" i="1" sz="900" u="none" cap="none" strike="noStrik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cxnSp>
        <p:nvCxnSpPr>
          <p:cNvPr id="100" name="Google Shape;100;p25"/>
          <p:cNvCxnSpPr/>
          <p:nvPr/>
        </p:nvCxnSpPr>
        <p:spPr>
          <a:xfrm>
            <a:off x="-24742" y="947498"/>
            <a:ext cx="9193500" cy="0"/>
          </a:xfrm>
          <a:prstGeom prst="straightConnector1">
            <a:avLst/>
          </a:prstGeom>
          <a:noFill/>
          <a:ln cap="flat" cmpd="sng" w="114300">
            <a:solidFill>
              <a:srgbClr val="E8751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1" name="Google Shape;101;p25"/>
          <p:cNvCxnSpPr/>
          <p:nvPr/>
        </p:nvCxnSpPr>
        <p:spPr>
          <a:xfrm flipH="1">
            <a:off x="4568550" y="974325"/>
            <a:ext cx="15900" cy="5889300"/>
          </a:xfrm>
          <a:prstGeom prst="straightConnector1">
            <a:avLst/>
          </a:prstGeom>
          <a:noFill/>
          <a:ln cap="flat" cmpd="sng" w="114300">
            <a:solidFill>
              <a:srgbClr val="8E2344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" name="Google Shape;10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6281" y="307892"/>
            <a:ext cx="875274" cy="416437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5"/>
          <p:cNvSpPr txBox="1"/>
          <p:nvPr/>
        </p:nvSpPr>
        <p:spPr>
          <a:xfrm>
            <a:off x="97250" y="974325"/>
            <a:ext cx="4325700" cy="56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u="sng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Project Overview</a:t>
            </a:r>
            <a:endParaRPr b="1" i="0" sz="800" u="sng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"/>
              <a:buFont typeface="Arial"/>
              <a:buNone/>
            </a:pPr>
            <a:r>
              <a:t/>
            </a:r>
            <a:endParaRPr b="1" i="0" sz="200" u="sng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1" lang="en" sz="1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</a:t>
            </a:r>
            <a:r>
              <a:rPr b="1" i="1" lang="en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lient</a:t>
            </a:r>
            <a:r>
              <a:rPr b="1" i="1" lang="en" sz="1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Overview:</a:t>
            </a:r>
            <a:endParaRPr b="1" i="1" sz="1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]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Received NSF grant in 2018 to research the linguistic effects of Hurricane Katrina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Have generated a corpus of 28 interviews of transcribed dialogue of interviewees speaking in Louisiana French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Want to analyze verb frequencies within this corpus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1" i="1" sz="3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1" lang="en" sz="1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Goal/Purpose Statement:</a:t>
            </a:r>
            <a:endParaRPr b="1" i="1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The goal of our project is to </a:t>
            </a:r>
            <a:r>
              <a:rPr lang="en" sz="1000">
                <a:latin typeface="Lato"/>
                <a:ea typeface="Lato"/>
                <a:cs typeface="Lato"/>
                <a:sym typeface="Lato"/>
              </a:rPr>
              <a:t>identify ferb frequencies within the interview corpus.  Given a verb bank, our responsibilities are to automate the process of finding and counting each conjugation of each verb within the bank. </a:t>
            </a:r>
            <a:endParaRPr b="0" i="0" sz="1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1" lang="en" sz="1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Stakeholders:</a:t>
            </a:r>
            <a:endParaRPr b="1" i="1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Dr. Katie Carmichael and Dr. Aarnes Gudmestad from the VT Department of English and Department of Modern and Classical Languages and Literatures</a:t>
            </a:r>
            <a:endParaRPr b="0" i="0" sz="1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1" lang="en" sz="1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Objectives:</a:t>
            </a:r>
            <a:endParaRPr b="1" i="1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Automate tasks for our clients to save them time from manual parsing</a:t>
            </a:r>
            <a:endParaRPr b="0" i="0" sz="1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1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○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Generate verb frequencies for the verbs included in the dataset </a:t>
            </a:r>
            <a:endParaRPr b="0" i="0" sz="1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Assist in the overall research by helping our clients analyze the dialogue of Louisiana French speakers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Develop a user manual for our clients if, in the future, they decide to add more interviews to their dataset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1" lang="en" sz="1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Timeline:</a:t>
            </a:r>
            <a:endParaRPr b="1" i="1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February 8 - Meeting and understanding of project requirements with client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February 26 -  Presentation 1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March 4 - Demo of current progress to client and professor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March 6 - Completed verb ‘avoir’ script as a pilot to our project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March 10 - Started implementation with TreeTagger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March 26 - Presentation 2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April 8 - Demo of current progress with Dr. Gudmestad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April 11 - Presentation 3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April 12 - Progress on final deliverable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11430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April 30 - Final Presentation and VTURCS</a:t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4" name="Google Shape;104;p25"/>
          <p:cNvSpPr txBox="1"/>
          <p:nvPr/>
        </p:nvSpPr>
        <p:spPr>
          <a:xfrm>
            <a:off x="6305850" y="1357200"/>
            <a:ext cx="2745900" cy="53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rPr b="0" i="1" lang="en" sz="3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.</a:t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rPr b="0" i="1" lang="en" sz="3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.</a:t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1" sz="3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Image result for louisiana" id="105" name="Google Shape;105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99615" y="273332"/>
            <a:ext cx="492118" cy="48555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5"/>
          <p:cNvSpPr txBox="1"/>
          <p:nvPr/>
        </p:nvSpPr>
        <p:spPr>
          <a:xfrm>
            <a:off x="4730050" y="974325"/>
            <a:ext cx="4325700" cy="56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450" lIns="17450" spcFirstLastPara="1" rIns="17450" wrap="square" tIns="17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u="sng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Project </a:t>
            </a:r>
            <a:r>
              <a:rPr b="1" lang="en" u="sng">
                <a:latin typeface="Lato"/>
                <a:ea typeface="Lato"/>
                <a:cs typeface="Lato"/>
                <a:sym typeface="Lato"/>
              </a:rPr>
              <a:t>Design</a:t>
            </a:r>
            <a:endParaRPr b="1" i="0" sz="800" u="sng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Technology Purposes:</a:t>
            </a:r>
            <a:endParaRPr b="1" i="1"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1" i="1" sz="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Python for scripting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TreeTagger for parts of speech tagging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TreeTagger wrapper (Python)  to use the TreeTagger commands easier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Jupyter Notebook for a neat display of metadata for client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Sublime Text for text editing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Microsoft Excel for data storage</a:t>
            </a:r>
            <a:endParaRPr b="1" i="1"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1" lang="en" sz="1200">
                <a:latin typeface="Lato"/>
                <a:ea typeface="Lato"/>
                <a:cs typeface="Lato"/>
                <a:sym typeface="Lato"/>
              </a:rPr>
              <a:t>Initial Implementation</a:t>
            </a:r>
            <a:endParaRPr b="1" i="1" sz="1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The initial implementation of our project was to simply use a python script to brute-force the entire interview corpus line-by-line and interview-by-interview. We would then use the results we got an compare it to a web-scrapped verb table that we built in excel. We that this was extremely inefficient and shifted towards a more efficient way.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sz="5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1" lang="en" sz="1200">
                <a:latin typeface="Lato"/>
                <a:ea typeface="Lato"/>
                <a:cs typeface="Lato"/>
                <a:sym typeface="Lato"/>
              </a:rPr>
              <a:t>Final Project Design</a:t>
            </a:r>
            <a:r>
              <a:rPr b="1" i="1" lang="en" sz="1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endParaRPr b="1" i="1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Our final implementation of the project is to combine our knowledge of python along with a software called TreeTagger. TreeTagger is a parts of speech tagging software that is used for multiple languages for many other research projects. For our project we used the Standard French language to be a foundation for the analysis of verb frequency in Louisiana French. We have used python scripts to feed the TreeTagger lines from the corpus and calculate us a dataset collection based off of the verb frequency.</a:t>
            </a:r>
            <a:endParaRPr b="0" i="0" sz="1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88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1" lang="en" sz="1200">
                <a:latin typeface="Lato"/>
                <a:ea typeface="Lato"/>
                <a:cs typeface="Lato"/>
                <a:sym typeface="Lato"/>
              </a:rPr>
              <a:t>Testing</a:t>
            </a:r>
            <a:r>
              <a:rPr b="1" i="1" lang="en" sz="1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endParaRPr b="1" i="1" sz="1200">
              <a:latin typeface="Lato"/>
              <a:ea typeface="Lato"/>
              <a:cs typeface="Lato"/>
              <a:sym typeface="Lato"/>
            </a:endParaRPr>
          </a:p>
          <a:p>
            <a:pPr indent="-114300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TreeTagger tested with the English Parameter file and ran with English sentences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TreeTagger tested with the Standard French Parameter file and ran with interview corpus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Results from the data collected from  testing the interview corpus verified by client.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114300" lvl="0" marL="88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Cases regarding </a:t>
            </a:r>
            <a:r>
              <a:rPr lang="en" sz="10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cédille, accent grave, aigu, </a:t>
            </a:r>
            <a:r>
              <a:rPr lang="en" sz="10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circonflexe</a:t>
            </a:r>
            <a:r>
              <a:rPr lang="en" sz="1000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, tréma.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