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embeddedFontLst>
    <p:embeddedFont>
      <p:font typeface="Raleway" panose="020B0503030101060003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61" d="100"/>
          <a:sy n="161" d="100"/>
        </p:scale>
        <p:origin x="12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 seconds (Anita)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6177fbbb12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6177fbbb12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6177fbbb12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6177fbbb12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177fbbb12_0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177fbbb12_0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6177fbbb12_0_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6177fbbb12_0_2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6177fbbb12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6177fbbb12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6177fbbb1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6177fbbb1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6177fbbb12_0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6177fbbb12_0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 minutes (moderated by Anita)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Suggestion: Always have Erin answer first. This will get rid of the awkward silence/wasted time after we ask them a question.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6177fbbb12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6177fbbb12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6177fbbb12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6177fbbb12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 minutes (moderated by Anita)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Suggestion: Always have Erin answer first. This will get rid of the awkward silence/wasted time after we ask them a question.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6177fbbb12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16177fbbb12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54500e4585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54500e4585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6177fbbb12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16177fbbb12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54500e4585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54500e4585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 minute (Anita)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5c469b99c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5c469b99c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54500e4585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154500e4585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6177fbbb12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16177fbbb12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6177fbbb12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6177fbbb12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61783d738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61783d738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6177fbbb1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6177fbbb1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6177fbbb12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6177fbbb12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6177fbbb12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6177fbbb12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6177fbbb12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6177fbbb12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54500e4585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54500e4585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mailto:kindred@vt.edu" TargetMode="External"/><Relationship Id="rId3" Type="http://schemas.openxmlformats.org/officeDocument/2006/relationships/image" Target="../media/image17.jpg"/><Relationship Id="rId7" Type="http://schemas.openxmlformats.org/officeDocument/2006/relationships/hyperlink" Target="mailto:arwalz@vt.edu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hyperlink" Target="mailto:erinz1@vt.edu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photos/h4KYT7X1HM4" TargetMode="External"/><Relationship Id="rId3" Type="http://schemas.openxmlformats.org/officeDocument/2006/relationships/hyperlink" Target="https://unsplash.com/photos/IBXcdiq-o0A" TargetMode="External"/><Relationship Id="rId7" Type="http://schemas.openxmlformats.org/officeDocument/2006/relationships/hyperlink" Target="https://unsplash.com/photos/g1Kr4Ozfoac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unsplash.com/photos/Lks7vei-eAg" TargetMode="External"/><Relationship Id="rId5" Type="http://schemas.openxmlformats.org/officeDocument/2006/relationships/hyperlink" Target="https://unsplash.com/photos/ute2XAFQU2I" TargetMode="External"/><Relationship Id="rId10" Type="http://schemas.openxmlformats.org/officeDocument/2006/relationships/hyperlink" Target="https://thenounproject.com/icon/book-16437/" TargetMode="External"/><Relationship Id="rId4" Type="http://schemas.openxmlformats.org/officeDocument/2006/relationships/hyperlink" Target="https://vtechworks.lib.vt.edu/handle/10919/101980" TargetMode="External"/><Relationship Id="rId9" Type="http://schemas.openxmlformats.org/officeDocument/2006/relationships/hyperlink" Target="https://thenounproject.com/icon/arrow-2683389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" y="-354150"/>
            <a:ext cx="9473377" cy="63140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966800" y="441700"/>
            <a:ext cx="7240500" cy="40623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951750" y="182900"/>
            <a:ext cx="72405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b="1">
                <a:latin typeface="Raleway"/>
                <a:ea typeface="Raleway"/>
                <a:cs typeface="Raleway"/>
                <a:sym typeface="Raleway"/>
              </a:rPr>
              <a:t>STUDENTS AS CONTRIBUTORS</a:t>
            </a:r>
            <a:endParaRPr sz="3300" b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Raleway"/>
                <a:ea typeface="Raleway"/>
                <a:cs typeface="Raleway"/>
                <a:sym typeface="Raleway"/>
              </a:rPr>
              <a:t>IN</a:t>
            </a:r>
            <a:endParaRPr sz="2000" b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b="1">
                <a:latin typeface="Raleway"/>
                <a:ea typeface="Raleway"/>
                <a:cs typeface="Raleway"/>
                <a:sym typeface="Raleway"/>
              </a:rPr>
              <a:t>OER CREATION</a:t>
            </a:r>
            <a:endParaRPr sz="3300"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966800" y="2456800"/>
            <a:ext cx="7240500" cy="10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62500" lnSpcReduction="20000"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VIVA’s 2022 Open and Affordable Community Forum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October 14, 2022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34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Virginia Commonwealth University, Richmond, VA</a:t>
            </a:r>
            <a:endParaRPr sz="1934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966800" y="3920100"/>
            <a:ext cx="7240500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aleway"/>
                <a:ea typeface="Raleway"/>
                <a:cs typeface="Raleway"/>
                <a:sym typeface="Raleway"/>
              </a:rPr>
              <a:t>Anita Walz • Kindred Grey • Erin Hopkins • Donald Orth</a:t>
            </a:r>
            <a:r>
              <a:rPr lang="en" sz="1100">
                <a:latin typeface="Raleway"/>
                <a:ea typeface="Raleway"/>
                <a:cs typeface="Raleway"/>
                <a:sym typeface="Raleway"/>
              </a:rPr>
              <a:t> </a:t>
            </a:r>
            <a:endParaRPr sz="110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aleway"/>
                <a:ea typeface="Raleway"/>
                <a:cs typeface="Raleway"/>
                <a:sym typeface="Raleway"/>
              </a:rPr>
              <a:t>Virginia Tech</a:t>
            </a:r>
            <a:endParaRPr sz="9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066450" y="4073950"/>
            <a:ext cx="18702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aleway"/>
                <a:ea typeface="Raleway"/>
                <a:cs typeface="Raleway"/>
                <a:sym typeface="Raleway"/>
              </a:rPr>
              <a:t>bit.ly/oer_student_reviewers</a:t>
            </a:r>
            <a:endParaRPr sz="9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84595" y="4036650"/>
            <a:ext cx="923480" cy="32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2"/>
          <p:cNvSpPr txBox="1">
            <a:spLocks noGrp="1"/>
          </p:cNvSpPr>
          <p:nvPr>
            <p:ph type="title"/>
          </p:nvPr>
        </p:nvSpPr>
        <p:spPr>
          <a:xfrm>
            <a:off x="0" y="50292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PROJECT OVERVIEW: Don Orth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1" name="Google Shape;14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0025" y="524151"/>
            <a:ext cx="3097025" cy="387839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42" name="Google Shape;14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66653" y="4656315"/>
            <a:ext cx="880400" cy="3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2"/>
          <p:cNvSpPr txBox="1">
            <a:spLocks noGrp="1"/>
          </p:cNvSpPr>
          <p:nvPr>
            <p:ph type="body" idx="1"/>
          </p:nvPr>
        </p:nvSpPr>
        <p:spPr>
          <a:xfrm>
            <a:off x="359850" y="1396900"/>
            <a:ext cx="4599000" cy="3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Goals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Explore diversity of fish, fishing, and conservation efforts for a broad audience of undergraduate students. Examine characteristics of successful conservation and recovery plans.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Outcome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An open educational textbook with 15 chapters on contemporary issues from various parts of the world.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/>
          <p:nvPr/>
        </p:nvSpPr>
        <p:spPr>
          <a:xfrm>
            <a:off x="4441775" y="322750"/>
            <a:ext cx="4702200" cy="9186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3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914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HEARING FROM AUTHORS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0" name="Google Shape;150;p23"/>
          <p:cNvSpPr txBox="1">
            <a:spLocks noGrp="1"/>
          </p:cNvSpPr>
          <p:nvPr>
            <p:ph type="body" idx="1"/>
          </p:nvPr>
        </p:nvSpPr>
        <p:spPr>
          <a:xfrm>
            <a:off x="311700" y="1489150"/>
            <a:ext cx="8110200" cy="3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0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+"/>
            </a:pPr>
            <a:r>
              <a:rPr lang="en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What characteristics were you looking for when you recommended your list of prospective student reviewers?</a:t>
            </a:r>
            <a:endParaRPr sz="160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Do you know who from your list are your actual reviewers? If not, was it helpful that your student reviewers were anonymous?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At what point in the process did you incorporate feedback—while still writing your book, or after it was complete? What are pros and cons for these different approaches in timing?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sort of recurring themes came up in the student reviews? Were the reviews helpful?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you evaluate student comments and decide whether or not to address them? What makes these an actionable comment?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student reviewer comments differ from expert reviewer comments? Were you more or less motivated to incorporate one or the other set of comments?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do you think your book would differ without the student review process? 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Is there anything else you want to share?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4"/>
          <p:cNvSpPr/>
          <p:nvPr/>
        </p:nvSpPr>
        <p:spPr>
          <a:xfrm>
            <a:off x="4441775" y="322750"/>
            <a:ext cx="4702200" cy="9186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4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914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HEARING FROM AUTHORS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7" name="Google Shape;157;p24"/>
          <p:cNvSpPr txBox="1">
            <a:spLocks noGrp="1"/>
          </p:cNvSpPr>
          <p:nvPr>
            <p:ph type="body" idx="1"/>
          </p:nvPr>
        </p:nvSpPr>
        <p:spPr>
          <a:xfrm>
            <a:off x="311700" y="1489150"/>
            <a:ext cx="8110200" cy="3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characteristics were you looking for when you recommended your list of prospective student reviewers?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+"/>
            </a:pPr>
            <a:r>
              <a:rPr lang="en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Do you know who from your list are your actual reviewers? If not, was it helpful that your student reviewers were anonymous?</a:t>
            </a:r>
            <a:endParaRPr sz="160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At what point in the process did you incorporate feedback—while still writing your book, or after it was complete? What are pros and cons for these different approaches in timing?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sort of recurring themes came up in the student reviews? Were the reviews helpful?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you evaluate student comments and decide whether or not to address them? What makes these an actionable comment?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student reviewer comments differ from expert reviewer comments? Were you more or less motivated to incorporate one or the other set of comments?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do you think your book would differ without the student review process? 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Is there anything else you want to share?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"/>
          <p:cNvSpPr/>
          <p:nvPr/>
        </p:nvSpPr>
        <p:spPr>
          <a:xfrm>
            <a:off x="4441775" y="322750"/>
            <a:ext cx="4702200" cy="9186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5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914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HEARING FROM AUTHORS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4" name="Google Shape;164;p25"/>
          <p:cNvSpPr txBox="1">
            <a:spLocks noGrp="1"/>
          </p:cNvSpPr>
          <p:nvPr>
            <p:ph type="body" idx="1"/>
          </p:nvPr>
        </p:nvSpPr>
        <p:spPr>
          <a:xfrm>
            <a:off x="311700" y="1489150"/>
            <a:ext cx="8110200" cy="3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characteristics were you looking for when you recommended your list of prospective student reviewers?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Do you know who from your list are your actual reviewers? If not, was it helpful that your student reviewers were anonymous?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+"/>
            </a:pPr>
            <a:r>
              <a:rPr lang="en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At what point in the process did you incorporate feedback—while still writing your book, or after it was complete? What are pros and cons for these different approaches in timing?</a:t>
            </a:r>
            <a:endParaRPr sz="1600" b="1" strike="sngStrike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sort of recurring themes came up in the student reviews? Were the reviews helpful?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you evaluate student comments and decide whether or not to address them? What makes these an actionable comment?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student reviewer comments differ from expert reviewer comments? Were you more or less motivated to incorporate one or the other set of comments?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do you think your book would differ without the student review process? 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Is there anything else you want to share?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/>
          <p:nvPr/>
        </p:nvSpPr>
        <p:spPr>
          <a:xfrm>
            <a:off x="4441775" y="322750"/>
            <a:ext cx="4702200" cy="9186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6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914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HEARING FROM AUTHORS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1" name="Google Shape;171;p26"/>
          <p:cNvSpPr txBox="1">
            <a:spLocks noGrp="1"/>
          </p:cNvSpPr>
          <p:nvPr>
            <p:ph type="body" idx="1"/>
          </p:nvPr>
        </p:nvSpPr>
        <p:spPr>
          <a:xfrm>
            <a:off x="311700" y="1489150"/>
            <a:ext cx="8110200" cy="3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characteristics were you looking for when you recommended your list of prospective student reviewers?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Do you know who from your list are your actual reviewers? If not, was it helpful that your student reviewers were anonymous?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At what point in the process did you incorporate feedback—while still writing your book, or after it was complete? What are pros and cons for these different approaches in timing?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+"/>
            </a:pPr>
            <a:r>
              <a:rPr lang="en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What sort of recurring themes came up in the student reviews? Were the reviews helpful?</a:t>
            </a:r>
            <a:endParaRPr sz="160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you evaluate student comments and decide whether or not to address them? What makes these an actionable comment?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student reviewer comments differ from expert reviewer comments? Were you more or less motivated to incorporate one or the other set of comments?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do you think your book would differ without the student review process? 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Is there anything else you want to share?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/>
          <p:nvPr/>
        </p:nvSpPr>
        <p:spPr>
          <a:xfrm>
            <a:off x="4441775" y="322750"/>
            <a:ext cx="4702200" cy="9186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7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914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HEARING FROM AUTHORS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8" name="Google Shape;178;p27"/>
          <p:cNvSpPr txBox="1">
            <a:spLocks noGrp="1"/>
          </p:cNvSpPr>
          <p:nvPr>
            <p:ph type="body" idx="1"/>
          </p:nvPr>
        </p:nvSpPr>
        <p:spPr>
          <a:xfrm>
            <a:off x="311700" y="1489150"/>
            <a:ext cx="8110200" cy="3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characteristics were you looking for when you recommended your list of prospective student reviewers?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Do you know who from your list are your actual reviewers? If not, was it helpful that your student reviewers were anonymous?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At what point in the process did you incorporate feedback—while still writing your book, or after it was complete? What are pros and cons for these different approaches in timing?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sort of recurring themes came up in the student reviews? Were the reviews helpful?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+"/>
            </a:pPr>
            <a:r>
              <a:rPr lang="en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How did you evaluate student comments and decide whether or not to address them? What makes these an actionable comment?</a:t>
            </a:r>
            <a:endParaRPr sz="1600" b="1" strike="sngStrike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student reviewer comments differ from expert reviewer comments? Were you more or less motivated to incorporate one or the other set of comments?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do you think your book would differ without the student review process? 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Is there anything else you want to share?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8"/>
          <p:cNvSpPr/>
          <p:nvPr/>
        </p:nvSpPr>
        <p:spPr>
          <a:xfrm>
            <a:off x="4441775" y="322750"/>
            <a:ext cx="4702200" cy="9186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8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914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HEARING FROM AUTHORS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85" name="Google Shape;185;p28"/>
          <p:cNvSpPr txBox="1">
            <a:spLocks noGrp="1"/>
          </p:cNvSpPr>
          <p:nvPr>
            <p:ph type="body" idx="1"/>
          </p:nvPr>
        </p:nvSpPr>
        <p:spPr>
          <a:xfrm>
            <a:off x="311700" y="1489150"/>
            <a:ext cx="8110200" cy="3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characteristics were you looking for when you recommended your list of prospective student reviewers?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Do you know who from your list are your actual reviewers? If not, was it helpful that your student reviewers were anonymous?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At what point in the process did you incorporate feedback—while still writing your book, or after it was complete? What are pros and cons for these different approaches in timing?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sort of recurring themes came up in the student reviews? Were the reviews helpful?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you evaluate student comments and decide whether or not to address them? What makes these an actionable comment?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+"/>
            </a:pPr>
            <a:r>
              <a:rPr lang="en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How did student reviewer comments differ from expert reviewer comments? Were you more or less motivated to incorporate one or the other set of comments?</a:t>
            </a:r>
            <a:endParaRPr sz="160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do you think your book would differ without the student review process? 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Is there anything else you want to share?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9"/>
          <p:cNvSpPr/>
          <p:nvPr/>
        </p:nvSpPr>
        <p:spPr>
          <a:xfrm>
            <a:off x="4441775" y="322750"/>
            <a:ext cx="4702200" cy="9186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9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914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HEARING FROM AUTHORS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2" name="Google Shape;192;p29"/>
          <p:cNvSpPr txBox="1">
            <a:spLocks noGrp="1"/>
          </p:cNvSpPr>
          <p:nvPr>
            <p:ph type="body" idx="1"/>
          </p:nvPr>
        </p:nvSpPr>
        <p:spPr>
          <a:xfrm>
            <a:off x="311700" y="1489150"/>
            <a:ext cx="8110200" cy="3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characteristics were you looking for when you recommended your list of prospective student reviewers?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Do you know who from your list are your actual reviewers? If not, was it helpful that your student reviewers were anonymous?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At what point in the process did you incorporate feedback—while still writing your book, or after it was complete? What are pros and cons for these different approaches in timing?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sort of recurring themes came up in the student reviews? Were the reviews helpful?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you evaluate student comments and decide whether or not to address them? What makes these an actionable comment?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student reviewer comments differ from expert reviewer comments? Were you more or less motivated to incorporate one or the other set of comments?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+"/>
            </a:pPr>
            <a:r>
              <a:rPr lang="en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How do you think your book would differ without the student review process? </a:t>
            </a:r>
            <a:endParaRPr sz="160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Is there anything else you want to share?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0"/>
          <p:cNvSpPr/>
          <p:nvPr/>
        </p:nvSpPr>
        <p:spPr>
          <a:xfrm>
            <a:off x="4441775" y="322750"/>
            <a:ext cx="4702200" cy="9186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30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914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HEARING FROM AUTHORS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9" name="Google Shape;199;p30"/>
          <p:cNvSpPr txBox="1">
            <a:spLocks noGrp="1"/>
          </p:cNvSpPr>
          <p:nvPr>
            <p:ph type="body" idx="1"/>
          </p:nvPr>
        </p:nvSpPr>
        <p:spPr>
          <a:xfrm>
            <a:off x="311700" y="1489150"/>
            <a:ext cx="8110200" cy="3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characteristics were you looking for when you recommended your list of prospective student reviewers?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Do you know who from your list are your actual reviewers? If not, was it helpful that your student reviewers were anonymous?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At what point in the process did you incorporate feedback—while still writing your book, or after it was complete? What are pros and cons for these different approaches in timing?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What sort of recurring themes came up in the student reviews? Were the reviews helpful?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you evaluate student comments and decide whether or not to address them? What makes these an actionable comment?</a:t>
            </a:r>
            <a:endParaRPr sz="1100" strike="sngStrike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did student reviewer comments differ from expert reviewer comments? Were you more or less motivated to incorporate one or the other set of comments?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2984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100"/>
              <a:buFont typeface="Raleway"/>
              <a:buChar char="+"/>
            </a:pPr>
            <a:r>
              <a:rPr lang="en" sz="1100">
                <a:solidFill>
                  <a:srgbClr val="B7B7B7"/>
                </a:solidFill>
                <a:latin typeface="Raleway"/>
                <a:ea typeface="Raleway"/>
                <a:cs typeface="Raleway"/>
                <a:sym typeface="Raleway"/>
              </a:rPr>
              <a:t>How do you think your book would differ without the student review process? </a:t>
            </a:r>
            <a:endParaRPr sz="1100">
              <a:solidFill>
                <a:srgbClr val="B7B7B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+"/>
            </a:pPr>
            <a:r>
              <a:rPr lang="en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Is there anything else you want to share?</a:t>
            </a:r>
            <a:endParaRPr sz="160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1"/>
          <p:cNvSpPr/>
          <p:nvPr/>
        </p:nvSpPr>
        <p:spPr>
          <a:xfrm>
            <a:off x="4441775" y="322750"/>
            <a:ext cx="4702200" cy="9186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31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914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HEARING FROM STUDENTS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6" name="Google Shape;206;p31"/>
          <p:cNvSpPr txBox="1">
            <a:spLocks noGrp="1"/>
          </p:cNvSpPr>
          <p:nvPr>
            <p:ph type="body" idx="1"/>
          </p:nvPr>
        </p:nvSpPr>
        <p:spPr>
          <a:xfrm>
            <a:off x="320925" y="1241350"/>
            <a:ext cx="6085200" cy="38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Getting to know my discipline better</a:t>
            </a:r>
            <a:endParaRPr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0861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Increased subject expertise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Impacts for my future career</a:t>
            </a:r>
            <a:endParaRPr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0861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 value of doing work that directly impacts others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0861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Importance of feeling empowered to give honest feedback</a:t>
            </a:r>
            <a:b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(look for in future work environment)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What students appreciated</a:t>
            </a:r>
            <a:endParaRPr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0861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Flexibility in scheduling and timelines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0861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5882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How learning materials are created</a:t>
            </a:r>
            <a:r>
              <a:rPr lang="en" sz="17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(and how I take this process for granted)</a:t>
            </a:r>
            <a:endParaRPr sz="17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0861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Thinking about how to write more clearly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7" name="Google Shape;20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1450" y="1459950"/>
            <a:ext cx="3469824" cy="2312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4612" y="19781"/>
            <a:ext cx="9193219" cy="5123719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/>
          <p:nvPr/>
        </p:nvSpPr>
        <p:spPr>
          <a:xfrm>
            <a:off x="0" y="322750"/>
            <a:ext cx="7125900" cy="91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4434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GETTING TO KNOW YOU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/>
          <p:nvPr/>
        </p:nvSpPr>
        <p:spPr>
          <a:xfrm>
            <a:off x="2908875" y="322750"/>
            <a:ext cx="6235200" cy="9186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32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914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HEARING FROM PROJECT MANAGERS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4" name="Google Shape;214;p32"/>
          <p:cNvSpPr txBox="1">
            <a:spLocks noGrp="1"/>
          </p:cNvSpPr>
          <p:nvPr>
            <p:ph type="body" idx="1"/>
          </p:nvPr>
        </p:nvSpPr>
        <p:spPr>
          <a:xfrm>
            <a:off x="311700" y="1544550"/>
            <a:ext cx="8520600" cy="308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Anita—You’ve worked in OER adaption/creation for a number years. What advice would you give to new authors/project managers wanting to incorporate student feedback?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Kindred—You’ve provided feedback as a student and now manage other students. How has your role changed over the years?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3"/>
          <p:cNvSpPr/>
          <p:nvPr/>
        </p:nvSpPr>
        <p:spPr>
          <a:xfrm>
            <a:off x="0" y="341225"/>
            <a:ext cx="9144000" cy="10074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33"/>
          <p:cNvSpPr txBox="1">
            <a:spLocks noGrp="1"/>
          </p:cNvSpPr>
          <p:nvPr>
            <p:ph type="title"/>
          </p:nvPr>
        </p:nvSpPr>
        <p:spPr>
          <a:xfrm>
            <a:off x="0" y="437525"/>
            <a:ext cx="9144000" cy="8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40909"/>
              <a:buNone/>
            </a:pPr>
            <a:r>
              <a:rPr lang="en" sz="2420" b="1">
                <a:latin typeface="Raleway"/>
                <a:ea typeface="Raleway"/>
                <a:cs typeface="Raleway"/>
                <a:sym typeface="Raleway"/>
              </a:rPr>
              <a:t>OTHER ROLES FOR STUDENTS</a:t>
            </a:r>
            <a:endParaRPr sz="2420" b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40909"/>
              <a:buNone/>
            </a:pPr>
            <a:r>
              <a:rPr lang="en" sz="2420">
                <a:latin typeface="Raleway"/>
                <a:ea typeface="Raleway"/>
                <a:cs typeface="Raleway"/>
                <a:sym typeface="Raleway"/>
              </a:rPr>
              <a:t>(besides a formal review process)</a:t>
            </a:r>
            <a:endParaRPr sz="242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1" name="Google Shape;221;p33"/>
          <p:cNvSpPr txBox="1">
            <a:spLocks noGrp="1"/>
          </p:cNvSpPr>
          <p:nvPr>
            <p:ph type="body" idx="1"/>
          </p:nvPr>
        </p:nvSpPr>
        <p:spPr>
          <a:xfrm>
            <a:off x="167325" y="1413250"/>
            <a:ext cx="5422800" cy="379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457200" lvl="0" indent="-32575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Other types of content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0416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Glossaries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0416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Media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0416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Question banks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2575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In-class studies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0416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Focus groups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0416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Surveys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0416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Direct feedback from students to instructors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2575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Graduate students as subject matter experts [paid]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0416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Rubric-only feedback from graduate-level students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2575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Students providing input [paid]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0416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General feedback on how students learn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0416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Identifying up-to-date examples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22" name="Google Shape;222;p33"/>
          <p:cNvPicPr preferRelativeResize="0"/>
          <p:nvPr/>
        </p:nvPicPr>
        <p:blipFill rotWithShape="1">
          <a:blip r:embed="rId3">
            <a:alphaModFix/>
          </a:blip>
          <a:srcRect l="31464"/>
          <a:stretch/>
        </p:blipFill>
        <p:spPr>
          <a:xfrm flipH="1">
            <a:off x="5487900" y="1511450"/>
            <a:ext cx="3760425" cy="344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4"/>
          <p:cNvSpPr/>
          <p:nvPr/>
        </p:nvSpPr>
        <p:spPr>
          <a:xfrm>
            <a:off x="0" y="0"/>
            <a:ext cx="9225000" cy="5190000"/>
          </a:xfrm>
          <a:prstGeom prst="rect">
            <a:avLst/>
          </a:prstGeom>
          <a:solidFill>
            <a:srgbClr val="E5E9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227900"/>
          </a:xfrm>
          <a:prstGeom prst="rect">
            <a:avLst/>
          </a:prstGeom>
          <a:solidFill>
            <a:srgbClr val="E5E9F1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Would you recommend adding student reviewers to your project? 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9" name="Google Shape;229;p34"/>
          <p:cNvSpPr txBox="1">
            <a:spLocks noGrp="1"/>
          </p:cNvSpPr>
          <p:nvPr>
            <p:ph type="title"/>
          </p:nvPr>
        </p:nvSpPr>
        <p:spPr>
          <a:xfrm>
            <a:off x="311700" y="1257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[</a:t>
            </a:r>
            <a:r>
              <a:rPr lang="en">
                <a:latin typeface="Raleway"/>
                <a:ea typeface="Raleway"/>
                <a:cs typeface="Raleway"/>
                <a:sym typeface="Raleway"/>
              </a:rPr>
              <a:t> one final question </a:t>
            </a:r>
            <a:r>
              <a:rPr lang="en" b="1">
                <a:latin typeface="Raleway"/>
                <a:ea typeface="Raleway"/>
                <a:cs typeface="Raleway"/>
                <a:sym typeface="Raleway"/>
              </a:rPr>
              <a:t>]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35"/>
          <p:cNvPicPr preferRelativeResize="0"/>
          <p:nvPr/>
        </p:nvPicPr>
        <p:blipFill rotWithShape="1">
          <a:blip r:embed="rId3">
            <a:alphaModFix/>
          </a:blip>
          <a:srcRect t="48665" b="15032"/>
          <a:stretch/>
        </p:blipFill>
        <p:spPr>
          <a:xfrm>
            <a:off x="0" y="0"/>
            <a:ext cx="936799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5"/>
          <p:cNvSpPr txBox="1">
            <a:spLocks noGrp="1"/>
          </p:cNvSpPr>
          <p:nvPr>
            <p:ph type="title"/>
          </p:nvPr>
        </p:nvSpPr>
        <p:spPr>
          <a:xfrm>
            <a:off x="4437300" y="4147575"/>
            <a:ext cx="4706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[</a:t>
            </a:r>
            <a:r>
              <a:rPr lang="en">
                <a:latin typeface="Raleway"/>
                <a:ea typeface="Raleway"/>
                <a:cs typeface="Raleway"/>
                <a:sym typeface="Raleway"/>
              </a:rPr>
              <a:t> questions? </a:t>
            </a:r>
            <a:r>
              <a:rPr lang="en" b="1">
                <a:latin typeface="Raleway"/>
                <a:ea typeface="Raleway"/>
                <a:cs typeface="Raleway"/>
                <a:sym typeface="Raleway"/>
              </a:rPr>
              <a:t>]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36" name="Google Shape;23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500" y="507300"/>
            <a:ext cx="1870700" cy="1870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5"/>
          <p:cNvSpPr txBox="1">
            <a:spLocks noGrp="1"/>
          </p:cNvSpPr>
          <p:nvPr>
            <p:ph type="title"/>
          </p:nvPr>
        </p:nvSpPr>
        <p:spPr>
          <a:xfrm>
            <a:off x="2705800" y="208875"/>
            <a:ext cx="2059200" cy="88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ct val="61111"/>
              <a:buNone/>
            </a:pPr>
            <a:r>
              <a:rPr lang="en" sz="1620">
                <a:latin typeface="Raleway"/>
                <a:ea typeface="Raleway"/>
                <a:cs typeface="Raleway"/>
                <a:sym typeface="Raleway"/>
              </a:rPr>
              <a:t>Scan here to access editable materials (like the rubric!)</a:t>
            </a:r>
            <a:endParaRPr sz="162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8" name="Google Shape;238;p35"/>
          <p:cNvSpPr/>
          <p:nvPr/>
        </p:nvSpPr>
        <p:spPr>
          <a:xfrm>
            <a:off x="1429450" y="1240175"/>
            <a:ext cx="344400" cy="40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9" name="Google Shape;239;p35"/>
          <p:cNvPicPr preferRelativeResize="0"/>
          <p:nvPr/>
        </p:nvPicPr>
        <p:blipFill rotWithShape="1">
          <a:blip r:embed="rId5">
            <a:alphaModFix/>
          </a:blip>
          <a:srcRect b="14704"/>
          <a:stretch/>
        </p:blipFill>
        <p:spPr>
          <a:xfrm>
            <a:off x="1458200" y="1320320"/>
            <a:ext cx="286900" cy="244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35"/>
          <p:cNvPicPr preferRelativeResize="0"/>
          <p:nvPr/>
        </p:nvPicPr>
        <p:blipFill rotWithShape="1">
          <a:blip r:embed="rId6">
            <a:alphaModFix/>
          </a:blip>
          <a:srcRect l="15515" r="17144" b="36004"/>
          <a:stretch/>
        </p:blipFill>
        <p:spPr>
          <a:xfrm rot="5400022" flipH="1">
            <a:off x="2790593" y="894952"/>
            <a:ext cx="809669" cy="979232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5"/>
          <p:cNvSpPr txBox="1"/>
          <p:nvPr/>
        </p:nvSpPr>
        <p:spPr>
          <a:xfrm>
            <a:off x="6580200" y="193475"/>
            <a:ext cx="2563800" cy="10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Anita Walz   ·   </a:t>
            </a:r>
            <a:r>
              <a:rPr lang="en" sz="1300">
                <a:solidFill>
                  <a:schemeClr val="dk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arwalz@vt.edu</a:t>
            </a:r>
            <a:endParaRPr sz="13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Kindred Grey · </a:t>
            </a:r>
            <a:r>
              <a:rPr lang="en" sz="1300">
                <a:solidFill>
                  <a:schemeClr val="dk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kindred@vt.edu</a:t>
            </a:r>
            <a:r>
              <a:rPr lang="en" sz="13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sz="13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Erin Hopkins ·  </a:t>
            </a:r>
            <a:r>
              <a:rPr lang="en" sz="1300">
                <a:solidFill>
                  <a:schemeClr val="dk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erinz1@vt.ed</a:t>
            </a:r>
            <a:r>
              <a:rPr lang="en" sz="13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</a:t>
            </a:r>
            <a:endParaRPr sz="13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Donald Orth  ·  dorth@vt.edu</a:t>
            </a:r>
            <a:r>
              <a:rPr lang="en" sz="1300">
                <a:latin typeface="Raleway"/>
                <a:ea typeface="Raleway"/>
                <a:cs typeface="Raleway"/>
                <a:sym typeface="Raleway"/>
              </a:rPr>
              <a:t> </a:t>
            </a:r>
            <a:endParaRPr sz="13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6"/>
          <p:cNvSpPr/>
          <p:nvPr/>
        </p:nvSpPr>
        <p:spPr>
          <a:xfrm>
            <a:off x="0" y="322750"/>
            <a:ext cx="7125900" cy="91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36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SOURCES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8" name="Google Shape;248;p36"/>
          <p:cNvSpPr txBox="1">
            <a:spLocks noGrp="1"/>
          </p:cNvSpPr>
          <p:nvPr>
            <p:ph type="body" idx="1"/>
          </p:nvPr>
        </p:nvSpPr>
        <p:spPr>
          <a:xfrm>
            <a:off x="311700" y="1721900"/>
            <a:ext cx="8520600" cy="284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SLIDE 1: </a:t>
            </a:r>
            <a:r>
              <a:rPr lang="en" u="sng" dirty="0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https://unsplash.com/photos/IBXcdiq-o0A</a:t>
            </a: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 </a:t>
            </a:r>
            <a:endParaRPr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SLIDE 5: </a:t>
            </a:r>
            <a:r>
              <a:rPr lang="en" u="sng" dirty="0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https://vtechworks.lib.vt.edu/handle/10919/101980</a:t>
            </a:r>
            <a:endParaRPr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SLIDE 6: </a:t>
            </a:r>
            <a:r>
              <a:rPr lang="en" u="sng" dirty="0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5"/>
              </a:rPr>
              <a:t>https://unsplash.com/photos/ute2XAFQU2I</a:t>
            </a: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  </a:t>
            </a:r>
            <a:endParaRPr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Slide 19: </a:t>
            </a:r>
            <a:r>
              <a:rPr lang="en" u="sng" dirty="0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6"/>
              </a:rPr>
              <a:t>https://unsplash.com/photos/Lks7vei-eAg</a:t>
            </a: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 </a:t>
            </a:r>
            <a:endParaRPr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SLIDE 21: </a:t>
            </a:r>
            <a:r>
              <a:rPr lang="en" u="sng" dirty="0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7"/>
              </a:rPr>
              <a:t>https://unsplash.com/photos/g1Kr4Ozfoac</a:t>
            </a: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 </a:t>
            </a:r>
            <a:endParaRPr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SLIDE 23: </a:t>
            </a:r>
            <a:r>
              <a:rPr lang="en" u="sng" dirty="0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https://unsplash.com/photos/h4KYT7X1HM4</a:t>
            </a: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 ; </a:t>
            </a:r>
            <a:r>
              <a:rPr lang="en" u="sng" dirty="0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https://thenounproject.com/icon/arrow-2683389/</a:t>
            </a: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 ; </a:t>
            </a:r>
            <a:r>
              <a:rPr lang="en" u="sng" dirty="0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https://thenounproject.com/icon/book-16437/</a:t>
            </a:r>
            <a:r>
              <a:rPr lang="en" dirty="0">
                <a:latin typeface="Raleway"/>
                <a:ea typeface="Raleway"/>
                <a:cs typeface="Raleway"/>
                <a:sym typeface="Raleway"/>
              </a:rPr>
              <a:t> </a:t>
            </a:r>
            <a:endParaRPr dirty="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/>
          <p:cNvPicPr preferRelativeResize="0"/>
          <p:nvPr/>
        </p:nvPicPr>
        <p:blipFill rotWithShape="1">
          <a:blip r:embed="rId3">
            <a:alphaModFix/>
          </a:blip>
          <a:srcRect l="22821"/>
          <a:stretch/>
        </p:blipFill>
        <p:spPr>
          <a:xfrm>
            <a:off x="6547987" y="1673425"/>
            <a:ext cx="2437827" cy="2106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5174" y="1357061"/>
            <a:ext cx="1570225" cy="239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07850" y="1673413"/>
            <a:ext cx="1854701" cy="2106726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57800" y="3870425"/>
            <a:ext cx="2033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Anita Walz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OER Project Manager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i="1">
                <a:latin typeface="Raleway"/>
                <a:ea typeface="Raleway"/>
                <a:cs typeface="Raleway"/>
                <a:sym typeface="Raleway"/>
              </a:rPr>
              <a:t>University Libraries</a:t>
            </a:r>
            <a:endParaRPr sz="1200" i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2307900" y="3870425"/>
            <a:ext cx="18546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Kindred Grey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OER Assistant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i="1">
                <a:latin typeface="Raleway"/>
                <a:ea typeface="Raleway"/>
                <a:cs typeface="Raleway"/>
                <a:sym typeface="Raleway"/>
              </a:rPr>
              <a:t>University Libraries</a:t>
            </a:r>
            <a:endParaRPr sz="1200" i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4379500" y="3870425"/>
            <a:ext cx="19515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Donald Orth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Professor &amp; Author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i="1">
                <a:latin typeface="Raleway"/>
                <a:ea typeface="Raleway"/>
                <a:cs typeface="Raleway"/>
                <a:sym typeface="Raleway"/>
              </a:rPr>
              <a:t>Dept. of Fish &amp; Wildlife</a:t>
            </a:r>
            <a:endParaRPr sz="1200" i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6519025" y="3780150"/>
            <a:ext cx="24378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Erin Hopkins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Professor &amp; Author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i="1">
                <a:latin typeface="Raleway"/>
                <a:ea typeface="Raleway"/>
                <a:cs typeface="Raleway"/>
                <a:sym typeface="Raleway"/>
              </a:rPr>
              <a:t>Dept. of Apparel, Housing, &amp; Resource Management</a:t>
            </a:r>
            <a:endParaRPr sz="1200" i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8479" y="1673425"/>
            <a:ext cx="1570220" cy="2106726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/>
          <p:nvPr/>
        </p:nvSpPr>
        <p:spPr>
          <a:xfrm>
            <a:off x="0" y="322750"/>
            <a:ext cx="7125900" cy="91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4434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GETTING TO KNOW US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/>
          <p:nvPr/>
        </p:nvSpPr>
        <p:spPr>
          <a:xfrm>
            <a:off x="0" y="322750"/>
            <a:ext cx="7125900" cy="91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PRESENTATION OUTLINE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body" idx="1"/>
          </p:nvPr>
        </p:nvSpPr>
        <p:spPr>
          <a:xfrm>
            <a:off x="311700" y="1876975"/>
            <a:ext cx="8520600" cy="26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Open textbook publishing process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Student review process 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Hearing from authors: Projects and perception of student review process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Student feedback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Your questions and discussion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/>
          <p:nvPr/>
        </p:nvSpPr>
        <p:spPr>
          <a:xfrm>
            <a:off x="0" y="322750"/>
            <a:ext cx="7125900" cy="91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7282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WHEN DOES STUDENT REVIEW FIT IN?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95" name="Google Shape;9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575200"/>
            <a:ext cx="8839204" cy="189904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7"/>
          <p:cNvSpPr txBox="1">
            <a:spLocks noGrp="1"/>
          </p:cNvSpPr>
          <p:nvPr>
            <p:ph type="body" idx="1"/>
          </p:nvPr>
        </p:nvSpPr>
        <p:spPr>
          <a:xfrm>
            <a:off x="584375" y="2011700"/>
            <a:ext cx="17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Planning/</a:t>
            </a:r>
            <a:endParaRPr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Organization</a:t>
            </a:r>
            <a:endParaRPr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7" name="Google Shape;97;p17"/>
          <p:cNvSpPr txBox="1">
            <a:spLocks noGrp="1"/>
          </p:cNvSpPr>
          <p:nvPr>
            <p:ph type="body" idx="1"/>
          </p:nvPr>
        </p:nvSpPr>
        <p:spPr>
          <a:xfrm>
            <a:off x="2364325" y="2011700"/>
            <a:ext cx="258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Content</a:t>
            </a:r>
            <a:endParaRPr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Development</a:t>
            </a:r>
            <a:endParaRPr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8" name="Google Shape;98;p17"/>
          <p:cNvSpPr txBox="1">
            <a:spLocks noGrp="1"/>
          </p:cNvSpPr>
          <p:nvPr>
            <p:ph type="body" idx="1"/>
          </p:nvPr>
        </p:nvSpPr>
        <p:spPr>
          <a:xfrm>
            <a:off x="5004075" y="2084000"/>
            <a:ext cx="1193400" cy="42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Feedback</a:t>
            </a:r>
            <a:endParaRPr sz="125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9" name="Google Shape;99;p17"/>
          <p:cNvSpPr txBox="1">
            <a:spLocks noGrp="1"/>
          </p:cNvSpPr>
          <p:nvPr>
            <p:ph type="body" idx="1"/>
          </p:nvPr>
        </p:nvSpPr>
        <p:spPr>
          <a:xfrm>
            <a:off x="6256025" y="2084000"/>
            <a:ext cx="1652400" cy="5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Production</a:t>
            </a:r>
            <a:endParaRPr sz="125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0" name="Google Shape;100;p17"/>
          <p:cNvSpPr/>
          <p:nvPr/>
        </p:nvSpPr>
        <p:spPr>
          <a:xfrm>
            <a:off x="5106725" y="2737675"/>
            <a:ext cx="634200" cy="6261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body" idx="1"/>
          </p:nvPr>
        </p:nvSpPr>
        <p:spPr>
          <a:xfrm>
            <a:off x="4908575" y="2800525"/>
            <a:ext cx="1030500" cy="5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Student review</a:t>
            </a:r>
            <a:endParaRPr sz="125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0" y="322750"/>
            <a:ext cx="7125900" cy="91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7282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RECRUITING STUDENTS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8" name="Google Shape;108;p18"/>
          <p:cNvSpPr txBox="1">
            <a:spLocks noGrp="1"/>
          </p:cNvSpPr>
          <p:nvPr>
            <p:ph type="body" idx="1"/>
          </p:nvPr>
        </p:nvSpPr>
        <p:spPr>
          <a:xfrm>
            <a:off x="196950" y="1335875"/>
            <a:ext cx="5583000" cy="387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Ask authors for names of students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Contact students and ask if they’re interested in paid review opportunity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Set up a zoom meeting to introduce the work and “interview”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Decide and notify!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Planning an initial onboarding meeting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Give students a schedule (~2 weeks/chapter)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Always ask what fits with </a:t>
            </a:r>
            <a:r>
              <a:rPr lang="en" i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their</a:t>
            </a: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schedule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Check in on Zoom every month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7950" y="1404175"/>
            <a:ext cx="2397650" cy="35973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/>
          <p:nvPr/>
        </p:nvSpPr>
        <p:spPr>
          <a:xfrm>
            <a:off x="0" y="322750"/>
            <a:ext cx="7125900" cy="91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9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7282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STUDENT REVIEW RUBRIC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16" name="Google Shape;116;p19"/>
          <p:cNvSpPr txBox="1">
            <a:spLocks noGrp="1"/>
          </p:cNvSpPr>
          <p:nvPr>
            <p:ph type="body" idx="1"/>
          </p:nvPr>
        </p:nvSpPr>
        <p:spPr>
          <a:xfrm>
            <a:off x="308900" y="2248125"/>
            <a:ext cx="4490400" cy="164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Student feedback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Rubric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Annotated PDFs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17" name="Google Shape;11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1350" y="2043475"/>
            <a:ext cx="5072401" cy="2059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/>
          <p:nvPr/>
        </p:nvSpPr>
        <p:spPr>
          <a:xfrm>
            <a:off x="0" y="322750"/>
            <a:ext cx="8304900" cy="9186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title"/>
          </p:nvPr>
        </p:nvSpPr>
        <p:spPr>
          <a:xfrm>
            <a:off x="0" y="495700"/>
            <a:ext cx="860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ANONYMITY AND PROJECT (OR FILE!) MANAGEMENT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4" name="Google Shape;124;p20"/>
          <p:cNvSpPr txBox="1">
            <a:spLocks noGrp="1"/>
          </p:cNvSpPr>
          <p:nvPr>
            <p:ph type="body" idx="1"/>
          </p:nvPr>
        </p:nvSpPr>
        <p:spPr>
          <a:xfrm>
            <a:off x="311700" y="1544550"/>
            <a:ext cx="4379400" cy="3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Set up Google Drive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Folder 1: Author has access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Folder 2: Students have access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Combine student reviews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Project manager combines reviews into one document, citing reviewers as “Reviewer 1”, “Reviewer 2”, etc.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Share with author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6525" y="1615400"/>
            <a:ext cx="4275476" cy="295597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1"/>
          <p:cNvSpPr txBox="1">
            <a:spLocks noGrp="1"/>
          </p:cNvSpPr>
          <p:nvPr>
            <p:ph type="title"/>
          </p:nvPr>
        </p:nvSpPr>
        <p:spPr>
          <a:xfrm>
            <a:off x="0" y="50292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PROJECT OVERVIEW: Erin Hopkins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2" name="Google Shape;13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6372" y="4664947"/>
            <a:ext cx="890675" cy="31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0025" y="459951"/>
            <a:ext cx="3097025" cy="400678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34" name="Google Shape;134;p21"/>
          <p:cNvSpPr txBox="1">
            <a:spLocks noGrp="1"/>
          </p:cNvSpPr>
          <p:nvPr>
            <p:ph type="body" idx="1"/>
          </p:nvPr>
        </p:nvSpPr>
        <p:spPr>
          <a:xfrm>
            <a:off x="350600" y="1414175"/>
            <a:ext cx="4599000" cy="3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Goals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For students to understand how ecologically sustainable concepts may be implemented throughout the various categories of property management operations while also considering the other spheres of sustainability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Have a free resource to use in developing this understanding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Outcome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Char char="+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 textbook consisting of 8 chapters with a glossary, indexing, as well as ancillaries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2140</Words>
  <Application>Microsoft Office PowerPoint</Application>
  <PresentationFormat>On-screen Show (16:9)</PresentationFormat>
  <Paragraphs>190</Paragraphs>
  <Slides>24</Slides>
  <Notes>24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Raleway</vt:lpstr>
      <vt:lpstr>Arial</vt:lpstr>
      <vt:lpstr>Simple Light</vt:lpstr>
      <vt:lpstr>STUDENTS AS CONTRIBUTORS IN OER CREATION</vt:lpstr>
      <vt:lpstr>GETTING TO KNOW YOU</vt:lpstr>
      <vt:lpstr>GETTING TO KNOW US</vt:lpstr>
      <vt:lpstr>PRESENTATION OUTLINE</vt:lpstr>
      <vt:lpstr>WHEN DOES STUDENT REVIEW FIT IN?</vt:lpstr>
      <vt:lpstr>RECRUITING STUDENTS</vt:lpstr>
      <vt:lpstr>STUDENT REVIEW RUBRIC</vt:lpstr>
      <vt:lpstr>ANONYMITY AND PROJECT (OR FILE!) MANAGEMENT</vt:lpstr>
      <vt:lpstr>PROJECT OVERVIEW: Erin Hopkins</vt:lpstr>
      <vt:lpstr>PROJECT OVERVIEW: Don Orth</vt:lpstr>
      <vt:lpstr>HEARING FROM AUTHORS</vt:lpstr>
      <vt:lpstr>HEARING FROM AUTHORS</vt:lpstr>
      <vt:lpstr>HEARING FROM AUTHORS</vt:lpstr>
      <vt:lpstr>HEARING FROM AUTHORS</vt:lpstr>
      <vt:lpstr>HEARING FROM AUTHORS</vt:lpstr>
      <vt:lpstr>HEARING FROM AUTHORS</vt:lpstr>
      <vt:lpstr>HEARING FROM AUTHORS</vt:lpstr>
      <vt:lpstr>HEARING FROM AUTHORS</vt:lpstr>
      <vt:lpstr>HEARING FROM STUDENTS</vt:lpstr>
      <vt:lpstr>HEARING FROM PROJECT MANAGERS</vt:lpstr>
      <vt:lpstr>OTHER ROLES FOR STUDENTS (besides a formal review process)</vt:lpstr>
      <vt:lpstr>Would you recommend adding student reviewers to your project? </vt:lpstr>
      <vt:lpstr>[ questions? ]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STUDENTS AS CONTRIBUTORS IN OER CREATION</dc:title>
  <cp:lastModifiedBy>Walz, Anita</cp:lastModifiedBy>
  <cp:revision>2</cp:revision>
  <dcterms:modified xsi:type="dcterms:W3CDTF">2022-10-07T14:31:53Z</dcterms:modified>
</cp:coreProperties>
</file>