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43891200" cy="32918400"/>
  <p:notesSz cx="30633988" cy="50750788"/>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3229" autoAdjust="0"/>
    <p:restoredTop sz="96229" autoAdjust="0"/>
  </p:normalViewPr>
  <p:slideViewPr>
    <p:cSldViewPr snapToGrid="0">
      <p:cViewPr>
        <p:scale>
          <a:sx n="50" d="100"/>
          <a:sy n="50" d="100"/>
        </p:scale>
        <p:origin x="-72" y="606"/>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457200" cy="457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hdr" sz="quarter"/>
          </p:nvPr>
        </p:nvSpPr>
        <p:spPr bwMode="auto">
          <a:xfrm>
            <a:off x="0" y="0"/>
            <a:ext cx="13276263" cy="2541588"/>
          </a:xfrm>
          <a:prstGeom prst="rect">
            <a:avLst/>
          </a:prstGeom>
          <a:noFill/>
          <a:ln w="9525">
            <a:noFill/>
            <a:miter lim="800000"/>
            <a:headEnd/>
            <a:tailEnd/>
          </a:ln>
          <a:effectLst/>
        </p:spPr>
        <p:txBody>
          <a:bodyPr vert="horz" wrap="square" lIns="467705" tIns="233853" rIns="467705" bIns="233853" numCol="1" anchor="t" anchorCtr="0" compatLnSpc="1">
            <a:prstTxWarp prst="textNoShape">
              <a:avLst/>
            </a:prstTxWarp>
          </a:bodyPr>
          <a:lstStyle>
            <a:lvl1pPr>
              <a:defRPr sz="5900"/>
            </a:lvl1pPr>
          </a:lstStyle>
          <a:p>
            <a:endParaRPr lang="en-US"/>
          </a:p>
        </p:txBody>
      </p:sp>
      <p:sp>
        <p:nvSpPr>
          <p:cNvPr id="5123" name="Rectangle 1027"/>
          <p:cNvSpPr>
            <a:spLocks noGrp="1" noChangeArrowheads="1"/>
          </p:cNvSpPr>
          <p:nvPr>
            <p:ph type="dt" sz="quarter" idx="1"/>
          </p:nvPr>
        </p:nvSpPr>
        <p:spPr bwMode="auto">
          <a:xfrm>
            <a:off x="17357725" y="0"/>
            <a:ext cx="13276263" cy="2541588"/>
          </a:xfrm>
          <a:prstGeom prst="rect">
            <a:avLst/>
          </a:prstGeom>
          <a:noFill/>
          <a:ln w="9525">
            <a:noFill/>
            <a:miter lim="800000"/>
            <a:headEnd/>
            <a:tailEnd/>
          </a:ln>
          <a:effectLst/>
        </p:spPr>
        <p:txBody>
          <a:bodyPr vert="horz" wrap="square" lIns="467705" tIns="233853" rIns="467705" bIns="233853" numCol="1" anchor="t" anchorCtr="0" compatLnSpc="1">
            <a:prstTxWarp prst="textNoShape">
              <a:avLst/>
            </a:prstTxWarp>
          </a:bodyPr>
          <a:lstStyle>
            <a:lvl1pPr algn="r">
              <a:defRPr sz="5900"/>
            </a:lvl1pPr>
          </a:lstStyle>
          <a:p>
            <a:endParaRPr lang="en-US"/>
          </a:p>
        </p:txBody>
      </p:sp>
      <p:sp>
        <p:nvSpPr>
          <p:cNvPr id="5124" name="Rectangle 1028"/>
          <p:cNvSpPr>
            <a:spLocks noGrp="1" noChangeArrowheads="1"/>
          </p:cNvSpPr>
          <p:nvPr>
            <p:ph type="ftr" sz="quarter" idx="2"/>
          </p:nvPr>
        </p:nvSpPr>
        <p:spPr bwMode="auto">
          <a:xfrm>
            <a:off x="0" y="48209200"/>
            <a:ext cx="13276263" cy="2541588"/>
          </a:xfrm>
          <a:prstGeom prst="rect">
            <a:avLst/>
          </a:prstGeom>
          <a:noFill/>
          <a:ln w="9525">
            <a:noFill/>
            <a:miter lim="800000"/>
            <a:headEnd/>
            <a:tailEnd/>
          </a:ln>
          <a:effectLst/>
        </p:spPr>
        <p:txBody>
          <a:bodyPr vert="horz" wrap="square" lIns="467705" tIns="233853" rIns="467705" bIns="233853" numCol="1" anchor="b" anchorCtr="0" compatLnSpc="1">
            <a:prstTxWarp prst="textNoShape">
              <a:avLst/>
            </a:prstTxWarp>
          </a:bodyPr>
          <a:lstStyle>
            <a:lvl1pPr>
              <a:defRPr sz="5900"/>
            </a:lvl1pPr>
          </a:lstStyle>
          <a:p>
            <a:endParaRPr lang="en-US"/>
          </a:p>
        </p:txBody>
      </p:sp>
      <p:sp>
        <p:nvSpPr>
          <p:cNvPr id="5125" name="Rectangle 1029"/>
          <p:cNvSpPr>
            <a:spLocks noGrp="1" noChangeArrowheads="1"/>
          </p:cNvSpPr>
          <p:nvPr>
            <p:ph type="sldNum" sz="quarter" idx="3"/>
          </p:nvPr>
        </p:nvSpPr>
        <p:spPr bwMode="auto">
          <a:xfrm>
            <a:off x="17357725" y="48209200"/>
            <a:ext cx="13276263" cy="2541588"/>
          </a:xfrm>
          <a:prstGeom prst="rect">
            <a:avLst/>
          </a:prstGeom>
          <a:noFill/>
          <a:ln w="9525">
            <a:noFill/>
            <a:miter lim="800000"/>
            <a:headEnd/>
            <a:tailEnd/>
          </a:ln>
          <a:effectLst/>
        </p:spPr>
        <p:txBody>
          <a:bodyPr vert="horz" wrap="square" lIns="467705" tIns="233853" rIns="467705" bIns="233853" numCol="1" anchor="b" anchorCtr="0" compatLnSpc="1">
            <a:prstTxWarp prst="textNoShape">
              <a:avLst/>
            </a:prstTxWarp>
          </a:bodyPr>
          <a:lstStyle>
            <a:lvl1pPr algn="r">
              <a:defRPr sz="5900"/>
            </a:lvl1pPr>
          </a:lstStyle>
          <a:p>
            <a:fld id="{F30BD437-F049-4260-ADF5-A5828053592A}" type="slidenum">
              <a:rPr lang="en-US"/>
              <a:pPr/>
              <a:t>‹#›</a:t>
            </a:fld>
            <a:endParaRPr lang="en-US"/>
          </a:p>
        </p:txBody>
      </p:sp>
    </p:spTree>
    <p:extLst>
      <p:ext uri="{BB962C8B-B14F-4D97-AF65-F5344CB8AC3E}">
        <p14:creationId xmlns:p14="http://schemas.microsoft.com/office/powerpoint/2010/main" val="26508709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3276263" cy="2541588"/>
          </a:xfrm>
          <a:prstGeom prst="rect">
            <a:avLst/>
          </a:prstGeom>
        </p:spPr>
        <p:txBody>
          <a:bodyPr vert="horz" wrap="square" lIns="467705" tIns="233853" rIns="467705" bIns="233853" numCol="1" anchor="t" anchorCtr="0" compatLnSpc="1">
            <a:prstTxWarp prst="textNoShape">
              <a:avLst/>
            </a:prstTxWarp>
          </a:bodyPr>
          <a:lstStyle>
            <a:lvl1pPr>
              <a:defRPr sz="5900"/>
            </a:lvl1pPr>
          </a:lstStyle>
          <a:p>
            <a:endParaRPr lang="en-US"/>
          </a:p>
        </p:txBody>
      </p:sp>
      <p:sp>
        <p:nvSpPr>
          <p:cNvPr id="3" name="Date Placeholder 2"/>
          <p:cNvSpPr>
            <a:spLocks noGrp="1"/>
          </p:cNvSpPr>
          <p:nvPr>
            <p:ph type="dt" idx="1"/>
          </p:nvPr>
        </p:nvSpPr>
        <p:spPr>
          <a:xfrm>
            <a:off x="17351375" y="0"/>
            <a:ext cx="13276263" cy="2541588"/>
          </a:xfrm>
          <a:prstGeom prst="rect">
            <a:avLst/>
          </a:prstGeom>
        </p:spPr>
        <p:txBody>
          <a:bodyPr vert="horz" wrap="square" lIns="467705" tIns="233853" rIns="467705" bIns="233853" numCol="1" anchor="t" anchorCtr="0" compatLnSpc="1">
            <a:prstTxWarp prst="textNoShape">
              <a:avLst/>
            </a:prstTxWarp>
          </a:bodyPr>
          <a:lstStyle>
            <a:lvl1pPr algn="r">
              <a:defRPr sz="5900"/>
            </a:lvl1pPr>
          </a:lstStyle>
          <a:p>
            <a:fld id="{CC7C41C3-7D7D-47D9-8FBE-57F2C8C195D9}" type="datetimeFigureOut">
              <a:rPr lang="en-US"/>
              <a:pPr/>
              <a:t>1/16/2013</a:t>
            </a:fld>
            <a:endParaRPr lang="en-US"/>
          </a:p>
        </p:txBody>
      </p:sp>
      <p:sp>
        <p:nvSpPr>
          <p:cNvPr id="4" name="Slide Image Placeholder 3"/>
          <p:cNvSpPr>
            <a:spLocks noGrp="1" noRot="1" noChangeAspect="1"/>
          </p:cNvSpPr>
          <p:nvPr>
            <p:ph type="sldImg" idx="2"/>
          </p:nvPr>
        </p:nvSpPr>
        <p:spPr>
          <a:xfrm>
            <a:off x="2628900" y="3810000"/>
            <a:ext cx="25376188" cy="19030950"/>
          </a:xfrm>
          <a:prstGeom prst="rect">
            <a:avLst/>
          </a:prstGeom>
          <a:noFill/>
          <a:ln w="12700">
            <a:solidFill>
              <a:prstClr val="black"/>
            </a:solidFill>
          </a:ln>
        </p:spPr>
        <p:txBody>
          <a:bodyPr vert="horz" lIns="467705" tIns="233853" rIns="467705" bIns="233853" rtlCol="0" anchor="ctr"/>
          <a:lstStyle/>
          <a:p>
            <a:pPr lvl="0"/>
            <a:endParaRPr lang="en-US" noProof="0"/>
          </a:p>
        </p:txBody>
      </p:sp>
      <p:sp>
        <p:nvSpPr>
          <p:cNvPr id="5" name="Notes Placeholder 4"/>
          <p:cNvSpPr>
            <a:spLocks noGrp="1"/>
          </p:cNvSpPr>
          <p:nvPr>
            <p:ph type="body" sz="quarter" idx="3"/>
          </p:nvPr>
        </p:nvSpPr>
        <p:spPr>
          <a:xfrm>
            <a:off x="3062288" y="24104600"/>
            <a:ext cx="24509412" cy="22839363"/>
          </a:xfrm>
          <a:prstGeom prst="rect">
            <a:avLst/>
          </a:prstGeom>
        </p:spPr>
        <p:txBody>
          <a:bodyPr vert="horz" lIns="467705" tIns="233853" rIns="467705" bIns="23385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48201263"/>
            <a:ext cx="13276263" cy="2541587"/>
          </a:xfrm>
          <a:prstGeom prst="rect">
            <a:avLst/>
          </a:prstGeom>
        </p:spPr>
        <p:txBody>
          <a:bodyPr vert="horz" wrap="square" lIns="467705" tIns="233853" rIns="467705" bIns="233853" numCol="1" anchor="b" anchorCtr="0" compatLnSpc="1">
            <a:prstTxWarp prst="textNoShape">
              <a:avLst/>
            </a:prstTxWarp>
          </a:bodyPr>
          <a:lstStyle>
            <a:lvl1pPr>
              <a:defRPr sz="5900"/>
            </a:lvl1pPr>
          </a:lstStyle>
          <a:p>
            <a:endParaRPr lang="en-US"/>
          </a:p>
        </p:txBody>
      </p:sp>
      <p:sp>
        <p:nvSpPr>
          <p:cNvPr id="7" name="Slide Number Placeholder 6"/>
          <p:cNvSpPr>
            <a:spLocks noGrp="1"/>
          </p:cNvSpPr>
          <p:nvPr>
            <p:ph type="sldNum" sz="quarter" idx="5"/>
          </p:nvPr>
        </p:nvSpPr>
        <p:spPr>
          <a:xfrm>
            <a:off x="17351375" y="48201263"/>
            <a:ext cx="13276263" cy="2541587"/>
          </a:xfrm>
          <a:prstGeom prst="rect">
            <a:avLst/>
          </a:prstGeom>
        </p:spPr>
        <p:txBody>
          <a:bodyPr vert="horz" wrap="square" lIns="467705" tIns="233853" rIns="467705" bIns="233853" numCol="1" anchor="b" anchorCtr="0" compatLnSpc="1">
            <a:prstTxWarp prst="textNoShape">
              <a:avLst/>
            </a:prstTxWarp>
          </a:bodyPr>
          <a:lstStyle>
            <a:lvl1pPr algn="r">
              <a:defRPr sz="5900"/>
            </a:lvl1pPr>
          </a:lstStyle>
          <a:p>
            <a:fld id="{57E498BA-4F74-4A53-9749-8C5BB527A132}" type="slidenum">
              <a:rPr lang="en-US"/>
              <a:pPr/>
              <a:t>‹#›</a:t>
            </a:fld>
            <a:endParaRPr lang="en-US"/>
          </a:p>
        </p:txBody>
      </p:sp>
    </p:spTree>
    <p:extLst>
      <p:ext uri="{BB962C8B-B14F-4D97-AF65-F5344CB8AC3E}">
        <p14:creationId xmlns:p14="http://schemas.microsoft.com/office/powerpoint/2010/main" val="26485794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49544EFC-9CF2-4E0A-8E30-5F97389E3FD1}" type="slidenum">
              <a:rPr lang="en-US" sz="5900"/>
              <a:pPr eaLnBrk="1" hangingPunct="1"/>
              <a:t>1</a:t>
            </a:fld>
            <a:endParaRPr lang="en-US" sz="59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569" y="10226675"/>
            <a:ext cx="37308064"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136" y="18653125"/>
            <a:ext cx="30724929"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246D593-22B1-4670-B647-40FF129634FE}" type="slidenum">
              <a:rPr lang="en-US"/>
              <a:pPr/>
              <a:t>‹#›</a:t>
            </a:fld>
            <a:endParaRPr lang="en-US"/>
          </a:p>
        </p:txBody>
      </p:sp>
    </p:spTree>
    <p:extLst>
      <p:ext uri="{BB962C8B-B14F-4D97-AF65-F5344CB8AC3E}">
        <p14:creationId xmlns:p14="http://schemas.microsoft.com/office/powerpoint/2010/main" val="800717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F639EA01-0BDB-4135-846B-C011C8DB5BDF}" type="slidenum">
              <a:rPr lang="en-US"/>
              <a:pPr/>
              <a:t>‹#›</a:t>
            </a:fld>
            <a:endParaRPr lang="en-US"/>
          </a:p>
        </p:txBody>
      </p:sp>
    </p:spTree>
    <p:extLst>
      <p:ext uri="{BB962C8B-B14F-4D97-AF65-F5344CB8AC3E}">
        <p14:creationId xmlns:p14="http://schemas.microsoft.com/office/powerpoint/2010/main" val="1891246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273297" y="2925764"/>
            <a:ext cx="9326336" cy="263350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91568" y="2925764"/>
            <a:ext cx="27851100" cy="263350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F9638303-A8E8-47FD-AD6C-E2651F03B447}" type="slidenum">
              <a:rPr lang="en-US"/>
              <a:pPr/>
              <a:t>‹#›</a:t>
            </a:fld>
            <a:endParaRPr lang="en-US"/>
          </a:p>
        </p:txBody>
      </p:sp>
    </p:spTree>
    <p:extLst>
      <p:ext uri="{BB962C8B-B14F-4D97-AF65-F5344CB8AC3E}">
        <p14:creationId xmlns:p14="http://schemas.microsoft.com/office/powerpoint/2010/main" val="666032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0087C80-4DD8-4232-A357-E15EDB89DF8C}" type="slidenum">
              <a:rPr lang="en-US"/>
              <a:pPr/>
              <a:t>‹#›</a:t>
            </a:fld>
            <a:endParaRPr lang="en-US"/>
          </a:p>
        </p:txBody>
      </p:sp>
    </p:spTree>
    <p:extLst>
      <p:ext uri="{BB962C8B-B14F-4D97-AF65-F5344CB8AC3E}">
        <p14:creationId xmlns:p14="http://schemas.microsoft.com/office/powerpoint/2010/main" val="982505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1" y="21153439"/>
            <a:ext cx="37308064"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1" y="13952538"/>
            <a:ext cx="37308064"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22373AE-132E-4E3C-B747-4313B7FC8A54}" type="slidenum">
              <a:rPr lang="en-US"/>
              <a:pPr/>
              <a:t>‹#›</a:t>
            </a:fld>
            <a:endParaRPr lang="en-US"/>
          </a:p>
        </p:txBody>
      </p:sp>
    </p:spTree>
    <p:extLst>
      <p:ext uri="{BB962C8B-B14F-4D97-AF65-F5344CB8AC3E}">
        <p14:creationId xmlns:p14="http://schemas.microsoft.com/office/powerpoint/2010/main" val="3290515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91569" y="9509126"/>
            <a:ext cx="18588717" cy="1975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10914" y="9509126"/>
            <a:ext cx="18588718" cy="1975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5DFEE49C-E600-438E-907A-21D94267EBE2}" type="slidenum">
              <a:rPr lang="en-US"/>
              <a:pPr/>
              <a:t>‹#›</a:t>
            </a:fld>
            <a:endParaRPr lang="en-US"/>
          </a:p>
        </p:txBody>
      </p:sp>
    </p:spTree>
    <p:extLst>
      <p:ext uri="{BB962C8B-B14F-4D97-AF65-F5344CB8AC3E}">
        <p14:creationId xmlns:p14="http://schemas.microsoft.com/office/powerpoint/2010/main" val="1704081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833" y="1317625"/>
            <a:ext cx="39501536"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833" y="7369176"/>
            <a:ext cx="1939290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4833" y="10439401"/>
            <a:ext cx="19392900"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664" y="7369176"/>
            <a:ext cx="19399704"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664" y="10439401"/>
            <a:ext cx="19399704"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E2116E55-F3F9-4C8E-9952-F8D9D1DB5872}" type="slidenum">
              <a:rPr lang="en-US"/>
              <a:pPr/>
              <a:t>‹#›</a:t>
            </a:fld>
            <a:endParaRPr lang="en-US"/>
          </a:p>
        </p:txBody>
      </p:sp>
    </p:spTree>
    <p:extLst>
      <p:ext uri="{BB962C8B-B14F-4D97-AF65-F5344CB8AC3E}">
        <p14:creationId xmlns:p14="http://schemas.microsoft.com/office/powerpoint/2010/main" val="442665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DEA7E2EF-7EA6-4F83-A2F4-AFA01799D75F}" type="slidenum">
              <a:rPr lang="en-US"/>
              <a:pPr/>
              <a:t>‹#›</a:t>
            </a:fld>
            <a:endParaRPr lang="en-US"/>
          </a:p>
        </p:txBody>
      </p:sp>
    </p:spTree>
    <p:extLst>
      <p:ext uri="{BB962C8B-B14F-4D97-AF65-F5344CB8AC3E}">
        <p14:creationId xmlns:p14="http://schemas.microsoft.com/office/powerpoint/2010/main" val="531712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E95A177C-582D-4C1A-B0EB-AECB403FB4AA}" type="slidenum">
              <a:rPr lang="en-US"/>
              <a:pPr/>
              <a:t>‹#›</a:t>
            </a:fld>
            <a:endParaRPr lang="en-US"/>
          </a:p>
        </p:txBody>
      </p:sp>
    </p:spTree>
    <p:extLst>
      <p:ext uri="{BB962C8B-B14F-4D97-AF65-F5344CB8AC3E}">
        <p14:creationId xmlns:p14="http://schemas.microsoft.com/office/powerpoint/2010/main" val="240449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833" y="1311275"/>
            <a:ext cx="14439900"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59968" y="1311275"/>
            <a:ext cx="245364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833" y="6888163"/>
            <a:ext cx="1443990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93E48EB0-1243-4893-9302-BBC977C8DF11}" type="slidenum">
              <a:rPr lang="en-US"/>
              <a:pPr/>
              <a:t>‹#›</a:t>
            </a:fld>
            <a:endParaRPr lang="en-US"/>
          </a:p>
        </p:txBody>
      </p:sp>
    </p:spTree>
    <p:extLst>
      <p:ext uri="{BB962C8B-B14F-4D97-AF65-F5344CB8AC3E}">
        <p14:creationId xmlns:p14="http://schemas.microsoft.com/office/powerpoint/2010/main" val="2432828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436" y="23042564"/>
            <a:ext cx="26335264"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436" y="2941639"/>
            <a:ext cx="26335264"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602436" y="25763539"/>
            <a:ext cx="26335264"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4F550A89-A016-4A68-80CE-79607F35DBB0}" type="slidenum">
              <a:rPr lang="en-US"/>
              <a:pPr/>
              <a:t>‹#›</a:t>
            </a:fld>
            <a:endParaRPr lang="en-US"/>
          </a:p>
        </p:txBody>
      </p:sp>
    </p:spTree>
    <p:extLst>
      <p:ext uri="{BB962C8B-B14F-4D97-AF65-F5344CB8AC3E}">
        <p14:creationId xmlns:p14="http://schemas.microsoft.com/office/powerpoint/2010/main" val="4186686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90888" y="2925763"/>
            <a:ext cx="3730942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80541" tIns="240270" rIns="480541" bIns="24027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290888" y="9509125"/>
            <a:ext cx="37309425" cy="1975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80541" tIns="240270" rIns="480541" bIns="2402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290888" y="29992638"/>
            <a:ext cx="9144000" cy="2193925"/>
          </a:xfrm>
          <a:prstGeom prst="rect">
            <a:avLst/>
          </a:prstGeom>
          <a:noFill/>
          <a:ln w="9525">
            <a:noFill/>
            <a:miter lim="800000"/>
            <a:headEnd/>
            <a:tailEnd/>
          </a:ln>
          <a:effectLst/>
        </p:spPr>
        <p:txBody>
          <a:bodyPr vert="horz" wrap="square" lIns="480541" tIns="240270" rIns="480541" bIns="240270" numCol="1" anchor="t" anchorCtr="0" compatLnSpc="1">
            <a:prstTxWarp prst="textNoShape">
              <a:avLst/>
            </a:prstTxWarp>
          </a:bodyPr>
          <a:lstStyle>
            <a:lvl1pPr>
              <a:defRPr sz="7400"/>
            </a:lvl1pPr>
          </a:lstStyle>
          <a:p>
            <a:endParaRPr lang="en-US"/>
          </a:p>
        </p:txBody>
      </p:sp>
      <p:sp>
        <p:nvSpPr>
          <p:cNvPr id="1029" name="Rectangle 5"/>
          <p:cNvSpPr>
            <a:spLocks noGrp="1" noChangeArrowheads="1"/>
          </p:cNvSpPr>
          <p:nvPr>
            <p:ph type="ftr" sz="quarter" idx="3"/>
          </p:nvPr>
        </p:nvSpPr>
        <p:spPr bwMode="auto">
          <a:xfrm>
            <a:off x="14997113" y="29992638"/>
            <a:ext cx="13896975" cy="2193925"/>
          </a:xfrm>
          <a:prstGeom prst="rect">
            <a:avLst/>
          </a:prstGeom>
          <a:noFill/>
          <a:ln w="9525">
            <a:noFill/>
            <a:miter lim="800000"/>
            <a:headEnd/>
            <a:tailEnd/>
          </a:ln>
          <a:effectLst/>
        </p:spPr>
        <p:txBody>
          <a:bodyPr vert="horz" wrap="square" lIns="480541" tIns="240270" rIns="480541" bIns="240270" numCol="1" anchor="t" anchorCtr="0" compatLnSpc="1">
            <a:prstTxWarp prst="textNoShape">
              <a:avLst/>
            </a:prstTxWarp>
          </a:bodyPr>
          <a:lstStyle>
            <a:lvl1pPr algn="ctr">
              <a:defRPr sz="7400"/>
            </a:lvl1pPr>
          </a:lstStyle>
          <a:p>
            <a:endParaRPr lang="en-US"/>
          </a:p>
        </p:txBody>
      </p:sp>
      <p:sp>
        <p:nvSpPr>
          <p:cNvPr id="1030" name="Rectangle 6"/>
          <p:cNvSpPr>
            <a:spLocks noGrp="1" noChangeArrowheads="1"/>
          </p:cNvSpPr>
          <p:nvPr>
            <p:ph type="sldNum" sz="quarter" idx="4"/>
          </p:nvPr>
        </p:nvSpPr>
        <p:spPr bwMode="auto">
          <a:xfrm>
            <a:off x="31456313" y="29992638"/>
            <a:ext cx="9144000" cy="2193925"/>
          </a:xfrm>
          <a:prstGeom prst="rect">
            <a:avLst/>
          </a:prstGeom>
          <a:noFill/>
          <a:ln w="9525">
            <a:noFill/>
            <a:miter lim="800000"/>
            <a:headEnd/>
            <a:tailEnd/>
          </a:ln>
          <a:effectLst/>
        </p:spPr>
        <p:txBody>
          <a:bodyPr vert="horz" wrap="square" lIns="480541" tIns="240270" rIns="480541" bIns="240270" numCol="1" anchor="t" anchorCtr="0" compatLnSpc="1">
            <a:prstTxWarp prst="textNoShape">
              <a:avLst/>
            </a:prstTxWarp>
          </a:bodyPr>
          <a:lstStyle>
            <a:lvl1pPr algn="r">
              <a:defRPr sz="7400"/>
            </a:lvl1pPr>
          </a:lstStyle>
          <a:p>
            <a:fld id="{FA7F0951-6ADA-453A-853F-91F1662A596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806950" rtl="0" eaLnBrk="0" fontAlgn="base" hangingPunct="0">
        <a:spcBef>
          <a:spcPct val="0"/>
        </a:spcBef>
        <a:spcAft>
          <a:spcPct val="0"/>
        </a:spcAft>
        <a:defRPr sz="23100">
          <a:solidFill>
            <a:schemeClr val="tx2"/>
          </a:solidFill>
          <a:latin typeface="+mj-lt"/>
          <a:ea typeface="+mj-ea"/>
          <a:cs typeface="+mj-cs"/>
        </a:defRPr>
      </a:lvl1pPr>
      <a:lvl2pPr algn="ctr" defTabSz="4806950" rtl="0" eaLnBrk="0" fontAlgn="base" hangingPunct="0">
        <a:spcBef>
          <a:spcPct val="0"/>
        </a:spcBef>
        <a:spcAft>
          <a:spcPct val="0"/>
        </a:spcAft>
        <a:defRPr sz="23100">
          <a:solidFill>
            <a:schemeClr val="tx2"/>
          </a:solidFill>
          <a:latin typeface="Arial" charset="0"/>
        </a:defRPr>
      </a:lvl2pPr>
      <a:lvl3pPr algn="ctr" defTabSz="4806950" rtl="0" eaLnBrk="0" fontAlgn="base" hangingPunct="0">
        <a:spcBef>
          <a:spcPct val="0"/>
        </a:spcBef>
        <a:spcAft>
          <a:spcPct val="0"/>
        </a:spcAft>
        <a:defRPr sz="23100">
          <a:solidFill>
            <a:schemeClr val="tx2"/>
          </a:solidFill>
          <a:latin typeface="Arial" charset="0"/>
        </a:defRPr>
      </a:lvl3pPr>
      <a:lvl4pPr algn="ctr" defTabSz="4806950" rtl="0" eaLnBrk="0" fontAlgn="base" hangingPunct="0">
        <a:spcBef>
          <a:spcPct val="0"/>
        </a:spcBef>
        <a:spcAft>
          <a:spcPct val="0"/>
        </a:spcAft>
        <a:defRPr sz="23100">
          <a:solidFill>
            <a:schemeClr val="tx2"/>
          </a:solidFill>
          <a:latin typeface="Arial" charset="0"/>
        </a:defRPr>
      </a:lvl4pPr>
      <a:lvl5pPr algn="ctr" defTabSz="4806950" rtl="0" eaLnBrk="0" fontAlgn="base" hangingPunct="0">
        <a:spcBef>
          <a:spcPct val="0"/>
        </a:spcBef>
        <a:spcAft>
          <a:spcPct val="0"/>
        </a:spcAft>
        <a:defRPr sz="23100">
          <a:solidFill>
            <a:schemeClr val="tx2"/>
          </a:solidFill>
          <a:latin typeface="Arial" charset="0"/>
        </a:defRPr>
      </a:lvl5pPr>
      <a:lvl6pPr marL="457200" algn="ctr" defTabSz="4806950" rtl="0" fontAlgn="base">
        <a:spcBef>
          <a:spcPct val="0"/>
        </a:spcBef>
        <a:spcAft>
          <a:spcPct val="0"/>
        </a:spcAft>
        <a:defRPr sz="23100">
          <a:solidFill>
            <a:schemeClr val="tx2"/>
          </a:solidFill>
          <a:latin typeface="Times New Roman" pitchFamily="18" charset="0"/>
        </a:defRPr>
      </a:lvl6pPr>
      <a:lvl7pPr marL="914400" algn="ctr" defTabSz="4806950" rtl="0" fontAlgn="base">
        <a:spcBef>
          <a:spcPct val="0"/>
        </a:spcBef>
        <a:spcAft>
          <a:spcPct val="0"/>
        </a:spcAft>
        <a:defRPr sz="23100">
          <a:solidFill>
            <a:schemeClr val="tx2"/>
          </a:solidFill>
          <a:latin typeface="Times New Roman" pitchFamily="18" charset="0"/>
        </a:defRPr>
      </a:lvl7pPr>
      <a:lvl8pPr marL="1371600" algn="ctr" defTabSz="4806950" rtl="0" fontAlgn="base">
        <a:spcBef>
          <a:spcPct val="0"/>
        </a:spcBef>
        <a:spcAft>
          <a:spcPct val="0"/>
        </a:spcAft>
        <a:defRPr sz="23100">
          <a:solidFill>
            <a:schemeClr val="tx2"/>
          </a:solidFill>
          <a:latin typeface="Times New Roman" pitchFamily="18" charset="0"/>
        </a:defRPr>
      </a:lvl8pPr>
      <a:lvl9pPr marL="1828800" algn="ctr" defTabSz="4806950" rtl="0" fontAlgn="base">
        <a:spcBef>
          <a:spcPct val="0"/>
        </a:spcBef>
        <a:spcAft>
          <a:spcPct val="0"/>
        </a:spcAft>
        <a:defRPr sz="23100">
          <a:solidFill>
            <a:schemeClr val="tx2"/>
          </a:solidFill>
          <a:latin typeface="Times New Roman" pitchFamily="18" charset="0"/>
        </a:defRPr>
      </a:lvl9pPr>
    </p:titleStyle>
    <p:bodyStyle>
      <a:lvl1pPr marL="1803400" indent="-1803400" algn="l" defTabSz="4806950" rtl="0" eaLnBrk="0" fontAlgn="base" hangingPunct="0">
        <a:spcBef>
          <a:spcPct val="20000"/>
        </a:spcBef>
        <a:spcAft>
          <a:spcPct val="0"/>
        </a:spcAft>
        <a:buChar char="•"/>
        <a:defRPr sz="16800">
          <a:solidFill>
            <a:schemeClr val="tx1"/>
          </a:solidFill>
          <a:latin typeface="+mn-lt"/>
          <a:ea typeface="+mn-ea"/>
          <a:cs typeface="+mn-cs"/>
        </a:defRPr>
      </a:lvl1pPr>
      <a:lvl2pPr marL="3905250" indent="-1501775" algn="l" defTabSz="4806950" rtl="0" eaLnBrk="0" fontAlgn="base" hangingPunct="0">
        <a:spcBef>
          <a:spcPct val="20000"/>
        </a:spcBef>
        <a:spcAft>
          <a:spcPct val="0"/>
        </a:spcAft>
        <a:buChar char="–"/>
        <a:defRPr sz="14700">
          <a:solidFill>
            <a:schemeClr val="tx1"/>
          </a:solidFill>
          <a:latin typeface="+mn-lt"/>
        </a:defRPr>
      </a:lvl2pPr>
      <a:lvl3pPr marL="6008688" indent="-1201738" algn="l" defTabSz="4806950" rtl="0" eaLnBrk="0" fontAlgn="base" hangingPunct="0">
        <a:spcBef>
          <a:spcPct val="20000"/>
        </a:spcBef>
        <a:spcAft>
          <a:spcPct val="0"/>
        </a:spcAft>
        <a:buChar char="•"/>
        <a:defRPr sz="12600">
          <a:solidFill>
            <a:schemeClr val="tx1"/>
          </a:solidFill>
          <a:latin typeface="+mn-lt"/>
        </a:defRPr>
      </a:lvl3pPr>
      <a:lvl4pPr marL="8412163" indent="-1201738" algn="l" defTabSz="4806950" rtl="0" eaLnBrk="0" fontAlgn="base" hangingPunct="0">
        <a:spcBef>
          <a:spcPct val="20000"/>
        </a:spcBef>
        <a:spcAft>
          <a:spcPct val="0"/>
        </a:spcAft>
        <a:buChar char="–"/>
        <a:defRPr sz="10500">
          <a:solidFill>
            <a:schemeClr val="tx1"/>
          </a:solidFill>
          <a:latin typeface="+mn-lt"/>
        </a:defRPr>
      </a:lvl4pPr>
      <a:lvl5pPr marL="10815638" indent="-1201738" algn="l" defTabSz="4806950" rtl="0" eaLnBrk="0" fontAlgn="base" hangingPunct="0">
        <a:spcBef>
          <a:spcPct val="20000"/>
        </a:spcBef>
        <a:spcAft>
          <a:spcPct val="0"/>
        </a:spcAft>
        <a:buChar char="»"/>
        <a:defRPr sz="10500">
          <a:solidFill>
            <a:schemeClr val="tx1"/>
          </a:solidFill>
          <a:latin typeface="+mn-lt"/>
        </a:defRPr>
      </a:lvl5pPr>
      <a:lvl6pPr marL="11272838" indent="-1201738" algn="l" defTabSz="4806950" rtl="0" fontAlgn="base">
        <a:spcBef>
          <a:spcPct val="20000"/>
        </a:spcBef>
        <a:spcAft>
          <a:spcPct val="0"/>
        </a:spcAft>
        <a:buChar char="»"/>
        <a:defRPr sz="10500">
          <a:solidFill>
            <a:schemeClr val="tx1"/>
          </a:solidFill>
          <a:latin typeface="+mn-lt"/>
        </a:defRPr>
      </a:lvl6pPr>
      <a:lvl7pPr marL="11730038" indent="-1201738" algn="l" defTabSz="4806950" rtl="0" fontAlgn="base">
        <a:spcBef>
          <a:spcPct val="20000"/>
        </a:spcBef>
        <a:spcAft>
          <a:spcPct val="0"/>
        </a:spcAft>
        <a:buChar char="»"/>
        <a:defRPr sz="10500">
          <a:solidFill>
            <a:schemeClr val="tx1"/>
          </a:solidFill>
          <a:latin typeface="+mn-lt"/>
        </a:defRPr>
      </a:lvl7pPr>
      <a:lvl8pPr marL="12187238" indent="-1201738" algn="l" defTabSz="4806950" rtl="0" fontAlgn="base">
        <a:spcBef>
          <a:spcPct val="20000"/>
        </a:spcBef>
        <a:spcAft>
          <a:spcPct val="0"/>
        </a:spcAft>
        <a:buChar char="»"/>
        <a:defRPr sz="10500">
          <a:solidFill>
            <a:schemeClr val="tx1"/>
          </a:solidFill>
          <a:latin typeface="+mn-lt"/>
        </a:defRPr>
      </a:lvl8pPr>
      <a:lvl9pPr marL="12644438" indent="-1201738" algn="l" defTabSz="4806950" rtl="0" fontAlgn="base">
        <a:spcBef>
          <a:spcPct val="20000"/>
        </a:spcBef>
        <a:spcAft>
          <a:spcPct val="0"/>
        </a:spcAft>
        <a:buChar char="»"/>
        <a:defRPr sz="10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43"/>
          <p:cNvSpPr>
            <a:spLocks noGrp="1"/>
          </p:cNvSpPr>
          <p:nvPr>
            <p:ph type="title"/>
          </p:nvPr>
        </p:nvSpPr>
        <p:spPr>
          <a:xfrm>
            <a:off x="0" y="0"/>
            <a:ext cx="43891200" cy="2657475"/>
          </a:xfrm>
          <a:solidFill>
            <a:srgbClr val="92D050"/>
          </a:solidFill>
        </p:spPr>
        <p:txBody>
          <a:bodyPr/>
          <a:lstStyle/>
          <a:p>
            <a:pPr eaLnBrk="1" hangingPunct="1"/>
            <a:r>
              <a:rPr lang="en-US" sz="7200" b="1" dirty="0" smtClean="0"/>
              <a:t> </a:t>
            </a:r>
            <a:r>
              <a:rPr lang="en-US" sz="6000" b="1" dirty="0" smtClean="0"/>
              <a:t>Conservation Agriculture in Lesotho: Residue Use Patterns Among CA adopters vs. Non-Adopters </a:t>
            </a:r>
            <a:br>
              <a:rPr lang="en-US" sz="6000" b="1" dirty="0" smtClean="0"/>
            </a:br>
            <a:r>
              <a:rPr lang="en-US" sz="4000" b="1" dirty="0" smtClean="0">
                <a:latin typeface="Calibri" pitchFamily="34" charset="0"/>
              </a:rPr>
              <a:t>E. Bisangwa</a:t>
            </a:r>
            <a:r>
              <a:rPr lang="en-US" sz="4000" b="1" baseline="30000" dirty="0" smtClean="0">
                <a:latin typeface="Calibri" pitchFamily="34" charset="0"/>
              </a:rPr>
              <a:t>1</a:t>
            </a:r>
            <a:r>
              <a:rPr lang="en-US" sz="4000" b="1" dirty="0" smtClean="0">
                <a:latin typeface="Calibri" pitchFamily="34" charset="0"/>
              </a:rPr>
              <a:t>, M.D. Wilcox</a:t>
            </a:r>
            <a:r>
              <a:rPr lang="en-US" sz="4000" b="1" baseline="30000" dirty="0" smtClean="0">
                <a:latin typeface="Calibri" pitchFamily="34" charset="0"/>
              </a:rPr>
              <a:t>2</a:t>
            </a:r>
            <a:r>
              <a:rPr lang="en-US" sz="4000" b="1" dirty="0" smtClean="0">
                <a:latin typeface="Calibri" pitchFamily="34" charset="0"/>
              </a:rPr>
              <a:t>, D.M. Lambert</a:t>
            </a:r>
            <a:r>
              <a:rPr lang="en-US" sz="4000" b="1" baseline="30000" dirty="0" smtClean="0">
                <a:latin typeface="Calibri" pitchFamily="34" charset="0"/>
              </a:rPr>
              <a:t>1</a:t>
            </a:r>
            <a:r>
              <a:rPr lang="en-US" sz="4000" b="1" dirty="0" smtClean="0">
                <a:latin typeface="Calibri" pitchFamily="34" charset="0"/>
              </a:rPr>
              <a:t>, M. Marake</a:t>
            </a:r>
            <a:r>
              <a:rPr lang="en-US" sz="4000" b="1" baseline="30000" dirty="0" smtClean="0">
                <a:latin typeface="Calibri" pitchFamily="34" charset="0"/>
              </a:rPr>
              <a:t>3</a:t>
            </a:r>
            <a:r>
              <a:rPr lang="en-US" sz="4000" b="1" dirty="0" smtClean="0">
                <a:latin typeface="Calibri" pitchFamily="34" charset="0"/>
              </a:rPr>
              <a:t>, F.R. Walker</a:t>
            </a:r>
            <a:r>
              <a:rPr lang="en-US" sz="4000" b="1" baseline="30000" dirty="0" smtClean="0">
                <a:latin typeface="Calibri" pitchFamily="34" charset="0"/>
              </a:rPr>
              <a:t>1</a:t>
            </a:r>
            <a:r>
              <a:rPr lang="en-US" sz="4000" b="1" dirty="0" smtClean="0">
                <a:latin typeface="Calibri" pitchFamily="34" charset="0"/>
              </a:rPr>
              <a:t>, N. Eash</a:t>
            </a:r>
            <a:r>
              <a:rPr lang="en-US" sz="4000" b="1" baseline="30000" dirty="0" smtClean="0">
                <a:latin typeface="Calibri" pitchFamily="34" charset="0"/>
              </a:rPr>
              <a:t>1</a:t>
            </a:r>
            <a:r>
              <a:rPr lang="en-US" sz="4000" b="1" dirty="0" smtClean="0">
                <a:latin typeface="Calibri" pitchFamily="34" charset="0"/>
              </a:rPr>
              <a:t>, </a:t>
            </a:r>
            <a:r>
              <a:rPr lang="en-US" sz="4000" b="1" dirty="0" smtClean="0">
                <a:latin typeface="Calibri" pitchFamily="34" charset="0"/>
              </a:rPr>
              <a:t>K. Moore</a:t>
            </a:r>
            <a:r>
              <a:rPr lang="en-US" sz="4000" b="1" baseline="30000" dirty="0" smtClean="0">
                <a:latin typeface="Calibri" pitchFamily="34" charset="0"/>
              </a:rPr>
              <a:t>4</a:t>
            </a:r>
            <a:r>
              <a:rPr lang="en-US" sz="4000" b="1" dirty="0" smtClean="0">
                <a:latin typeface="Calibri" pitchFamily="34" charset="0"/>
              </a:rPr>
              <a:t> and W.M. Park</a:t>
            </a:r>
            <a:r>
              <a:rPr lang="en-US" sz="4000" b="1" baseline="30000" dirty="0" smtClean="0">
                <a:latin typeface="Calibri" pitchFamily="34" charset="0"/>
              </a:rPr>
              <a:t>1 </a:t>
            </a:r>
            <a:br>
              <a:rPr lang="en-US" sz="4000" b="1" baseline="30000" dirty="0" smtClean="0">
                <a:latin typeface="Calibri" pitchFamily="34" charset="0"/>
              </a:rPr>
            </a:br>
            <a:r>
              <a:rPr lang="en-US" sz="2400" b="1" baseline="30000" dirty="0" smtClean="0">
                <a:cs typeface="Arial" charset="0"/>
              </a:rPr>
              <a:t>1</a:t>
            </a:r>
            <a:r>
              <a:rPr lang="en-US" sz="2400" b="1" dirty="0" smtClean="0">
                <a:cs typeface="Arial" charset="0"/>
              </a:rPr>
              <a:t>University of Tennessee – Knoxville, TN;  </a:t>
            </a:r>
            <a:r>
              <a:rPr lang="en-US" sz="2400" b="1" baseline="30000" dirty="0" smtClean="0">
                <a:cs typeface="Arial" charset="0"/>
              </a:rPr>
              <a:t>2</a:t>
            </a:r>
            <a:r>
              <a:rPr lang="en-US" sz="2400" b="1" dirty="0" smtClean="0">
                <a:cs typeface="Arial" charset="0"/>
              </a:rPr>
              <a:t> Purdue University-West Lafayette, IN;   </a:t>
            </a:r>
            <a:r>
              <a:rPr lang="en-US" sz="2400" b="1" baseline="30000" dirty="0" smtClean="0">
                <a:cs typeface="Arial" charset="0"/>
              </a:rPr>
              <a:t>3</a:t>
            </a:r>
            <a:r>
              <a:rPr lang="en-US" sz="2400" b="1" dirty="0" smtClean="0">
                <a:cs typeface="Arial" charset="0"/>
              </a:rPr>
              <a:t> National University of Lesotho – Roma, </a:t>
            </a:r>
            <a:r>
              <a:rPr lang="en-US" sz="2400" b="1" baseline="30000" dirty="0" smtClean="0">
                <a:cs typeface="Arial" charset="0"/>
              </a:rPr>
              <a:t>4</a:t>
            </a:r>
            <a:r>
              <a:rPr lang="en-US" sz="2400" b="1" dirty="0" smtClean="0">
                <a:cs typeface="Arial" charset="0"/>
              </a:rPr>
              <a:t> Virginia Tech – Blacksburg, VA </a:t>
            </a:r>
            <a:endParaRPr lang="en-US" sz="2400" b="1" dirty="0" smtClean="0">
              <a:solidFill>
                <a:srgbClr val="523227"/>
              </a:solidFill>
              <a:latin typeface="Calibri" pitchFamily="34" charset="0"/>
              <a:cs typeface="Calibri" pitchFamily="34" charset="0"/>
            </a:endParaRPr>
          </a:p>
        </p:txBody>
      </p:sp>
      <p:sp>
        <p:nvSpPr>
          <p:cNvPr id="14" name="Rectangle 13"/>
          <p:cNvSpPr/>
          <p:nvPr/>
        </p:nvSpPr>
        <p:spPr>
          <a:xfrm>
            <a:off x="28598813" y="9821863"/>
            <a:ext cx="14949487" cy="12218987"/>
          </a:xfrm>
          <a:prstGeom prst="rect">
            <a:avLst/>
          </a:prstGeom>
          <a:solidFill>
            <a:schemeClr val="bg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en-US" sz="4000" b="1" dirty="0">
                <a:solidFill>
                  <a:schemeClr val="tx1"/>
                </a:solidFill>
                <a:latin typeface="Century Gothic" pitchFamily="34" charset="0"/>
                <a:cs typeface="Calibri" pitchFamily="34" charset="0"/>
              </a:rPr>
              <a:t>Results</a:t>
            </a:r>
          </a:p>
          <a:p>
            <a:pPr algn="just"/>
            <a:r>
              <a:rPr lang="en-US" sz="3200" b="1" i="1" dirty="0">
                <a:solidFill>
                  <a:schemeClr val="tx1"/>
                </a:solidFill>
                <a:latin typeface="Century Gothic" pitchFamily="34" charset="0"/>
                <a:cs typeface="Arial" charset="0"/>
              </a:rPr>
              <a:t>Adoption of CA (Table 1)</a:t>
            </a:r>
          </a:p>
          <a:p>
            <a:pPr algn="just">
              <a:buFont typeface="Arial" charset="0"/>
              <a:buChar char="•"/>
            </a:pPr>
            <a:r>
              <a:rPr lang="en-US" sz="3200" dirty="0">
                <a:solidFill>
                  <a:schemeClr val="tx1"/>
                </a:solidFill>
                <a:latin typeface="Century Gothic" pitchFamily="34" charset="0"/>
                <a:cs typeface="Arial" charset="0"/>
              </a:rPr>
              <a:t> 4</a:t>
            </a:r>
            <a:r>
              <a:rPr lang="en-US" sz="3200" dirty="0" smtClean="0">
                <a:solidFill>
                  <a:schemeClr val="tx1"/>
                </a:solidFill>
                <a:latin typeface="Century Gothic" pitchFamily="34" charset="0"/>
                <a:cs typeface="Arial" charset="0"/>
              </a:rPr>
              <a:t>27 farmers </a:t>
            </a:r>
            <a:r>
              <a:rPr lang="en-US" sz="3200" dirty="0">
                <a:solidFill>
                  <a:schemeClr val="tx1"/>
                </a:solidFill>
                <a:latin typeface="Century Gothic" pitchFamily="34" charset="0"/>
                <a:cs typeface="Arial" charset="0"/>
              </a:rPr>
              <a:t>were grouped into four categories: non-adopters (76%), adopters (13%), new adopters (8%), and abandoners (3%). </a:t>
            </a:r>
          </a:p>
          <a:p>
            <a:pPr algn="just">
              <a:buFont typeface="Arial" charset="0"/>
              <a:buChar char="•"/>
            </a:pPr>
            <a:endParaRPr lang="en-US" sz="3200" b="1" i="1" dirty="0">
              <a:solidFill>
                <a:schemeClr val="tx1"/>
              </a:solidFill>
              <a:latin typeface="Century Gothic" pitchFamily="34" charset="0"/>
              <a:cs typeface="Arial" charset="0"/>
            </a:endParaRPr>
          </a:p>
          <a:p>
            <a:r>
              <a:rPr lang="en-US" sz="3200" b="1" i="1" dirty="0">
                <a:solidFill>
                  <a:schemeClr val="tx1"/>
                </a:solidFill>
                <a:latin typeface="Century Gothic" pitchFamily="34" charset="0"/>
                <a:cs typeface="Arial" charset="0"/>
              </a:rPr>
              <a:t>Crop residue </a:t>
            </a:r>
            <a:r>
              <a:rPr lang="en-US" sz="3200" b="1" i="1" dirty="0" smtClean="0">
                <a:solidFill>
                  <a:schemeClr val="tx1"/>
                </a:solidFill>
                <a:latin typeface="Century Gothic" pitchFamily="34" charset="0"/>
                <a:cs typeface="Arial" charset="0"/>
              </a:rPr>
              <a:t>at time of planting </a:t>
            </a:r>
            <a:r>
              <a:rPr lang="en-US" sz="3200" b="1" i="1" dirty="0">
                <a:solidFill>
                  <a:schemeClr val="tx1"/>
                </a:solidFill>
                <a:latin typeface="Century Gothic" pitchFamily="34" charset="0"/>
                <a:cs typeface="Arial" charset="0"/>
              </a:rPr>
              <a:t>(Table 2)</a:t>
            </a:r>
          </a:p>
          <a:p>
            <a:pPr>
              <a:buFont typeface="Arial" charset="0"/>
              <a:buChar char="•"/>
            </a:pPr>
            <a:r>
              <a:rPr lang="en-US" sz="3200" dirty="0">
                <a:solidFill>
                  <a:schemeClr val="tx1"/>
                </a:solidFill>
                <a:latin typeface="Century Gothic" pitchFamily="34" charset="0"/>
                <a:cs typeface="Arial" charset="0"/>
              </a:rPr>
              <a:t> </a:t>
            </a:r>
            <a:r>
              <a:rPr lang="en-US" sz="3200" dirty="0" smtClean="0">
                <a:solidFill>
                  <a:schemeClr val="tx1"/>
                </a:solidFill>
                <a:latin typeface="Century Gothic" pitchFamily="34" charset="0"/>
                <a:cs typeface="Arial" charset="0"/>
              </a:rPr>
              <a:t>Eighty percent of conventional fields had less than 25% residue cover at the time of plowing/planting </a:t>
            </a:r>
            <a:endParaRPr lang="en-US" sz="3200" dirty="0">
              <a:solidFill>
                <a:schemeClr val="tx1"/>
              </a:solidFill>
              <a:latin typeface="Century Gothic" pitchFamily="34" charset="0"/>
              <a:cs typeface="Arial" charset="0"/>
            </a:endParaRPr>
          </a:p>
          <a:p>
            <a:pPr>
              <a:buFont typeface="Arial" charset="0"/>
              <a:buChar char="•"/>
            </a:pPr>
            <a:r>
              <a:rPr lang="en-US" sz="3200" dirty="0">
                <a:solidFill>
                  <a:schemeClr val="tx1"/>
                </a:solidFill>
                <a:latin typeface="Century Gothic" pitchFamily="34" charset="0"/>
                <a:cs typeface="Arial" charset="0"/>
              </a:rPr>
              <a:t> </a:t>
            </a:r>
            <a:r>
              <a:rPr lang="en-US" sz="3200" dirty="0" smtClean="0">
                <a:solidFill>
                  <a:schemeClr val="tx1"/>
                </a:solidFill>
                <a:latin typeface="Century Gothic" pitchFamily="34" charset="0"/>
                <a:cs typeface="Arial" charset="0"/>
              </a:rPr>
              <a:t>Sixty percent of CA fields had residue cover above 25% at the time of planting</a:t>
            </a:r>
            <a:endParaRPr lang="en-US" sz="3200" dirty="0">
              <a:solidFill>
                <a:schemeClr val="tx1"/>
              </a:solidFill>
              <a:latin typeface="Century Gothic" pitchFamily="34" charset="0"/>
              <a:cs typeface="Arial" charset="0"/>
            </a:endParaRPr>
          </a:p>
          <a:p>
            <a:endParaRPr lang="en-US" sz="3200" dirty="0">
              <a:solidFill>
                <a:schemeClr val="tx1"/>
              </a:solidFill>
              <a:latin typeface="Century Gothic" pitchFamily="34" charset="0"/>
              <a:cs typeface="Arial" charset="0"/>
            </a:endParaRPr>
          </a:p>
          <a:p>
            <a:r>
              <a:rPr lang="en-US" sz="3200" b="1" i="1" dirty="0">
                <a:solidFill>
                  <a:schemeClr val="tx1"/>
                </a:solidFill>
                <a:latin typeface="Century Gothic" pitchFamily="34" charset="0"/>
                <a:cs typeface="Arial" charset="0"/>
              </a:rPr>
              <a:t>Attitudes toward farming techniques (Table 3)</a:t>
            </a:r>
          </a:p>
          <a:p>
            <a:pPr>
              <a:buFont typeface="Arial" charset="0"/>
              <a:buChar char="•"/>
            </a:pPr>
            <a:r>
              <a:rPr lang="en-US" sz="3200" dirty="0">
                <a:solidFill>
                  <a:schemeClr val="tx1"/>
                </a:solidFill>
                <a:latin typeface="Century Gothic" pitchFamily="34" charset="0"/>
                <a:cs typeface="Arial" charset="0"/>
              </a:rPr>
              <a:t>In general, the opinions of farmers currently practicing CA were more often aligned with the main tenets of CA than those that had never tried CA or had abandoned CA. </a:t>
            </a:r>
          </a:p>
          <a:p>
            <a:pPr>
              <a:buFont typeface="Arial" charset="0"/>
              <a:buChar char="•"/>
            </a:pPr>
            <a:r>
              <a:rPr lang="en-US" sz="3200" dirty="0">
                <a:solidFill>
                  <a:schemeClr val="tx1"/>
                </a:solidFill>
                <a:latin typeface="Century Gothic" pitchFamily="34" charset="0"/>
                <a:cs typeface="Arial" charset="0"/>
              </a:rPr>
              <a:t>Full-time CA adopters are split on the use of plowing as a necessary land preparation method. </a:t>
            </a:r>
          </a:p>
          <a:p>
            <a:pPr>
              <a:buFont typeface="Arial" charset="0"/>
              <a:buChar char="•"/>
            </a:pPr>
            <a:endParaRPr lang="en-US" sz="3200" dirty="0">
              <a:solidFill>
                <a:schemeClr val="tx1"/>
              </a:solidFill>
              <a:latin typeface="Century Gothic" pitchFamily="34" charset="0"/>
              <a:cs typeface="Arial" charset="0"/>
            </a:endParaRPr>
          </a:p>
          <a:p>
            <a:r>
              <a:rPr lang="en-US" sz="3200" b="1" i="1" dirty="0">
                <a:solidFill>
                  <a:schemeClr val="tx1"/>
                </a:solidFill>
                <a:latin typeface="Century Gothic" pitchFamily="34" charset="0"/>
                <a:cs typeface="Arial" charset="0"/>
              </a:rPr>
              <a:t>Post-harvest use of crop residue (Table 4)</a:t>
            </a:r>
            <a:endParaRPr lang="en-US" sz="3200" dirty="0">
              <a:solidFill>
                <a:schemeClr val="tx1"/>
              </a:solidFill>
              <a:latin typeface="Century Gothic" pitchFamily="34" charset="0"/>
              <a:cs typeface="Arial" charset="0"/>
            </a:endParaRPr>
          </a:p>
          <a:p>
            <a:pPr>
              <a:buFont typeface="Arial" charset="0"/>
              <a:buChar char="•"/>
            </a:pPr>
            <a:r>
              <a:rPr lang="en-US" sz="3200" dirty="0">
                <a:solidFill>
                  <a:schemeClr val="tx1"/>
                </a:solidFill>
                <a:latin typeface="Century Gothic" pitchFamily="34" charset="0"/>
                <a:cs typeface="Calibri" pitchFamily="34" charset="0"/>
              </a:rPr>
              <a:t>Across all CA adoption categories, the majority of farmers report that animals consume crop residue, either in the fields or at home. </a:t>
            </a:r>
          </a:p>
          <a:p>
            <a:pPr>
              <a:buFont typeface="Arial" charset="0"/>
              <a:buChar char="•"/>
            </a:pPr>
            <a:r>
              <a:rPr lang="en-US" sz="3200" dirty="0">
                <a:solidFill>
                  <a:schemeClr val="tx1"/>
                </a:solidFill>
                <a:latin typeface="Century Gothic" pitchFamily="34" charset="0"/>
                <a:cs typeface="Calibri" pitchFamily="34" charset="0"/>
              </a:rPr>
              <a:t>A larger proportion of full-time CA adopters and those that have recently abandoned CA report leaving crop residue as cover than any farmers in other categories.</a:t>
            </a:r>
          </a:p>
        </p:txBody>
      </p:sp>
      <p:sp>
        <p:nvSpPr>
          <p:cNvPr id="19" name="Rectangle 18"/>
          <p:cNvSpPr/>
          <p:nvPr/>
        </p:nvSpPr>
        <p:spPr>
          <a:xfrm>
            <a:off x="28598813" y="22471063"/>
            <a:ext cx="14949487" cy="6499224"/>
          </a:xfrm>
          <a:prstGeom prst="rect">
            <a:avLst/>
          </a:prstGeom>
          <a:solidFill>
            <a:schemeClr val="bg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en-US" sz="4000" b="1" dirty="0">
                <a:solidFill>
                  <a:schemeClr val="tx1"/>
                </a:solidFill>
                <a:latin typeface="Century Gothic" pitchFamily="34" charset="0"/>
                <a:cs typeface="Arial" charset="0"/>
              </a:rPr>
              <a:t>Conclusions and Future Directions</a:t>
            </a:r>
          </a:p>
          <a:p>
            <a:pPr>
              <a:buFont typeface="Arial" charset="0"/>
              <a:buChar char="•"/>
            </a:pPr>
            <a:r>
              <a:rPr lang="en-US" sz="3200" dirty="0">
                <a:solidFill>
                  <a:schemeClr val="tx1"/>
                </a:solidFill>
                <a:latin typeface="Century Gothic" pitchFamily="34" charset="0"/>
                <a:cs typeface="Arial" charset="0"/>
              </a:rPr>
              <a:t>Farmers’ attitudes toward cover crops, crop rotation and residue maintenance suggest that they are open to using these techniques. Additional analysis needs to be concluded to determine if they are actually employing these techniques. </a:t>
            </a:r>
          </a:p>
          <a:p>
            <a:endParaRPr lang="en-US" sz="3200" dirty="0">
              <a:solidFill>
                <a:schemeClr val="tx1"/>
              </a:solidFill>
              <a:latin typeface="Century Gothic" pitchFamily="34" charset="0"/>
              <a:cs typeface="Arial" charset="0"/>
            </a:endParaRPr>
          </a:p>
          <a:p>
            <a:pPr>
              <a:buFont typeface="Arial" charset="0"/>
              <a:buChar char="•"/>
            </a:pPr>
            <a:r>
              <a:rPr lang="en-US" sz="3200" dirty="0">
                <a:solidFill>
                  <a:schemeClr val="tx1"/>
                </a:solidFill>
                <a:latin typeface="Century Gothic" pitchFamily="34" charset="0"/>
                <a:cs typeface="Arial" charset="0"/>
              </a:rPr>
              <a:t>In general, farmers, even those who have adopted CA techniques on at least one of their fields, still view plowing as a necessity for land preparation. </a:t>
            </a:r>
          </a:p>
          <a:p>
            <a:pPr>
              <a:buFont typeface="Arial" charset="0"/>
              <a:buChar char="•"/>
            </a:pPr>
            <a:endParaRPr lang="en-US" sz="3200" dirty="0">
              <a:solidFill>
                <a:schemeClr val="tx1"/>
              </a:solidFill>
              <a:latin typeface="Century Gothic" pitchFamily="34" charset="0"/>
              <a:cs typeface="Arial" charset="0"/>
            </a:endParaRPr>
          </a:p>
          <a:p>
            <a:pPr>
              <a:buFont typeface="Arial" charset="0"/>
              <a:buChar char="•"/>
            </a:pPr>
            <a:r>
              <a:rPr lang="en-US" sz="3200" dirty="0">
                <a:solidFill>
                  <a:schemeClr val="tx1"/>
                </a:solidFill>
                <a:latin typeface="Century Gothic" pitchFamily="34" charset="0"/>
                <a:cs typeface="Arial" charset="0"/>
              </a:rPr>
              <a:t>Future studies are necessary to analyze the social dimension of leaving residue in </a:t>
            </a:r>
            <a:r>
              <a:rPr lang="en-US" sz="3200" dirty="0" smtClean="0">
                <a:solidFill>
                  <a:schemeClr val="tx1"/>
                </a:solidFill>
                <a:latin typeface="Century Gothic" pitchFamily="34" charset="0"/>
                <a:cs typeface="Arial" charset="0"/>
              </a:rPr>
              <a:t>fields and whether CA adoption affects residue use on conventional fields</a:t>
            </a:r>
            <a:endParaRPr lang="en-US" sz="3200" dirty="0">
              <a:solidFill>
                <a:schemeClr val="tx1"/>
              </a:solidFill>
              <a:latin typeface="Calibri" pitchFamily="34" charset="0"/>
              <a:cs typeface="Calibri" pitchFamily="34" charset="0"/>
            </a:endParaRPr>
          </a:p>
        </p:txBody>
      </p:sp>
      <p:sp>
        <p:nvSpPr>
          <p:cNvPr id="48" name="Rectangle 47"/>
          <p:cNvSpPr/>
          <p:nvPr/>
        </p:nvSpPr>
        <p:spPr>
          <a:xfrm>
            <a:off x="247650" y="2886075"/>
            <a:ext cx="8991600" cy="7248525"/>
          </a:xfrm>
          <a:prstGeom prst="rect">
            <a:avLst/>
          </a:prstGeom>
          <a:solidFill>
            <a:schemeClr val="bg1"/>
          </a:solidFill>
          <a:ln w="57150">
            <a:solidFill>
              <a:schemeClr val="accent2"/>
            </a:solidFill>
          </a:ln>
        </p:spPr>
        <p:style>
          <a:lnRef idx="2">
            <a:schemeClr val="accent1">
              <a:shade val="50000"/>
            </a:schemeClr>
          </a:lnRef>
          <a:fillRef idx="1001">
            <a:schemeClr val="lt2"/>
          </a:fillRef>
          <a:effectRef idx="0">
            <a:schemeClr val="accent1"/>
          </a:effectRef>
          <a:fontRef idx="minor">
            <a:schemeClr val="lt1"/>
          </a:fontRef>
        </p:style>
        <p:txBody>
          <a:bodyPr/>
          <a:lstStyle/>
          <a:p>
            <a:pPr algn="ctr"/>
            <a:r>
              <a:rPr lang="en-US" sz="4000" b="1" dirty="0">
                <a:solidFill>
                  <a:schemeClr val="tx1"/>
                </a:solidFill>
                <a:latin typeface="Century Gothic" pitchFamily="34" charset="0"/>
                <a:cs typeface="Arial" charset="0"/>
              </a:rPr>
              <a:t>Background</a:t>
            </a:r>
          </a:p>
          <a:p>
            <a:r>
              <a:rPr lang="en-US" sz="2800" dirty="0">
                <a:solidFill>
                  <a:schemeClr val="tx1"/>
                </a:solidFill>
                <a:latin typeface="Century Gothic" pitchFamily="34" charset="0"/>
                <a:cs typeface="Arial" charset="0"/>
              </a:rPr>
              <a:t>Recent efforts by the Government of Lesotho, non-government organizations (NGOs), and international attention have focused on developing conservation agriculture (CA) practices adapted to the cultural, economic, and agro-ecological conditions in Lesotho. </a:t>
            </a:r>
          </a:p>
          <a:p>
            <a:endParaRPr lang="en-US" sz="2800" dirty="0">
              <a:solidFill>
                <a:schemeClr val="tx1"/>
              </a:solidFill>
              <a:latin typeface="Century Gothic" pitchFamily="34" charset="0"/>
              <a:cs typeface="Arial" charset="0"/>
            </a:endParaRPr>
          </a:p>
          <a:p>
            <a:r>
              <a:rPr lang="en-US" sz="2800" dirty="0">
                <a:solidFill>
                  <a:schemeClr val="tx1"/>
                </a:solidFill>
                <a:latin typeface="Century Gothic" pitchFamily="34" charset="0"/>
                <a:cs typeface="Arial" charset="0"/>
              </a:rPr>
              <a:t>Understanding the influence of the introduction of CA technologies on soil erosion, yields, labor allocation and gender roles is of critical importance for successfully deploying sustainable agriculture technologies. This research is a collaborative effort between The National University of Lesotho and The University of Tennessee.</a:t>
            </a:r>
          </a:p>
          <a:p>
            <a:pPr algn="just"/>
            <a:endParaRPr lang="en-US" b="1" dirty="0">
              <a:solidFill>
                <a:schemeClr val="tx1"/>
              </a:solidFill>
              <a:latin typeface="Calibri" pitchFamily="34" charset="0"/>
              <a:cs typeface="Arial" charset="0"/>
            </a:endParaRPr>
          </a:p>
          <a:p>
            <a:pPr algn="just"/>
            <a:endParaRPr lang="en-US" b="1" dirty="0">
              <a:solidFill>
                <a:schemeClr val="tx1"/>
              </a:solidFill>
              <a:latin typeface="Calibri" pitchFamily="34" charset="0"/>
              <a:cs typeface="Arial" charset="0"/>
            </a:endParaRPr>
          </a:p>
          <a:p>
            <a:pPr algn="ctr"/>
            <a:endParaRPr lang="en-US" sz="2800" b="1" dirty="0">
              <a:solidFill>
                <a:schemeClr val="tx1"/>
              </a:solidFill>
              <a:latin typeface="Calibri" pitchFamily="34" charset="0"/>
              <a:cs typeface="Arial" charset="0"/>
            </a:endParaRPr>
          </a:p>
        </p:txBody>
      </p:sp>
      <p:sp>
        <p:nvSpPr>
          <p:cNvPr id="2054" name="Rectangle 73"/>
          <p:cNvSpPr>
            <a:spLocks noChangeArrowheads="1"/>
          </p:cNvSpPr>
          <p:nvPr/>
        </p:nvSpPr>
        <p:spPr bwMode="auto">
          <a:xfrm>
            <a:off x="0" y="-230188"/>
            <a:ext cx="18415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55" name="Rectangle 75"/>
          <p:cNvSpPr>
            <a:spLocks noChangeArrowheads="1"/>
          </p:cNvSpPr>
          <p:nvPr/>
        </p:nvSpPr>
        <p:spPr bwMode="auto">
          <a:xfrm>
            <a:off x="0" y="-230188"/>
            <a:ext cx="18415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56" name="Rectangle 77"/>
          <p:cNvSpPr>
            <a:spLocks noChangeArrowheads="1"/>
          </p:cNvSpPr>
          <p:nvPr/>
        </p:nvSpPr>
        <p:spPr bwMode="auto">
          <a:xfrm>
            <a:off x="0" y="-230188"/>
            <a:ext cx="18415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57" name="Rectangle 105"/>
          <p:cNvSpPr>
            <a:spLocks noChangeArrowheads="1"/>
          </p:cNvSpPr>
          <p:nvPr/>
        </p:nvSpPr>
        <p:spPr bwMode="auto">
          <a:xfrm>
            <a:off x="0" y="-230188"/>
            <a:ext cx="18415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58" name="Rectangle 217"/>
          <p:cNvSpPr>
            <a:spLocks noChangeArrowheads="1"/>
          </p:cNvSpPr>
          <p:nvPr/>
        </p:nvSpPr>
        <p:spPr bwMode="auto">
          <a:xfrm>
            <a:off x="0" y="-230188"/>
            <a:ext cx="18415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59" name="Rectangle 219"/>
          <p:cNvSpPr>
            <a:spLocks noChangeArrowheads="1"/>
          </p:cNvSpPr>
          <p:nvPr/>
        </p:nvSpPr>
        <p:spPr bwMode="auto">
          <a:xfrm>
            <a:off x="0" y="-230188"/>
            <a:ext cx="184150" cy="46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8" name="TextBox 27"/>
          <p:cNvSpPr txBox="1"/>
          <p:nvPr/>
        </p:nvSpPr>
        <p:spPr>
          <a:xfrm>
            <a:off x="9742488" y="2886075"/>
            <a:ext cx="18573750" cy="7662863"/>
          </a:xfrm>
          <a:prstGeom prst="rect">
            <a:avLst/>
          </a:prstGeom>
          <a:solidFill>
            <a:srgbClr val="92D050"/>
          </a:solidFill>
          <a:ln w="57150">
            <a:solidFill>
              <a:schemeClr val="accent2"/>
            </a:solidFill>
          </a:ln>
        </p:spPr>
        <p:style>
          <a:lnRef idx="2">
            <a:schemeClr val="accent2"/>
          </a:lnRef>
          <a:fillRef idx="1">
            <a:schemeClr val="lt1"/>
          </a:fillRef>
          <a:effectRef idx="0">
            <a:schemeClr val="accent2"/>
          </a:effectRef>
          <a:fontRef idx="minor">
            <a:schemeClr val="dk1"/>
          </a:fontRef>
        </p:style>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r>
              <a:rPr lang="en-US" sz="4000" b="1">
                <a:solidFill>
                  <a:srgbClr val="000000"/>
                </a:solidFill>
                <a:latin typeface="Century Gothic" pitchFamily="34" charset="0"/>
                <a:cs typeface="Calibri" pitchFamily="34" charset="0"/>
              </a:rPr>
              <a:t>Data</a:t>
            </a:r>
          </a:p>
          <a:p>
            <a:pPr eaLnBrk="1" hangingPunct="1"/>
            <a:r>
              <a:rPr lang="en-US" sz="3200">
                <a:solidFill>
                  <a:srgbClr val="000000"/>
                </a:solidFill>
                <a:latin typeface="Century Gothic" pitchFamily="34" charset="0"/>
                <a:cs typeface="Calibri" pitchFamily="34" charset="0"/>
              </a:rPr>
              <a:t>This research uses household survey data from more than 430 households in ten Botha Bothe district villages in Lesotho,  where likoti and mechanized CA has been introduced by non-governmental organizations and Extension, respectively. </a:t>
            </a:r>
            <a:endParaRPr lang="en-US" sz="3200" b="1">
              <a:latin typeface="Century Gothic" pitchFamily="34" charset="0"/>
              <a:cs typeface="Calibri" pitchFamily="34" charset="0"/>
            </a:endParaRPr>
          </a:p>
          <a:p>
            <a:pPr eaLnBrk="1" hangingPunct="1"/>
            <a:endParaRPr lang="en-US" sz="1600">
              <a:solidFill>
                <a:srgbClr val="000000"/>
              </a:solidFill>
              <a:latin typeface="Century Gothic" pitchFamily="34" charset="0"/>
              <a:cs typeface="Calibri" pitchFamily="34" charset="0"/>
            </a:endParaRPr>
          </a:p>
          <a:p>
            <a:pPr eaLnBrk="1" hangingPunct="1"/>
            <a:r>
              <a:rPr lang="en-US" sz="3200">
                <a:solidFill>
                  <a:srgbClr val="000000"/>
                </a:solidFill>
                <a:latin typeface="Century Gothic" pitchFamily="34" charset="0"/>
                <a:cs typeface="Calibri" pitchFamily="34" charset="0"/>
              </a:rPr>
              <a:t>Three key information sources were used to increase the precision of the sample (1) population Census data; (2) the importance of agriculture in terms of employment and subsistence; and (3) information about ongoing CA Extension efforts in the Botha Bothe district.</a:t>
            </a:r>
          </a:p>
          <a:p>
            <a:pPr eaLnBrk="1" hangingPunct="1"/>
            <a:endParaRPr lang="en-US" sz="1600">
              <a:solidFill>
                <a:srgbClr val="000000"/>
              </a:solidFill>
              <a:latin typeface="Century Gothic" pitchFamily="34" charset="0"/>
              <a:cs typeface="Calibri" pitchFamily="34" charset="0"/>
            </a:endParaRPr>
          </a:p>
          <a:p>
            <a:pPr eaLnBrk="1" hangingPunct="1"/>
            <a:r>
              <a:rPr lang="en-US" sz="3200">
                <a:solidFill>
                  <a:srgbClr val="000000"/>
                </a:solidFill>
                <a:latin typeface="Century Gothic" pitchFamily="34" charset="0"/>
                <a:cs typeface="Calibri" pitchFamily="34" charset="0"/>
              </a:rPr>
              <a:t>The survey instrument consisted of fourteen pages and included questions regarding: household demographics, assets, income and consumption; farm management and agricultural production/marketing 2010/2011; rural services and credit; knowledge and attitudes associated with agriculture and social networks. The survey was designed to take up to one hour to complete per respondent. Sample size was determined using a 95% confidence interval, a 5% margin of error.</a:t>
            </a:r>
            <a:endParaRPr lang="en-US" sz="3600">
              <a:solidFill>
                <a:srgbClr val="000000"/>
              </a:solidFill>
              <a:latin typeface="Century Gothic" pitchFamily="34" charset="0"/>
              <a:cs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279548163"/>
              </p:ext>
            </p:extLst>
          </p:nvPr>
        </p:nvGraphicFramePr>
        <p:xfrm>
          <a:off x="9713912" y="11034714"/>
          <a:ext cx="18602326" cy="9110563"/>
        </p:xfrm>
        <a:graphic>
          <a:graphicData uri="http://schemas.openxmlformats.org/drawingml/2006/table">
            <a:tbl>
              <a:tblPr/>
              <a:tblGrid>
                <a:gridCol w="3563548"/>
                <a:gridCol w="5012926"/>
                <a:gridCol w="5012926"/>
                <a:gridCol w="5012926"/>
              </a:tblGrid>
              <a:tr h="1358587">
                <a:tc gridSpan="4">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latin typeface="Century Gothic" pitchFamily="34" charset="0"/>
                          <a:cs typeface="Arial" charset="0"/>
                        </a:rPr>
                        <a:t>Table 2 : Percent of fields by type of management and residue cover at the time of planting in 2009/10</a:t>
                      </a:r>
                    </a:p>
                  </a:txBody>
                  <a:tcPr marL="68580" marR="68580" marT="0" marB="0" anchor="ctr" horzOverflow="overflow">
                    <a:lnL w="57150"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57150" cap="flat" cmpd="sng" algn="ctr">
                      <a:solidFill>
                        <a:schemeClr val="accent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hMerge="1">
                  <a:txBody>
                    <a:bodyPr/>
                    <a:lstStyle/>
                    <a:p>
                      <a:endParaRPr lang="en-US"/>
                    </a:p>
                  </a:txBody>
                  <a:tcPr/>
                </a:tc>
                <a:tc hMerge="1">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4000" b="1" i="0" u="none" strike="noStrike" cap="none" normalizeH="0" baseline="0" dirty="0" smtClean="0">
                        <a:ln>
                          <a:noFill/>
                        </a:ln>
                        <a:solidFill>
                          <a:schemeClr val="tx1"/>
                        </a:solidFill>
                        <a:effectLst/>
                        <a:latin typeface="Century Gothic" pitchFamily="34" charset="0"/>
                        <a:cs typeface="Arial" charset="0"/>
                      </a:endParaRPr>
                    </a:p>
                  </a:txBody>
                  <a:tcPr marL="68580" marR="68580" marT="0" marB="0" anchor="ctr" horzOverflow="overflow">
                    <a:lnL w="57150"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57150" cap="flat" cmpd="sng" algn="ctr">
                      <a:solidFill>
                        <a:schemeClr val="accent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hMerge="1">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4000" b="1" i="0" u="none" strike="noStrike" cap="none" normalizeH="0" baseline="0" dirty="0" smtClean="0">
                        <a:ln>
                          <a:noFill/>
                        </a:ln>
                        <a:solidFill>
                          <a:schemeClr val="tx1"/>
                        </a:solidFill>
                        <a:effectLst/>
                        <a:latin typeface="Century Gothic" pitchFamily="34" charset="0"/>
                        <a:cs typeface="Arial" charset="0"/>
                      </a:endParaRPr>
                    </a:p>
                  </a:txBody>
                  <a:tcPr marL="68580" marR="68580" marT="0" marB="0" anchor="ctr" horzOverflow="overflow">
                    <a:lnL w="57150"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57150" cap="flat" cmpd="sng" algn="ctr">
                      <a:solidFill>
                        <a:schemeClr val="accent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r>
              <a:tr h="11846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Item</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Number of Fields</a:t>
                      </a:r>
                    </a:p>
                  </a:txBody>
                  <a:tcPr marL="68580" marR="68580" marT="0" marB="0" anchor="ctr" horzOverflow="overflow">
                    <a:lnL w="57150" cap="flat" cmpd="sng" algn="ctr">
                      <a:solidFill>
                        <a:schemeClr val="accent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row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Maize Residue at Planting</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Conventional</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CA</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r>
              <a:tr h="1243849">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Number of Fields</a:t>
                      </a:r>
                    </a:p>
                  </a:txBody>
                  <a:tcPr marL="68580" marR="68580" marT="0" marB="0" anchor="ctr" horzOverflow="overflow">
                    <a:lnL w="57150" cap="flat" cmpd="sng" algn="ctr">
                      <a:solidFill>
                        <a:schemeClr val="accent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vMerge="1">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Century Gothic" pitchFamily="34" charset="0"/>
                        <a:cs typeface="Calibri"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638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65</a:t>
                      </a:r>
                    </a:p>
                  </a:txBody>
                  <a:tcPr marL="68580" marR="68580" marT="0" marB="0" anchor="ctr" horzOverflow="overflow">
                    <a:lnL w="12700" cap="flat" cmpd="sng" algn="ctr">
                      <a:solidFill>
                        <a:schemeClr val="bg1"/>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r>
              <a:tr h="1243849">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25% residue cover</a:t>
                      </a:r>
                    </a:p>
                  </a:txBody>
                  <a:tcPr marL="68580" marR="68580" marT="0" marB="0" anchor="ctr" horzOverflow="overflow">
                    <a:lnL w="57150" cap="flat" cmpd="sng" algn="ctr">
                      <a:solidFill>
                        <a:schemeClr val="accent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Century Gothic" pitchFamily="34" charset="0"/>
                        <a:cs typeface="Calibri"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80%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40%</a:t>
                      </a:r>
                    </a:p>
                  </a:txBody>
                  <a:tcPr marL="68580" marR="68580" marT="0" marB="0" anchor="ctr" horzOverflow="overflow">
                    <a:lnL w="12700" cap="flat" cmpd="sng" algn="ctr">
                      <a:solidFill>
                        <a:schemeClr val="bg1"/>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r>
              <a:tr h="1091804">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50% residue cover</a:t>
                      </a:r>
                    </a:p>
                  </a:txBody>
                  <a:tcPr marL="68580" marR="68580" marT="0" marB="0" anchor="ctr" horzOverflow="overflow">
                    <a:lnL w="57150" cap="flat" cmpd="sng" algn="ctr">
                      <a:solidFill>
                        <a:schemeClr val="accent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Century Gothic" pitchFamily="34" charset="0"/>
                        <a:cs typeface="Calibri"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13%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26%</a:t>
                      </a:r>
                    </a:p>
                  </a:txBody>
                  <a:tcPr marL="68580" marR="68580" marT="0" marB="0" anchor="ctr" horzOverflow="overflow">
                    <a:lnL w="12700" cap="flat" cmpd="sng" algn="ctr">
                      <a:solidFill>
                        <a:schemeClr val="bg1"/>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r>
              <a:tr h="1472184">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75% residue cover</a:t>
                      </a:r>
                    </a:p>
                  </a:txBody>
                  <a:tcPr marL="68580" marR="68580" marT="0" marB="0" anchor="ctr" horzOverflow="overflow">
                    <a:lnL w="57150" cap="flat" cmpd="sng" algn="ctr">
                      <a:solidFill>
                        <a:schemeClr val="accent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Century Gothic" pitchFamily="34" charset="0"/>
                        <a:cs typeface="Calibri"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Century Gothic" pitchFamily="34" charset="0"/>
                        <a:cs typeface="Calibri"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Century Gothic" pitchFamily="34" charset="0"/>
                        <a:cs typeface="Calibri"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4%</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11%</a:t>
                      </a:r>
                    </a:p>
                  </a:txBody>
                  <a:tcPr marL="68580" marR="68580" marT="0" marB="0" anchor="ctr" horzOverflow="overflow">
                    <a:lnL w="12700" cap="flat" cmpd="sng" algn="ctr">
                      <a:solidFill>
                        <a:schemeClr val="bg1"/>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r>
              <a:tr h="1472184">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 </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90% residue cover</a:t>
                      </a:r>
                    </a:p>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1" i="0" u="none" strike="noStrike" cap="none" normalizeH="0" baseline="0" smtClean="0">
                        <a:ln>
                          <a:noFill/>
                        </a:ln>
                        <a:solidFill>
                          <a:srgbClr val="FFFFFF"/>
                        </a:solidFill>
                        <a:effectLst/>
                        <a:latin typeface="Century Gothic" pitchFamily="34" charset="0"/>
                        <a:cs typeface="Calibri" pitchFamily="34" charset="0"/>
                      </a:endParaRPr>
                    </a:p>
                  </a:txBody>
                  <a:tcPr marL="68580" marR="68580" marT="0" marB="0" anchor="ctr" horzOverflow="overflow">
                    <a:lnL w="57150" cap="flat" cmpd="sng" algn="ctr">
                      <a:solidFill>
                        <a:schemeClr val="accent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Century Gothic" pitchFamily="34" charset="0"/>
                        <a:cs typeface="Calibri"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3%</a:t>
                      </a:r>
                      <a:endParaRPr kumimoji="0" lang="en-US" sz="2800" b="1" i="0" u="none" strike="noStrike" cap="none" normalizeH="0" baseline="0" dirty="0" smtClean="0">
                        <a:ln>
                          <a:noFill/>
                        </a:ln>
                        <a:solidFill>
                          <a:srgbClr val="FFFFFF"/>
                        </a:solidFill>
                        <a:effectLst/>
                        <a:latin typeface="Century Gothic" pitchFamily="34" charset="0"/>
                        <a:cs typeface="Calibri"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dirty="0" smtClean="0">
                          <a:ln>
                            <a:noFill/>
                          </a:ln>
                          <a:solidFill>
                            <a:srgbClr val="FFFFFF"/>
                          </a:solidFill>
                          <a:effectLst/>
                          <a:latin typeface="Century Gothic" pitchFamily="34" charset="0"/>
                          <a:cs typeface="Calibri" pitchFamily="34" charset="0"/>
                        </a:rPr>
                        <a:t>23%</a:t>
                      </a:r>
                    </a:p>
                  </a:txBody>
                  <a:tcPr marL="68580" marR="68580" marT="0" marB="0" anchor="ctr" horzOverflow="overflow">
                    <a:lnL w="12700" cap="flat" cmpd="sng" algn="ctr">
                      <a:solidFill>
                        <a:schemeClr val="bg1"/>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92D050"/>
                    </a:solidFill>
                  </a:tcPr>
                </a:tc>
              </a:tr>
            </a:tbl>
          </a:graphicData>
        </a:graphic>
      </p:graphicFrame>
      <p:pic>
        <p:nvPicPr>
          <p:cNvPr id="2125" name="Picture 51" descr="SANREM LOGO-best JPEG versi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21563" y="31127700"/>
            <a:ext cx="1817687"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26" name="Picture 52" descr="Horizontal_CMYK_600.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7675" y="31500763"/>
            <a:ext cx="159861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27" name="Picture 21" descr="image0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797175" y="31191200"/>
            <a:ext cx="2689225" cy="124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28" name="Picture 11" descr="utlogo-large.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19088" y="31149925"/>
            <a:ext cx="2444750"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7" name="Table 26"/>
          <p:cNvGraphicFramePr>
            <a:graphicFrameLocks noGrp="1"/>
          </p:cNvGraphicFramePr>
          <p:nvPr/>
        </p:nvGraphicFramePr>
        <p:xfrm>
          <a:off x="28575000" y="2911475"/>
          <a:ext cx="14992350" cy="6426203"/>
        </p:xfrm>
        <a:graphic>
          <a:graphicData uri="http://schemas.openxmlformats.org/drawingml/2006/table">
            <a:tbl>
              <a:tblPr/>
              <a:tblGrid>
                <a:gridCol w="4448175"/>
                <a:gridCol w="2636838"/>
                <a:gridCol w="2635250"/>
                <a:gridCol w="2636837"/>
                <a:gridCol w="2635250"/>
              </a:tblGrid>
              <a:tr h="1646238">
                <a:tc gridSpan="5">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4000" b="1" i="0" u="none" strike="noStrike" cap="none" normalizeH="0" baseline="0" smtClean="0">
                          <a:ln>
                            <a:noFill/>
                          </a:ln>
                          <a:solidFill>
                            <a:schemeClr val="tx1"/>
                          </a:solidFill>
                          <a:effectLst/>
                          <a:latin typeface="Century Gothic" pitchFamily="34" charset="0"/>
                          <a:cs typeface="Arial" charset="0"/>
                        </a:rPr>
                        <a:t> Table 4:  Mean Percentage of Respondents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4000" b="1" i="0" u="none" strike="noStrike" cap="none" normalizeH="0" baseline="0" smtClean="0">
                          <a:ln>
                            <a:noFill/>
                          </a:ln>
                          <a:solidFill>
                            <a:schemeClr val="tx1"/>
                          </a:solidFill>
                          <a:effectLst/>
                          <a:latin typeface="Century Gothic" pitchFamily="34" charset="0"/>
                          <a:cs typeface="Arial" charset="0"/>
                        </a:rPr>
                        <a:t>Reporting Using  Crop Residues</a:t>
                      </a:r>
                      <a:endParaRPr kumimoji="0" lang="en-US" sz="2800" b="0" i="0" u="none" strike="noStrike" cap="none" normalizeH="0" baseline="0" smtClean="0">
                        <a:ln>
                          <a:noFill/>
                        </a:ln>
                        <a:solidFill>
                          <a:schemeClr val="bg1"/>
                        </a:solidFill>
                        <a:effectLst/>
                        <a:latin typeface="Century Gothic" pitchFamily="34" charset="0"/>
                        <a:cs typeface="Arial" charset="0"/>
                      </a:endParaRPr>
                    </a:p>
                  </a:txBody>
                  <a:tcPr marL="0" marR="0" marT="0" marB="0" anchor="ctr" horzOverflow="overflow">
                    <a:lnL w="57150"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57150" cap="flat" cmpd="sng" algn="ctr">
                      <a:solidFill>
                        <a:schemeClr val="accent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0700">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Arial" charset="0"/>
                        </a:rPr>
                        <a:t>Item</a:t>
                      </a:r>
                    </a:p>
                  </a:txBody>
                  <a:tcPr marL="0" marR="0" marT="0" marB="0" anchor="ctr" horzOverflow="overflow">
                    <a:lnL w="57150" cap="flat" cmpd="sng" algn="ctr">
                      <a:solidFill>
                        <a:schemeClr val="accent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Arial" charset="0"/>
                        </a:rPr>
                        <a:t>CA Status</a:t>
                      </a:r>
                    </a:p>
                  </a:txBody>
                  <a:tcPr marL="0" marR="0" marT="0" marB="0" anchor="ctr" horzOverflow="overflow">
                    <a:lnL w="12700" cap="flat" cmpd="sng" algn="ctr">
                      <a:solidFill>
                        <a:schemeClr val="bg1"/>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571500">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Arial" charset="0"/>
                        </a:rPr>
                        <a:t>Non-Adopter</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Arial" charset="0"/>
                        </a:rPr>
                        <a:t>CA Full Time</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Arial" charset="0"/>
                        </a:rPr>
                        <a:t>CA New</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Arial" charset="0"/>
                        </a:rPr>
                        <a:t>CA Abandon </a:t>
                      </a:r>
                    </a:p>
                  </a:txBody>
                  <a:tcPr marL="0" marR="0" marT="0" marB="0" anchor="ctr" horzOverflow="overflow">
                    <a:lnL w="12700" cap="flat" cmpd="sng" algn="ctr">
                      <a:solidFill>
                        <a:schemeClr val="bg1"/>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r>
              <a:tr h="4873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Arial" charset="0"/>
                        </a:rPr>
                        <a:t>Sample size </a:t>
                      </a:r>
                    </a:p>
                  </a:txBody>
                  <a:tcPr marL="0" marR="0" marT="0" marB="0" anchor="ctr" horzOverflow="overflow">
                    <a:lnL w="5715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326 </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55 </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34 </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12</a:t>
                      </a:r>
                    </a:p>
                  </a:txBody>
                  <a:tcPr marL="0" marR="0" marT="0" marB="0" anchor="ctr" horzOverflow="overflow">
                    <a:lnL w="28575"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r>
              <a:tr h="6016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Arial" charset="0"/>
                        </a:rPr>
                        <a:t>Residue removed for fuel</a:t>
                      </a:r>
                    </a:p>
                  </a:txBody>
                  <a:tcPr marL="0" marR="0" marT="0" marB="0" anchor="ctr" horzOverflow="overflow">
                    <a:lnL w="5715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24.9%</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12.9%</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11.2%</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10.8%</a:t>
                      </a:r>
                    </a:p>
                  </a:txBody>
                  <a:tcPr marL="0" marR="0" marT="0" marB="0" anchor="ctr" horzOverflow="overflow">
                    <a:lnL w="28575"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chemeClr val="bg1"/>
                    </a:solidFill>
                  </a:tcPr>
                </a:tc>
              </a:tr>
              <a:tr h="10334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Arial" charset="0"/>
                        </a:rPr>
                        <a:t>Residues removed for animals </a:t>
                      </a:r>
                    </a:p>
                  </a:txBody>
                  <a:tcPr marL="0" marR="0" marT="0" marB="0" anchor="ctr" horzOverflow="overflow">
                    <a:lnL w="5715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34.6%</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25.9%</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38.8%</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24.2%</a:t>
                      </a:r>
                    </a:p>
                  </a:txBody>
                  <a:tcPr marL="0" marR="0" marT="0" marB="0" anchor="ctr" horzOverflow="overflow">
                    <a:lnL w="28575"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r>
              <a:tr h="7826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Arial" charset="0"/>
                        </a:rPr>
                        <a:t>Residues left for animals</a:t>
                      </a:r>
                    </a:p>
                  </a:txBody>
                  <a:tcPr marL="0" marR="0" marT="0" marB="0" anchor="ctr" horzOverflow="overflow">
                    <a:lnL w="5715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24.2%</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31.5%</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30.3%</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37.5%</a:t>
                      </a:r>
                    </a:p>
                  </a:txBody>
                  <a:tcPr marL="0" marR="0" marT="0" marB="0" anchor="ctr" horzOverflow="overflow">
                    <a:lnL w="28575"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chemeClr val="bg1"/>
                    </a:solidFill>
                  </a:tcPr>
                </a:tc>
              </a:tr>
              <a:tr h="7826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Arial" charset="0"/>
                        </a:rPr>
                        <a:t>Residues left for cover</a:t>
                      </a:r>
                    </a:p>
                  </a:txBody>
                  <a:tcPr marL="0" marR="0" marT="0" marB="0" anchor="ctr" horzOverflow="overflow">
                    <a:lnL w="5715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16.3%</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29.8%</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19.7%</a:t>
                      </a:r>
                    </a:p>
                  </a:txBody>
                  <a:tcPr marL="0" marR="0"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Arial" charset="0"/>
                        </a:rPr>
                        <a:t>27.5%</a:t>
                      </a:r>
                    </a:p>
                  </a:txBody>
                  <a:tcPr marL="0" marR="0" marT="0" marB="0" anchor="ctr" horzOverflow="overflow">
                    <a:lnL w="28575"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E7D6C5"/>
                    </a:solidFill>
                  </a:tcPr>
                </a:tc>
              </a:tr>
            </a:tbl>
          </a:graphicData>
        </a:graphic>
      </p:graphicFrame>
      <p:sp>
        <p:nvSpPr>
          <p:cNvPr id="2183" name="TextBox 31"/>
          <p:cNvSpPr txBox="1">
            <a:spLocks noChangeArrowheads="1"/>
          </p:cNvSpPr>
          <p:nvPr/>
        </p:nvSpPr>
        <p:spPr bwMode="auto">
          <a:xfrm>
            <a:off x="28598813" y="29197300"/>
            <a:ext cx="14968537" cy="3108325"/>
          </a:xfrm>
          <a:prstGeom prst="rect">
            <a:avLst/>
          </a:prstGeom>
          <a:solidFill>
            <a:schemeClr val="accent2">
              <a:lumMod val="50000"/>
            </a:schemeClr>
          </a:solidFill>
          <a:ln w="9525">
            <a:noFill/>
            <a:miter lim="800000"/>
            <a:headEnd/>
            <a:tailEnd/>
          </a:ln>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r>
              <a:rPr lang="en-US" sz="3600" b="1">
                <a:solidFill>
                  <a:schemeClr val="accent1"/>
                </a:solidFill>
                <a:latin typeface="Century Gothic" pitchFamily="34" charset="0"/>
              </a:rPr>
              <a:t>For more information or for copy of a conference paper </a:t>
            </a:r>
          </a:p>
          <a:p>
            <a:pPr algn="ctr" eaLnBrk="1" hangingPunct="1"/>
            <a:r>
              <a:rPr lang="en-US" sz="3600" b="1">
                <a:solidFill>
                  <a:schemeClr val="accent1"/>
                </a:solidFill>
                <a:latin typeface="Century Gothic" pitchFamily="34" charset="0"/>
              </a:rPr>
              <a:t>on this subject, please contact:</a:t>
            </a:r>
          </a:p>
          <a:p>
            <a:pPr algn="ctr" eaLnBrk="1" hangingPunct="1"/>
            <a:r>
              <a:rPr lang="en-US" sz="3600" b="1">
                <a:solidFill>
                  <a:schemeClr val="accent1"/>
                </a:solidFill>
                <a:latin typeface="Century Gothic" pitchFamily="34" charset="0"/>
              </a:rPr>
              <a:t>Mr. Eric  Bisangwa (ebisangw@utk.edu) </a:t>
            </a:r>
          </a:p>
          <a:p>
            <a:pPr algn="ctr" eaLnBrk="1" hangingPunct="1"/>
            <a:r>
              <a:rPr lang="en-US" sz="3600" b="1">
                <a:solidFill>
                  <a:schemeClr val="accent1"/>
                </a:solidFill>
                <a:latin typeface="Century Gothic" pitchFamily="34" charset="0"/>
              </a:rPr>
              <a:t>Dept. of Agricultural &amp; Resource Economics</a:t>
            </a:r>
          </a:p>
          <a:p>
            <a:pPr algn="ctr" eaLnBrk="1" hangingPunct="1"/>
            <a:r>
              <a:rPr lang="en-US" sz="3600" b="1">
                <a:solidFill>
                  <a:schemeClr val="accent1"/>
                </a:solidFill>
                <a:latin typeface="Century Gothic" pitchFamily="34" charset="0"/>
              </a:rPr>
              <a:t>University of Tennessee-Knoxville</a:t>
            </a:r>
          </a:p>
          <a:p>
            <a:pPr algn="ctr" eaLnBrk="1" hangingPunct="1"/>
            <a:endParaRPr lang="en-US" sz="1600" b="1">
              <a:solidFill>
                <a:schemeClr val="accent1"/>
              </a:solidFill>
              <a:latin typeface="Century Gothic" pitchFamily="34" charset="0"/>
            </a:endParaRPr>
          </a:p>
        </p:txBody>
      </p:sp>
      <p:graphicFrame>
        <p:nvGraphicFramePr>
          <p:cNvPr id="53" name="Table 52"/>
          <p:cNvGraphicFramePr>
            <a:graphicFrameLocks noGrp="1"/>
          </p:cNvGraphicFramePr>
          <p:nvPr/>
        </p:nvGraphicFramePr>
        <p:xfrm>
          <a:off x="9721850" y="20967700"/>
          <a:ext cx="18594388" cy="11312716"/>
        </p:xfrm>
        <a:graphic>
          <a:graphicData uri="http://schemas.openxmlformats.org/drawingml/2006/table">
            <a:tbl>
              <a:tblPr/>
              <a:tblGrid>
                <a:gridCol w="7929563"/>
                <a:gridCol w="2740025"/>
                <a:gridCol w="2398712"/>
                <a:gridCol w="2682875"/>
                <a:gridCol w="2843213"/>
              </a:tblGrid>
              <a:tr h="1004888">
                <a:tc gridSpan="5">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latin typeface="Century Gothic" pitchFamily="34" charset="0"/>
                          <a:cs typeface="Arial" charset="0"/>
                        </a:rPr>
                        <a:t>Table 3</a:t>
                      </a:r>
                      <a:r>
                        <a:rPr kumimoji="0" lang="en-US" sz="4000" b="0" i="0" u="none" strike="noStrike" cap="none" normalizeH="0" baseline="0" dirty="0" smtClean="0">
                          <a:ln>
                            <a:noFill/>
                          </a:ln>
                          <a:solidFill>
                            <a:schemeClr val="tx1"/>
                          </a:solidFill>
                          <a:effectLst/>
                          <a:latin typeface="Century Gothic" pitchFamily="34" charset="0"/>
                          <a:cs typeface="Arial" charset="0"/>
                        </a:rPr>
                        <a:t> </a:t>
                      </a:r>
                      <a:r>
                        <a:rPr kumimoji="0" lang="en-US" sz="4000" b="1" i="0" u="none" strike="noStrike" cap="none" normalizeH="0" baseline="0" dirty="0" smtClean="0">
                          <a:ln>
                            <a:noFill/>
                          </a:ln>
                          <a:solidFill>
                            <a:schemeClr val="tx1"/>
                          </a:solidFill>
                          <a:effectLst/>
                          <a:latin typeface="Century Gothic" pitchFamily="34" charset="0"/>
                          <a:cs typeface="Arial" charset="0"/>
                        </a:rPr>
                        <a:t>: Attitudes toward specific farming techniques</a:t>
                      </a:r>
                    </a:p>
                  </a:txBody>
                  <a:tcPr marL="68582" marR="68582" marT="0" marB="0" anchor="ctr" horzOverflow="overflow">
                    <a:lnL w="57150"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57150" cap="flat" cmpd="sng" algn="ctr">
                      <a:solidFill>
                        <a:schemeClr val="accent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05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chemeClr val="bg1"/>
                          </a:solidFill>
                          <a:effectLst/>
                          <a:latin typeface="Century Gothic" pitchFamily="34" charset="0"/>
                          <a:cs typeface="Calibri" pitchFamily="34" charset="0"/>
                        </a:rPr>
                        <a:t>Description of attitudes :</a:t>
                      </a:r>
                    </a:p>
                  </a:txBody>
                  <a:tcPr marL="68582" marR="68582" marT="0" marB="0" anchor="ctr" horzOverflow="overflow">
                    <a:lnL w="57150" cap="flat" cmpd="sng" algn="ctr">
                      <a:solidFill>
                        <a:schemeClr val="accent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Non-Adopter</a:t>
                      </a:r>
                    </a:p>
                  </a:txBody>
                  <a:tcPr marL="68582" marR="68582"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CA Full Time</a:t>
                      </a:r>
                    </a:p>
                  </a:txBody>
                  <a:tcPr marL="68582" marR="68582"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CA New</a:t>
                      </a:r>
                    </a:p>
                  </a:txBody>
                  <a:tcPr marL="68582" marR="68582"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CA Abandon</a:t>
                      </a:r>
                    </a:p>
                  </a:txBody>
                  <a:tcPr marL="68582" marR="68582" marT="0" marB="0" anchor="ctr" horzOverflow="overflow">
                    <a:lnL w="12700" cap="flat" cmpd="sng" algn="ctr">
                      <a:solidFill>
                        <a:schemeClr val="bg1"/>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r>
              <a:tr h="24542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Century Gothic" pitchFamily="34" charset="0"/>
                          <a:cs typeface="Calibri" pitchFamily="34" charset="0"/>
                        </a:rPr>
                        <a:t>Should maintain cover crop in field:</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No Response</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Disagree</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Neutral</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Agree</a:t>
                      </a:r>
                    </a:p>
                  </a:txBody>
                  <a:tcPr marL="68582" marR="68582" marT="0" marB="0" anchor="ctr" horzOverflow="overflow">
                    <a:lnL w="5715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1.2%</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10.1%</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7.4%</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80.7%</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1.8%</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3.6%</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10.9%</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83.6%</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2.9%</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5.9%</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2.9%</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88.2%</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8.3%</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91.7%</a:t>
                      </a:r>
                    </a:p>
                  </a:txBody>
                  <a:tcPr marL="68582" marR="68582" marT="0" marB="0" anchor="ctr" horzOverflow="overflow">
                    <a:lnL w="28575"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r>
              <a:tr h="24542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Century Gothic" pitchFamily="34" charset="0"/>
                          <a:cs typeface="Arial" charset="0"/>
                        </a:rPr>
                        <a:t>Crop rotation always best practice:</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No Response</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Disagree</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Neutral</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Agree</a:t>
                      </a:r>
                    </a:p>
                  </a:txBody>
                  <a:tcPr marL="68582" marR="68582" marT="0" marB="0" anchor="ctr" horzOverflow="overflow">
                    <a:lnL w="5715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1.8%</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3.4%</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3.7%</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90.5%</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FCF0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1.8%</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1.8%</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96.4%</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FCF0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5.9%</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2.9%</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91.2%</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FCF0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100%</a:t>
                      </a:r>
                    </a:p>
                  </a:txBody>
                  <a:tcPr marL="68582" marR="68582" marT="0" marB="0" anchor="ctr" horzOverflow="overflow">
                    <a:lnL w="28575"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FCF0E8"/>
                    </a:solidFill>
                  </a:tcPr>
                </a:tc>
              </a:tr>
              <a:tr h="24542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Century Gothic" pitchFamily="34" charset="0"/>
                          <a:cs typeface="Arial" charset="0"/>
                        </a:rPr>
                        <a:t>Crop residue only fed to livestock:</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No Response</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Disagree</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Neutral</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Agree</a:t>
                      </a:r>
                    </a:p>
                  </a:txBody>
                  <a:tcPr marL="68582" marR="68582" marT="0" marB="0" anchor="ctr" horzOverflow="overflow">
                    <a:lnL w="5715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1.5%</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48.8%</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8.3%</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40.5%</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67.3%</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5.5%</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27.3%</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58.8%</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20.6%</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20.6%</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58.3%</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16.7%</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25%</a:t>
                      </a:r>
                    </a:p>
                  </a:txBody>
                  <a:tcPr marL="68582" marR="68582" marT="0" marB="0" anchor="ctr" horzOverflow="overflow">
                    <a:lnL w="28575"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r>
              <a:tr h="24542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Century Gothic" pitchFamily="34" charset="0"/>
                          <a:cs typeface="Arial" charset="0"/>
                        </a:rPr>
                        <a:t>Land preparation begins with plowing:</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No Response</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Disagree</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Neutral</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Agree</a:t>
                      </a:r>
                    </a:p>
                  </a:txBody>
                  <a:tcPr marL="68582" marR="68582" marT="0" marB="0" anchor="ctr" horzOverflow="overflow">
                    <a:lnL w="5715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bg1"/>
                      </a:solidFill>
                      <a:prstDash val="solid"/>
                      <a:round/>
                      <a:headEnd type="none" w="med" len="med"/>
                      <a:tailEnd type="none" w="med" len="med"/>
                    </a:lnT>
                    <a:lnB>
                      <a:noFill/>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28.5%</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2.8%</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67.8%</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FCF0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47.3%</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  9.1%</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43.6%</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FCF0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0%</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29.4%</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23.5%</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entury Gothic" pitchFamily="34" charset="0"/>
                          <a:cs typeface="Calibri" pitchFamily="34" charset="0"/>
                        </a:rPr>
                        <a:t>47.1%</a:t>
                      </a:r>
                    </a:p>
                  </a:txBody>
                  <a:tcPr marL="68582" marR="68582"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FCF0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800" b="0" i="0" u="none" strike="noStrike" cap="none" normalizeH="0" baseline="0" dirty="0" smtClean="0">
                        <a:ln>
                          <a:noFill/>
                        </a:ln>
                        <a:solidFill>
                          <a:srgbClr val="000000"/>
                        </a:solidFill>
                        <a:effectLst/>
                        <a:latin typeface="Century Gothic" pitchFamily="34" charset="0"/>
                        <a:cs typeface="Calibri" pitchFamily="34"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entury Gothic" pitchFamily="34" charset="0"/>
                          <a:cs typeface="Calibri" pitchFamily="34" charset="0"/>
                        </a:rPr>
                        <a:t>8.3%</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entury Gothic" pitchFamily="34" charset="0"/>
                          <a:cs typeface="Calibri" pitchFamily="34" charset="0"/>
                        </a:rPr>
                        <a:t>33.3%</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entury Gothic" pitchFamily="34" charset="0"/>
                          <a:cs typeface="Calibri" pitchFamily="34" charset="0"/>
                        </a:rPr>
                        <a:t>16.7%</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entury Gothic" pitchFamily="34" charset="0"/>
                          <a:cs typeface="Calibri" pitchFamily="34" charset="0"/>
                        </a:rPr>
                        <a:t>41.7%</a:t>
                      </a:r>
                    </a:p>
                  </a:txBody>
                  <a:tcPr marL="68582" marR="68582" marT="0" marB="0" anchor="ctr" horzOverflow="overflow">
                    <a:lnL w="28575"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rgbClr val="FCF0E8"/>
                    </a:solidFill>
                  </a:tcPr>
                </a:tc>
              </a:tr>
            </a:tbl>
          </a:graphicData>
        </a:graphic>
      </p:graphicFrame>
      <p:pic>
        <p:nvPicPr>
          <p:cNvPr id="2235" name="Picture 16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7975" y="25712738"/>
            <a:ext cx="8942388" cy="4540250"/>
          </a:xfrm>
          <a:prstGeom prst="rect">
            <a:avLst/>
          </a:prstGeom>
          <a:noFill/>
          <a:ln w="57150">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162656621"/>
              </p:ext>
            </p:extLst>
          </p:nvPr>
        </p:nvGraphicFramePr>
        <p:xfrm>
          <a:off x="271463" y="14838363"/>
          <a:ext cx="9005887" cy="5237544"/>
        </p:xfrm>
        <a:graphic>
          <a:graphicData uri="http://schemas.openxmlformats.org/drawingml/2006/table">
            <a:tbl>
              <a:tblPr/>
              <a:tblGrid>
                <a:gridCol w="2092325"/>
                <a:gridCol w="2354262"/>
                <a:gridCol w="1943100"/>
                <a:gridCol w="2616200"/>
              </a:tblGrid>
              <a:tr h="828675">
                <a:tc gridSpan="4">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3500" b="1" i="0" u="none" strike="noStrike" cap="none" normalizeH="0" baseline="0" dirty="0" smtClean="0">
                          <a:ln>
                            <a:noFill/>
                          </a:ln>
                          <a:solidFill>
                            <a:schemeClr val="tx1"/>
                          </a:solidFill>
                          <a:effectLst/>
                          <a:latin typeface="Century Gothic" pitchFamily="34" charset="0"/>
                          <a:cs typeface="Calibri" pitchFamily="34" charset="0"/>
                        </a:rPr>
                        <a:t>Table 1 : CA Adoption Status Descriptions</a:t>
                      </a:r>
                    </a:p>
                  </a:txBody>
                  <a:tcPr marL="68579" marR="68579" marT="0" marB="0" anchor="ctr" horzOverflow="overflow">
                    <a:lnL w="57150"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57150" cap="flat" cmpd="sng" algn="ctr">
                      <a:solidFill>
                        <a:schemeClr val="accent2"/>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8413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Non-Adopter</a:t>
                      </a:r>
                    </a:p>
                  </a:txBody>
                  <a:tcPr marL="68579" marR="68579" marT="0" marB="0" anchor="ctr" horzOverflow="overflow">
                    <a:lnL w="57150" cap="flat" cmpd="sng" algn="ctr">
                      <a:solidFill>
                        <a:schemeClr val="accent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CA Full Time</a:t>
                      </a:r>
                    </a:p>
                  </a:txBody>
                  <a:tcPr marL="68579" marR="6857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CA New</a:t>
                      </a:r>
                    </a:p>
                  </a:txBody>
                  <a:tcPr marL="68579" marR="6857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i="0" u="none" strike="noStrike" cap="none" normalizeH="0" baseline="0" smtClean="0">
                          <a:ln>
                            <a:noFill/>
                          </a:ln>
                          <a:solidFill>
                            <a:srgbClr val="FFFFFF"/>
                          </a:solidFill>
                          <a:effectLst/>
                          <a:latin typeface="Century Gothic" pitchFamily="34" charset="0"/>
                          <a:cs typeface="Calibri" pitchFamily="34" charset="0"/>
                        </a:rPr>
                        <a:t>CA Abandon</a:t>
                      </a:r>
                    </a:p>
                  </a:txBody>
                  <a:tcPr marL="68579" marR="68579" marT="0" marB="0" anchor="ctr" horzOverflow="overflow">
                    <a:lnL w="28575" cap="flat" cmpd="sng" algn="ctr">
                      <a:solidFill>
                        <a:schemeClr val="bg1"/>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92D050"/>
                    </a:solidFill>
                  </a:tcPr>
                </a:tc>
              </a:tr>
              <a:tr h="27876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entury Gothic" pitchFamily="34" charset="0"/>
                          <a:cs typeface="Calibri" pitchFamily="34" charset="0"/>
                        </a:rPr>
                        <a:t>Farmers who have not practiced any form of CA in the last two years</a:t>
                      </a:r>
                    </a:p>
                  </a:txBody>
                  <a:tcPr marL="68579" marR="68579" marT="0" marB="0" anchor="ctr" horzOverflow="overflow">
                    <a:lnL w="5715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entury Gothic" pitchFamily="34" charset="0"/>
                          <a:cs typeface="Calibri" pitchFamily="34" charset="0"/>
                        </a:rPr>
                        <a:t>Farmers practicing CA on at least one field over the last two years</a:t>
                      </a:r>
                    </a:p>
                  </a:txBody>
                  <a:tcPr marL="68579" marR="68579"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entury Gothic" pitchFamily="34" charset="0"/>
                          <a:cs typeface="Calibri" pitchFamily="34" charset="0"/>
                        </a:rPr>
                        <a:t>Farmers using CA  for the first time</a:t>
                      </a:r>
                    </a:p>
                  </a:txBody>
                  <a:tcPr marL="68579" marR="68579"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entury Gothic" pitchFamily="34" charset="0"/>
                          <a:cs typeface="Calibri" pitchFamily="34" charset="0"/>
                        </a:rPr>
                        <a:t>Farmers who used CA but now only use conventional</a:t>
                      </a:r>
                    </a:p>
                  </a:txBody>
                  <a:tcPr marL="68579" marR="68579" marT="0" marB="0" anchor="ctr" horzOverflow="overflow">
                    <a:lnL w="28575"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E7D6C5"/>
                    </a:solidFill>
                  </a:tcPr>
                </a:tc>
              </a:tr>
              <a:tr h="639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entury Gothic" pitchFamily="34" charset="0"/>
                          <a:cs typeface="Calibri" pitchFamily="34" charset="0"/>
                        </a:rPr>
                        <a:t>76%</a:t>
                      </a:r>
                    </a:p>
                  </a:txBody>
                  <a:tcPr marL="68579" marR="68579" marT="0" marB="0" anchor="ctr" horzOverflow="overflow">
                    <a:lnL w="57150"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entury Gothic" pitchFamily="34" charset="0"/>
                          <a:cs typeface="Calibri" pitchFamily="34" charset="0"/>
                        </a:rPr>
                        <a:t>13%</a:t>
                      </a:r>
                    </a:p>
                  </a:txBody>
                  <a:tcPr marL="68579" marR="68579"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entury Gothic" pitchFamily="34" charset="0"/>
                          <a:cs typeface="Calibri" pitchFamily="34" charset="0"/>
                        </a:rPr>
                        <a:t>8%</a:t>
                      </a:r>
                    </a:p>
                  </a:txBody>
                  <a:tcPr marL="68579" marR="68579" marT="0" marB="0"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entury Gothic" pitchFamily="34" charset="0"/>
                          <a:cs typeface="Calibri" pitchFamily="34" charset="0"/>
                        </a:rPr>
                        <a:t>3%</a:t>
                      </a:r>
                    </a:p>
                  </a:txBody>
                  <a:tcPr marL="68579" marR="68579" marT="0" marB="0" anchor="ctr" horzOverflow="overflow">
                    <a:lnL w="28575" cap="flat" cmpd="sng" algn="ctr">
                      <a:solidFill>
                        <a:schemeClr val="accent2"/>
                      </a:solidFill>
                      <a:prstDash val="solid"/>
                      <a:round/>
                      <a:headEnd type="none" w="med" len="med"/>
                      <a:tailEnd type="none" w="med" len="med"/>
                    </a:lnL>
                    <a:lnR w="57150"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57150" cap="flat" cmpd="sng" algn="ctr">
                      <a:solidFill>
                        <a:schemeClr val="accent2"/>
                      </a:solidFill>
                      <a:prstDash val="solid"/>
                      <a:round/>
                      <a:headEnd type="none" w="med" len="med"/>
                      <a:tailEnd type="none" w="med" len="med"/>
                    </a:lnB>
                    <a:lnTlToBr>
                      <a:noFill/>
                    </a:lnTlToBr>
                    <a:lnBlToTr>
                      <a:noFill/>
                    </a:lnBlToTr>
                    <a:solidFill>
                      <a:schemeClr val="bg1"/>
                    </a:solidFill>
                  </a:tcPr>
                </a:tc>
              </a:tr>
            </a:tbl>
          </a:graphicData>
        </a:graphic>
      </p:graphicFrame>
      <p:pic>
        <p:nvPicPr>
          <p:cNvPr id="2263" name="Picture 16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191209" y="14909392"/>
            <a:ext cx="3101975" cy="1047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64" name="Picture 16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157871" y="16119228"/>
            <a:ext cx="3135313" cy="98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65" name="Picture 17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107070" y="17520302"/>
            <a:ext cx="3101975" cy="964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66" name="Picture 17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107071" y="18939528"/>
            <a:ext cx="3186113" cy="965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67" name="TextBox 4"/>
          <p:cNvSpPr txBox="1">
            <a:spLocks noChangeArrowheads="1"/>
          </p:cNvSpPr>
          <p:nvPr/>
        </p:nvSpPr>
        <p:spPr bwMode="auto">
          <a:xfrm>
            <a:off x="258763" y="10487025"/>
            <a:ext cx="8991600" cy="3908425"/>
          </a:xfrm>
          <a:prstGeom prst="rect">
            <a:avLst/>
          </a:prstGeom>
          <a:noFill/>
          <a:ln w="5715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r>
              <a:rPr lang="en-US" sz="4000" b="1">
                <a:latin typeface="Century Gothic" pitchFamily="34" charset="0"/>
              </a:rPr>
              <a:t>Research Objective</a:t>
            </a:r>
          </a:p>
          <a:p>
            <a:pPr eaLnBrk="1" hangingPunct="1"/>
            <a:r>
              <a:rPr lang="en-US" sz="2800">
                <a:latin typeface="Century Gothic" pitchFamily="34" charset="0"/>
              </a:rPr>
              <a:t>To examine the residue use patterns among CA adopters and non-adopters </a:t>
            </a:r>
          </a:p>
          <a:p>
            <a:pPr eaLnBrk="1" hangingPunct="1"/>
            <a:endParaRPr lang="en-US" sz="2800">
              <a:latin typeface="Century Gothic" pitchFamily="34" charset="0"/>
            </a:endParaRPr>
          </a:p>
          <a:p>
            <a:pPr algn="ctr" eaLnBrk="1" hangingPunct="1"/>
            <a:r>
              <a:rPr lang="en-US" sz="4000" b="1">
                <a:latin typeface="Century Gothic" pitchFamily="34" charset="0"/>
              </a:rPr>
              <a:t>Main Tenets of CA</a:t>
            </a:r>
          </a:p>
          <a:p>
            <a:pPr eaLnBrk="1" hangingPunct="1"/>
            <a:r>
              <a:rPr lang="en-US" sz="2800">
                <a:latin typeface="Century Gothic" pitchFamily="34" charset="0"/>
              </a:rPr>
              <a:t>1)	minimizing soil disturbance, </a:t>
            </a:r>
          </a:p>
          <a:p>
            <a:pPr eaLnBrk="1" hangingPunct="1"/>
            <a:r>
              <a:rPr lang="en-US" sz="2800">
                <a:latin typeface="Century Gothic" pitchFamily="34" charset="0"/>
              </a:rPr>
              <a:t>2)	maintaining residue on soil surface and </a:t>
            </a:r>
          </a:p>
          <a:p>
            <a:pPr eaLnBrk="1" hangingPunct="1"/>
            <a:r>
              <a:rPr lang="en-US" sz="2800">
                <a:latin typeface="Century Gothic" pitchFamily="34" charset="0"/>
              </a:rPr>
              <a:t>3)	mixing/rotating crops</a:t>
            </a:r>
            <a:endParaRPr lang="en-US"/>
          </a:p>
        </p:txBody>
      </p:sp>
      <p:pic>
        <p:nvPicPr>
          <p:cNvPr id="2268" name="Picture 18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7975" y="20540663"/>
            <a:ext cx="8942388" cy="4416425"/>
          </a:xfrm>
          <a:prstGeom prst="rect">
            <a:avLst/>
          </a:prstGeom>
          <a:noFill/>
          <a:ln w="5715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69" name="TextBox 1"/>
          <p:cNvSpPr txBox="1">
            <a:spLocks noChangeArrowheads="1"/>
          </p:cNvSpPr>
          <p:nvPr/>
        </p:nvSpPr>
        <p:spPr bwMode="auto">
          <a:xfrm>
            <a:off x="433388" y="24979313"/>
            <a:ext cx="8601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r>
              <a:rPr lang="en-US" sz="2000">
                <a:latin typeface="Century Gothic" pitchFamily="34" charset="0"/>
              </a:rPr>
              <a:t>Basins prepared by local farmer, near Maphutseng, November 2011</a:t>
            </a:r>
          </a:p>
        </p:txBody>
      </p:sp>
      <p:sp>
        <p:nvSpPr>
          <p:cNvPr id="2270" name="TextBox 3"/>
          <p:cNvSpPr txBox="1">
            <a:spLocks noChangeArrowheads="1"/>
          </p:cNvSpPr>
          <p:nvPr/>
        </p:nvSpPr>
        <p:spPr bwMode="auto">
          <a:xfrm rot="5400000">
            <a:off x="7912100" y="24003000"/>
            <a:ext cx="2251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r>
              <a:rPr lang="en-US" sz="1200" b="1">
                <a:solidFill>
                  <a:schemeClr val="bg1"/>
                </a:solidFill>
                <a:latin typeface="Century Gothic" pitchFamily="34" charset="0"/>
              </a:rPr>
              <a:t>Photo Credit: Forbes Walker</a:t>
            </a:r>
          </a:p>
        </p:txBody>
      </p:sp>
      <p:sp>
        <p:nvSpPr>
          <p:cNvPr id="2271" name="TextBox 31"/>
          <p:cNvSpPr txBox="1">
            <a:spLocks noChangeArrowheads="1"/>
          </p:cNvSpPr>
          <p:nvPr/>
        </p:nvSpPr>
        <p:spPr bwMode="auto">
          <a:xfrm>
            <a:off x="1746250" y="30294263"/>
            <a:ext cx="5975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r>
              <a:rPr lang="nb-NO" sz="2000">
                <a:latin typeface="Century Gothic" pitchFamily="34" charset="0"/>
              </a:rPr>
              <a:t>Maize residue at Maphutseng, November 2011</a:t>
            </a:r>
            <a:endParaRPr lang="en-US" sz="2000">
              <a:latin typeface="Century Gothic" pitchFamily="34" charset="0"/>
            </a:endParaRPr>
          </a:p>
        </p:txBody>
      </p:sp>
      <p:sp>
        <p:nvSpPr>
          <p:cNvPr id="2272" name="TextBox 32"/>
          <p:cNvSpPr txBox="1">
            <a:spLocks noChangeArrowheads="1"/>
          </p:cNvSpPr>
          <p:nvPr/>
        </p:nvSpPr>
        <p:spPr bwMode="auto">
          <a:xfrm rot="5400000">
            <a:off x="7950200" y="28832175"/>
            <a:ext cx="2251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r>
              <a:rPr lang="en-US" sz="1200" b="1">
                <a:solidFill>
                  <a:schemeClr val="bg1"/>
                </a:solidFill>
                <a:latin typeface="Century Gothic" pitchFamily="34" charset="0"/>
              </a:rPr>
              <a:t>Photo Credit: Forbes Walker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7598</TotalTime>
  <Words>1066</Words>
  <Application>Microsoft Office PowerPoint</Application>
  <PresentationFormat>Custom</PresentationFormat>
  <Paragraphs>225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 Conservation Agriculture in Lesotho: Residue Use Patterns Among CA adopters vs. Non-Adopters  E. Bisangwa1, M.D. Wilcox2, D.M. Lambert1, M. Marake3, F.R. Walker1, N. Eash1, K. Moore4 and W.M. Park1  1University of Tennessee – Knoxville, TN;  2 Purdue University-West Lafayette, IN;   3 National University of Lesotho – Roma, 4 Virginia Tech – Blacksburg, VA </vt:lpstr>
    </vt:vector>
  </TitlesOfParts>
  <Company>UGA/SREL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Mills</dc:creator>
  <cp:lastModifiedBy>Williams, Stacy Baker</cp:lastModifiedBy>
  <cp:revision>588</cp:revision>
  <dcterms:created xsi:type="dcterms:W3CDTF">2009-12-11T17:00:18Z</dcterms:created>
  <dcterms:modified xsi:type="dcterms:W3CDTF">2013-01-16T19:33:06Z</dcterms:modified>
</cp:coreProperties>
</file>